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9" r:id="rId2"/>
    <p:sldId id="320" r:id="rId3"/>
    <p:sldId id="333" r:id="rId4"/>
    <p:sldId id="340" r:id="rId5"/>
    <p:sldId id="331" r:id="rId6"/>
    <p:sldId id="335" r:id="rId7"/>
    <p:sldId id="33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 Adam" initials="胡" lastIdx="1" clrIdx="0">
    <p:extLst>
      <p:ext uri="{19B8F6BF-5375-455C-9EA6-DF929625EA0E}">
        <p15:presenceInfo xmlns:p15="http://schemas.microsoft.com/office/powerpoint/2012/main" userId="acb9c1410c5ff5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84980" autoAdjust="0"/>
  </p:normalViewPr>
  <p:slideViewPr>
    <p:cSldViewPr snapToGrid="0">
      <p:cViewPr>
        <p:scale>
          <a:sx n="66" d="100"/>
          <a:sy n="66" d="100"/>
        </p:scale>
        <p:origin x="57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D232A-58F0-4661-A676-52FBC7F92F49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6A54F-F0D2-445D-B27E-90548617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9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6A54F-F0D2-445D-B27E-9054861705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89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6A54F-F0D2-445D-B27E-9054861705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50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6A54F-F0D2-445D-B27E-9054861705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71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6A54F-F0D2-445D-B27E-9054861705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848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6A54F-F0D2-445D-B27E-9054861705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087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6A54F-F0D2-445D-B27E-9054861705B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063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6A54F-F0D2-445D-B27E-9054861705B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65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AC4-2E8F-49D5-A58D-33C7176E69B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F8AD-3A9E-4245-A583-7D46BC52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9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AC4-2E8F-49D5-A58D-33C7176E69B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F8AD-3A9E-4245-A583-7D46BC52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5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AC4-2E8F-49D5-A58D-33C7176E69B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F8AD-3A9E-4245-A583-7D46BC52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22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AC4-2E8F-49D5-A58D-33C7176E69B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F8AD-3A9E-4245-A583-7D46BC52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1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AC4-2E8F-49D5-A58D-33C7176E69B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F8AD-3A9E-4245-A583-7D46BC52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1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AC4-2E8F-49D5-A58D-33C7176E69B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F8AD-3A9E-4245-A583-7D46BC52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2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AC4-2E8F-49D5-A58D-33C7176E69B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F8AD-3A9E-4245-A583-7D46BC52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3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AC4-2E8F-49D5-A58D-33C7176E69B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F8AD-3A9E-4245-A583-7D46BC52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5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AC4-2E8F-49D5-A58D-33C7176E69B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F8AD-3A9E-4245-A583-7D46BC52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9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AC4-2E8F-49D5-A58D-33C7176E69B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F8AD-3A9E-4245-A583-7D46BC52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1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5AC4-2E8F-49D5-A58D-33C7176E69B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F8AD-3A9E-4245-A583-7D46BC52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6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C5AC4-2E8F-49D5-A58D-33C7176E69B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8F8AD-3A9E-4245-A583-7D46BC523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15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>
            <a:extLst>
              <a:ext uri="{FF2B5EF4-FFF2-40B4-BE49-F238E27FC236}">
                <a16:creationId xmlns:a16="http://schemas.microsoft.com/office/drawing/2014/main" id="{D1B34448-C407-48D4-810C-A2B3CEA3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56" y="395663"/>
            <a:ext cx="3343246" cy="461441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>
                <a:latin typeface="+mj-ea"/>
              </a:rPr>
              <a:t>对预测模型的改进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C1BC51-737A-4743-B61C-08B096D0453F}"/>
              </a:ext>
            </a:extLst>
          </p:cNvPr>
          <p:cNvSpPr txBox="1"/>
          <p:nvPr/>
        </p:nvSpPr>
        <p:spPr>
          <a:xfrm>
            <a:off x="1611086" y="1736139"/>
            <a:ext cx="96245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匀速模型的扩展</a:t>
            </a:r>
            <a:r>
              <a:rPr lang="en-US" altLang="zh-CN" sz="2000" dirty="0" err="1"/>
              <a:t>kalman</a:t>
            </a:r>
            <a:r>
              <a:rPr lang="zh-CN" altLang="en-US" sz="2000" dirty="0"/>
              <a:t>运动模型稳定收敛速度快，但是不能适用比较复杂的运动模式。匀加速模型收敛速度慢，反应时间慢，不稳定。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为了适应图像目标中运动模式，提升模型的拟合能力，考虑三个改进模型：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自适应噪声矩阵</a:t>
            </a:r>
            <a:r>
              <a:rPr lang="en-US" altLang="zh-CN" sz="2000" dirty="0"/>
              <a:t>Q</a:t>
            </a:r>
            <a:r>
              <a:rPr lang="zh-CN" altLang="en-US" sz="2000" dirty="0"/>
              <a:t>，</a:t>
            </a:r>
            <a:r>
              <a:rPr lang="en-US" altLang="zh-CN" sz="2000" dirty="0"/>
              <a:t>R</a:t>
            </a:r>
            <a:r>
              <a:rPr lang="zh-CN" altLang="en-US" sz="2000" dirty="0"/>
              <a:t>的</a:t>
            </a:r>
            <a:r>
              <a:rPr lang="en-US" altLang="zh-CN" sz="2000" dirty="0"/>
              <a:t>Kalman</a:t>
            </a:r>
            <a:r>
              <a:rPr lang="zh-CN" altLang="en-US" sz="2000" dirty="0"/>
              <a:t>滤波。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2.IMM</a:t>
            </a:r>
            <a:r>
              <a:rPr lang="zh-CN" altLang="en-US" sz="2000" dirty="0"/>
              <a:t>交互多模型融合，匀速模型和匀加速模型结合。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无迹</a:t>
            </a:r>
            <a:r>
              <a:rPr lang="en-US" altLang="zh-CN" sz="2000" dirty="0" err="1"/>
              <a:t>kalman</a:t>
            </a:r>
            <a:r>
              <a:rPr lang="zh-CN" altLang="en-US" sz="2000" dirty="0"/>
              <a:t>滤波。</a:t>
            </a:r>
          </a:p>
        </p:txBody>
      </p:sp>
    </p:spTree>
    <p:extLst>
      <p:ext uri="{BB962C8B-B14F-4D97-AF65-F5344CB8AC3E}">
        <p14:creationId xmlns:p14="http://schemas.microsoft.com/office/powerpoint/2010/main" val="19008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>
            <a:extLst>
              <a:ext uri="{FF2B5EF4-FFF2-40B4-BE49-F238E27FC236}">
                <a16:creationId xmlns:a16="http://schemas.microsoft.com/office/drawing/2014/main" id="{D1B34448-C407-48D4-810C-A2B3CEA3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83" y="406549"/>
            <a:ext cx="5127801" cy="461441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+mj-ea"/>
              </a:rPr>
              <a:t>自适应</a:t>
            </a:r>
            <a:r>
              <a:rPr lang="en-US" altLang="zh-CN" sz="2800" b="1" dirty="0" err="1">
                <a:latin typeface="+mj-ea"/>
              </a:rPr>
              <a:t>kalman</a:t>
            </a:r>
            <a:r>
              <a:rPr lang="zh-CN" altLang="en-US" sz="2800" b="1" dirty="0">
                <a:latin typeface="+mj-ea"/>
              </a:rPr>
              <a:t>滤波（</a:t>
            </a:r>
            <a:r>
              <a:rPr lang="en-US" altLang="zh-CN" sz="2800" b="1" dirty="0">
                <a:latin typeface="+mj-ea"/>
              </a:rPr>
              <a:t>AEKF</a:t>
            </a:r>
            <a:r>
              <a:rPr lang="zh-CN" altLang="en-US" sz="2800" b="1" dirty="0">
                <a:latin typeface="+mj-ea"/>
              </a:rPr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B75D81-34B0-4DA4-BB29-F456D650E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9" y="1053607"/>
            <a:ext cx="7027742" cy="52885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4B2EC2E-A28F-401E-9ABD-6919F357AD7A}"/>
              </a:ext>
            </a:extLst>
          </p:cNvPr>
          <p:cNvSpPr txBox="1"/>
          <p:nvPr/>
        </p:nvSpPr>
        <p:spPr>
          <a:xfrm>
            <a:off x="7641772" y="2690336"/>
            <a:ext cx="3995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在模型迭代中自动更新</a:t>
            </a:r>
            <a:r>
              <a:rPr lang="en-US" altLang="zh-CN" dirty="0"/>
              <a:t>Q,R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离线实现，收敛非常慢。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可能需要调参来加快收敛。</a:t>
            </a:r>
          </a:p>
        </p:txBody>
      </p:sp>
    </p:spTree>
    <p:extLst>
      <p:ext uri="{BB962C8B-B14F-4D97-AF65-F5344CB8AC3E}">
        <p14:creationId xmlns:p14="http://schemas.microsoft.com/office/powerpoint/2010/main" val="384210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362855F8-1712-46A9-88AC-84BD2D4B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55" y="397930"/>
            <a:ext cx="5127801" cy="461441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+mj-ea"/>
              </a:rPr>
              <a:t>交互式多模型融合 </a:t>
            </a:r>
            <a:r>
              <a:rPr lang="en-US" altLang="zh-CN" sz="2800" b="1" dirty="0">
                <a:latin typeface="+mj-ea"/>
              </a:rPr>
              <a:t>IMM	</a:t>
            </a:r>
            <a:endParaRPr lang="zh-CN" altLang="en-US" sz="2800" b="1" dirty="0">
              <a:latin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3F33BC-A33F-4DF6-AD95-47841D854A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0" r="19761" b="54920"/>
          <a:stretch/>
        </p:blipFill>
        <p:spPr>
          <a:xfrm>
            <a:off x="1045028" y="1337128"/>
            <a:ext cx="5127801" cy="51229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11F7CED-8A14-4F97-A8E0-B0F48E3EC197}"/>
              </a:ext>
            </a:extLst>
          </p:cNvPr>
          <p:cNvSpPr txBox="1"/>
          <p:nvPr/>
        </p:nvSpPr>
        <p:spPr>
          <a:xfrm>
            <a:off x="6629399" y="2984500"/>
            <a:ext cx="3949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IMM</a:t>
            </a:r>
            <a:r>
              <a:rPr lang="zh-CN" altLang="en-US" dirty="0"/>
              <a:t>算法采用多个</a:t>
            </a:r>
            <a:r>
              <a:rPr lang="en-US" altLang="zh-CN" dirty="0" err="1"/>
              <a:t>kalman</a:t>
            </a:r>
            <a:r>
              <a:rPr lang="zh-CN" altLang="en-US" dirty="0"/>
              <a:t>滤波器进行并行处理。每个滤波器对应不同的状态空间模型：匀速模型，匀加速模型。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IMM</a:t>
            </a:r>
            <a:r>
              <a:rPr lang="zh-CN" altLang="en-US" dirty="0"/>
              <a:t>用马尔科夫概率矩阵描述模型间转移的过程。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22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362855F8-1712-46A9-88AC-84BD2D4B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55" y="397930"/>
            <a:ext cx="5127801" cy="461441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+mj-ea"/>
              </a:rPr>
              <a:t>交互式多模型融合 </a:t>
            </a:r>
            <a:r>
              <a:rPr lang="en-US" altLang="zh-CN" sz="2800" b="1" dirty="0">
                <a:latin typeface="+mj-ea"/>
              </a:rPr>
              <a:t>IMM	</a:t>
            </a:r>
            <a:endParaRPr lang="zh-CN" altLang="en-US" sz="2800" b="1" dirty="0">
              <a:latin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E5CE20-4CAA-4356-BA3F-790A2E83DF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" t="54815" r="21899" b="9168"/>
          <a:stretch/>
        </p:blipFill>
        <p:spPr>
          <a:xfrm>
            <a:off x="677223" y="1021208"/>
            <a:ext cx="5116230" cy="35888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8BBF04-31CB-4755-BB23-14C1159994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4"/>
          <a:stretch/>
        </p:blipFill>
        <p:spPr>
          <a:xfrm>
            <a:off x="5655968" y="41835"/>
            <a:ext cx="5858809" cy="45682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FDA5A8A-397C-46D9-81F8-02808D8E2882}"/>
              </a:ext>
            </a:extLst>
          </p:cNvPr>
          <p:cNvSpPr txBox="1"/>
          <p:nvPr/>
        </p:nvSpPr>
        <p:spPr>
          <a:xfrm>
            <a:off x="315055" y="4907483"/>
            <a:ext cx="971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IMM</a:t>
            </a:r>
            <a:r>
              <a:rPr lang="zh-CN" altLang="en-US" dirty="0"/>
              <a:t>在输入交互时融合两个模型的状态变量和协方差矩阵，最后输出两个模型的融合结果。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455C49-EF94-41BF-B52E-1367F1D7D2FE}"/>
              </a:ext>
            </a:extLst>
          </p:cNvPr>
          <p:cNvSpPr txBox="1"/>
          <p:nvPr/>
        </p:nvSpPr>
        <p:spPr>
          <a:xfrm>
            <a:off x="315054" y="5404807"/>
            <a:ext cx="9714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离线实现遇到两个问题：</a:t>
            </a:r>
            <a:r>
              <a:rPr lang="en-US" altLang="zh-CN" dirty="0"/>
              <a:t>1.</a:t>
            </a:r>
            <a:r>
              <a:rPr lang="zh-CN" altLang="en-US" dirty="0"/>
              <a:t>最后使用似然函数更新模型概率可能会数值过小。</a:t>
            </a:r>
            <a:r>
              <a:rPr lang="en-US" altLang="zh-CN" dirty="0"/>
              <a:t>2.</a:t>
            </a:r>
            <a:r>
              <a:rPr lang="zh-CN" altLang="en-US" dirty="0"/>
              <a:t>模型权重的更新与模拟数据不符，即使目标在匀加速运动，匀加速</a:t>
            </a:r>
            <a:r>
              <a:rPr lang="en-US" altLang="zh-CN" dirty="0" err="1"/>
              <a:t>kalman</a:t>
            </a:r>
            <a:r>
              <a:rPr lang="zh-CN" altLang="en-US" dirty="0"/>
              <a:t>模型也没有增大权重。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854C414-DA11-47E1-8878-6F7CBCF0EDB8}"/>
              </a:ext>
            </a:extLst>
          </p:cNvPr>
          <p:cNvSpPr/>
          <p:nvPr/>
        </p:nvSpPr>
        <p:spPr>
          <a:xfrm>
            <a:off x="7680959" y="1537179"/>
            <a:ext cx="2098307" cy="8085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6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E858B9-6851-42AA-9926-A797D8C24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0" t="15298" r="53105" b="6667"/>
          <a:stretch/>
        </p:blipFill>
        <p:spPr>
          <a:xfrm>
            <a:off x="834073" y="1184479"/>
            <a:ext cx="5056590" cy="481415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214F4624-0AC8-4CD9-95C7-08DCAA57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55" y="397930"/>
            <a:ext cx="5488979" cy="461441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+mj-ea"/>
              </a:rPr>
              <a:t>交互式多模型融合 </a:t>
            </a:r>
            <a:r>
              <a:rPr lang="en-US" altLang="zh-CN" sz="2800" b="1" dirty="0">
                <a:latin typeface="+mj-ea"/>
              </a:rPr>
              <a:t>IMM	:</a:t>
            </a:r>
            <a:r>
              <a:rPr lang="zh-CN" altLang="en-US" sz="2800" b="1" dirty="0">
                <a:latin typeface="+mj-ea"/>
              </a:rPr>
              <a:t>开源结果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D6BFE6C-D23B-4C50-803F-85E2395CBC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63" t="11850" r="1562" b="10115"/>
          <a:stretch/>
        </p:blipFill>
        <p:spPr>
          <a:xfrm>
            <a:off x="5890663" y="1021925"/>
            <a:ext cx="5130266" cy="481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9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D84848B3-1DDA-4787-B6D4-E5323A05A04B}"/>
              </a:ext>
            </a:extLst>
          </p:cNvPr>
          <p:cNvSpPr txBox="1">
            <a:spLocks/>
          </p:cNvSpPr>
          <p:nvPr/>
        </p:nvSpPr>
        <p:spPr>
          <a:xfrm>
            <a:off x="147205" y="326301"/>
            <a:ext cx="2077888" cy="461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7D4192B-08A4-4ABE-AC29-310DBD2323FD}"/>
              </a:ext>
            </a:extLst>
          </p:cNvPr>
          <p:cNvSpPr txBox="1">
            <a:spLocks/>
          </p:cNvSpPr>
          <p:nvPr/>
        </p:nvSpPr>
        <p:spPr>
          <a:xfrm>
            <a:off x="147205" y="326301"/>
            <a:ext cx="3249138" cy="461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用球坐标来预测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C4D34A-A425-41BB-8DEF-428B182BA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174" y="1169443"/>
            <a:ext cx="2776251" cy="23386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8C2ECA-96B1-42C7-9712-37F9169D2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2" y="1350571"/>
            <a:ext cx="2571750" cy="18954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543C46D-71CF-479D-8935-B5CE4F5FBD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898" r="10503" b="30000"/>
          <a:stretch/>
        </p:blipFill>
        <p:spPr>
          <a:xfrm>
            <a:off x="1071565" y="3785883"/>
            <a:ext cx="9820273" cy="233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3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D84848B3-1DDA-4787-B6D4-E5323A05A04B}"/>
              </a:ext>
            </a:extLst>
          </p:cNvPr>
          <p:cNvSpPr txBox="1">
            <a:spLocks/>
          </p:cNvSpPr>
          <p:nvPr/>
        </p:nvSpPr>
        <p:spPr>
          <a:xfrm>
            <a:off x="147205" y="326301"/>
            <a:ext cx="3249138" cy="461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定量分析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5A9B5D4-F05C-49C3-B1FD-FE3A6AD71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56784"/>
              </p:ext>
            </p:extLst>
          </p:nvPr>
        </p:nvGraphicFramePr>
        <p:xfrm>
          <a:off x="1430595" y="2013776"/>
          <a:ext cx="9330810" cy="4517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081">
                  <a:extLst>
                    <a:ext uri="{9D8B030D-6E8A-4147-A177-3AD203B41FA5}">
                      <a16:colId xmlns:a16="http://schemas.microsoft.com/office/drawing/2014/main" val="511508017"/>
                    </a:ext>
                  </a:extLst>
                </a:gridCol>
                <a:gridCol w="933081">
                  <a:extLst>
                    <a:ext uri="{9D8B030D-6E8A-4147-A177-3AD203B41FA5}">
                      <a16:colId xmlns:a16="http://schemas.microsoft.com/office/drawing/2014/main" val="2885386854"/>
                    </a:ext>
                  </a:extLst>
                </a:gridCol>
                <a:gridCol w="933081">
                  <a:extLst>
                    <a:ext uri="{9D8B030D-6E8A-4147-A177-3AD203B41FA5}">
                      <a16:colId xmlns:a16="http://schemas.microsoft.com/office/drawing/2014/main" val="49144630"/>
                    </a:ext>
                  </a:extLst>
                </a:gridCol>
                <a:gridCol w="933081">
                  <a:extLst>
                    <a:ext uri="{9D8B030D-6E8A-4147-A177-3AD203B41FA5}">
                      <a16:colId xmlns:a16="http://schemas.microsoft.com/office/drawing/2014/main" val="1482889931"/>
                    </a:ext>
                  </a:extLst>
                </a:gridCol>
                <a:gridCol w="933081">
                  <a:extLst>
                    <a:ext uri="{9D8B030D-6E8A-4147-A177-3AD203B41FA5}">
                      <a16:colId xmlns:a16="http://schemas.microsoft.com/office/drawing/2014/main" val="1893179790"/>
                    </a:ext>
                  </a:extLst>
                </a:gridCol>
                <a:gridCol w="933081">
                  <a:extLst>
                    <a:ext uri="{9D8B030D-6E8A-4147-A177-3AD203B41FA5}">
                      <a16:colId xmlns:a16="http://schemas.microsoft.com/office/drawing/2014/main" val="579500604"/>
                    </a:ext>
                  </a:extLst>
                </a:gridCol>
                <a:gridCol w="933081">
                  <a:extLst>
                    <a:ext uri="{9D8B030D-6E8A-4147-A177-3AD203B41FA5}">
                      <a16:colId xmlns:a16="http://schemas.microsoft.com/office/drawing/2014/main" val="627815996"/>
                    </a:ext>
                  </a:extLst>
                </a:gridCol>
                <a:gridCol w="933081">
                  <a:extLst>
                    <a:ext uri="{9D8B030D-6E8A-4147-A177-3AD203B41FA5}">
                      <a16:colId xmlns:a16="http://schemas.microsoft.com/office/drawing/2014/main" val="532901503"/>
                    </a:ext>
                  </a:extLst>
                </a:gridCol>
                <a:gridCol w="933081">
                  <a:extLst>
                    <a:ext uri="{9D8B030D-6E8A-4147-A177-3AD203B41FA5}">
                      <a16:colId xmlns:a16="http://schemas.microsoft.com/office/drawing/2014/main" val="1267811220"/>
                    </a:ext>
                  </a:extLst>
                </a:gridCol>
                <a:gridCol w="933081">
                  <a:extLst>
                    <a:ext uri="{9D8B030D-6E8A-4147-A177-3AD203B41FA5}">
                      <a16:colId xmlns:a16="http://schemas.microsoft.com/office/drawing/2014/main" val="900213810"/>
                    </a:ext>
                  </a:extLst>
                </a:gridCol>
              </a:tblGrid>
              <a:tr h="2102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未修改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r>
                        <a:rPr lang="zh-CN" altLang="en-US" sz="1100" u="none" strike="noStrike" dirty="0">
                          <a:effectLst/>
                        </a:rPr>
                        <a:t>偏移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r>
                        <a:rPr lang="zh-CN" altLang="en-US" sz="1100" u="none" strike="noStrike">
                          <a:effectLst/>
                        </a:rPr>
                        <a:t>偏移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距离误差</a:t>
                      </a:r>
                      <a:endParaRPr lang="zh-CN" alt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△x</a:t>
                      </a:r>
                      <a:r>
                        <a:rPr lang="zh-CN" alt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标准差</a:t>
                      </a:r>
                      <a:endParaRPr lang="zh-CN" alt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△y</a:t>
                      </a:r>
                      <a:r>
                        <a:rPr lang="zh-CN" alt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标准差</a:t>
                      </a:r>
                      <a:endParaRPr lang="zh-CN" alt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速度误差</a:t>
                      </a:r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>
                          <a:effectLst/>
                        </a:rPr>
                        <a:t>速度误差</a:t>
                      </a:r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绝对速度误差</a:t>
                      </a:r>
                      <a:r>
                        <a:rPr lang="en-US" altLang="zh-C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x</a:t>
                      </a:r>
                      <a:endParaRPr lang="zh-CN" alt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绝对速度误差</a:t>
                      </a:r>
                      <a:r>
                        <a:rPr lang="en-US" altLang="zh-CN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y</a:t>
                      </a:r>
                      <a:endParaRPr lang="zh-CN" alt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291271"/>
                  </a:ext>
                </a:extLst>
              </a:tr>
              <a:tr h="2102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修改后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01662"/>
                  </a:ext>
                </a:extLst>
              </a:tr>
              <a:tr h="2048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0.027556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0.035761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3.16111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3.999185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1.172519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0.000652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-8.89E-05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0.058114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0.021758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6431051"/>
                  </a:ext>
                </a:extLst>
              </a:tr>
              <a:tr h="2048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0.027657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0.048593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3.159688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3.999169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1.17134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0.000652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-8.75E-05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0.058113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0.021768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944752"/>
                  </a:ext>
                </a:extLst>
              </a:tr>
              <a:tr h="2048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0.389908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-0.03252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5.454845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7.561659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1.802612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-0.0018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-5.06E-05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0.147177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0.038688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2114302"/>
                  </a:ext>
                </a:extLst>
              </a:tr>
              <a:tr h="2048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0.388515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0.070281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5.464987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7.56063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1.79742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-0.0018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-3.52E-05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0.147165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0.038276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66362"/>
                  </a:ext>
                </a:extLst>
              </a:tr>
              <a:tr h="2048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-0.01707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-0.04126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2.491004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2.705983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1.160876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0.000101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0.053813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0.021105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210846"/>
                  </a:ext>
                </a:extLst>
              </a:tr>
              <a:tr h="2048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-0.01689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-0.03259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2.492323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2.705889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1.164061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-0.0003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0.000102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0.053811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0.021172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672226"/>
                  </a:ext>
                </a:extLst>
              </a:tr>
              <a:tr h="2048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-0.19776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-0.24477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5.008271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6.247382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2.211362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0.000266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0.000145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0.126546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0.038682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3030197"/>
                  </a:ext>
                </a:extLst>
              </a:tr>
              <a:tr h="2048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-0.2018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0.040183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5.020098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6.246357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2.223272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0.00026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0.000377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0.126528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0.038656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262026"/>
                  </a:ext>
                </a:extLst>
              </a:tr>
              <a:tr h="2048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0.213703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-0.08658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3.518522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3.412992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2.633622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-2.90E-05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0.000279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0.079615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0.051662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79137154"/>
                  </a:ext>
                </a:extLst>
              </a:tr>
              <a:tr h="2048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0.200485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0.114211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3.530723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3.432479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2.614399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-0.00031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0.000385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0.080042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0.050998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589938"/>
                  </a:ext>
                </a:extLst>
              </a:tr>
              <a:tr h="2048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-0.24548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-0.58515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4.664451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5.343359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1.792504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0.000163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-0.00087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0.131917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0.031625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40121364"/>
                  </a:ext>
                </a:extLst>
              </a:tr>
              <a:tr h="2048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-0.2136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0.072768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4.627565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5.35311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1.683499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0.000213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5.36E-05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0.132039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0.032025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012614"/>
                  </a:ext>
                </a:extLst>
              </a:tr>
              <a:tr h="2048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0.228362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-0.49838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5.26066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4.528959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5.520091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0.000265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-0.00048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0.111495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0.069062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21529744"/>
                  </a:ext>
                </a:extLst>
              </a:tr>
              <a:tr h="2048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0.241609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0.025846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4.688076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4.549157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2.892459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0.00027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-1.27E-05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0.112357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0.054957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843569"/>
                  </a:ext>
                </a:extLst>
              </a:tr>
              <a:tr h="2048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-0.0753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-0.01252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1.325362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1.33507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0.759671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-0.00072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0.000238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0.033002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0.018303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70480150"/>
                  </a:ext>
                </a:extLst>
              </a:tr>
              <a:tr h="2048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-0.07532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-0.01135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1.32533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1.335084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0.759517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-0.00072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0.000237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0.033002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0.018302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266506"/>
                  </a:ext>
                </a:extLst>
              </a:tr>
              <a:tr h="2048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-0.00526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0.12785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2.539938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2.325459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2.584389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-0.00065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-0.00023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0.036819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0.049749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17504962"/>
                  </a:ext>
                </a:extLst>
              </a:tr>
              <a:tr h="2048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-0.00537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0.160791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2.539049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2.325604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2.57944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-0.00065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-0.00022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0.03682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0.049723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332922"/>
                  </a:ext>
                </a:extLst>
              </a:tr>
              <a:tr h="2048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-0.24665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-0.05614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3.218316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3.556076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1.528686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0.000352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0.080669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0.0347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9757230"/>
                  </a:ext>
                </a:extLst>
              </a:tr>
              <a:tr h="2048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-0.24538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-0.02185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3.220676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3.556433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1.535155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0.000352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0.000456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0.080676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0.034845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3523490"/>
                  </a:ext>
                </a:extLst>
              </a:tr>
            </a:tbl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17107797-547C-4337-B9C6-876553EF70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8249" y="994615"/>
          <a:ext cx="17954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Equation" r:id="rId4" imgW="1269720" imgH="431640" progId="Equation.DSMT4">
                  <p:embed/>
                </p:oleObj>
              </mc:Choice>
              <mc:Fallback>
                <p:oleObj name="Equation" r:id="rId4" imgW="1269720" imgH="4316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17107797-547C-4337-B9C6-876553EF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98249" y="994615"/>
                        <a:ext cx="1795463" cy="611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7DD602A-A76D-4293-A93F-AEF5B495C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30699" y="924258"/>
          <a:ext cx="1522925" cy="655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Equation" r:id="rId6" imgW="1002960" imgH="431640" progId="Equation.DSMT4">
                  <p:embed/>
                </p:oleObj>
              </mc:Choice>
              <mc:Fallback>
                <p:oleObj name="Equation" r:id="rId6" imgW="1002960" imgH="431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7DD602A-A76D-4293-A93F-AEF5B495C1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30699" y="924258"/>
                        <a:ext cx="1522925" cy="655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8EAD7C0-F6B9-40A5-A107-D196CBDF7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0193" y="859371"/>
          <a:ext cx="1632411" cy="78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Equation" r:id="rId8" imgW="1002960" imgH="482400" progId="Equation.DSMT4">
                  <p:embed/>
                </p:oleObj>
              </mc:Choice>
              <mc:Fallback>
                <p:oleObj name="Equation" r:id="rId8" imgW="1002960" imgH="4824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08EAD7C0-F6B9-40A5-A107-D196CBDF7E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50193" y="859371"/>
                        <a:ext cx="1632411" cy="785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0405AAD-AC77-49BC-ACEA-0A61F2343D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544" y="838768"/>
          <a:ext cx="1918623" cy="461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Equation" r:id="rId10" imgW="1002960" imgH="241200" progId="Equation.DSMT4">
                  <p:embed/>
                </p:oleObj>
              </mc:Choice>
              <mc:Fallback>
                <p:oleObj name="Equation" r:id="rId10" imgW="1002960" imgH="2412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80405AAD-AC77-49BC-ACEA-0A61F2343D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5544" y="838768"/>
                        <a:ext cx="1918623" cy="461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10477F0B-C678-48C3-B8DC-B0D47EDD9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259" y="1475633"/>
          <a:ext cx="1967192" cy="46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Equation" r:id="rId12" imgW="1028520" imgH="241200" progId="Equation.DSMT4">
                  <p:embed/>
                </p:oleObj>
              </mc:Choice>
              <mc:Fallback>
                <p:oleObj name="Equation" r:id="rId12" imgW="1028520" imgH="2412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10477F0B-C678-48C3-B8DC-B0D47EDD94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1259" y="1475633"/>
                        <a:ext cx="1967192" cy="46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333A0C8-C0A0-4631-B6F5-3405726253BD}"/>
              </a:ext>
            </a:extLst>
          </p:cNvPr>
          <p:cNvCxnSpPr>
            <a:cxnSpLocks/>
          </p:cNvCxnSpPr>
          <p:nvPr/>
        </p:nvCxnSpPr>
        <p:spPr>
          <a:xfrm flipV="1">
            <a:off x="5595629" y="1644582"/>
            <a:ext cx="667519" cy="38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94C5988-7AE0-4912-A5A7-3BD821F03A77}"/>
              </a:ext>
            </a:extLst>
          </p:cNvPr>
          <p:cNvCxnSpPr>
            <a:cxnSpLocks/>
          </p:cNvCxnSpPr>
          <p:nvPr/>
        </p:nvCxnSpPr>
        <p:spPr>
          <a:xfrm flipH="1" flipV="1">
            <a:off x="4468761" y="1628034"/>
            <a:ext cx="270387" cy="38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CDEF1A2-D5B5-494A-8AE9-69BB0C43D344}"/>
              </a:ext>
            </a:extLst>
          </p:cNvPr>
          <p:cNvCxnSpPr>
            <a:cxnSpLocks/>
          </p:cNvCxnSpPr>
          <p:nvPr/>
        </p:nvCxnSpPr>
        <p:spPr>
          <a:xfrm flipV="1">
            <a:off x="9429135" y="1616919"/>
            <a:ext cx="163026" cy="41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45894D5-DA9D-4906-9927-B2F793051F04}"/>
              </a:ext>
            </a:extLst>
          </p:cNvPr>
          <p:cNvCxnSpPr>
            <a:cxnSpLocks/>
          </p:cNvCxnSpPr>
          <p:nvPr/>
        </p:nvCxnSpPr>
        <p:spPr>
          <a:xfrm flipH="1" flipV="1">
            <a:off x="9861755" y="1622477"/>
            <a:ext cx="403401" cy="39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81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17282</TotalTime>
  <Words>534</Words>
  <Application>Microsoft Office PowerPoint</Application>
  <PresentationFormat>宽屏</PresentationFormat>
  <Paragraphs>244</Paragraphs>
  <Slides>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Office 主题​​</vt:lpstr>
      <vt:lpstr>Equation</vt:lpstr>
      <vt:lpstr>对预测模型的改进</vt:lpstr>
      <vt:lpstr>自适应kalman滤波（AEKF）</vt:lpstr>
      <vt:lpstr>交互式多模型融合 IMM </vt:lpstr>
      <vt:lpstr>交互式多模型融合 IMM </vt:lpstr>
      <vt:lpstr>交互式多模型融合 IMM :开源结果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胡 Adam</cp:lastModifiedBy>
  <cp:revision>1042</cp:revision>
  <dcterms:created xsi:type="dcterms:W3CDTF">2022-07-20T02:59:06Z</dcterms:created>
  <dcterms:modified xsi:type="dcterms:W3CDTF">2023-07-31T06:33:34Z</dcterms:modified>
</cp:coreProperties>
</file>