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60" r:id="rId9"/>
    <p:sldId id="274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CFC4-9231-4BCE-A05B-5A2B2AC88F0F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B7E7AF7-6145-4A43-BCBF-2BFFFC6D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0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CFC4-9231-4BCE-A05B-5A2B2AC88F0F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B7E7AF7-6145-4A43-BCBF-2BFFFC6D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5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CFC4-9231-4BCE-A05B-5A2B2AC88F0F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B7E7AF7-6145-4A43-BCBF-2BFFFC6D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9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CFC4-9231-4BCE-A05B-5A2B2AC88F0F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B7E7AF7-6145-4A43-BCBF-2BFFFC6D2B1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9264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CFC4-9231-4BCE-A05B-5A2B2AC88F0F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B7E7AF7-6145-4A43-BCBF-2BFFFC6D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91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CFC4-9231-4BCE-A05B-5A2B2AC88F0F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F7-6145-4A43-BCBF-2BFFFC6D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45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CFC4-9231-4BCE-A05B-5A2B2AC88F0F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F7-6145-4A43-BCBF-2BFFFC6D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2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CFC4-9231-4BCE-A05B-5A2B2AC88F0F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F7-6145-4A43-BCBF-2BFFFC6D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52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460CFC4-9231-4BCE-A05B-5A2B2AC88F0F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B7E7AF7-6145-4A43-BCBF-2BFFFC6D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CFC4-9231-4BCE-A05B-5A2B2AC88F0F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F7-6145-4A43-BCBF-2BFFFC6D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7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CFC4-9231-4BCE-A05B-5A2B2AC88F0F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B7E7AF7-6145-4A43-BCBF-2BFFFC6D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5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CFC4-9231-4BCE-A05B-5A2B2AC88F0F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F7-6145-4A43-BCBF-2BFFFC6D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7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CFC4-9231-4BCE-A05B-5A2B2AC88F0F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F7-6145-4A43-BCBF-2BFFFC6D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3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CFC4-9231-4BCE-A05B-5A2B2AC88F0F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F7-6145-4A43-BCBF-2BFFFC6D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7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CFC4-9231-4BCE-A05B-5A2B2AC88F0F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F7-6145-4A43-BCBF-2BFFFC6D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5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CFC4-9231-4BCE-A05B-5A2B2AC88F0F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F7-6145-4A43-BCBF-2BFFFC6D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8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CFC4-9231-4BCE-A05B-5A2B2AC88F0F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F7-6145-4A43-BCBF-2BFFFC6D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6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0CFC4-9231-4BCE-A05B-5A2B2AC88F0F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E7AF7-6145-4A43-BCBF-2BFFFC6D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44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18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2661587"/>
            <a:ext cx="8144134" cy="1373070"/>
          </a:xfrm>
        </p:spPr>
        <p:txBody>
          <a:bodyPr/>
          <a:lstStyle/>
          <a:p>
            <a:r>
              <a:rPr lang="en-US" sz="3600" u="sng" dirty="0" smtClean="0"/>
              <a:t>The </a:t>
            </a:r>
            <a:r>
              <a:rPr lang="en-US" sz="3600" u="sng" dirty="0" err="1" smtClean="0"/>
              <a:t>Dzyaloshinsky</a:t>
            </a:r>
            <a:r>
              <a:rPr lang="en-US" sz="3600" u="sng" dirty="0" err="1" smtClean="0"/>
              <a:t>-</a:t>
            </a:r>
            <a:r>
              <a:rPr lang="en-US" sz="3600" u="sng" dirty="0" err="1" smtClean="0"/>
              <a:t>Morya</a:t>
            </a:r>
            <a:r>
              <a:rPr lang="en-US" sz="3600" u="sng" dirty="0" smtClean="0"/>
              <a:t> Interactio</a:t>
            </a:r>
            <a:r>
              <a:rPr lang="en-US" sz="3600" u="sng" dirty="0"/>
              <a:t>n</a:t>
            </a:r>
            <a:r>
              <a:rPr lang="en-US" sz="3600" u="sng" dirty="0" smtClean="0"/>
              <a:t> </a:t>
            </a:r>
            <a:r>
              <a:rPr lang="en-US" sz="3600" u="sng" dirty="0" smtClean="0"/>
              <a:t>and </a:t>
            </a:r>
            <a:r>
              <a:rPr lang="en-US" sz="3600" u="sng" dirty="0" smtClean="0"/>
              <a:t>Ultrafast Spin </a:t>
            </a:r>
            <a:r>
              <a:rPr lang="en-US" sz="3600" u="sng" dirty="0" smtClean="0"/>
              <a:t>Reversal</a:t>
            </a:r>
            <a:endParaRPr lang="en-US" sz="3600" u="sn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93458" y="4217537"/>
            <a:ext cx="8144134" cy="111768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Christopher K. Rodgers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715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18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Dzyaloshinsky-Morya</a:t>
            </a:r>
            <a:r>
              <a:rPr lang="en-US" u="sng" dirty="0" smtClean="0"/>
              <a:t> Interaction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083655"/>
            <a:ext cx="9613861" cy="3599316"/>
          </a:xfrm>
        </p:spPr>
        <p:txBody>
          <a:bodyPr>
            <a:noAutofit/>
          </a:bodyPr>
          <a:lstStyle/>
          <a:p>
            <a:r>
              <a:rPr lang="en-US" sz="2800" dirty="0" smtClean="0"/>
              <a:t>Discovered in between 1959 and </a:t>
            </a:r>
            <a:r>
              <a:rPr lang="en-US" sz="2800" dirty="0" smtClean="0"/>
              <a:t>1960</a:t>
            </a:r>
            <a:r>
              <a:rPr lang="en-US" sz="2800" baseline="30000" dirty="0" smtClean="0"/>
              <a:t>1</a:t>
            </a:r>
            <a:endParaRPr lang="en-US" sz="2800" dirty="0" smtClean="0"/>
          </a:p>
          <a:p>
            <a:pPr lvl="1"/>
            <a:r>
              <a:rPr lang="en-US" sz="2200" dirty="0" smtClean="0"/>
              <a:t>By </a:t>
            </a:r>
            <a:r>
              <a:rPr lang="en-US" sz="2200" dirty="0" err="1" smtClean="0"/>
              <a:t>Dzyaloshinsky</a:t>
            </a:r>
            <a:r>
              <a:rPr lang="en-US" sz="2200" dirty="0" smtClean="0"/>
              <a:t> who gave a phenomenological approach</a:t>
            </a:r>
          </a:p>
          <a:p>
            <a:pPr lvl="1"/>
            <a:r>
              <a:rPr lang="en-US" sz="2200" dirty="0" smtClean="0"/>
              <a:t>And </a:t>
            </a:r>
            <a:r>
              <a:rPr lang="en-US" sz="2200" dirty="0" err="1" smtClean="0"/>
              <a:t>Morya</a:t>
            </a:r>
            <a:r>
              <a:rPr lang="en-US" sz="2200" dirty="0" smtClean="0"/>
              <a:t> who gave a more analytic approach to calculating the values</a:t>
            </a:r>
          </a:p>
          <a:p>
            <a:pPr lvl="1"/>
            <a:r>
              <a:rPr lang="en-US" sz="2200" dirty="0" smtClean="0"/>
              <a:t>Important to weak ferromagnetic systems (a canted spin system)</a:t>
            </a:r>
          </a:p>
          <a:p>
            <a:r>
              <a:rPr lang="en-US" sz="2800" dirty="0" smtClean="0"/>
              <a:t>Systems that exhibit this </a:t>
            </a:r>
            <a:r>
              <a:rPr lang="en-US" sz="2800" dirty="0" smtClean="0"/>
              <a:t>phenomenon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pPr lvl="1"/>
            <a:r>
              <a:rPr lang="en-US" sz="2200" dirty="0" smtClean="0"/>
              <a:t>Consequence of spin orbit coupling </a:t>
            </a:r>
          </a:p>
          <a:p>
            <a:pPr lvl="1"/>
            <a:r>
              <a:rPr lang="en-US" sz="2200" dirty="0" smtClean="0"/>
              <a:t>Arises in systems where the symmetry between two spins is broken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801858" y="5359805"/>
            <a:ext cx="10128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Morya</a:t>
            </a:r>
            <a:r>
              <a:rPr lang="en-US" dirty="0" smtClean="0"/>
              <a:t>, T. 1960 Physics Review 120,1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Hyder</a:t>
            </a:r>
            <a:r>
              <a:rPr lang="en-US" dirty="0" smtClean="0"/>
              <a:t>, M. Magnetic Domain Walls in Ultra thin films, Thesis RWTH University (2006)</a:t>
            </a:r>
          </a:p>
        </p:txBody>
      </p:sp>
    </p:spTree>
    <p:extLst>
      <p:ext uri="{BB962C8B-B14F-4D97-AF65-F5344CB8AC3E}">
        <p14:creationId xmlns:p14="http://schemas.microsoft.com/office/powerpoint/2010/main" val="245744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18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Dzaloshinsky-Morya</a:t>
            </a:r>
            <a:r>
              <a:rPr lang="en-US" u="sng" dirty="0" smtClean="0"/>
              <a:t> Interaction </a:t>
            </a:r>
            <a:r>
              <a:rPr lang="en-US" dirty="0" smtClean="0"/>
              <a:t>(cont.)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87582" y="5425397"/>
            <a:ext cx="179016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942129" y="5309487"/>
            <a:ext cx="231819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89233" y="5309487"/>
            <a:ext cx="231819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226242" y="5154941"/>
            <a:ext cx="708339" cy="270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877961" y="5154941"/>
            <a:ext cx="705116" cy="270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464501" y="5180698"/>
            <a:ext cx="231819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114609" y="5187137"/>
            <a:ext cx="231819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68641" y="4304935"/>
            <a:ext cx="2382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Antiferromagnetic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136089" y="4304935"/>
            <a:ext cx="2640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Weak Ferromagnetic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6226242" y="5554186"/>
            <a:ext cx="2678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Spin canted system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44875" y="2025434"/>
            <a:ext cx="97493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Antiferromagnetic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Spins are pointing in exact opposite directions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Weak Ferromagnetic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Small component of the spins pointing in same direction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Spins are canted (cockeyed)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539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18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Equations of motion</a:t>
            </a:r>
            <a:endParaRPr 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79233" y="2079363"/>
                <a:ext cx="12590585" cy="4433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sz="2000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+[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)]−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𝑖𝑧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𝑗𝑧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3" y="2079363"/>
                <a:ext cx="12590585" cy="4433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03075" y="3146356"/>
                <a:ext cx="7203639" cy="354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75" y="3146356"/>
                <a:ext cx="7203639" cy="354071"/>
              </a:xfrm>
              <a:prstGeom prst="rect">
                <a:avLst/>
              </a:prstGeom>
              <a:blipFill rotWithShape="0">
                <a:blip r:embed="rId3"/>
                <a:stretch>
                  <a:fillRect r="-169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36589" y="2573779"/>
            <a:ext cx="6748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Equation of motion for DMI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0" y="3611339"/>
                <a:ext cx="7791719" cy="446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11339"/>
                <a:ext cx="7791719" cy="446404"/>
              </a:xfrm>
              <a:prstGeom prst="rect">
                <a:avLst/>
              </a:prstGeom>
              <a:blipFill rotWithShape="0">
                <a:blip r:embed="rId4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03075" y="4124094"/>
            <a:ext cx="750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So adding together will equal zero, right?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Not necessarily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290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18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Equations of motion </a:t>
            </a:r>
            <a:r>
              <a:rPr lang="en-US" dirty="0" smtClean="0"/>
              <a:t>(cont.)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-821999" y="2104331"/>
                <a:ext cx="13013999" cy="584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𝑖𝑧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𝑗𝑧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1999" y="2104331"/>
                <a:ext cx="13013999" cy="58432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62652" y="3281848"/>
                <a:ext cx="7203639" cy="354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52" y="3281848"/>
                <a:ext cx="7203639" cy="354071"/>
              </a:xfrm>
              <a:prstGeom prst="rect">
                <a:avLst/>
              </a:prstGeom>
              <a:blipFill rotWithShape="0">
                <a:blip r:embed="rId3"/>
                <a:stretch>
                  <a:fillRect r="-169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62652" y="2754420"/>
            <a:ext cx="6748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Equation of motion for DMI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0" y="4310132"/>
                <a:ext cx="9276770" cy="14864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             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𝑜𝑛𝑙𝑦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10132"/>
                <a:ext cx="9276770" cy="1486497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-131389" y="3782705"/>
                <a:ext cx="7791719" cy="446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389" y="3782705"/>
                <a:ext cx="7791719" cy="446404"/>
              </a:xfrm>
              <a:prstGeom prst="rect">
                <a:avLst/>
              </a:prstGeom>
              <a:blipFill rotWithShape="0">
                <a:blip r:embed="rId5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5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18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Why care about the DMI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Why is this zero term </a:t>
            </a:r>
            <a:r>
              <a:rPr lang="en-US" sz="2800" dirty="0" smtClean="0"/>
              <a:t>important</a:t>
            </a:r>
            <a:r>
              <a:rPr lang="en-US" sz="2800" baseline="30000" dirty="0" smtClean="0"/>
              <a:t>3</a:t>
            </a:r>
            <a:endParaRPr lang="en-US" sz="2800" dirty="0" smtClean="0"/>
          </a:p>
          <a:p>
            <a:pPr lvl="1"/>
            <a:r>
              <a:rPr lang="en-US" sz="2400" dirty="0" smtClean="0"/>
              <a:t>Weak DMI</a:t>
            </a:r>
          </a:p>
          <a:p>
            <a:r>
              <a:rPr lang="en-US" sz="2800" dirty="0" smtClean="0"/>
              <a:t>The DMI has been studied for different types of systems</a:t>
            </a:r>
          </a:p>
          <a:p>
            <a:pPr lvl="1"/>
            <a:r>
              <a:rPr lang="en-US" sz="2400" dirty="0" smtClean="0">
                <a:latin typeface="Symbol" panose="05050102010706020507" pitchFamily="18" charset="2"/>
              </a:rPr>
              <a:t>a</a:t>
            </a:r>
            <a:r>
              <a:rPr lang="en-US" sz="2400" dirty="0" smtClean="0"/>
              <a:t>-Fe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</a:t>
            </a:r>
            <a:r>
              <a:rPr lang="en-US" sz="2400" baseline="-25000" dirty="0" smtClean="0"/>
              <a:t>3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 smtClean="0"/>
              <a:t>, V</a:t>
            </a:r>
            <a:r>
              <a:rPr lang="en-US" sz="2400" baseline="-25000" dirty="0" smtClean="0"/>
              <a:t>15</a:t>
            </a:r>
            <a:r>
              <a:rPr lang="en-US" sz="2400" dirty="0" smtClean="0"/>
              <a:t> 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, CuCl</a:t>
            </a:r>
            <a:r>
              <a:rPr lang="en-US" sz="2400" baseline="-25000" dirty="0" smtClean="0"/>
              <a:t>2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, </a:t>
            </a:r>
            <a:r>
              <a:rPr lang="en-US" sz="2400" dirty="0" smtClean="0"/>
              <a:t>and more</a:t>
            </a:r>
          </a:p>
          <a:p>
            <a:r>
              <a:rPr lang="en-US" sz="2800" dirty="0" smtClean="0"/>
              <a:t>Shown to be a dominating term in ultrathin film metals</a:t>
            </a:r>
          </a:p>
          <a:p>
            <a:pPr lvl="1"/>
            <a:r>
              <a:rPr lang="en-US" sz="2400" dirty="0" smtClean="0"/>
              <a:t>Usually applied to a non-metallic </a:t>
            </a:r>
            <a:r>
              <a:rPr lang="en-US" sz="2400" dirty="0" err="1" smtClean="0"/>
              <a:t>substraight</a:t>
            </a: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0321" y="5120640"/>
            <a:ext cx="1060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Machida, M., et. al. 2012 Physical Review B 86 2214412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2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18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Future Goals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Currently writing a simulation for the two spin system</a:t>
            </a:r>
          </a:p>
          <a:p>
            <a:r>
              <a:rPr lang="en-US" sz="2800" dirty="0" smtClean="0"/>
              <a:t>Once completed</a:t>
            </a:r>
          </a:p>
          <a:p>
            <a:pPr lvl="1"/>
            <a:r>
              <a:rPr lang="en-US" sz="2400" dirty="0" smtClean="0"/>
              <a:t>Generalize to an </a:t>
            </a:r>
            <a:r>
              <a:rPr lang="en-US" sz="2400" dirty="0" err="1" smtClean="0"/>
              <a:t>arbitray</a:t>
            </a:r>
            <a:r>
              <a:rPr lang="en-US" sz="2400" dirty="0" smtClean="0"/>
              <a:t> number of spins</a:t>
            </a:r>
          </a:p>
          <a:p>
            <a:r>
              <a:rPr lang="en-US" sz="2800" dirty="0" smtClean="0"/>
              <a:t>Add in the other terms of the Hamiltonian</a:t>
            </a:r>
          </a:p>
          <a:p>
            <a:r>
              <a:rPr lang="en-US" sz="2800" dirty="0" smtClean="0"/>
              <a:t>Compare to experimental results</a:t>
            </a:r>
          </a:p>
          <a:p>
            <a:pPr lvl="1"/>
            <a:r>
              <a:rPr lang="en-US" sz="2400" dirty="0" smtClean="0"/>
              <a:t>See if this gives insight into ultrafast spin </a:t>
            </a:r>
            <a:r>
              <a:rPr lang="en-US" sz="2400" dirty="0" smtClean="0"/>
              <a:t>Reversal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991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18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Acknowledgements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Dr. </a:t>
            </a:r>
            <a:r>
              <a:rPr lang="en-US" sz="2800" dirty="0" err="1" smtClean="0"/>
              <a:t>Guo</a:t>
            </a:r>
            <a:r>
              <a:rPr lang="en-US" sz="2800" dirty="0" smtClean="0"/>
              <a:t>-</a:t>
            </a:r>
            <a:r>
              <a:rPr lang="en-US" sz="2800" dirty="0"/>
              <a:t>p</a:t>
            </a:r>
            <a:r>
              <a:rPr lang="en-US" sz="2800" dirty="0" smtClean="0"/>
              <a:t>ing Zhang</a:t>
            </a:r>
          </a:p>
          <a:p>
            <a:r>
              <a:rPr lang="en-US" sz="2800" dirty="0" smtClean="0"/>
              <a:t>Dr. Joseph </a:t>
            </a:r>
            <a:r>
              <a:rPr lang="en-US" sz="2800" dirty="0" smtClean="0"/>
              <a:t>West</a:t>
            </a:r>
          </a:p>
          <a:p>
            <a:r>
              <a:rPr lang="en-US" sz="2800" dirty="0" smtClean="0"/>
              <a:t>Department of Energy Grant DE-FG02-06er46304</a:t>
            </a:r>
          </a:p>
          <a:p>
            <a:r>
              <a:rPr lang="en-US" sz="2800" dirty="0" smtClean="0"/>
              <a:t>Dr. Zhang’s research group: Dr. Yong </a:t>
            </a:r>
            <a:r>
              <a:rPr lang="en-US" sz="2800" dirty="0" err="1" smtClean="0"/>
              <a:t>Xue</a:t>
            </a:r>
            <a:r>
              <a:rPr lang="en-US" sz="2800" dirty="0" smtClean="0"/>
              <a:t>, </a:t>
            </a:r>
            <a:r>
              <a:rPr lang="en-US" sz="2800" dirty="0" err="1" smtClean="0"/>
              <a:t>HuiPing</a:t>
            </a:r>
            <a:r>
              <a:rPr lang="en-US" sz="2800" dirty="0" smtClean="0"/>
              <a:t>, Kyle Drake, Tanner </a:t>
            </a:r>
            <a:r>
              <a:rPr lang="en-US" sz="2800" dirty="0" err="1" smtClean="0"/>
              <a:t>Latta</a:t>
            </a:r>
            <a:r>
              <a:rPr lang="en-US" sz="2800" dirty="0" smtClean="0"/>
              <a:t>, Nicole </a:t>
            </a:r>
            <a:r>
              <a:rPr lang="en-US" sz="2800" dirty="0" err="1" smtClean="0"/>
              <a:t>Hostetter</a:t>
            </a:r>
            <a:r>
              <a:rPr lang="en-US" sz="2800" dirty="0" smtClean="0"/>
              <a:t>, Mariam Houston</a:t>
            </a:r>
            <a:endParaRPr lang="en-US" sz="2800" dirty="0" smtClean="0"/>
          </a:p>
          <a:p>
            <a:r>
              <a:rPr lang="en-US" sz="2800" dirty="0" smtClean="0"/>
              <a:t>SURE program</a:t>
            </a:r>
          </a:p>
          <a:p>
            <a:r>
              <a:rPr lang="en-US" sz="2800" dirty="0" smtClean="0"/>
              <a:t>ISU Department of Chemistry and Physics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70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18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Purpose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Ultrafast heating</a:t>
            </a:r>
          </a:p>
          <a:p>
            <a:r>
              <a:rPr lang="en-US" sz="2800" dirty="0" smtClean="0"/>
              <a:t>The Hamiltonian (Uh-Oh here’s some math!)</a:t>
            </a:r>
          </a:p>
          <a:p>
            <a:r>
              <a:rPr lang="en-US" sz="2800" dirty="0" err="1" smtClean="0"/>
              <a:t>Dzyaloshinsky-Morya</a:t>
            </a:r>
            <a:r>
              <a:rPr lang="en-US" sz="2800" dirty="0" smtClean="0"/>
              <a:t> Interaction</a:t>
            </a:r>
          </a:p>
          <a:p>
            <a:r>
              <a:rPr lang="en-US" sz="2800" dirty="0" smtClean="0"/>
              <a:t>Equations of motion (What is up with this guy and math?)</a:t>
            </a:r>
          </a:p>
          <a:p>
            <a:r>
              <a:rPr lang="en-US" sz="2800" dirty="0" err="1" smtClean="0"/>
              <a:t>Matterials</a:t>
            </a:r>
            <a:r>
              <a:rPr lang="en-US" sz="2800" dirty="0" smtClean="0"/>
              <a:t> That DMI has been observed 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32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18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Ultrafast Heating</a:t>
            </a:r>
            <a:endParaRPr lang="en-US" u="sng" dirty="0"/>
          </a:p>
        </p:txBody>
      </p:sp>
      <p:sp>
        <p:nvSpPr>
          <p:cNvPr id="4" name="Rectangle 3"/>
          <p:cNvSpPr/>
          <p:nvPr/>
        </p:nvSpPr>
        <p:spPr>
          <a:xfrm>
            <a:off x="3632693" y="3219495"/>
            <a:ext cx="2882614" cy="969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0800000">
            <a:off x="4752335" y="3381106"/>
            <a:ext cx="643329" cy="64644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6219" y="4340181"/>
            <a:ext cx="83213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Ultrafast laser pulse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Local heating at interaction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Remove laser from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Spin reversal is </a:t>
            </a:r>
            <a:r>
              <a:rPr lang="en-US" sz="2800" dirty="0" smtClean="0"/>
              <a:t>observed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Thought to be caused by multiple excitations</a:t>
            </a:r>
            <a:r>
              <a:rPr lang="en-US" sz="2800" baseline="30000" dirty="0"/>
              <a:t>4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 rot="1245093">
            <a:off x="1171736" y="2134867"/>
            <a:ext cx="901521" cy="30909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46219" y="6485206"/>
            <a:ext cx="8715233" cy="372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</a:t>
            </a:r>
            <a:r>
              <a:rPr lang="en-US" dirty="0"/>
              <a:t>Zhang, G.P 2011 J. </a:t>
            </a:r>
            <a:r>
              <a:rPr lang="en-US" dirty="0" err="1"/>
              <a:t>Phys</a:t>
            </a:r>
            <a:r>
              <a:rPr lang="en-US" dirty="0"/>
              <a:t>: </a:t>
            </a:r>
            <a:r>
              <a:rPr lang="en-US" dirty="0" err="1"/>
              <a:t>Condens</a:t>
            </a:r>
            <a:r>
              <a:rPr lang="en-US" dirty="0"/>
              <a:t>. Matter 23 206005 </a:t>
            </a:r>
          </a:p>
        </p:txBody>
      </p:sp>
    </p:spTree>
    <p:extLst>
      <p:ext uri="{BB962C8B-B14F-4D97-AF65-F5344CB8AC3E}">
        <p14:creationId xmlns:p14="http://schemas.microsoft.com/office/powerpoint/2010/main" val="70387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18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u="sng" dirty="0" smtClean="0"/>
              <a:t>Ultrafast Heating</a:t>
            </a:r>
            <a:endParaRPr lang="en-US" u="sng" dirty="0"/>
          </a:p>
        </p:txBody>
      </p:sp>
      <p:sp>
        <p:nvSpPr>
          <p:cNvPr id="5" name="Rectangle 4"/>
          <p:cNvSpPr/>
          <p:nvPr/>
        </p:nvSpPr>
        <p:spPr>
          <a:xfrm>
            <a:off x="3632693" y="3219495"/>
            <a:ext cx="2882614" cy="969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0800000">
            <a:off x="4752335" y="3381106"/>
            <a:ext cx="643329" cy="64644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6219" y="4340181"/>
            <a:ext cx="97421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Ultrafast laser pulse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Local heating at interaction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Remove laser from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Spin reversal is </a:t>
            </a:r>
            <a:r>
              <a:rPr lang="en-US" sz="2800" dirty="0" smtClean="0"/>
              <a:t>observed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Thought to be caused by multiple </a:t>
            </a:r>
            <a:r>
              <a:rPr lang="en-US" sz="2800" dirty="0" smtClean="0"/>
              <a:t>excitations</a:t>
            </a:r>
            <a:r>
              <a:rPr lang="en-US" sz="2800" baseline="30000" dirty="0"/>
              <a:t>4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 rot="1245093">
            <a:off x="2176289" y="2628395"/>
            <a:ext cx="901521" cy="30909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6219" y="6485206"/>
            <a:ext cx="8715233" cy="372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</a:t>
            </a:r>
            <a:r>
              <a:rPr lang="en-US" dirty="0"/>
              <a:t>Zhang, G.P 2011 J. </a:t>
            </a:r>
            <a:r>
              <a:rPr lang="en-US" dirty="0" err="1"/>
              <a:t>Phys</a:t>
            </a:r>
            <a:r>
              <a:rPr lang="en-US" dirty="0"/>
              <a:t>: </a:t>
            </a:r>
            <a:r>
              <a:rPr lang="en-US" dirty="0" err="1"/>
              <a:t>Condens</a:t>
            </a:r>
            <a:r>
              <a:rPr lang="en-US" dirty="0"/>
              <a:t>. Matter 23 206005 </a:t>
            </a:r>
          </a:p>
        </p:txBody>
      </p:sp>
    </p:spTree>
    <p:extLst>
      <p:ext uri="{BB962C8B-B14F-4D97-AF65-F5344CB8AC3E}">
        <p14:creationId xmlns:p14="http://schemas.microsoft.com/office/powerpoint/2010/main" val="29634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18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u="sng" dirty="0" smtClean="0"/>
              <a:t>Ultrafast Heating</a:t>
            </a:r>
            <a:endParaRPr lang="en-US" u="sng" dirty="0"/>
          </a:p>
        </p:txBody>
      </p:sp>
      <p:sp>
        <p:nvSpPr>
          <p:cNvPr id="5" name="Rectangle 4"/>
          <p:cNvSpPr/>
          <p:nvPr/>
        </p:nvSpPr>
        <p:spPr>
          <a:xfrm>
            <a:off x="3632693" y="3219495"/>
            <a:ext cx="2882614" cy="969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0800000">
            <a:off x="4752335" y="3381106"/>
            <a:ext cx="643329" cy="64644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6219" y="4340181"/>
            <a:ext cx="91479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Ultrafast laser pulse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Local heating at interaction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Remove laser from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Spin reversal is </a:t>
            </a:r>
            <a:r>
              <a:rPr lang="en-US" sz="2800" dirty="0" smtClean="0"/>
              <a:t>observed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Thought to be caused by multiple </a:t>
            </a:r>
            <a:r>
              <a:rPr lang="en-US" sz="2800" dirty="0" smtClean="0"/>
              <a:t>excitations</a:t>
            </a:r>
            <a:r>
              <a:rPr lang="en-US" sz="2800" baseline="30000" dirty="0"/>
              <a:t>4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 rot="1245093">
            <a:off x="3658209" y="2913935"/>
            <a:ext cx="901521" cy="30909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6219" y="6485206"/>
            <a:ext cx="8715233" cy="372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</a:t>
            </a:r>
            <a:r>
              <a:rPr lang="en-US" dirty="0"/>
              <a:t>Zhang, G.P 2011 J. </a:t>
            </a:r>
            <a:r>
              <a:rPr lang="en-US" dirty="0" err="1"/>
              <a:t>Phys</a:t>
            </a:r>
            <a:r>
              <a:rPr lang="en-US" dirty="0"/>
              <a:t>: </a:t>
            </a:r>
            <a:r>
              <a:rPr lang="en-US" dirty="0" err="1"/>
              <a:t>Condens</a:t>
            </a:r>
            <a:r>
              <a:rPr lang="en-US" dirty="0"/>
              <a:t>. Matter 23 206005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9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18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u="sng" dirty="0" smtClean="0"/>
              <a:t>Ultrafast Heating</a:t>
            </a:r>
            <a:endParaRPr lang="en-US" u="sng" dirty="0"/>
          </a:p>
        </p:txBody>
      </p:sp>
      <p:sp>
        <p:nvSpPr>
          <p:cNvPr id="5" name="Rectangle 4"/>
          <p:cNvSpPr/>
          <p:nvPr/>
        </p:nvSpPr>
        <p:spPr>
          <a:xfrm>
            <a:off x="3632693" y="3219495"/>
            <a:ext cx="2882614" cy="969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0800000">
            <a:off x="4752335" y="3381106"/>
            <a:ext cx="643329" cy="64644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6219" y="4340181"/>
            <a:ext cx="9685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Ultrafast laser pulse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Local heating at interaction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Remove laser from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Spin reversal is </a:t>
            </a:r>
            <a:r>
              <a:rPr lang="en-US" sz="2800" dirty="0" smtClean="0"/>
              <a:t>observed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Thought to be caused by multiple </a:t>
            </a:r>
            <a:r>
              <a:rPr lang="en-US" sz="2800" dirty="0" smtClean="0"/>
              <a:t>excitations</a:t>
            </a:r>
            <a:r>
              <a:rPr lang="en-US" sz="2800" baseline="30000" dirty="0" smtClean="0"/>
              <a:t>4</a:t>
            </a:r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4578162" y="3149510"/>
            <a:ext cx="991673" cy="2315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6219" y="6485206"/>
            <a:ext cx="8715233" cy="372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</a:t>
            </a:r>
            <a:r>
              <a:rPr lang="en-US" dirty="0"/>
              <a:t>Zhang, G.P 2011 J. </a:t>
            </a:r>
            <a:r>
              <a:rPr lang="en-US" dirty="0" err="1"/>
              <a:t>Phys</a:t>
            </a:r>
            <a:r>
              <a:rPr lang="en-US" dirty="0"/>
              <a:t>: </a:t>
            </a:r>
            <a:r>
              <a:rPr lang="en-US" dirty="0" err="1"/>
              <a:t>Condens</a:t>
            </a:r>
            <a:r>
              <a:rPr lang="en-US" dirty="0"/>
              <a:t>. Matter 23 206005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5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18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u="sng" dirty="0" smtClean="0"/>
              <a:t>Ultrafast Heating</a:t>
            </a:r>
            <a:endParaRPr lang="en-US" u="sng" dirty="0"/>
          </a:p>
        </p:txBody>
      </p:sp>
      <p:sp>
        <p:nvSpPr>
          <p:cNvPr id="5" name="Rectangle 4"/>
          <p:cNvSpPr/>
          <p:nvPr/>
        </p:nvSpPr>
        <p:spPr>
          <a:xfrm>
            <a:off x="3632693" y="3219495"/>
            <a:ext cx="2882614" cy="969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752335" y="3381106"/>
            <a:ext cx="643329" cy="64644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6219" y="4340181"/>
            <a:ext cx="102204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Ultrafast laser pulse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Local heating at interaction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Remove laser from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Spin reversal is </a:t>
            </a:r>
            <a:r>
              <a:rPr lang="en-US" sz="2800" dirty="0" smtClean="0"/>
              <a:t>observed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Thought to be caused by multiple </a:t>
            </a:r>
            <a:r>
              <a:rPr lang="en-US" sz="2800" dirty="0" smtClean="0"/>
              <a:t>excitations</a:t>
            </a:r>
            <a:r>
              <a:rPr lang="en-US" sz="2800" baseline="30000" dirty="0" smtClean="0"/>
              <a:t>4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146219" y="6485206"/>
            <a:ext cx="8715233" cy="372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Zhang, G.P 2011 J. </a:t>
            </a:r>
            <a:r>
              <a:rPr lang="en-US" dirty="0" err="1" smtClean="0"/>
              <a:t>Phys</a:t>
            </a:r>
            <a:r>
              <a:rPr lang="en-US" dirty="0" smtClean="0"/>
              <a:t>: </a:t>
            </a:r>
            <a:r>
              <a:rPr lang="en-US" dirty="0" err="1" smtClean="0"/>
              <a:t>Condens</a:t>
            </a:r>
            <a:r>
              <a:rPr lang="en-US" dirty="0" smtClean="0"/>
              <a:t>. Matter 23 206005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18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Hamiltonian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0321" y="2048353"/>
                <a:ext cx="10851523" cy="4366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1" y="2048353"/>
                <a:ext cx="10851523" cy="4366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24133" y="2699198"/>
            <a:ext cx="109588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Heisenberg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Result of electron-electron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Spin orbit interaction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Result of spin orbit coupling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Dzyaloshinsky-Morya</a:t>
            </a:r>
            <a:r>
              <a:rPr lang="en-US" sz="2800" dirty="0" smtClean="0"/>
              <a:t> interaction(DMI)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Result of a radial vector coupled with spin torque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Anisotropic </a:t>
            </a:r>
            <a:r>
              <a:rPr lang="en-US" sz="2800" dirty="0" smtClean="0"/>
              <a:t>uniaxial term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Behavior of spin about a specified axis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516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18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Hamiltonian</a:t>
            </a:r>
            <a:r>
              <a:rPr lang="en-US" dirty="0" smtClean="0"/>
              <a:t> (cont.)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03879" y="3217152"/>
            <a:ext cx="647114" cy="844061"/>
          </a:xfrm>
          <a:prstGeom prst="straightConnector1">
            <a:avLst/>
          </a:prstGeom>
          <a:ln w="539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66255" y="2809188"/>
            <a:ext cx="337625" cy="1237957"/>
          </a:xfrm>
          <a:prstGeom prst="straightConnector1">
            <a:avLst/>
          </a:prstGeom>
          <a:ln w="603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473527" y="3156924"/>
            <a:ext cx="647114" cy="844061"/>
          </a:xfrm>
          <a:prstGeom prst="straightConnector1">
            <a:avLst/>
          </a:prstGeom>
          <a:ln w="539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5903" y="2748960"/>
            <a:ext cx="337625" cy="1237957"/>
          </a:xfrm>
          <a:prstGeom prst="straightConnector1">
            <a:avLst/>
          </a:prstGeom>
          <a:ln w="603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970118" y="3944715"/>
            <a:ext cx="1336430" cy="450166"/>
          </a:xfrm>
          <a:prstGeom prst="straightConnector1">
            <a:avLst/>
          </a:prstGeom>
          <a:ln w="603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970118" y="4394881"/>
            <a:ext cx="1589649" cy="154745"/>
          </a:xfrm>
          <a:prstGeom prst="straightConnector1">
            <a:avLst/>
          </a:prstGeom>
          <a:ln w="603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970118" y="3156924"/>
            <a:ext cx="0" cy="1237957"/>
          </a:xfrm>
          <a:prstGeom prst="straightConnector1">
            <a:avLst/>
          </a:prstGeom>
          <a:ln w="603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7943175" y="3374974"/>
            <a:ext cx="1026942" cy="1019907"/>
          </a:xfrm>
          <a:prstGeom prst="straightConnector1">
            <a:avLst/>
          </a:prstGeom>
          <a:ln w="603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9827" y="2287295"/>
            <a:ext cx="2785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Heisenberg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34043" y="2096086"/>
            <a:ext cx="3756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Spin orbit interaction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821638" y="2282360"/>
            <a:ext cx="4079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Dzyaloshinsky-Morya</a:t>
            </a:r>
            <a:r>
              <a:rPr lang="en-US" sz="2400" dirty="0" smtClean="0"/>
              <a:t> Interaction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951829" y="4690301"/>
            <a:ext cx="0" cy="1260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51829" y="5950633"/>
            <a:ext cx="1589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135903" y="5950633"/>
            <a:ext cx="815926" cy="57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951829" y="5129483"/>
            <a:ext cx="168812" cy="821150"/>
          </a:xfrm>
          <a:prstGeom prst="straightConnector1">
            <a:avLst/>
          </a:prstGeom>
          <a:ln w="603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18713" y="4834329"/>
            <a:ext cx="26306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Anisotropic uniaxial term</a:t>
            </a:r>
          </a:p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080361" y="5016942"/>
            <a:ext cx="513471" cy="11254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080362" y="5286572"/>
            <a:ext cx="513471" cy="1125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080744" y="5572615"/>
            <a:ext cx="513471" cy="11254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081126" y="5853433"/>
            <a:ext cx="513471" cy="11254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693262" y="4890221"/>
            <a:ext cx="2143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Radial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Cross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Orbital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3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1393</TotalTime>
  <Words>610</Words>
  <Application>Microsoft Office PowerPoint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Symbol</vt:lpstr>
      <vt:lpstr>Trebuchet MS</vt:lpstr>
      <vt:lpstr>Berlin</vt:lpstr>
      <vt:lpstr>The Dzyaloshinsky-Morya Interaction and Ultrafast Spin Reversal</vt:lpstr>
      <vt:lpstr>Purpose</vt:lpstr>
      <vt:lpstr>Ultrafast Heating</vt:lpstr>
      <vt:lpstr>Ultrafast Heating</vt:lpstr>
      <vt:lpstr>Ultrafast Heating</vt:lpstr>
      <vt:lpstr>Ultrafast Heating</vt:lpstr>
      <vt:lpstr>Ultrafast Heating</vt:lpstr>
      <vt:lpstr>Hamiltonian</vt:lpstr>
      <vt:lpstr>Hamiltonian (cont.)</vt:lpstr>
      <vt:lpstr>Dzyaloshinsky-Morya Interaction</vt:lpstr>
      <vt:lpstr>Dzaloshinsky-Morya Interaction (cont.)</vt:lpstr>
      <vt:lpstr>Equations of motion</vt:lpstr>
      <vt:lpstr>Equations of motion (cont.)</vt:lpstr>
      <vt:lpstr>Why care about the DMI?</vt:lpstr>
      <vt:lpstr>Future Goals</vt:lpstr>
      <vt:lpstr>Acknowledgements</vt:lpstr>
    </vt:vector>
  </TitlesOfParts>
  <Company>Indiana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Femtomagnetism</dc:title>
  <dc:creator>crodgers2</dc:creator>
  <cp:lastModifiedBy>crodgers2</cp:lastModifiedBy>
  <cp:revision>54</cp:revision>
  <dcterms:created xsi:type="dcterms:W3CDTF">2014-06-08T12:11:58Z</dcterms:created>
  <dcterms:modified xsi:type="dcterms:W3CDTF">2014-06-13T13:52:24Z</dcterms:modified>
</cp:coreProperties>
</file>