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095C-1F05-4385-BE7C-6B2546837F4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1F72-DF5B-4A52-839D-075C333C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Pascal’s Triangle and Prime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4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1</a:t>
            </a:r>
          </a:p>
          <a:p>
            <a:pPr marL="0" indent="0" algn="ctr">
              <a:buNone/>
            </a:pPr>
            <a:r>
              <a:rPr lang="en-US" dirty="0" smtClean="0"/>
              <a:t>1  1</a:t>
            </a:r>
          </a:p>
          <a:p>
            <a:pPr marL="0" indent="0" algn="ctr">
              <a:buNone/>
            </a:pPr>
            <a:r>
              <a:rPr lang="en-US" dirty="0" smtClean="0"/>
              <a:t>1  2  1</a:t>
            </a:r>
          </a:p>
          <a:p>
            <a:pPr marL="0" indent="0" algn="ctr">
              <a:buNone/>
            </a:pPr>
            <a:r>
              <a:rPr lang="en-US" dirty="0" smtClean="0"/>
              <a:t>1  3  3  1</a:t>
            </a:r>
          </a:p>
          <a:p>
            <a:pPr marL="0" indent="0" algn="ctr">
              <a:buNone/>
            </a:pPr>
            <a:r>
              <a:rPr lang="en-US" dirty="0" smtClean="0"/>
              <a:t>1  4  6  4  1</a:t>
            </a:r>
          </a:p>
          <a:p>
            <a:pPr marL="0" indent="0" algn="ctr">
              <a:buNone/>
            </a:pPr>
            <a:r>
              <a:rPr lang="en-US" dirty="0" smtClean="0"/>
              <a:t>1 5 10 10 5 1</a:t>
            </a:r>
          </a:p>
          <a:p>
            <a:pPr marL="0" indent="0" algn="ctr">
              <a:buNone/>
            </a:pPr>
            <a:r>
              <a:rPr lang="en-US" dirty="0" smtClean="0"/>
              <a:t>1 6 15 20 15 6 1</a:t>
            </a:r>
          </a:p>
          <a:p>
            <a:pPr marL="0" indent="0" algn="ctr">
              <a:buNone/>
            </a:pPr>
            <a:r>
              <a:rPr lang="en-US" dirty="0" smtClean="0"/>
              <a:t>1 7 21 35 35 21 7 1</a:t>
            </a:r>
          </a:p>
          <a:p>
            <a:pPr marL="0" indent="0" algn="ctr">
              <a:buNone/>
            </a:pPr>
            <a:r>
              <a:rPr lang="en-US" dirty="0" smtClean="0"/>
              <a:t>1 8 28 56 70 56 28 8 1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5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1 = 2</a:t>
                </a:r>
                <a:r>
                  <a:rPr lang="en-US" baseline="30000" dirty="0" smtClean="0"/>
                  <a:t>0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1+1 = 2</a:t>
                </a:r>
                <a:r>
                  <a:rPr lang="en-US" baseline="30000" dirty="0" smtClean="0"/>
                  <a:t>1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1+2+1 = 2</a:t>
                </a:r>
                <a:r>
                  <a:rPr lang="en-US" baseline="30000" dirty="0" smtClean="0"/>
                  <a:t>2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1+3+3+1 = 2</a:t>
                </a:r>
                <a:r>
                  <a:rPr lang="en-US" baseline="30000" dirty="0" smtClean="0"/>
                  <a:t>3</a:t>
                </a:r>
              </a:p>
              <a:p>
                <a:pPr lvl="1"/>
                <a:r>
                  <a:rPr lang="en-US" dirty="0" smtClean="0"/>
                  <a:t>1+4+6+4+1 = 2</a:t>
                </a:r>
                <a:r>
                  <a:rPr lang="en-US" baseline="30000" dirty="0" smtClean="0"/>
                  <a:t>4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65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of powers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+…+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set x = 2 and y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+…+2+1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sum of the nth + 1 row is one greater than the sum of all previous rows.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row</a:t>
            </a:r>
          </a:p>
          <a:p>
            <a:pPr lvl="1"/>
            <a:r>
              <a:rPr lang="en-US" dirty="0" smtClean="0"/>
              <a:t>1+4+6+4+1 = 2</a:t>
            </a:r>
            <a:r>
              <a:rPr lang="en-US" baseline="30000" dirty="0" smtClean="0"/>
              <a:t>4</a:t>
            </a:r>
            <a:r>
              <a:rPr lang="en-US" dirty="0" smtClean="0"/>
              <a:t> = 16</a:t>
            </a:r>
          </a:p>
          <a:p>
            <a:pPr lvl="1"/>
            <a:r>
              <a:rPr lang="en-US" dirty="0" smtClean="0"/>
              <a:t>1+2+4+8 = 15 = 2</a:t>
            </a:r>
            <a:r>
              <a:rPr lang="en-US" baseline="30000" dirty="0" smtClean="0"/>
              <a:t>4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1+1+1+1+2+1+1+3+3+1 =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2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Difference 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+…+2+1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for the n+1 row of pascal’s triangle there are n+1 rows preceding it.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 rot="16200000">
            <a:off x="5429250" y="361950"/>
            <a:ext cx="419100" cy="396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0824" y="2514600"/>
            <a:ext cx="11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n+1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2</a:t>
            </a:r>
            <a:r>
              <a:rPr lang="en-US" baseline="30000" dirty="0" smtClean="0"/>
              <a:t>n</a:t>
            </a:r>
            <a:r>
              <a:rPr lang="en-US" dirty="0" smtClean="0"/>
              <a:t>-1 is prime, then so is n</a:t>
            </a:r>
          </a:p>
          <a:p>
            <a:pPr lvl="1"/>
            <a:r>
              <a:rPr lang="en-US" dirty="0" smtClean="0"/>
              <a:t>If n is a composite number </a:t>
            </a:r>
            <a:r>
              <a:rPr lang="en-US" dirty="0" err="1" smtClean="0"/>
              <a:t>xy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-1 is </a:t>
            </a:r>
            <a:r>
              <a:rPr lang="en-US" dirty="0" err="1" smtClean="0"/>
              <a:t>divisable</a:t>
            </a:r>
            <a:r>
              <a:rPr lang="en-US" dirty="0" smtClean="0"/>
              <a:t> by 2</a:t>
            </a:r>
            <a:r>
              <a:rPr lang="en-US" baseline="30000" dirty="0" smtClean="0"/>
              <a:t>y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Well known and established proof</a:t>
            </a:r>
          </a:p>
        </p:txBody>
      </p:sp>
    </p:spTree>
    <p:extLst>
      <p:ext uri="{BB962C8B-B14F-4D97-AF65-F5344CB8AC3E}">
        <p14:creationId xmlns:p14="http://schemas.microsoft.com/office/powerpoint/2010/main" val="417834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Primes and the Triangle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n+1 row is prime, then there is a prime number of rows preceding it.</a:t>
                </a:r>
              </a:p>
              <a:p>
                <a:pPr lvl="1"/>
                <a:r>
                  <a:rPr lang="en-US" dirty="0" smtClean="0"/>
                  <a:t>n+1 rows precede it</a:t>
                </a:r>
              </a:p>
              <a:p>
                <a:r>
                  <a:rPr lang="en-US" dirty="0" smtClean="0"/>
                  <a:t>The sum of all the values in these rows is guaranteed to be a prime number.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0" y="1857375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24000" y="2362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819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33525" y="332422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33525" y="3810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0115" y="167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1              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1  1              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1  2  1              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1  3  3  1             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1 4  6  4  1            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 5 10 10 5 1 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140115" y="2177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0115" y="263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0115" y="313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40115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0" y="4724400"/>
                <a:ext cx="8859285" cy="1275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=1+1+1+1+2+1+1+3+3+1+1+4+6+4+1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</m:t>
                    </m:r>
                    <m:r>
                      <a:rPr lang="en-US" sz="2000" b="0" i="1" smtClean="0">
                        <a:latin typeface="Cambria Math"/>
                      </a:rPr>
                      <m:t>=1+2+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−1</m:t>
                    </m:r>
                    <m:r>
                      <a:rPr lang="en-US" sz="2000" b="0" i="0" smtClean="0">
                        <a:latin typeface="Cambria Math"/>
                      </a:rPr>
                      <m:t>=31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4400"/>
                <a:ext cx="8859285" cy="12756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2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401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Pascal’s Triangle and Prime Numbers</vt:lpstr>
      <vt:lpstr>The Triangle</vt:lpstr>
      <vt:lpstr>Powers of 2</vt:lpstr>
      <vt:lpstr>Difference of powers</vt:lpstr>
      <vt:lpstr>Example</vt:lpstr>
      <vt:lpstr>Closer look at Difference Relation</vt:lpstr>
      <vt:lpstr>The Primes</vt:lpstr>
      <vt:lpstr>The Primes and the Triangle</vt:lpstr>
      <vt:lpstr>Example</vt:lpstr>
    </vt:vector>
  </TitlesOfParts>
  <Company>Indiana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Pascal’s Triangle and Prime Numbers</dc:title>
  <dc:creator>Embird 2016 Build 10.17 (64-bit)</dc:creator>
  <cp:lastModifiedBy>Embird 2016 Build 10.17 (64-bit)</cp:lastModifiedBy>
  <cp:revision>16</cp:revision>
  <dcterms:created xsi:type="dcterms:W3CDTF">2016-08-22T15:45:59Z</dcterms:created>
  <dcterms:modified xsi:type="dcterms:W3CDTF">2016-08-22T21:25:26Z</dcterms:modified>
</cp:coreProperties>
</file>