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60" r:id="rId13"/>
    <p:sldId id="261" r:id="rId14"/>
    <p:sldId id="262" r:id="rId15"/>
    <p:sldId id="263" r:id="rId16"/>
    <p:sldId id="268" r:id="rId17"/>
    <p:sldId id="266" r:id="rId18"/>
    <p:sldId id="267" r:id="rId19"/>
    <p:sldId id="264" r:id="rId20"/>
    <p:sldId id="265" r:id="rId21"/>
    <p:sldId id="269" r:id="rId22"/>
    <p:sldId id="270" r:id="rId23"/>
    <p:sldId id="271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0" d="100"/>
          <a:sy n="80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8DF-54A1-42E3-B563-C2320907AFA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8324-FAE0-4613-8D40-72CE6FE5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Simplified Decimal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𝑙𝑒𝑎𝑣𝑒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𝑎𝑙𝑜𝑛𝑒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-B is decimal rep of 2’s complement of M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Ex: Again 8 bit word space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 = 137, 256-137 = 119, So 137 = -119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or -119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 = 10001001</a:t>
                </a:r>
                <a:r>
                  <a:rPr lang="en-US" baseline="-25000" dirty="0" smtClean="0"/>
                  <a:t>2 </a:t>
                </a:r>
                <a:r>
                  <a:rPr lang="en-US" dirty="0"/>
                  <a:t>,</a:t>
                </a:r>
                <a:r>
                  <a:rPr lang="en-US" dirty="0" smtClean="0"/>
                  <a:t> 119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 = 01110111</a:t>
                </a:r>
                <a:r>
                  <a:rPr lang="en-US" baseline="-25000" dirty="0" smtClean="0"/>
                  <a:t>2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43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of 2’s complement</a:t>
            </a:r>
          </a:p>
          <a:p>
            <a:pPr lvl="1"/>
            <a:r>
              <a:rPr lang="en-US" dirty="0" smtClean="0"/>
              <a:t>[-2</a:t>
            </a:r>
            <a:r>
              <a:rPr lang="en-US" baseline="30000" dirty="0" smtClean="0"/>
              <a:t>N-1</a:t>
            </a:r>
            <a:r>
              <a:rPr lang="en-US" dirty="0" smtClean="0"/>
              <a:t>,2</a:t>
            </a:r>
            <a:r>
              <a:rPr lang="en-US" baseline="30000" dirty="0" smtClean="0"/>
              <a:t>N-1</a:t>
            </a:r>
            <a:r>
              <a:rPr lang="en-US" dirty="0" smtClean="0"/>
              <a:t>-1]</a:t>
            </a:r>
          </a:p>
          <a:p>
            <a:r>
              <a:rPr lang="en-US" dirty="0" smtClean="0"/>
              <a:t>Ex: 3 bit word space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= 000	-4 = 100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= 001	-3 = 101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= 010	-2 = 110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 = 011	-1 = 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6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32 bit</a:t>
            </a:r>
          </a:p>
          <a:p>
            <a:pPr lvl="1"/>
            <a:r>
              <a:rPr lang="en-US" dirty="0" smtClean="0"/>
              <a:t>Unsigned (only allows 0 and positive numbers)</a:t>
            </a:r>
          </a:p>
          <a:p>
            <a:pPr lvl="1"/>
            <a:r>
              <a:rPr lang="en-US" dirty="0" smtClean="0"/>
              <a:t>Range: 0 to 2</a:t>
            </a:r>
            <a:r>
              <a:rPr lang="en-US" baseline="30000" dirty="0" smtClean="0"/>
              <a:t>32</a:t>
            </a:r>
            <a:r>
              <a:rPr lang="en-US" dirty="0" smtClean="0"/>
              <a:t>-1 (0 to 4,294,967,295)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114800"/>
            <a:ext cx="6248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46482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50292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Flag Bit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4162" y="41587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16 bit</a:t>
            </a:r>
          </a:p>
          <a:p>
            <a:pPr lvl="1"/>
            <a:r>
              <a:rPr lang="en-US" dirty="0" smtClean="0"/>
              <a:t>Signed by default (2’s complement)</a:t>
            </a:r>
          </a:p>
          <a:p>
            <a:pPr lvl="2"/>
            <a:r>
              <a:rPr lang="en-US" dirty="0" smtClean="0"/>
              <a:t>Range: -2</a:t>
            </a:r>
            <a:r>
              <a:rPr lang="en-US" baseline="30000" dirty="0" smtClean="0"/>
              <a:t>16 </a:t>
            </a:r>
            <a:r>
              <a:rPr lang="en-US" dirty="0" smtClean="0"/>
              <a:t>to 2</a:t>
            </a:r>
            <a:r>
              <a:rPr lang="en-US" baseline="30000" dirty="0" smtClean="0"/>
              <a:t>16</a:t>
            </a:r>
            <a:r>
              <a:rPr lang="en-US" dirty="0" smtClean="0"/>
              <a:t>-1 (-32768 to 32767)</a:t>
            </a:r>
          </a:p>
          <a:p>
            <a:pPr lvl="1"/>
            <a:r>
              <a:rPr lang="en-US" dirty="0" smtClean="0"/>
              <a:t>Declare unsigned short </a:t>
            </a:r>
          </a:p>
          <a:p>
            <a:pPr lvl="2"/>
            <a:r>
              <a:rPr lang="en-US" dirty="0" smtClean="0"/>
              <a:t>Range: 0 to 2</a:t>
            </a:r>
            <a:r>
              <a:rPr lang="en-US" baseline="30000" dirty="0" smtClean="0"/>
              <a:t>16</a:t>
            </a:r>
            <a:r>
              <a:rPr lang="en-US" dirty="0" smtClean="0"/>
              <a:t>-1 (0 to 65535)</a:t>
            </a:r>
          </a:p>
          <a:p>
            <a:pPr lvl="1"/>
            <a:r>
              <a:rPr lang="en-US" dirty="0" smtClean="0"/>
              <a:t>Mainly used when dealing with sockets and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pPr lvl="1"/>
            <a:r>
              <a:rPr lang="en-US" dirty="0" smtClean="0"/>
              <a:t>64 bit</a:t>
            </a:r>
          </a:p>
          <a:p>
            <a:pPr lvl="1"/>
            <a:r>
              <a:rPr lang="en-US" dirty="0" smtClean="0"/>
              <a:t>Signed by default</a:t>
            </a:r>
          </a:p>
          <a:p>
            <a:pPr lvl="2"/>
            <a:r>
              <a:rPr lang="en-US" dirty="0" smtClean="0"/>
              <a:t>Range: -2</a:t>
            </a:r>
            <a:r>
              <a:rPr lang="en-US" baseline="30000" dirty="0" smtClean="0"/>
              <a:t>64</a:t>
            </a:r>
            <a:r>
              <a:rPr lang="en-US" dirty="0" smtClean="0"/>
              <a:t> to 2</a:t>
            </a:r>
            <a:r>
              <a:rPr lang="en-US" baseline="30000" dirty="0" smtClean="0"/>
              <a:t>64</a:t>
            </a:r>
            <a:r>
              <a:rPr lang="en-US" dirty="0" smtClean="0"/>
              <a:t>-1 (</a:t>
            </a:r>
            <a:r>
              <a:rPr lang="en-US" dirty="0" err="1" smtClean="0"/>
              <a:t>approx</a:t>
            </a:r>
            <a:r>
              <a:rPr lang="en-US" dirty="0" smtClean="0"/>
              <a:t> -9*10</a:t>
            </a:r>
            <a:r>
              <a:rPr lang="en-US" baseline="30000" dirty="0" smtClean="0"/>
              <a:t>18</a:t>
            </a:r>
            <a:r>
              <a:rPr lang="en-US" dirty="0" smtClean="0"/>
              <a:t> to 9*10</a:t>
            </a:r>
            <a:r>
              <a:rPr lang="en-US" baseline="30000" dirty="0" smtClean="0"/>
              <a:t>18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Declare unsigned long</a:t>
            </a:r>
          </a:p>
          <a:p>
            <a:pPr lvl="2"/>
            <a:r>
              <a:rPr lang="en-US" dirty="0" smtClean="0"/>
              <a:t>Range: 0 to 2</a:t>
            </a:r>
            <a:r>
              <a:rPr lang="en-US" baseline="30000" dirty="0" smtClean="0"/>
              <a:t>64</a:t>
            </a:r>
            <a:r>
              <a:rPr lang="en-US" dirty="0" smtClean="0"/>
              <a:t>-1 (0 to </a:t>
            </a:r>
            <a:r>
              <a:rPr lang="en-US" dirty="0" err="1" smtClean="0"/>
              <a:t>approx</a:t>
            </a:r>
            <a:r>
              <a:rPr lang="en-US" dirty="0" smtClean="0"/>
              <a:t> 1.8*10</a:t>
            </a:r>
            <a:r>
              <a:rPr lang="en-US" baseline="30000" dirty="0" smtClean="0"/>
              <a:t>19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lvl="1"/>
            <a:r>
              <a:rPr lang="en-US" dirty="0" smtClean="0"/>
              <a:t>32 bit</a:t>
            </a:r>
          </a:p>
          <a:p>
            <a:pPr lvl="1"/>
            <a:r>
              <a:rPr lang="en-US" dirty="0" smtClean="0"/>
              <a:t>Defined by IEEE 754</a:t>
            </a:r>
          </a:p>
          <a:p>
            <a:pPr lvl="1"/>
            <a:r>
              <a:rPr lang="en-US" dirty="0" smtClean="0"/>
              <a:t>Always signed</a:t>
            </a:r>
          </a:p>
          <a:p>
            <a:pPr lvl="2"/>
            <a:r>
              <a:rPr lang="en-US" dirty="0" smtClean="0"/>
              <a:t>Range: </a:t>
            </a:r>
            <a:r>
              <a:rPr lang="en-US" dirty="0" err="1" smtClean="0"/>
              <a:t>approx</a:t>
            </a:r>
            <a:r>
              <a:rPr lang="en-US" dirty="0" smtClean="0"/>
              <a:t> -8.3*10</a:t>
            </a:r>
            <a:r>
              <a:rPr lang="en-US" baseline="30000" dirty="0" smtClean="0"/>
              <a:t>38</a:t>
            </a:r>
            <a:r>
              <a:rPr lang="en-US" dirty="0" smtClean="0"/>
              <a:t> to 8.3*10</a:t>
            </a:r>
            <a:r>
              <a:rPr lang="en-US" baseline="30000" dirty="0" smtClean="0"/>
              <a:t>38</a:t>
            </a:r>
            <a:endParaRPr lang="en-US" dirty="0" smtClean="0"/>
          </a:p>
          <a:p>
            <a:r>
              <a:rPr lang="en-US" dirty="0" smtClean="0"/>
              <a:t>Number representation</a:t>
            </a:r>
          </a:p>
          <a:p>
            <a:pPr lvl="1"/>
            <a:r>
              <a:rPr lang="en-US" dirty="0" smtClean="0"/>
              <a:t>Similar to scientific notation</a:t>
            </a:r>
          </a:p>
          <a:p>
            <a:pPr lvl="1"/>
            <a:r>
              <a:rPr lang="en-US" dirty="0" smtClean="0"/>
              <a:t>Mantissa(significand), base, exponent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Floating Point Types (cont.)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ouble</a:t>
            </a:r>
          </a:p>
          <a:p>
            <a:pPr lvl="1"/>
            <a:r>
              <a:rPr lang="en-US" dirty="0" smtClean="0"/>
              <a:t>64 bit</a:t>
            </a:r>
          </a:p>
          <a:p>
            <a:pPr lvl="1"/>
            <a:r>
              <a:rPr lang="en-US" dirty="0" smtClean="0"/>
              <a:t>Defined by IEEE 754</a:t>
            </a:r>
          </a:p>
          <a:p>
            <a:pPr lvl="1"/>
            <a:r>
              <a:rPr lang="en-US" dirty="0" smtClean="0"/>
              <a:t>Always signed</a:t>
            </a:r>
          </a:p>
          <a:p>
            <a:pPr lvl="2"/>
            <a:r>
              <a:rPr lang="en-US" dirty="0" smtClean="0"/>
              <a:t>Range: </a:t>
            </a:r>
            <a:r>
              <a:rPr lang="en-US" dirty="0" err="1" smtClean="0"/>
              <a:t>approx</a:t>
            </a:r>
            <a:r>
              <a:rPr lang="en-US" dirty="0" smtClean="0"/>
              <a:t> -9*10</a:t>
            </a:r>
            <a:r>
              <a:rPr lang="en-US" baseline="30000" dirty="0" smtClean="0"/>
              <a:t>308</a:t>
            </a:r>
            <a:r>
              <a:rPr lang="en-US" dirty="0" smtClean="0"/>
              <a:t> to 9*10</a:t>
            </a:r>
            <a:r>
              <a:rPr lang="en-US" baseline="30000" dirty="0" smtClean="0"/>
              <a:t>308</a:t>
            </a:r>
            <a:endParaRPr lang="en-US" dirty="0" smtClean="0"/>
          </a:p>
          <a:p>
            <a:r>
              <a:rPr lang="en-US" dirty="0" smtClean="0"/>
              <a:t>Number representation</a:t>
            </a:r>
          </a:p>
          <a:p>
            <a:pPr lvl="1"/>
            <a:r>
              <a:rPr lang="en-US" dirty="0" smtClean="0"/>
              <a:t>Similar to scientific notation</a:t>
            </a:r>
          </a:p>
          <a:p>
            <a:pPr lvl="1"/>
            <a:r>
              <a:rPr lang="en-US" dirty="0" smtClean="0"/>
              <a:t>Mantissa(significand), base, exponent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 mantissa</a:t>
                </a:r>
              </a:p>
              <a:p>
                <a:pPr lvl="1"/>
                <a:r>
                  <a:rPr lang="en-US" dirty="0" smtClean="0"/>
                  <a:t>p precision of the mantissa</a:t>
                </a:r>
              </a:p>
              <a:p>
                <a:pPr lvl="1"/>
                <a:r>
                  <a:rPr lang="en-US" dirty="0" smtClean="0"/>
                  <a:t>b base (radix)</a:t>
                </a:r>
              </a:p>
              <a:p>
                <a:pPr lvl="1"/>
                <a:r>
                  <a:rPr lang="en-US" dirty="0" smtClean="0"/>
                  <a:t>e exponent</a:t>
                </a:r>
              </a:p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1.5*10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, -5.32*10</a:t>
                </a:r>
                <a:r>
                  <a:rPr lang="en-US" baseline="30000" dirty="0" smtClean="0"/>
                  <a:t>-8</a:t>
                </a:r>
                <a:r>
                  <a:rPr lang="en-US" dirty="0" smtClean="0"/>
                  <a:t>, (4.37/2</a:t>
                </a:r>
                <a:r>
                  <a:rPr lang="en-US" baseline="30000" dirty="0" smtClean="0"/>
                  <a:t>22</a:t>
                </a:r>
                <a:r>
                  <a:rPr lang="en-US" dirty="0" smtClean="0"/>
                  <a:t>)*2</a:t>
                </a:r>
                <a:r>
                  <a:rPr lang="en-US" baseline="30000" dirty="0" smtClean="0"/>
                  <a:t>15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400" y="6488668"/>
            <a:ext cx="460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https://en.wikipedia.org/wiki/Floating_point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 floating point value</a:t>
                </a:r>
              </a:p>
              <a:p>
                <a:pPr lvl="1"/>
                <a:r>
                  <a:rPr lang="en-US" dirty="0" smtClean="0"/>
                  <a:t>p-1 size of the mantissa</a:t>
                </a:r>
              </a:p>
              <a:p>
                <a:pPr lvl="1"/>
                <a:r>
                  <a:rPr lang="en-US" dirty="0" smtClean="0"/>
                  <a:t>1 most significant bit is always 1 for non zero value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-n</a:t>
                </a:r>
                <a:r>
                  <a:rPr lang="en-US" dirty="0" smtClean="0"/>
                  <a:t> bits going to right of radix point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e</a:t>
                </a:r>
                <a:r>
                  <a:rPr lang="en-US" dirty="0" smtClean="0"/>
                  <a:t> for the exponent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(float)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850" y="1828800"/>
            <a:ext cx="8534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71525" y="1828800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47925" y="1828800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400" y="2362200"/>
            <a:ext cx="0" cy="2819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850" y="5305425"/>
            <a:ext cx="1880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 Bit</a:t>
            </a:r>
          </a:p>
          <a:p>
            <a:r>
              <a:rPr lang="en-US" dirty="0" smtClean="0"/>
              <a:t>If 0, then positive</a:t>
            </a:r>
          </a:p>
          <a:p>
            <a:r>
              <a:rPr lang="en-US" dirty="0" smtClean="0"/>
              <a:t>If 1, then negative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24000" y="2362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3886200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Exponent</a:t>
            </a:r>
          </a:p>
          <a:p>
            <a:r>
              <a:rPr lang="en-US" dirty="0" smtClean="0"/>
              <a:t>Also signed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34000" y="2362200"/>
            <a:ext cx="0" cy="1066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3563034"/>
            <a:ext cx="108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 bits</a:t>
            </a:r>
          </a:p>
          <a:p>
            <a:r>
              <a:rPr lang="en-US" dirty="0" smtClean="0"/>
              <a:t>Mantissa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27034" y="4158139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-38</a:t>
            </a:r>
            <a:r>
              <a:rPr lang="en-US" dirty="0" smtClean="0"/>
              <a:t> to 10</a:t>
            </a:r>
            <a:r>
              <a:rPr lang="en-US" baseline="30000" dirty="0" smtClean="0"/>
              <a:t>38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3850" y="6488668"/>
            <a:ext cx="659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https://en.wikipedia.org/wiki/IEEE_floating_point#IEEE_754-2008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they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using binary (0 or 1)</a:t>
            </a:r>
          </a:p>
          <a:p>
            <a:r>
              <a:rPr lang="en-US" dirty="0" smtClean="0"/>
              <a:t>Byte - Basic unit of memory</a:t>
            </a:r>
          </a:p>
          <a:p>
            <a:pPr lvl="1"/>
            <a:r>
              <a:rPr lang="en-US" dirty="0" smtClean="0"/>
              <a:t>8 bits</a:t>
            </a:r>
          </a:p>
          <a:p>
            <a:r>
              <a:rPr lang="en-US" dirty="0" smtClean="0"/>
              <a:t>All data types stored this way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: 32 bit (4 bytes)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: 8 bit (1 byte)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Double Precision (double)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0" y="1828800"/>
            <a:ext cx="8534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71525" y="1828800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47925" y="1828800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3400" y="2362200"/>
            <a:ext cx="0" cy="2819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850" y="5305425"/>
            <a:ext cx="1880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 Bit</a:t>
            </a:r>
          </a:p>
          <a:p>
            <a:r>
              <a:rPr lang="en-US" dirty="0" smtClean="0"/>
              <a:t>If 0, then positive</a:t>
            </a:r>
          </a:p>
          <a:p>
            <a:r>
              <a:rPr lang="en-US" dirty="0" smtClean="0"/>
              <a:t>If 1, then negative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24000" y="2362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1600" y="3886200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bits</a:t>
            </a:r>
          </a:p>
          <a:p>
            <a:r>
              <a:rPr lang="en-US" dirty="0" smtClean="0"/>
              <a:t>Exponent</a:t>
            </a:r>
          </a:p>
          <a:p>
            <a:r>
              <a:rPr lang="en-US" dirty="0" smtClean="0"/>
              <a:t>Also signed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34000" y="2362200"/>
            <a:ext cx="0" cy="1066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563034"/>
            <a:ext cx="108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 bits</a:t>
            </a:r>
          </a:p>
          <a:p>
            <a:r>
              <a:rPr lang="en-US" dirty="0" smtClean="0"/>
              <a:t>Mantissa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3199" y="4163199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-308</a:t>
            </a:r>
            <a:r>
              <a:rPr lang="en-US" dirty="0" smtClean="0"/>
              <a:t> to 10</a:t>
            </a:r>
            <a:r>
              <a:rPr lang="en-US" baseline="30000" dirty="0" smtClean="0"/>
              <a:t>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</a:t>
            </a:r>
          </a:p>
          <a:p>
            <a:pPr lvl="1"/>
            <a:r>
              <a:rPr lang="en-US" dirty="0" smtClean="0"/>
              <a:t>8 bit</a:t>
            </a:r>
          </a:p>
          <a:p>
            <a:pPr lvl="1"/>
            <a:r>
              <a:rPr lang="en-US" dirty="0" smtClean="0"/>
              <a:t>Defined by ASCII</a:t>
            </a:r>
          </a:p>
          <a:p>
            <a:pPr lvl="2"/>
            <a:r>
              <a:rPr lang="en-US" dirty="0" smtClean="0"/>
              <a:t>Originally 7 bits. But, Hey! Progress!</a:t>
            </a:r>
          </a:p>
          <a:p>
            <a:pPr lvl="1"/>
            <a:r>
              <a:rPr lang="en-US" dirty="0" smtClean="0"/>
              <a:t>Get all values from ASCII tables</a:t>
            </a:r>
          </a:p>
          <a:p>
            <a:pPr lvl="2"/>
            <a:r>
              <a:rPr lang="en-US" dirty="0" smtClean="0"/>
              <a:t>Remember to put a 0 in front</a:t>
            </a:r>
          </a:p>
          <a:p>
            <a:pPr lvl="3"/>
            <a:r>
              <a:rPr lang="en-US" dirty="0" smtClean="0"/>
              <a:t>Traditional ASCII</a:t>
            </a:r>
          </a:p>
        </p:txBody>
      </p:sp>
    </p:spTree>
    <p:extLst>
      <p:ext uri="{BB962C8B-B14F-4D97-AF65-F5344CB8AC3E}">
        <p14:creationId xmlns:p14="http://schemas.microsoft.com/office/powerpoint/2010/main" val="36592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52" y="1552574"/>
            <a:ext cx="6669387" cy="484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410325"/>
            <a:ext cx="37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https://en.wikipedia.org/wiki/ASCII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ASCII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Bit format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Ex: character 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110  0001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97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7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D. Knuth, The Art of Computer Programming Vol. 2, Addison-Wesley, 1997</a:t>
            </a:r>
          </a:p>
          <a:p>
            <a:r>
              <a:rPr lang="en-US" dirty="0" smtClean="0"/>
              <a:t>http://www.cse.msu.edu/~cse320/Documents/FloatingPoint.pdf</a:t>
            </a:r>
          </a:p>
          <a:p>
            <a:r>
              <a:rPr lang="en-US" dirty="0" smtClean="0"/>
              <a:t>IEEE 754-2008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Note: Binary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Only 0 and 1 exist</a:t>
                </a:r>
              </a:p>
              <a:p>
                <a:r>
                  <a:rPr lang="en-US" dirty="0" smtClean="0"/>
                  <a:t>Like decimal numbers grow to the left</a:t>
                </a:r>
              </a:p>
              <a:p>
                <a:pPr lvl="1"/>
                <a:r>
                  <a:rPr lang="en-US" dirty="0" smtClean="0"/>
                  <a:t>Binary: 1110001, Decimal: 113</a:t>
                </a:r>
              </a:p>
              <a:p>
                <a:pPr lvl="1"/>
                <a:r>
                  <a:rPr lang="en-US" dirty="0" smtClean="0"/>
                  <a:t>Right most bit is </a:t>
                </a:r>
                <a:r>
                  <a:rPr lang="en-US" smtClean="0"/>
                  <a:t>the </a:t>
                </a:r>
                <a:r>
                  <a:rPr lang="en-US" smtClean="0"/>
                  <a:t>zeroth order </a:t>
                </a:r>
                <a:r>
                  <a:rPr lang="en-US" dirty="0" smtClean="0"/>
                  <a:t>bit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nth bit</a:t>
                </a:r>
              </a:p>
              <a:p>
                <a:pPr lvl="1"/>
                <a:r>
                  <a:rPr lang="en-US" dirty="0" smtClean="0"/>
                  <a:t>N number of bits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113=1∗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181=1∗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4114800"/>
            <a:ext cx="6248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32 bit</a:t>
            </a:r>
          </a:p>
          <a:p>
            <a:pPr lvl="1"/>
            <a:r>
              <a:rPr lang="en-US" dirty="0" smtClean="0"/>
              <a:t>Signed (allows negative and positive numbers)</a:t>
            </a:r>
          </a:p>
          <a:p>
            <a:pPr lvl="2"/>
            <a:r>
              <a:rPr lang="en-US" dirty="0" smtClean="0"/>
              <a:t>Range: -2</a:t>
            </a:r>
            <a:r>
              <a:rPr lang="en-US" baseline="30000" dirty="0" smtClean="0"/>
              <a:t>32</a:t>
            </a:r>
            <a:r>
              <a:rPr lang="en-US" dirty="0" smtClean="0"/>
              <a:t> to 2</a:t>
            </a:r>
            <a:r>
              <a:rPr lang="en-US" baseline="30000" dirty="0" smtClean="0"/>
              <a:t>32</a:t>
            </a:r>
            <a:r>
              <a:rPr lang="en-US" dirty="0" smtClean="0"/>
              <a:t>-1 (-2,147,483,648 to 2,147,483,647)</a:t>
            </a:r>
          </a:p>
          <a:p>
            <a:pPr lvl="1"/>
            <a:r>
              <a:rPr lang="en-US" dirty="0" smtClean="0"/>
              <a:t>2’s complement</a:t>
            </a:r>
          </a:p>
          <a:p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41148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47800" y="45720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029200"/>
            <a:ext cx="1932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 Bit</a:t>
            </a:r>
          </a:p>
          <a:p>
            <a:r>
              <a:rPr lang="en-US" dirty="0" smtClean="0"/>
              <a:t>If 0, then positive</a:t>
            </a:r>
          </a:p>
          <a:p>
            <a:r>
              <a:rPr lang="en-US" dirty="0" smtClean="0"/>
              <a:t>If 1, then negative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6675" y="41587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decimal integers</a:t>
            </a:r>
          </a:p>
          <a:p>
            <a:pPr lvl="1"/>
            <a:r>
              <a:rPr lang="en-US" dirty="0" smtClean="0"/>
              <a:t>a+(-a) = 0 ex: 19+(-19) = 0</a:t>
            </a:r>
          </a:p>
          <a:p>
            <a:r>
              <a:rPr lang="en-US" dirty="0" smtClean="0"/>
              <a:t>Most modern CPUs are binary</a:t>
            </a:r>
          </a:p>
          <a:p>
            <a:pPr lvl="1"/>
            <a:r>
              <a:rPr lang="en-US" dirty="0" smtClean="0"/>
              <a:t>Not only binary</a:t>
            </a:r>
          </a:p>
          <a:p>
            <a:pPr lvl="1"/>
            <a:r>
              <a:rPr lang="en-US" dirty="0" smtClean="0"/>
              <a:t>Only positive binary</a:t>
            </a:r>
          </a:p>
          <a:p>
            <a:r>
              <a:rPr lang="en-US" dirty="0" smtClean="0"/>
              <a:t> How do we add two positive numbers and get Zero?</a:t>
            </a:r>
          </a:p>
          <a:p>
            <a:pPr lvl="1"/>
            <a:r>
              <a:rPr lang="en-US" dirty="0" smtClean="0"/>
              <a:t>Multiple candidate methods</a:t>
            </a:r>
          </a:p>
          <a:p>
            <a:pPr lvl="1"/>
            <a:r>
              <a:rPr lang="en-US" dirty="0" smtClean="0"/>
              <a:t>We will only look at 2’s complement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representation exists in word space</a:t>
            </a:r>
          </a:p>
          <a:p>
            <a:pPr lvl="1"/>
            <a:r>
              <a:rPr lang="en-US" dirty="0" smtClean="0"/>
              <a:t>A word is 32 bits on most machines</a:t>
            </a:r>
          </a:p>
          <a:p>
            <a:pPr lvl="2"/>
            <a:r>
              <a:rPr lang="en-US" dirty="0" smtClean="0"/>
              <a:t>64 bit is working its way out</a:t>
            </a:r>
          </a:p>
          <a:p>
            <a:pPr lvl="1"/>
            <a:r>
              <a:rPr lang="en-US" dirty="0" smtClean="0"/>
              <a:t>Use this to our advantage</a:t>
            </a:r>
          </a:p>
          <a:p>
            <a:pPr lvl="2"/>
            <a:r>
              <a:rPr lang="en-US" dirty="0" smtClean="0"/>
              <a:t>No number can be larger than 2</a:t>
            </a:r>
            <a:r>
              <a:rPr lang="en-US" baseline="30000" dirty="0" smtClean="0"/>
              <a:t>32</a:t>
            </a:r>
            <a:r>
              <a:rPr lang="en-US" dirty="0" smtClean="0"/>
              <a:t>-1</a:t>
            </a:r>
          </a:p>
          <a:p>
            <a:pPr lvl="3"/>
            <a:r>
              <a:rPr lang="en-US" dirty="0" smtClean="0"/>
              <a:t>It will just wrap back around to 0</a:t>
            </a:r>
          </a:p>
          <a:p>
            <a:r>
              <a:rPr lang="en-US" dirty="0" smtClean="0"/>
              <a:t>Present two methods</a:t>
            </a:r>
          </a:p>
          <a:p>
            <a:pPr lvl="1"/>
            <a:r>
              <a:rPr lang="en-US" dirty="0" smtClean="0"/>
              <a:t>Purely binary</a:t>
            </a:r>
          </a:p>
          <a:p>
            <a:pPr lvl="1"/>
            <a:r>
              <a:rPr lang="en-US" dirty="0" smtClean="0"/>
              <a:t>Simplified decimal</a:t>
            </a:r>
          </a:p>
        </p:txBody>
      </p:sp>
    </p:spTree>
    <p:extLst>
      <p:ext uri="{BB962C8B-B14F-4D97-AF65-F5344CB8AC3E}">
        <p14:creationId xmlns:p14="http://schemas.microsoft.com/office/powerpoint/2010/main" val="311564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8 bit word space</a:t>
            </a:r>
          </a:p>
          <a:p>
            <a:r>
              <a:rPr lang="en-US" dirty="0" smtClean="0"/>
              <a:t>Some number 10010011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10010011		10010011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XOR	</a:t>
            </a:r>
            <a:r>
              <a:rPr lang="en-US" u="sng" dirty="0" smtClean="0"/>
              <a:t>11111111</a:t>
            </a:r>
            <a:r>
              <a:rPr lang="en-US" dirty="0" smtClean="0"/>
              <a:t>	       + </a:t>
            </a:r>
            <a:r>
              <a:rPr lang="en-US" u="sng" dirty="0" smtClean="0"/>
              <a:t>01101101</a:t>
            </a:r>
          </a:p>
          <a:p>
            <a:pPr marL="0" indent="0">
              <a:buNone/>
            </a:pPr>
            <a:r>
              <a:rPr lang="en-US" dirty="0" smtClean="0"/>
              <a:t>		01101100		00000000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+</a:t>
            </a:r>
            <a:r>
              <a:rPr lang="en-US" dirty="0"/>
              <a:t>	</a:t>
            </a:r>
            <a:r>
              <a:rPr lang="en-US" u="sng" dirty="0" smtClean="0"/>
              <a:t>00000001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01101101</a:t>
            </a:r>
          </a:p>
          <a:p>
            <a:r>
              <a:rPr lang="en-US" dirty="0" smtClean="0"/>
              <a:t>01101101 is the 2’s complement of 10010011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Note: </a:t>
            </a:r>
            <a:r>
              <a:rPr lang="en-US" dirty="0" err="1" smtClean="0"/>
              <a:t>Hexidecimal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0,1,2,3,4,5,6,7,8,9,A,B,C,D,E,F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hexidecimal</a:t>
            </a:r>
            <a:r>
              <a:rPr lang="en-US" dirty="0" smtClean="0"/>
              <a:t> number rep’s a 4 bit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= 0000	4 = 0100	8 = 1000	C = 1100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= 0001	5 = 0101	9 = 1001	D = 1101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= 0010	6 = 0110	A = 1010	E = 1110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 = 0011	7 = 0111	B = 1011	F = 1111</a:t>
            </a:r>
          </a:p>
          <a:p>
            <a:r>
              <a:rPr lang="en-US" dirty="0" smtClean="0"/>
              <a:t>N bit number is </a:t>
            </a:r>
            <a:r>
              <a:rPr lang="en-US" dirty="0" err="1" smtClean="0"/>
              <a:t>rep’ed</a:t>
            </a:r>
            <a:r>
              <a:rPr lang="en-US" dirty="0" smtClean="0"/>
              <a:t> by N/4 </a:t>
            </a:r>
            <a:r>
              <a:rPr lang="en-US" dirty="0" err="1" smtClean="0"/>
              <a:t>hexit</a:t>
            </a:r>
            <a:r>
              <a:rPr lang="en-US" dirty="0" smtClean="0"/>
              <a:t> number</a:t>
            </a:r>
          </a:p>
          <a:p>
            <a:pPr lvl="1"/>
            <a:r>
              <a:rPr lang="en-US" dirty="0" smtClean="0"/>
              <a:t>11111111</a:t>
            </a:r>
            <a:r>
              <a:rPr lang="en-US" baseline="-25000" dirty="0" smtClean="0"/>
              <a:t>2</a:t>
            </a:r>
            <a:r>
              <a:rPr lang="en-US" dirty="0" smtClean="0"/>
              <a:t>=0xFF</a:t>
            </a:r>
            <a:r>
              <a:rPr lang="en-US" baseline="-25000" dirty="0" smtClean="0"/>
              <a:t>16</a:t>
            </a:r>
            <a:r>
              <a:rPr lang="en-US" dirty="0"/>
              <a:t> </a:t>
            </a:r>
            <a:r>
              <a:rPr lang="en-US" dirty="0" smtClean="0"/>
              <a:t>	10110010</a:t>
            </a:r>
            <a:r>
              <a:rPr lang="en-US" baseline="-25000" dirty="0" smtClean="0"/>
              <a:t>2</a:t>
            </a:r>
            <a:r>
              <a:rPr lang="en-US" dirty="0" smtClean="0"/>
              <a:t> = B2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5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finding 2’s Complement</a:t>
            </a:r>
          </a:p>
          <a:p>
            <a:pPr lvl="1"/>
            <a:r>
              <a:rPr lang="en-US" dirty="0" smtClean="0"/>
              <a:t>Have binary number that populates word space</a:t>
            </a:r>
          </a:p>
          <a:p>
            <a:pPr lvl="1"/>
            <a:r>
              <a:rPr lang="en-US" dirty="0" smtClean="0"/>
              <a:t>XOR the number with 0xF…F (Binary rep of 2</a:t>
            </a:r>
            <a:r>
              <a:rPr lang="en-US" baseline="30000" dirty="0" smtClean="0"/>
              <a:t>N</a:t>
            </a:r>
            <a:r>
              <a:rPr lang="en-US" dirty="0" smtClean="0"/>
              <a:t>-1)</a:t>
            </a:r>
          </a:p>
          <a:p>
            <a:pPr lvl="1"/>
            <a:r>
              <a:rPr lang="en-US" dirty="0" smtClean="0"/>
              <a:t>Add 0x1</a:t>
            </a:r>
            <a:endParaRPr lang="en-US" dirty="0"/>
          </a:p>
          <a:p>
            <a:r>
              <a:rPr lang="en-US" dirty="0" smtClean="0"/>
              <a:t>This guarantees 0x0 when a number is added to its 2’s complement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3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936</Words>
  <Application>Microsoft Office PowerPoint</Application>
  <PresentationFormat>On-screen Show (4:3)</PresentationFormat>
  <Paragraphs>185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Types</vt:lpstr>
      <vt:lpstr>How are they stored</vt:lpstr>
      <vt:lpstr>Quick Note: Binary</vt:lpstr>
      <vt:lpstr>Integer Types</vt:lpstr>
      <vt:lpstr>2’s Complement</vt:lpstr>
      <vt:lpstr>2’s Complement (cont.)</vt:lpstr>
      <vt:lpstr>2’s Complement (cont.)</vt:lpstr>
      <vt:lpstr>Quick Note: Hexidecimal</vt:lpstr>
      <vt:lpstr>2’s Complement (cont.)</vt:lpstr>
      <vt:lpstr>2’s Complement (cont.)</vt:lpstr>
      <vt:lpstr>2’s Complement (cont.)</vt:lpstr>
      <vt:lpstr>Integer Types (Cont.)</vt:lpstr>
      <vt:lpstr>Integer Types (cont.)</vt:lpstr>
      <vt:lpstr>Integer Types (cont.)</vt:lpstr>
      <vt:lpstr>Floating Point Types</vt:lpstr>
      <vt:lpstr>Floating Point Types (cont.)</vt:lpstr>
      <vt:lpstr>Floating Point Numbers</vt:lpstr>
      <vt:lpstr>Floating Point Numbers (cont.)</vt:lpstr>
      <vt:lpstr>Single Precision (float)</vt:lpstr>
      <vt:lpstr>Double Precision (double)</vt:lpstr>
      <vt:lpstr>Character Type</vt:lpstr>
      <vt:lpstr>ASCII Table</vt:lpstr>
      <vt:lpstr>Reading ASCII Table</vt:lpstr>
      <vt:lpstr>Further Reading</vt:lpstr>
    </vt:vector>
  </TitlesOfParts>
  <Company>Indiana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Embird 2016 Build 10.17 (64-bit)</dc:creator>
  <cp:lastModifiedBy>Embird 2016 Build 10.17 (64-bit)</cp:lastModifiedBy>
  <cp:revision>45</cp:revision>
  <dcterms:created xsi:type="dcterms:W3CDTF">2016-08-20T20:34:25Z</dcterms:created>
  <dcterms:modified xsi:type="dcterms:W3CDTF">2016-08-23T18:59:16Z</dcterms:modified>
</cp:coreProperties>
</file>