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CE82E-A736-B9C1-427A-F1A3E9F87A96}" v="326" dt="2024-12-13T06:47:08.489"/>
    <p1510:client id="{7AE15D2E-8C5C-BCC1-BF09-3A1F30802132}" v="51" dt="2024-12-13T06:51:38.423"/>
    <p1510:client id="{AAFBE568-5C40-BC95-AC5D-FA0403D711E1}" v="55" dt="2024-12-12T21:25:55.457"/>
    <p1510:client id="{E46B0D8F-7DDE-14B5-059A-795A9A631C26}" v="452" dt="2024-12-13T05:41:42.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3AE33-7F95-4E63-AB8F-21B14A494C07}" type="datetimeFigureOut">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0594C-8797-4A8C-9CB7-B4F8E0FF555D}" type="slidenum">
              <a:t>‹#›</a:t>
            </a:fld>
            <a:endParaRPr lang="en-US"/>
          </a:p>
        </p:txBody>
      </p:sp>
    </p:spTree>
    <p:extLst>
      <p:ext uri="{BB962C8B-B14F-4D97-AF65-F5344CB8AC3E}">
        <p14:creationId xmlns:p14="http://schemas.microsoft.com/office/powerpoint/2010/main" val="3446304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LLMs Benefits and Risks</a:t>
            </a:r>
            <a:r>
              <a:rPr lang="en-US" dirty="0"/>
              <a:t>:</a:t>
            </a:r>
          </a:p>
          <a:p>
            <a:pPr marL="285750" lvl="1" indent="-285750">
              <a:buFont typeface="Arial"/>
              <a:buChar char="•"/>
            </a:pPr>
            <a:r>
              <a:rPr lang="en-US" dirty="0"/>
              <a:t>Powerful for text generation but risks include misinformation, cheating, and bad training data.</a:t>
            </a:r>
          </a:p>
          <a:p>
            <a:pPr marL="285750" indent="-285750">
              <a:buFont typeface="Arial"/>
              <a:buChar char="•"/>
            </a:pPr>
            <a:r>
              <a:rPr lang="en-US" b="1" dirty="0"/>
              <a:t>Proposed Solutions</a:t>
            </a:r>
            <a:r>
              <a:rPr lang="en-US" dirty="0"/>
              <a:t>:</a:t>
            </a:r>
          </a:p>
          <a:p>
            <a:pPr marL="285750" lvl="1" indent="-285750">
              <a:buFont typeface="Arial"/>
              <a:buChar char="•"/>
            </a:pPr>
            <a:r>
              <a:rPr lang="en-US" b="1" dirty="0"/>
              <a:t>Watermarking</a:t>
            </a:r>
            <a:r>
              <a:rPr lang="en-US" dirty="0"/>
              <a:t>: Adds hidden marks to detect AI-generated text.</a:t>
            </a:r>
          </a:p>
          <a:p>
            <a:pPr marL="285750" lvl="1" indent="-285750">
              <a:buFont typeface="Arial"/>
              <a:buChar char="•"/>
            </a:pPr>
            <a:r>
              <a:rPr lang="en-US" b="1" dirty="0"/>
              <a:t>Cluster Bias</a:t>
            </a:r>
            <a:r>
              <a:rPr lang="en-US" dirty="0"/>
              <a:t>: Ensures the text is clear and coherent.</a:t>
            </a:r>
          </a:p>
          <a:p>
            <a:pPr marL="285750" indent="-285750">
              <a:buFont typeface="Arial"/>
              <a:buChar char="•"/>
            </a:pPr>
            <a:r>
              <a:rPr lang="en-US" b="1" dirty="0"/>
              <a:t>Goal</a:t>
            </a:r>
            <a:r>
              <a:rPr lang="en-US" dirty="0"/>
              <a:t>:</a:t>
            </a:r>
          </a:p>
          <a:p>
            <a:pPr marL="285750" lvl="1" indent="-285750">
              <a:buFont typeface="Arial"/>
              <a:buChar char="•"/>
            </a:pPr>
            <a:r>
              <a:rPr lang="en-US" dirty="0"/>
              <a:t>Combine both methods to balance security and quality.</a:t>
            </a:r>
          </a:p>
          <a:p>
            <a:pPr lvl="1"/>
            <a:r>
              <a:rPr lang="en-US" dirty="0"/>
              <a:t>This keeps the key points short and easy to explain.</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E30594C-8797-4A8C-9CB7-B4F8E0FF555D}" type="slidenum">
              <a:t>3</a:t>
            </a:fld>
            <a:endParaRPr lang="en-US"/>
          </a:p>
        </p:txBody>
      </p:sp>
    </p:spTree>
    <p:extLst>
      <p:ext uri="{BB962C8B-B14F-4D97-AF65-F5344CB8AC3E}">
        <p14:creationId xmlns:p14="http://schemas.microsoft.com/office/powerpoint/2010/main" val="4143794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Improve Cluster-Based Watermarking</a:t>
            </a:r>
            <a:r>
              <a:rPr lang="en-US"/>
              <a:t>:</a:t>
            </a:r>
          </a:p>
          <a:p>
            <a:pPr marL="285750" lvl="1" indent="-285750">
              <a:buFont typeface="Arial"/>
              <a:buChar char="•"/>
            </a:pPr>
            <a:r>
              <a:rPr lang="en-US" b="1"/>
              <a:t>Goal</a:t>
            </a:r>
            <a:r>
              <a:rPr lang="en-US"/>
              <a:t>: Enhance the performance of the cluster-based watermarking method, which showed promising results in some cases but needs further optimization to consistently outperform other methods.</a:t>
            </a:r>
          </a:p>
          <a:p>
            <a:pPr marL="285750" lvl="1" indent="-285750">
              <a:buFont typeface="Arial"/>
              <a:buChar char="•"/>
            </a:pPr>
            <a:r>
              <a:rPr lang="en-US" b="1"/>
              <a:t>Approach</a:t>
            </a:r>
            <a:r>
              <a:rPr lang="en-US"/>
              <a:t>: Investigate different clustering algorithms, such as k-means or DBSCAN, to see if the clustering technique can better identify and encode watermarks in model outputs. This could improve its robustness and accuracy.</a:t>
            </a:r>
          </a:p>
          <a:p>
            <a:pPr marL="285750" lvl="1" indent="-285750">
              <a:buFont typeface="Arial"/>
              <a:buChar char="•"/>
            </a:pPr>
            <a:r>
              <a:rPr lang="en-US" b="1"/>
              <a:t>Objective</a:t>
            </a:r>
            <a:r>
              <a:rPr lang="en-US"/>
              <a:t>: Test across various domains (e.g., factual vs. fictional data) to check if the clustering method remains effective in different scenarios.</a:t>
            </a:r>
          </a:p>
          <a:p>
            <a:pPr marL="285750" indent="-285750">
              <a:buFont typeface="Arial"/>
              <a:buChar char="•"/>
            </a:pPr>
            <a:r>
              <a:rPr lang="en-US" b="1" dirty="0"/>
              <a:t>Test More Gamma (𝛾) and Delta (𝛿) Values</a:t>
            </a:r>
            <a:r>
              <a:rPr lang="en-US" dirty="0"/>
              <a:t>:</a:t>
            </a:r>
            <a:endParaRPr lang="en-US" dirty="0">
              <a:ea typeface="Calibri"/>
              <a:cs typeface="Calibri"/>
            </a:endParaRPr>
          </a:p>
          <a:p>
            <a:pPr marL="285750" lvl="1" indent="-285750">
              <a:buFont typeface="Arial"/>
              <a:buChar char="•"/>
            </a:pPr>
            <a:r>
              <a:rPr lang="en-US" b="1" dirty="0"/>
              <a:t>Goal</a:t>
            </a:r>
            <a:r>
              <a:rPr lang="en-US" dirty="0"/>
              <a:t>: Explore a wider range of gamma and delta values to better understand their impact on watermarking effectiveness and model performance.</a:t>
            </a:r>
            <a:endParaRPr lang="en-US" dirty="0">
              <a:ea typeface="Calibri"/>
              <a:cs typeface="Calibri"/>
            </a:endParaRPr>
          </a:p>
          <a:p>
            <a:pPr marL="285750" lvl="1" indent="-285750">
              <a:buFont typeface="Arial"/>
              <a:buChar char="•"/>
            </a:pPr>
            <a:r>
              <a:rPr lang="en-US" b="1" dirty="0"/>
              <a:t>Approach</a:t>
            </a:r>
            <a:r>
              <a:rPr lang="en-US" dirty="0"/>
              <a:t>: Run experiments with different combinations of gamma (which controls the degree of modification in the model) and delta (which influences watermark strength). This can help identify an optimal range that works best for watermark embedding while minimizing any negative effects on the model's performance.</a:t>
            </a:r>
            <a:endParaRPr lang="en-US" dirty="0">
              <a:ea typeface="Calibri"/>
              <a:cs typeface="Calibri"/>
            </a:endParaRPr>
          </a:p>
          <a:p>
            <a:pPr marL="285750" lvl="1" indent="-285750">
              <a:buFont typeface="Arial"/>
              <a:buChar char="•"/>
            </a:pPr>
            <a:r>
              <a:rPr lang="en-US" b="1" dirty="0"/>
              <a:t>Objective</a:t>
            </a:r>
            <a:r>
              <a:rPr lang="en-US" dirty="0"/>
              <a:t>: Fine-tune these hyperparameters to find a more balanced trade-off between watermarking strength and model accuracy.</a:t>
            </a:r>
            <a:endParaRPr lang="en-US" dirty="0">
              <a:ea typeface="Calibri"/>
              <a:cs typeface="Calibri"/>
            </a:endParaRPr>
          </a:p>
          <a:p>
            <a:pPr marL="285750" indent="-285750">
              <a:buFont typeface="Arial"/>
              <a:buChar char="•"/>
            </a:pPr>
            <a:r>
              <a:rPr lang="en-US" b="1" dirty="0"/>
              <a:t>Use Larger Datasets</a:t>
            </a:r>
            <a:r>
              <a:rPr lang="en-US" dirty="0"/>
              <a:t>:</a:t>
            </a:r>
            <a:endParaRPr lang="en-US" dirty="0">
              <a:ea typeface="Calibri"/>
              <a:cs typeface="Calibri"/>
            </a:endParaRPr>
          </a:p>
          <a:p>
            <a:pPr marL="285750" lvl="1" indent="-285750">
              <a:buFont typeface="Arial"/>
              <a:buChar char="•"/>
            </a:pPr>
            <a:r>
              <a:rPr lang="en-US" b="1" dirty="0"/>
              <a:t>Goal</a:t>
            </a:r>
            <a:r>
              <a:rPr lang="en-US" dirty="0"/>
              <a:t>: Validate the watermarking methods on larger, more diverse datasets to assess their generalizability and robustness.</a:t>
            </a:r>
            <a:endParaRPr lang="en-US" dirty="0">
              <a:ea typeface="Calibri"/>
              <a:cs typeface="Calibri"/>
            </a:endParaRPr>
          </a:p>
          <a:p>
            <a:pPr marL="285750" lvl="1" indent="-285750">
              <a:buFont typeface="Arial"/>
              <a:buChar char="•"/>
            </a:pPr>
            <a:r>
              <a:rPr lang="en-US" b="1" dirty="0"/>
              <a:t>Approach</a:t>
            </a:r>
            <a:r>
              <a:rPr lang="en-US" dirty="0"/>
              <a:t>: Expand the current dataset to include more samples, particularly in underrepresented categories, or use more complex datasets like multilingual or multimodal data. This will help assess whether the proposed watermarking techniques hold up under real-world conditions and with more varied inputs.</a:t>
            </a:r>
            <a:endParaRPr lang="en-US" dirty="0">
              <a:ea typeface="Calibri"/>
              <a:cs typeface="Calibri"/>
            </a:endParaRPr>
          </a:p>
          <a:p>
            <a:pPr marL="285750" lvl="1" indent="-285750">
              <a:buFont typeface="Arial"/>
              <a:buChar char="•"/>
            </a:pPr>
            <a:r>
              <a:rPr lang="en-US" b="1" dirty="0"/>
              <a:t>Objective</a:t>
            </a:r>
            <a:r>
              <a:rPr lang="en-US" dirty="0"/>
              <a:t>: Test the scalability of the watermarking approach and check if it can maintain effectiveness as the dataset size grows.</a:t>
            </a:r>
            <a:endParaRPr lang="en-US" dirty="0">
              <a:ea typeface="Calibri"/>
              <a:cs typeface="Calibri"/>
            </a:endParaRPr>
          </a:p>
          <a:p>
            <a:pPr marL="285750" indent="-285750">
              <a:buFont typeface="Arial"/>
              <a:buChar char="•"/>
            </a:pPr>
            <a:r>
              <a:rPr lang="en-US" b="1" dirty="0"/>
              <a:t>Check Model Performance</a:t>
            </a:r>
            <a:r>
              <a:rPr lang="en-US" dirty="0"/>
              <a:t>:</a:t>
            </a:r>
            <a:endParaRPr lang="en-US" dirty="0">
              <a:ea typeface="Calibri"/>
              <a:cs typeface="Calibri"/>
            </a:endParaRPr>
          </a:p>
          <a:p>
            <a:pPr marL="285750" lvl="1" indent="-285750">
              <a:buFont typeface="Arial"/>
              <a:buChar char="•"/>
            </a:pPr>
            <a:r>
              <a:rPr lang="en-US" b="1" dirty="0"/>
              <a:t>Goal</a:t>
            </a:r>
            <a:r>
              <a:rPr lang="en-US" dirty="0"/>
              <a:t>: Investigate how watermarking affects the overall performance of models, particularly in terms of accuracy, speed, and efficiency.</a:t>
            </a:r>
            <a:endParaRPr lang="en-US" dirty="0">
              <a:ea typeface="Calibri"/>
              <a:cs typeface="Calibri"/>
            </a:endParaRPr>
          </a:p>
          <a:p>
            <a:pPr marL="285750" lvl="1" indent="-285750">
              <a:buFont typeface="Arial"/>
              <a:buChar char="•"/>
            </a:pPr>
            <a:r>
              <a:rPr lang="en-US" b="1" dirty="0"/>
              <a:t>Approach</a:t>
            </a:r>
            <a:r>
              <a:rPr lang="en-US" dirty="0"/>
              <a:t>: Evaluate the models' performance on tasks beyond watermarking (e.g., text generation, classification) to see if watermarking degrades their ability to perform those tasks. Compare results with no watermarking and assess trade-offs between model performance and watermarking security.</a:t>
            </a:r>
            <a:endParaRPr lang="en-US" dirty="0">
              <a:ea typeface="Calibri"/>
              <a:cs typeface="Calibri"/>
            </a:endParaRPr>
          </a:p>
          <a:p>
            <a:pPr marL="285750" lvl="1" indent="-285750">
              <a:buFont typeface="Arial"/>
              <a:buChar char="•"/>
            </a:pPr>
            <a:r>
              <a:rPr lang="en-US" b="1" dirty="0"/>
              <a:t>Objective</a:t>
            </a:r>
            <a:r>
              <a:rPr lang="en-US" dirty="0"/>
              <a:t>: Ensure that watermarking does not significantly harm model accuracy, and if any degradation occurs, determine how to mitigate it.</a:t>
            </a:r>
            <a:endParaRPr lang="en-US" dirty="0">
              <a:ea typeface="Calibri"/>
              <a:cs typeface="Calibri"/>
            </a:endParaRPr>
          </a:p>
          <a:p>
            <a:pPr marL="285750" indent="-285750">
              <a:buFont typeface="Arial"/>
              <a:buChar char="•"/>
            </a:pPr>
            <a:r>
              <a:rPr lang="en-US" b="1" dirty="0"/>
              <a:t>Test Long-Term Watermarking</a:t>
            </a:r>
            <a:r>
              <a:rPr lang="en-US" dirty="0"/>
              <a:t>:</a:t>
            </a:r>
            <a:endParaRPr lang="en-US" dirty="0">
              <a:ea typeface="Calibri"/>
              <a:cs typeface="Calibri"/>
            </a:endParaRPr>
          </a:p>
          <a:p>
            <a:pPr marL="285750" lvl="1" indent="-285750">
              <a:buFont typeface="Arial"/>
              <a:buChar char="•"/>
            </a:pPr>
            <a:r>
              <a:rPr lang="en-US" b="1" dirty="0"/>
              <a:t>Goal</a:t>
            </a:r>
            <a:r>
              <a:rPr lang="en-US" dirty="0"/>
              <a:t>: Explore how well the watermarks persist over time and in various deployment conditions.</a:t>
            </a:r>
            <a:endParaRPr lang="en-US" dirty="0">
              <a:ea typeface="Calibri"/>
              <a:cs typeface="Calibri"/>
            </a:endParaRPr>
          </a:p>
          <a:p>
            <a:pPr marL="285750" lvl="1" indent="-285750">
              <a:buFont typeface="Arial"/>
              <a:buChar char="•"/>
            </a:pPr>
            <a:r>
              <a:rPr lang="en-US" b="1" dirty="0"/>
              <a:t>Approach</a:t>
            </a:r>
            <a:r>
              <a:rPr lang="en-US" dirty="0"/>
              <a:t>: Test how long the watermark remains detectable after fine-tuning, adversarial attacks, or model updates. This would involve assessing the resilience of the watermarking method across model version changes, as well as examining its robustness against attempts to remove or alter it.</a:t>
            </a:r>
            <a:endParaRPr lang="en-US" dirty="0">
              <a:ea typeface="Calibri"/>
              <a:cs typeface="Calibri"/>
            </a:endParaRPr>
          </a:p>
          <a:p>
            <a:pPr marL="285750" lvl="1" indent="-285750">
              <a:buFont typeface="Arial"/>
              <a:buChar char="•"/>
            </a:pPr>
            <a:r>
              <a:rPr lang="en-US" b="1" dirty="0"/>
              <a:t>Objective</a:t>
            </a:r>
            <a:r>
              <a:rPr lang="en-US" dirty="0"/>
              <a:t>: Ensure that the watermark is durable over time and not easily tampered with, particularly in production environments or post-deployment scenarios.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E30594C-8797-4A8C-9CB7-B4F8E0FF555D}" type="slidenum">
              <a:rPr lang="en-US"/>
              <a:t>22</a:t>
            </a:fld>
            <a:endParaRPr lang="en-US"/>
          </a:p>
        </p:txBody>
      </p:sp>
    </p:spTree>
    <p:extLst>
      <p:ext uri="{BB962C8B-B14F-4D97-AF65-F5344CB8AC3E}">
        <p14:creationId xmlns:p14="http://schemas.microsoft.com/office/powerpoint/2010/main" val="200422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Risks of LLMs</a:t>
            </a:r>
            <a:r>
              <a:rPr lang="en-US" dirty="0"/>
              <a:t>:</a:t>
            </a:r>
          </a:p>
          <a:p>
            <a:pPr marL="285750" indent="-285750">
              <a:buFont typeface="Arial"/>
              <a:buChar char="•"/>
            </a:pPr>
            <a:r>
              <a:rPr lang="en-US" dirty="0"/>
              <a:t>LLMs like GPT can generate human-like text but may cause problems:</a:t>
            </a:r>
            <a:endParaRPr lang="en-US" dirty="0">
              <a:ea typeface="Calibri"/>
              <a:cs typeface="Calibri"/>
            </a:endParaRPr>
          </a:p>
          <a:p>
            <a:pPr marL="285750" lvl="1" indent="-285750">
              <a:buFont typeface="Arial"/>
              <a:buChar char="•"/>
            </a:pPr>
            <a:r>
              <a:rPr lang="en-US" b="1" dirty="0"/>
              <a:t>Misinformation</a:t>
            </a:r>
            <a:r>
              <a:rPr lang="en-US" dirty="0"/>
              <a:t>: Spreading false information.</a:t>
            </a:r>
            <a:endParaRPr lang="en-US" dirty="0">
              <a:ea typeface="Calibri"/>
              <a:cs typeface="Calibri"/>
            </a:endParaRPr>
          </a:p>
          <a:p>
            <a:pPr marL="285750" lvl="1" indent="-285750">
              <a:buFont typeface="Arial"/>
              <a:buChar char="•"/>
            </a:pPr>
            <a:r>
              <a:rPr lang="en-US" b="1" dirty="0"/>
              <a:t>Cheating</a:t>
            </a:r>
            <a:r>
              <a:rPr lang="en-US" dirty="0"/>
              <a:t>: Misuse in academics.</a:t>
            </a:r>
            <a:endParaRPr lang="en-US" dirty="0">
              <a:ea typeface="Calibri"/>
              <a:cs typeface="Calibri"/>
            </a:endParaRPr>
          </a:p>
          <a:p>
            <a:pPr marL="285750" lvl="1" indent="-285750">
              <a:buFont typeface="Arial"/>
              <a:buChar char="•"/>
            </a:pPr>
            <a:r>
              <a:rPr lang="en-US" b="1" dirty="0"/>
              <a:t>Dataset Issues</a:t>
            </a:r>
            <a:r>
              <a:rPr lang="en-US" dirty="0"/>
              <a:t>: Synthetic text can harm training data quality.</a:t>
            </a:r>
            <a:endParaRPr lang="en-US" dirty="0">
              <a:ea typeface="Calibri"/>
              <a:cs typeface="Calibri"/>
            </a:endParaRPr>
          </a:p>
          <a:p>
            <a:pPr marL="285750" lvl="1" indent="-285750">
              <a:buFont typeface="Arial"/>
              <a:buChar char="•"/>
            </a:pPr>
            <a:r>
              <a:rPr lang="en-US" b="1" dirty="0"/>
              <a:t>Watermarking</a:t>
            </a:r>
            <a:r>
              <a:rPr lang="en-US" dirty="0"/>
              <a:t>:</a:t>
            </a:r>
            <a:endParaRPr lang="en-US" dirty="0">
              <a:ea typeface="Calibri"/>
              <a:cs typeface="Calibri"/>
            </a:endParaRPr>
          </a:p>
          <a:p>
            <a:pPr marL="285750" indent="-285750">
              <a:buFont typeface="Arial"/>
              <a:buChar char="•"/>
            </a:pPr>
            <a:r>
              <a:rPr lang="en-US" dirty="0"/>
              <a:t>Adds hidden markers to AI-generated text to detect misuse.</a:t>
            </a:r>
            <a:endParaRPr lang="en-US" dirty="0">
              <a:ea typeface="Calibri"/>
              <a:cs typeface="Calibri"/>
            </a:endParaRPr>
          </a:p>
          <a:p>
            <a:pPr marL="285750" indent="-285750">
              <a:buFont typeface="Arial"/>
              <a:buChar char="•"/>
            </a:pPr>
            <a:r>
              <a:rPr lang="en-US" dirty="0"/>
              <a:t>Hard to apply in predictable outputs like code.</a:t>
            </a:r>
            <a:endParaRPr lang="en-US" dirty="0">
              <a:ea typeface="Calibri"/>
              <a:cs typeface="Calibri"/>
            </a:endParaRPr>
          </a:p>
          <a:p>
            <a:pPr marL="285750" indent="-285750">
              <a:buFont typeface="Arial"/>
              <a:buChar char="•"/>
            </a:pPr>
            <a:r>
              <a:rPr lang="en-US" b="1" dirty="0"/>
              <a:t>Biasing Techniques</a:t>
            </a:r>
            <a:r>
              <a:rPr lang="en-US" dirty="0"/>
              <a:t>:</a:t>
            </a:r>
            <a:endParaRPr lang="en-US" dirty="0">
              <a:ea typeface="Calibri"/>
              <a:cs typeface="Calibri"/>
            </a:endParaRPr>
          </a:p>
          <a:p>
            <a:pPr marL="285750" indent="-285750">
              <a:buFont typeface="Arial"/>
              <a:buChar char="•"/>
            </a:pPr>
            <a:r>
              <a:rPr lang="en-US" dirty="0"/>
              <a:t>Makes generated text more consistent and coherent.</a:t>
            </a:r>
            <a:endParaRPr lang="en-US" dirty="0">
              <a:ea typeface="Calibri"/>
              <a:cs typeface="Calibri"/>
            </a:endParaRPr>
          </a:p>
          <a:p>
            <a:pPr marL="285750" indent="-285750">
              <a:buFont typeface="Arial"/>
              <a:buChar char="•"/>
            </a:pPr>
            <a:r>
              <a:rPr lang="en-US" dirty="0"/>
              <a:t>Uses token clustering to improve thematic relevance.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E30594C-8797-4A8C-9CB7-B4F8E0FF555D}" type="slidenum">
              <a:t>4</a:t>
            </a:fld>
            <a:endParaRPr lang="en-US"/>
          </a:p>
        </p:txBody>
      </p:sp>
    </p:spTree>
    <p:extLst>
      <p:ext uri="{BB962C8B-B14F-4D97-AF65-F5344CB8AC3E}">
        <p14:creationId xmlns:p14="http://schemas.microsoft.com/office/powerpoint/2010/main" val="389456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Hard Red List</a:t>
            </a:r>
            <a:r>
              <a:rPr lang="en-US" dirty="0"/>
              <a:t>:</a:t>
            </a:r>
          </a:p>
          <a:p>
            <a:pPr marL="285750" lvl="1" indent="-285750">
              <a:buFont typeface="Arial"/>
              <a:buChar char="•"/>
            </a:pPr>
            <a:r>
              <a:rPr lang="en-US" dirty="0"/>
              <a:t>Blocks certain words from being generated.</a:t>
            </a:r>
            <a:endParaRPr lang="en-US" dirty="0">
              <a:ea typeface="Calibri"/>
              <a:cs typeface="Calibri"/>
            </a:endParaRPr>
          </a:p>
          <a:p>
            <a:pPr marL="285750" lvl="1" indent="-285750">
              <a:buFont typeface="Arial"/>
              <a:buChar char="•"/>
            </a:pPr>
            <a:r>
              <a:rPr lang="en-US" dirty="0"/>
              <a:t>Easy to detect but can make text sound unnatural.</a:t>
            </a:r>
            <a:endParaRPr lang="en-US" dirty="0">
              <a:ea typeface="Calibri"/>
              <a:cs typeface="Calibri"/>
            </a:endParaRPr>
          </a:p>
          <a:p>
            <a:pPr marL="285750" indent="-285750">
              <a:buFont typeface="Arial"/>
              <a:buChar char="•"/>
            </a:pPr>
            <a:r>
              <a:rPr lang="en-US" b="1" dirty="0"/>
              <a:t>Soft Red List</a:t>
            </a:r>
            <a:r>
              <a:rPr lang="en-US" dirty="0"/>
              <a:t>:</a:t>
            </a:r>
            <a:endParaRPr lang="en-US" dirty="0">
              <a:ea typeface="Calibri"/>
              <a:cs typeface="Calibri"/>
            </a:endParaRPr>
          </a:p>
          <a:p>
            <a:pPr marL="285750" lvl="1" indent="-285750">
              <a:buFont typeface="Arial"/>
              <a:buChar char="•"/>
            </a:pPr>
            <a:r>
              <a:rPr lang="en-US" dirty="0"/>
              <a:t>Encourages some words without fully blocking others.</a:t>
            </a:r>
            <a:endParaRPr lang="en-US" dirty="0">
              <a:ea typeface="Calibri"/>
              <a:cs typeface="Calibri"/>
            </a:endParaRPr>
          </a:p>
          <a:p>
            <a:pPr marL="285750" lvl="1" indent="-285750">
              <a:buFont typeface="Arial"/>
              <a:buChar char="•"/>
            </a:pPr>
            <a:r>
              <a:rPr lang="en-US" dirty="0"/>
              <a:t>Balances detection and text quality.</a:t>
            </a:r>
            <a:endParaRPr lang="en-US" dirty="0">
              <a:ea typeface="Calibri"/>
              <a:cs typeface="Calibri"/>
            </a:endParaRPr>
          </a:p>
          <a:p>
            <a:pPr marL="285750" indent="-285750">
              <a:buFont typeface="Arial"/>
              <a:buChar char="•"/>
            </a:pPr>
            <a:r>
              <a:rPr lang="en-US" b="1" dirty="0"/>
              <a:t>Cluster Biasing</a:t>
            </a:r>
            <a:r>
              <a:rPr lang="en-US" dirty="0"/>
              <a:t>:</a:t>
            </a:r>
            <a:endParaRPr lang="en-US" dirty="0">
              <a:ea typeface="Calibri"/>
              <a:cs typeface="Calibri"/>
            </a:endParaRPr>
          </a:p>
          <a:p>
            <a:pPr marL="285750" lvl="1" indent="-285750">
              <a:buFont typeface="Arial"/>
              <a:buChar char="•"/>
            </a:pPr>
            <a:r>
              <a:rPr lang="en-US" dirty="0"/>
              <a:t>Groups similar words to make text more meaningful.</a:t>
            </a:r>
            <a:endParaRPr lang="en-US" dirty="0">
              <a:ea typeface="Calibri"/>
              <a:cs typeface="Calibri"/>
            </a:endParaRPr>
          </a:p>
          <a:p>
            <a:pPr marL="285750" lvl="1" indent="-285750">
              <a:buFont typeface="Arial"/>
              <a:buChar char="•"/>
            </a:pPr>
            <a:r>
              <a:rPr lang="en-US" dirty="0"/>
              <a:t>Helps keep long outputs consistent.</a:t>
            </a:r>
            <a:endParaRPr lang="en-US" dirty="0">
              <a:ea typeface="Calibri"/>
              <a:cs typeface="Calibri"/>
            </a:endParaRPr>
          </a:p>
          <a:p>
            <a:pPr lvl="1"/>
            <a:r>
              <a:rPr lang="en-US" dirty="0"/>
              <a:t>o</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E30594C-8797-4A8C-9CB7-B4F8E0FF555D}" type="slidenum">
              <a:t>5</a:t>
            </a:fld>
            <a:endParaRPr lang="en-US"/>
          </a:p>
        </p:txBody>
      </p:sp>
    </p:spTree>
    <p:extLst>
      <p:ext uri="{BB962C8B-B14F-4D97-AF65-F5344CB8AC3E}">
        <p14:creationId xmlns:p14="http://schemas.microsoft.com/office/powerpoint/2010/main" val="2525522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err="1"/>
              <a:t>ntegrating</a:t>
            </a:r>
            <a:r>
              <a:rPr lang="en-US" b="1" dirty="0"/>
              <a:t> Watermarking and Cluster Biasing</a:t>
            </a:r>
            <a:r>
              <a:rPr lang="en-US" dirty="0"/>
              <a:t>:</a:t>
            </a:r>
          </a:p>
          <a:p>
            <a:pPr marL="285750" indent="-285750">
              <a:buFont typeface="Arial"/>
              <a:buChar char="•"/>
            </a:pPr>
            <a:r>
              <a:rPr lang="en-US" b="1" dirty="0"/>
              <a:t>Purpose</a:t>
            </a:r>
            <a:r>
              <a:rPr lang="en-US" dirty="0"/>
              <a:t>: Improves both security and coherence of generated text.</a:t>
            </a:r>
            <a:endParaRPr lang="en-US" dirty="0">
              <a:ea typeface="Calibri"/>
              <a:cs typeface="Calibri"/>
            </a:endParaRPr>
          </a:p>
          <a:p>
            <a:pPr marL="285750" indent="-285750">
              <a:buFont typeface="Arial"/>
              <a:buChar char="•"/>
            </a:pPr>
            <a:r>
              <a:rPr lang="en-US" b="1" dirty="0"/>
              <a:t>Advantage</a:t>
            </a:r>
            <a:r>
              <a:rPr lang="en-US" dirty="0"/>
              <a:t>: Balances robustness with text quality.</a:t>
            </a:r>
            <a:endParaRPr lang="en-US" dirty="0">
              <a:ea typeface="Calibri"/>
              <a:cs typeface="Calibri"/>
            </a:endParaRPr>
          </a:p>
          <a:p>
            <a:pPr marL="285750" indent="-285750">
              <a:buFont typeface="Arial"/>
              <a:buChar char="•"/>
            </a:pPr>
            <a:r>
              <a:rPr lang="en-US" b="1" dirty="0"/>
              <a:t>Benefits</a:t>
            </a:r>
            <a:r>
              <a:rPr lang="en-US" dirty="0"/>
              <a:t>:</a:t>
            </a:r>
            <a:endParaRPr lang="en-US" dirty="0">
              <a:ea typeface="Calibri"/>
              <a:cs typeface="Calibri"/>
            </a:endParaRPr>
          </a:p>
          <a:p>
            <a:pPr marL="285750" indent="-285750">
              <a:buFont typeface="Arial"/>
              <a:buChar char="•"/>
            </a:pPr>
            <a:r>
              <a:rPr lang="en-US" b="1" dirty="0"/>
              <a:t>Enhanced Model Traceability</a:t>
            </a:r>
            <a:r>
              <a:rPr lang="en-US" dirty="0"/>
              <a:t>: Better tracking of AI-generated content.</a:t>
            </a:r>
            <a:endParaRPr lang="en-US" dirty="0">
              <a:ea typeface="Calibri"/>
              <a:cs typeface="Calibri"/>
            </a:endParaRPr>
          </a:p>
          <a:p>
            <a:pPr marL="285750" indent="-285750">
              <a:buFont typeface="Arial"/>
              <a:buChar char="•"/>
            </a:pPr>
            <a:r>
              <a:rPr lang="en-US" b="1" dirty="0"/>
              <a:t>Protection Against Adversarial Manipulation</a:t>
            </a:r>
            <a:r>
              <a:rPr lang="en-US" dirty="0"/>
              <a:t>: Safeguards against attacks targeting model outputs.</a:t>
            </a:r>
            <a:endParaRPr lang="en-US" dirty="0">
              <a:ea typeface="Calibri"/>
              <a:cs typeface="Calibri"/>
            </a:endParaRPr>
          </a:p>
          <a:p>
            <a:pPr marL="285750" indent="-285750">
              <a:buFont typeface="Arial"/>
              <a:buChar char="•"/>
            </a:pPr>
            <a:r>
              <a:rPr lang="en-US" b="1" dirty="0"/>
              <a:t>Better Overall Text Quality</a:t>
            </a:r>
            <a:r>
              <a:rPr lang="en-US" dirty="0"/>
              <a:t>: Ensures coherent, high-quality generated text.</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E30594C-8797-4A8C-9CB7-B4F8E0FF555D}" type="slidenum">
              <a:t>6</a:t>
            </a:fld>
            <a:endParaRPr lang="en-US"/>
          </a:p>
        </p:txBody>
      </p:sp>
    </p:spTree>
    <p:extLst>
      <p:ext uri="{BB962C8B-B14F-4D97-AF65-F5344CB8AC3E}">
        <p14:creationId xmlns:p14="http://schemas.microsoft.com/office/powerpoint/2010/main" val="312014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Clustering Tokens:</a:t>
            </a:r>
            <a:endParaRPr lang="en-US" dirty="0"/>
          </a:p>
          <a:p>
            <a:pPr marL="285750" indent="-285750">
              <a:buFont typeface="Arial"/>
              <a:buChar char="•"/>
            </a:pPr>
            <a:r>
              <a:rPr lang="en-US" b="1" dirty="0"/>
              <a:t>Concept</a:t>
            </a:r>
            <a:r>
              <a:rPr lang="en-US" dirty="0"/>
              <a:t>: Tokens are the building blocks of language models. Each token represents a word or part of a word in text generation.</a:t>
            </a:r>
            <a:endParaRPr lang="en-US" dirty="0">
              <a:ea typeface="Calibri"/>
              <a:cs typeface="Calibri"/>
            </a:endParaRPr>
          </a:p>
          <a:p>
            <a:pPr marL="285750" indent="-285750">
              <a:buFont typeface="Arial"/>
              <a:buChar char="•"/>
            </a:pPr>
            <a:r>
              <a:rPr lang="en-US" b="1" dirty="0"/>
              <a:t>Clustering Approach</a:t>
            </a:r>
            <a:r>
              <a:rPr lang="en-US" dirty="0"/>
              <a:t>: By using similarity measures like </a:t>
            </a:r>
            <a:r>
              <a:rPr lang="en-US" b="1" dirty="0"/>
              <a:t>cosine similarity</a:t>
            </a:r>
            <a:r>
              <a:rPr lang="en-US" dirty="0"/>
              <a:t>, we can group tokens that share similar meanings. This helps the model understand and generate more contextually relevant text.</a:t>
            </a:r>
            <a:endParaRPr lang="en-US" dirty="0">
              <a:ea typeface="Calibri"/>
              <a:cs typeface="Calibri"/>
            </a:endParaRPr>
          </a:p>
          <a:p>
            <a:pPr marL="285750" lvl="1" indent="-285750">
              <a:buFont typeface="Arial"/>
              <a:buChar char="•"/>
            </a:pPr>
            <a:r>
              <a:rPr lang="en-US" dirty="0"/>
              <a:t>Example: Tokens like "dog" and "puppy" might be clustered together due to their similarity.</a:t>
            </a:r>
            <a:endParaRPr lang="en-US" dirty="0">
              <a:ea typeface="Calibri"/>
              <a:cs typeface="Calibri"/>
            </a:endParaRPr>
          </a:p>
          <a:p>
            <a:pPr marL="285750" indent="-285750">
              <a:buFont typeface="Arial"/>
              <a:buChar char="•"/>
            </a:pPr>
            <a:r>
              <a:rPr lang="en-US" b="1" dirty="0"/>
              <a:t>Purpose</a:t>
            </a:r>
            <a:r>
              <a:rPr lang="en-US" dirty="0"/>
              <a:t>: Clustering helps the model in understanding synonyms and related words, improving its ability to generate diverse yet contextually appropriate text.</a:t>
            </a:r>
            <a:endParaRPr lang="en-US" dirty="0">
              <a:ea typeface="Calibri"/>
              <a:cs typeface="Calibri"/>
            </a:endParaRPr>
          </a:p>
          <a:p>
            <a:endParaRPr lang="en-US"/>
          </a:p>
          <a:p>
            <a:endParaRPr lang="en-US"/>
          </a:p>
          <a:p>
            <a:r>
              <a:rPr lang="en-US" b="1" dirty="0"/>
              <a:t>Token Sampling:</a:t>
            </a:r>
            <a:endParaRPr lang="en-US" dirty="0"/>
          </a:p>
          <a:p>
            <a:pPr marL="285750" indent="-285750">
              <a:buFont typeface="Arial"/>
              <a:buChar char="•"/>
            </a:pPr>
            <a:r>
              <a:rPr lang="en-US" b="1" dirty="0"/>
              <a:t>Concept</a:t>
            </a:r>
            <a:r>
              <a:rPr lang="en-US" dirty="0"/>
              <a:t>: Token sampling refers to the technique of selecting a token from the set of possible tokens at each step of text generation.</a:t>
            </a:r>
            <a:endParaRPr lang="en-US" dirty="0">
              <a:ea typeface="Calibri"/>
              <a:cs typeface="Calibri"/>
            </a:endParaRPr>
          </a:p>
          <a:p>
            <a:pPr marL="285750" indent="-285750">
              <a:buFont typeface="Arial"/>
              <a:buChar char="•"/>
            </a:pPr>
            <a:r>
              <a:rPr lang="en-US" b="1" dirty="0"/>
              <a:t>Sampling Methods</a:t>
            </a:r>
            <a:r>
              <a:rPr lang="en-US" dirty="0"/>
              <a:t>:</a:t>
            </a:r>
            <a:endParaRPr lang="en-US" dirty="0">
              <a:ea typeface="Calibri"/>
              <a:cs typeface="Calibri"/>
            </a:endParaRPr>
          </a:p>
          <a:p>
            <a:pPr marL="285750" lvl="1" indent="-285750">
              <a:buFont typeface="Arial"/>
              <a:buChar char="•"/>
            </a:pPr>
            <a:r>
              <a:rPr lang="en-US" b="1" dirty="0"/>
              <a:t>Greedy Sampling</a:t>
            </a:r>
            <a:r>
              <a:rPr lang="en-US" dirty="0"/>
              <a:t>: Always selects the token with the highest probability, leading to more predictable text but less creativity.</a:t>
            </a:r>
            <a:endParaRPr lang="en-US" dirty="0">
              <a:ea typeface="Calibri"/>
              <a:cs typeface="Calibri"/>
            </a:endParaRPr>
          </a:p>
          <a:p>
            <a:pPr marL="285750" lvl="1" indent="-285750">
              <a:buFont typeface="Arial"/>
              <a:buChar char="•"/>
            </a:pPr>
            <a:r>
              <a:rPr lang="en-US" b="1" dirty="0"/>
              <a:t>Temperature Sampling</a:t>
            </a:r>
            <a:r>
              <a:rPr lang="en-US" dirty="0"/>
              <a:t>: Adjusts the likelihood of selecting less probable tokens, allowing for more creative outputs (higher temperature = more diversity).</a:t>
            </a:r>
            <a:endParaRPr lang="en-US" dirty="0">
              <a:ea typeface="Calibri"/>
              <a:cs typeface="Calibri"/>
            </a:endParaRPr>
          </a:p>
          <a:p>
            <a:pPr marL="285750" lvl="1" indent="-285750">
              <a:buFont typeface="Arial"/>
              <a:buChar char="•"/>
            </a:pPr>
            <a:r>
              <a:rPr lang="en-US" b="1" dirty="0"/>
              <a:t>Top-k Sampling</a:t>
            </a:r>
            <a:r>
              <a:rPr lang="en-US" dirty="0"/>
              <a:t>: Limits the number of tokens considered to the top k tokens, balancing randomness and control.</a:t>
            </a:r>
            <a:endParaRPr lang="en-US" dirty="0">
              <a:ea typeface="Calibri"/>
              <a:cs typeface="Calibri"/>
            </a:endParaRPr>
          </a:p>
          <a:p>
            <a:pPr marL="285750" lvl="1" indent="-285750">
              <a:buFont typeface="Arial"/>
              <a:buChar char="•"/>
            </a:pPr>
            <a:r>
              <a:rPr lang="en-US" b="1" dirty="0"/>
              <a:t>Top-p (Nucleus) Sampling</a:t>
            </a:r>
            <a:r>
              <a:rPr lang="en-US" dirty="0"/>
              <a:t>: Chooses tokens based on cumulative probability, giving more flexibility in output generation.</a:t>
            </a:r>
            <a:endParaRPr lang="en-US" dirty="0">
              <a:ea typeface="Calibri"/>
              <a:cs typeface="Calibri"/>
            </a:endParaRPr>
          </a:p>
          <a:p>
            <a:pPr marL="285750" indent="-285750">
              <a:buFont typeface="Arial"/>
              <a:buChar char="•"/>
            </a:pPr>
            <a:r>
              <a:rPr lang="en-US" b="1" dirty="0"/>
              <a:t>Purpose</a:t>
            </a:r>
            <a:r>
              <a:rPr lang="en-US" dirty="0"/>
              <a:t>: Sampling methods allow control over the diversity and creativity of generated text. By adjusting how tokens are sampled, you can influence the style, tone, and coherence of the output.</a:t>
            </a:r>
            <a:endParaRPr lang="en-US" dirty="0">
              <a:ea typeface="Calibri"/>
              <a:cs typeface="Calibri"/>
            </a:endParaRPr>
          </a:p>
          <a:p>
            <a:endParaRPr lang="en-US"/>
          </a:p>
          <a:p>
            <a:endParaRPr lang="en-US"/>
          </a:p>
          <a:p>
            <a:r>
              <a:rPr lang="en-US" b="1" dirty="0"/>
              <a:t>Watermarking:</a:t>
            </a:r>
            <a:endParaRPr lang="en-US" dirty="0"/>
          </a:p>
          <a:p>
            <a:pPr marL="285750" indent="-285750">
              <a:buFont typeface="Arial"/>
              <a:buChar char="•"/>
            </a:pPr>
            <a:r>
              <a:rPr lang="en-US" b="1" dirty="0"/>
              <a:t>Concept</a:t>
            </a:r>
            <a:r>
              <a:rPr lang="en-US" dirty="0"/>
              <a:t>: Watermarking refers to the technique of embedding hidden patterns or identifiers into the generated text, making it traceable back to the model.</a:t>
            </a:r>
            <a:endParaRPr lang="en-US" dirty="0">
              <a:ea typeface="Calibri"/>
              <a:cs typeface="Calibri"/>
            </a:endParaRPr>
          </a:p>
          <a:p>
            <a:pPr marL="285750" indent="-285750">
              <a:buFont typeface="Arial"/>
              <a:buChar char="•"/>
            </a:pPr>
            <a:r>
              <a:rPr lang="en-US" b="1" dirty="0"/>
              <a:t>Purpose</a:t>
            </a:r>
            <a:r>
              <a:rPr lang="en-US" dirty="0"/>
              <a:t>: The goal is to detect if specific content was generated by a particular model or to track the usage of generated content.</a:t>
            </a:r>
            <a:endParaRPr lang="en-US" dirty="0">
              <a:ea typeface="Calibri"/>
              <a:cs typeface="Calibri"/>
            </a:endParaRPr>
          </a:p>
          <a:p>
            <a:pPr marL="285750" lvl="1" indent="-285750">
              <a:buFont typeface="Arial"/>
              <a:buChar char="•"/>
            </a:pPr>
            <a:r>
              <a:rPr lang="en-US" b="1" dirty="0"/>
              <a:t>Steganographic Watermarking</a:t>
            </a:r>
            <a:r>
              <a:rPr lang="en-US" dirty="0"/>
              <a:t>: Involves subtly modifying the text to include invisible markers or patterns (such as uncommon word choices or structured sentence patterns).</a:t>
            </a:r>
            <a:endParaRPr lang="en-US" dirty="0">
              <a:ea typeface="Calibri"/>
              <a:cs typeface="Calibri"/>
            </a:endParaRPr>
          </a:p>
          <a:p>
            <a:pPr marL="285750" lvl="1" indent="-285750">
              <a:buFont typeface="Arial"/>
              <a:buChar char="•"/>
            </a:pPr>
            <a:r>
              <a:rPr lang="en-US" b="1" dirty="0"/>
              <a:t>Visibility</a:t>
            </a:r>
            <a:r>
              <a:rPr lang="en-US" dirty="0"/>
              <a:t>: Watermarking should not disrupt the natural flow of the text, making it undetectable to most readers while still being identifiable by the model creator.</a:t>
            </a:r>
            <a:endParaRPr lang="en-US" dirty="0">
              <a:ea typeface="Calibri"/>
              <a:cs typeface="Calibri"/>
            </a:endParaRPr>
          </a:p>
          <a:p>
            <a:pPr marL="285750" indent="-285750">
              <a:buFont typeface="Arial"/>
              <a:buChar char="•"/>
            </a:pPr>
            <a:r>
              <a:rPr lang="en-US" b="1" dirty="0"/>
              <a:t>Example</a:t>
            </a:r>
            <a:r>
              <a:rPr lang="en-US" dirty="0"/>
              <a:t>: A watermark might involve introducing certain rare phrases or patterns that the model uses only when generating specific content.</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E30594C-8797-4A8C-9CB7-B4F8E0FF555D}" type="slidenum">
              <a:t>8</a:t>
            </a:fld>
            <a:endParaRPr lang="en-US"/>
          </a:p>
        </p:txBody>
      </p:sp>
    </p:spTree>
    <p:extLst>
      <p:ext uri="{BB962C8B-B14F-4D97-AF65-F5344CB8AC3E}">
        <p14:creationId xmlns:p14="http://schemas.microsoft.com/office/powerpoint/2010/main" val="299265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Gamma (𝛾)</a:t>
            </a:r>
            <a:r>
              <a:rPr lang="en-US" dirty="0"/>
              <a:t>: Size of the green list (preferred options)</a:t>
            </a:r>
          </a:p>
          <a:p>
            <a:pPr marL="285750" indent="-285750">
              <a:buFont typeface="Arial"/>
              <a:buChar char="•"/>
            </a:pPr>
            <a:r>
              <a:rPr lang="en-US" b="1" dirty="0"/>
              <a:t>High 𝛾</a:t>
            </a:r>
            <a:r>
              <a:rPr lang="en-US" dirty="0"/>
              <a:t>: Larger green list → Fluent but less diverse output</a:t>
            </a:r>
            <a:endParaRPr lang="en-US" dirty="0">
              <a:ea typeface="Calibri"/>
              <a:cs typeface="Calibri"/>
            </a:endParaRPr>
          </a:p>
          <a:p>
            <a:pPr marL="285750" indent="-285750">
              <a:buFont typeface="Arial"/>
              <a:buChar char="•"/>
            </a:pPr>
            <a:r>
              <a:rPr lang="en-US" b="1" dirty="0"/>
              <a:t>Low 𝛾</a:t>
            </a:r>
            <a:r>
              <a:rPr lang="en-US" dirty="0"/>
              <a:t>: Smaller green list → Focused but less diverse output</a:t>
            </a:r>
            <a:endParaRPr lang="en-US" dirty="0">
              <a:ea typeface="Calibri"/>
              <a:cs typeface="Calibri"/>
            </a:endParaRPr>
          </a:p>
          <a:p>
            <a:pPr marL="285750" indent="-285750">
              <a:buFont typeface="Arial"/>
              <a:buChar char="•"/>
            </a:pPr>
            <a:r>
              <a:rPr lang="en-US" b="1" dirty="0"/>
              <a:t>Delta (𝛿)</a:t>
            </a:r>
            <a:r>
              <a:rPr lang="en-US" dirty="0"/>
              <a:t>: Preference for the green list</a:t>
            </a:r>
            <a:endParaRPr lang="en-US" dirty="0">
              <a:ea typeface="Calibri"/>
              <a:cs typeface="Calibri"/>
            </a:endParaRPr>
          </a:p>
          <a:p>
            <a:pPr marL="285750" indent="-285750">
              <a:buFont typeface="Arial"/>
              <a:buChar char="•"/>
            </a:pPr>
            <a:r>
              <a:rPr lang="en-US" b="1" dirty="0"/>
              <a:t>High 𝛿</a:t>
            </a:r>
            <a:r>
              <a:rPr lang="en-US" dirty="0"/>
              <a:t>: Strong preference for green list → More coherent but less diverse output</a:t>
            </a:r>
            <a:endParaRPr lang="en-US" dirty="0">
              <a:ea typeface="Calibri"/>
              <a:cs typeface="Calibri"/>
            </a:endParaRPr>
          </a:p>
          <a:p>
            <a:pPr marL="285750" indent="-285750">
              <a:buFont typeface="Arial"/>
              <a:buChar char="•"/>
            </a:pPr>
            <a:r>
              <a:rPr lang="en-US" b="1" dirty="0"/>
              <a:t>Low 𝛿</a:t>
            </a:r>
            <a:r>
              <a:rPr lang="en-US" dirty="0"/>
              <a:t>: Less preference for green list → More diverse but less coherent output</a:t>
            </a:r>
            <a:endParaRPr lang="en-US" dirty="0">
              <a:ea typeface="Calibri"/>
              <a:cs typeface="Calibri"/>
            </a:endParaRPr>
          </a:p>
          <a:p>
            <a:pPr marL="285750" indent="-285750">
              <a:buFont typeface="Arial"/>
              <a:buChar char="•"/>
            </a:pPr>
            <a:r>
              <a:rPr lang="en-US" b="1" dirty="0"/>
              <a:t>Medium 𝛾, Medium 𝛿</a:t>
            </a:r>
            <a:r>
              <a:rPr lang="en-US" dirty="0"/>
              <a:t>: Balanced output (coherent and diverse)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E30594C-8797-4A8C-9CB7-B4F8E0FF555D}" type="slidenum">
              <a:t>11</a:t>
            </a:fld>
            <a:endParaRPr lang="en-US"/>
          </a:p>
        </p:txBody>
      </p:sp>
    </p:spTree>
    <p:extLst>
      <p:ext uri="{BB962C8B-B14F-4D97-AF65-F5344CB8AC3E}">
        <p14:creationId xmlns:p14="http://schemas.microsoft.com/office/powerpoint/2010/main" val="1952486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BLEU (Bilingual Evaluation Understudy Score)</a:t>
            </a:r>
            <a:endParaRPr lang="en-US" dirty="0"/>
          </a:p>
          <a:p>
            <a:pPr marL="285750" lvl="1" indent="-285750">
              <a:buFont typeface="Arial"/>
              <a:buChar char="•"/>
            </a:pPr>
            <a:r>
              <a:rPr lang="en-US" b="1" dirty="0"/>
              <a:t>Purpose</a:t>
            </a:r>
            <a:r>
              <a:rPr lang="en-US" dirty="0"/>
              <a:t>: Measures the quality of text generated by comparing it with a reference text (typically human-generated).</a:t>
            </a:r>
            <a:endParaRPr lang="en-US" dirty="0">
              <a:ea typeface="Calibri"/>
              <a:cs typeface="Calibri"/>
            </a:endParaRPr>
          </a:p>
          <a:p>
            <a:pPr marL="285750" lvl="1" indent="-285750">
              <a:buFont typeface="Arial"/>
              <a:buChar char="•"/>
            </a:pPr>
            <a:r>
              <a:rPr lang="en-US" b="1" dirty="0"/>
              <a:t>How it Works</a:t>
            </a:r>
            <a:r>
              <a:rPr lang="en-US" dirty="0"/>
              <a:t>: BLEU calculates precision by counting n-grams (sequences of words) in the generated text that match n-grams in the reference text. It also incorporates a brevity penalty to avoid short answers.</a:t>
            </a:r>
            <a:endParaRPr lang="en-US" dirty="0">
              <a:ea typeface="Calibri"/>
              <a:cs typeface="Calibri"/>
            </a:endParaRPr>
          </a:p>
          <a:p>
            <a:pPr marL="285750" lvl="1" indent="-285750">
              <a:buFont typeface="Arial"/>
              <a:buChar char="•"/>
            </a:pPr>
            <a:r>
              <a:rPr lang="en-US" b="1" dirty="0"/>
              <a:t>Range</a:t>
            </a:r>
            <a:r>
              <a:rPr lang="en-US" dirty="0"/>
              <a:t>: 0 (no match) to 1 (perfect match).</a:t>
            </a:r>
            <a:endParaRPr lang="en-US" dirty="0">
              <a:ea typeface="Calibri"/>
              <a:cs typeface="Calibri"/>
            </a:endParaRPr>
          </a:p>
          <a:p>
            <a:pPr marL="285750" lvl="1" indent="-285750">
              <a:buFont typeface="Arial"/>
              <a:buChar char="•"/>
            </a:pPr>
            <a:r>
              <a:rPr lang="en-US" b="1" dirty="0"/>
              <a:t>Strength</a:t>
            </a:r>
            <a:r>
              <a:rPr lang="en-US" dirty="0"/>
              <a:t>: Useful for tasks like machine translation, where matching exact phrases or terms is important.</a:t>
            </a:r>
            <a:endParaRPr lang="en-US" dirty="0">
              <a:ea typeface="Calibri"/>
              <a:cs typeface="Calibri"/>
            </a:endParaRPr>
          </a:p>
          <a:p>
            <a:pPr marL="285750" lvl="1" indent="-285750">
              <a:buFont typeface="Arial"/>
              <a:buChar char="•"/>
            </a:pPr>
            <a:r>
              <a:rPr lang="en-US" b="1" dirty="0"/>
              <a:t>Limitations</a:t>
            </a:r>
            <a:r>
              <a:rPr lang="en-US" dirty="0"/>
              <a:t>: Does not account for word order or synonyms, which may lead to lower scores for fluent but different outputs.</a:t>
            </a:r>
            <a:endParaRPr lang="en-US" dirty="0">
              <a:ea typeface="Calibri"/>
              <a:cs typeface="Calibri"/>
            </a:endParaRPr>
          </a:p>
          <a:p>
            <a:pPr marL="285750" indent="-285750">
              <a:buFont typeface="Arial"/>
              <a:buChar char="•"/>
            </a:pPr>
            <a:r>
              <a:rPr lang="en-US" b="1" dirty="0"/>
              <a:t>ROUGE (Recall-Oriented Understudy for </a:t>
            </a:r>
            <a:r>
              <a:rPr lang="en-US" b="1" dirty="0" err="1"/>
              <a:t>Gisting</a:t>
            </a:r>
            <a:r>
              <a:rPr lang="en-US" b="1" dirty="0"/>
              <a:t> Evaluation)</a:t>
            </a:r>
            <a:endParaRPr lang="en-US" dirty="0"/>
          </a:p>
          <a:p>
            <a:pPr marL="285750" lvl="1" indent="-285750">
              <a:buFont typeface="Arial"/>
              <a:buChar char="•"/>
            </a:pPr>
            <a:r>
              <a:rPr lang="en-US" b="1" dirty="0"/>
              <a:t>Purpose</a:t>
            </a:r>
            <a:r>
              <a:rPr lang="en-US" dirty="0"/>
              <a:t>: Primarily used for evaluating text summarization by comparing n-grams, word sequences, or word pairs between the generated and reference text.</a:t>
            </a:r>
            <a:endParaRPr lang="en-US" dirty="0">
              <a:ea typeface="Calibri"/>
              <a:cs typeface="Calibri"/>
            </a:endParaRPr>
          </a:p>
          <a:p>
            <a:pPr marL="285750" lvl="1" indent="-285750">
              <a:buFont typeface="Arial"/>
              <a:buChar char="•"/>
            </a:pPr>
            <a:r>
              <a:rPr lang="en-US" b="1" dirty="0"/>
              <a:t>How it Works</a:t>
            </a:r>
            <a:r>
              <a:rPr lang="en-US" dirty="0"/>
              <a:t>: ROUGE computes recall, precision, and F1 score by comparing n-grams in the generated text with those in the reference. It often focuses on overlap of longer n-grams (e.g., 4-grams or 5-grams).</a:t>
            </a:r>
            <a:endParaRPr lang="en-US" dirty="0">
              <a:ea typeface="Calibri"/>
              <a:cs typeface="Calibri"/>
            </a:endParaRPr>
          </a:p>
          <a:p>
            <a:pPr marL="285750" lvl="1" indent="-285750">
              <a:buFont typeface="Arial"/>
              <a:buChar char="•"/>
            </a:pPr>
            <a:r>
              <a:rPr lang="en-US" b="1" dirty="0"/>
              <a:t>Range</a:t>
            </a:r>
            <a:r>
              <a:rPr lang="en-US" dirty="0"/>
              <a:t>: Can range from 0 (no overlap) to 1 (perfect overlap).</a:t>
            </a:r>
            <a:endParaRPr lang="en-US" dirty="0">
              <a:ea typeface="Calibri"/>
              <a:cs typeface="Calibri"/>
            </a:endParaRPr>
          </a:p>
          <a:p>
            <a:pPr marL="285750" lvl="1" indent="-285750">
              <a:buFont typeface="Arial"/>
              <a:buChar char="•"/>
            </a:pPr>
            <a:r>
              <a:rPr lang="en-US" b="1" dirty="0"/>
              <a:t>Strength</a:t>
            </a:r>
            <a:r>
              <a:rPr lang="en-US" dirty="0"/>
              <a:t>: Focuses on the recall of important content from the reference text, making it useful for summarization tasks.</a:t>
            </a:r>
            <a:endParaRPr lang="en-US" dirty="0">
              <a:ea typeface="Calibri"/>
              <a:cs typeface="Calibri"/>
            </a:endParaRPr>
          </a:p>
          <a:p>
            <a:pPr marL="285750" lvl="1" indent="-285750">
              <a:buFont typeface="Arial"/>
              <a:buChar char="•"/>
            </a:pPr>
            <a:r>
              <a:rPr lang="en-US" b="1" dirty="0"/>
              <a:t>Limitations</a:t>
            </a:r>
            <a:r>
              <a:rPr lang="en-US" dirty="0"/>
              <a:t>: Like BLEU, it can miss variations in phrasing that are still semantically correct.</a:t>
            </a:r>
            <a:endParaRPr lang="en-US" dirty="0">
              <a:ea typeface="Calibri"/>
              <a:cs typeface="Calibri"/>
            </a:endParaRPr>
          </a:p>
          <a:p>
            <a:pPr marL="285750" indent="-285750">
              <a:buFont typeface="Arial"/>
              <a:buChar char="•"/>
            </a:pPr>
            <a:r>
              <a:rPr lang="en-US" b="1" dirty="0"/>
              <a:t>Perplexity</a:t>
            </a:r>
            <a:endParaRPr lang="en-US" dirty="0"/>
          </a:p>
          <a:p>
            <a:pPr marL="285750" lvl="1" indent="-285750">
              <a:buFont typeface="Arial"/>
              <a:buChar char="•"/>
            </a:pPr>
            <a:r>
              <a:rPr lang="en-US" b="1" dirty="0"/>
              <a:t>Purpose</a:t>
            </a:r>
            <a:r>
              <a:rPr lang="en-US" dirty="0"/>
              <a:t>: Measures how well a probability model predicts a sample. Specifically, it gauges how confident the model is in predicting the next token (word or character) in a sequence.</a:t>
            </a:r>
            <a:endParaRPr lang="en-US" dirty="0">
              <a:ea typeface="Calibri"/>
              <a:cs typeface="Calibri"/>
            </a:endParaRPr>
          </a:p>
          <a:p>
            <a:pPr marL="285750" lvl="1" indent="-285750">
              <a:buFont typeface="Arial"/>
              <a:buChar char="•"/>
            </a:pPr>
            <a:r>
              <a:rPr lang="en-US" b="1" dirty="0"/>
              <a:t>How it Works</a:t>
            </a:r>
            <a:r>
              <a:rPr lang="en-US" dirty="0"/>
              <a:t>: Perplexity is calculated as the exponentiation of the average negative log-likelihood of the model’s predictions. Lower perplexity indicates the model is better at predicting the next word (less surprise).</a:t>
            </a:r>
            <a:endParaRPr lang="en-US" dirty="0">
              <a:ea typeface="Calibri"/>
              <a:cs typeface="Calibri"/>
            </a:endParaRPr>
          </a:p>
          <a:p>
            <a:pPr marL="285750" lvl="1" indent="-285750">
              <a:buFont typeface="Arial"/>
              <a:buChar char="•"/>
            </a:pPr>
            <a:r>
              <a:rPr lang="en-US" b="1" dirty="0"/>
              <a:t>Range</a:t>
            </a:r>
            <a:r>
              <a:rPr lang="en-US" dirty="0"/>
              <a:t>: Higher perplexity indicates worse performance, while lower perplexity indicates better performance.</a:t>
            </a:r>
            <a:endParaRPr lang="en-US" dirty="0">
              <a:ea typeface="Calibri"/>
              <a:cs typeface="Calibri"/>
            </a:endParaRPr>
          </a:p>
          <a:p>
            <a:pPr marL="285750" lvl="1" indent="-285750">
              <a:buFont typeface="Arial"/>
              <a:buChar char="•"/>
            </a:pPr>
            <a:r>
              <a:rPr lang="en-US" b="1" dirty="0"/>
              <a:t>Strength</a:t>
            </a:r>
            <a:r>
              <a:rPr lang="en-US" dirty="0"/>
              <a:t>: It is commonly used in language models and is good for assessing how well a model can handle unseen data.</a:t>
            </a:r>
            <a:endParaRPr lang="en-US" dirty="0">
              <a:ea typeface="Calibri"/>
              <a:cs typeface="Calibri"/>
            </a:endParaRPr>
          </a:p>
          <a:p>
            <a:pPr marL="285750" lvl="1" indent="-285750">
              <a:buFont typeface="Arial"/>
              <a:buChar char="•"/>
            </a:pPr>
            <a:r>
              <a:rPr lang="en-US" b="1" dirty="0"/>
              <a:t>Limitations</a:t>
            </a:r>
            <a:r>
              <a:rPr lang="en-US" dirty="0"/>
              <a:t>: It doesn't necessarily correlate with human judgments of text quality and can be misinterpreted as it rewards models that are overconfident but inaccurate.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E30594C-8797-4A8C-9CB7-B4F8E0FF555D}" type="slidenum">
              <a:t>12</a:t>
            </a:fld>
            <a:endParaRPr lang="en-US"/>
          </a:p>
        </p:txBody>
      </p:sp>
    </p:spTree>
    <p:extLst>
      <p:ext uri="{BB962C8B-B14F-4D97-AF65-F5344CB8AC3E}">
        <p14:creationId xmlns:p14="http://schemas.microsoft.com/office/powerpoint/2010/main" val="2513540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b="1"/>
              <a:t>Methods Evaluated</a:t>
            </a:r>
            <a:r>
              <a:rPr lang="en-US"/>
              <a:t>:</a:t>
            </a:r>
          </a:p>
          <a:p>
            <a:pPr lvl="1">
              <a:lnSpc>
                <a:spcPct val="90000"/>
              </a:lnSpc>
              <a:spcBef>
                <a:spcPts val="500"/>
              </a:spcBef>
              <a:buFont typeface="Courier New,monospace"/>
              <a:buChar char="•"/>
            </a:pPr>
            <a:r>
              <a:rPr lang="en-US" b="1"/>
              <a:t>Green List/Red List</a:t>
            </a:r>
            <a:endParaRPr lang="en-US">
              <a:ea typeface="Calibri"/>
              <a:cs typeface="Calibri"/>
            </a:endParaRPr>
          </a:p>
          <a:p>
            <a:pPr lvl="1">
              <a:lnSpc>
                <a:spcPct val="90000"/>
              </a:lnSpc>
              <a:spcBef>
                <a:spcPts val="500"/>
              </a:spcBef>
              <a:buFont typeface="Courier New,monospace"/>
              <a:buChar char="•"/>
            </a:pPr>
            <a:r>
              <a:rPr lang="en-US" b="1"/>
              <a:t>Clusters</a:t>
            </a:r>
            <a:endParaRPr lang="en-US">
              <a:ea typeface="Calibri"/>
              <a:cs typeface="Calibri"/>
            </a:endParaRPr>
          </a:p>
          <a:p>
            <a:pPr marL="285750" indent="-285750">
              <a:lnSpc>
                <a:spcPct val="90000"/>
              </a:lnSpc>
              <a:spcBef>
                <a:spcPts val="1000"/>
              </a:spcBef>
              <a:buFont typeface="Courier New,monospace"/>
              <a:buChar char="o"/>
            </a:pPr>
            <a:r>
              <a:rPr lang="en-US" b="1"/>
              <a:t>Key Findings</a:t>
            </a:r>
            <a:r>
              <a:rPr lang="en-US"/>
              <a:t>:</a:t>
            </a:r>
          </a:p>
          <a:p>
            <a:pPr lvl="1">
              <a:lnSpc>
                <a:spcPct val="90000"/>
              </a:lnSpc>
              <a:spcBef>
                <a:spcPts val="500"/>
              </a:spcBef>
              <a:buFont typeface="Courier New,monospace"/>
              <a:buChar char="•"/>
            </a:pPr>
            <a:r>
              <a:rPr lang="en-US" b="1"/>
              <a:t>Green List/Red List</a:t>
            </a:r>
            <a:r>
              <a:rPr lang="en-US"/>
              <a:t> outperformed </a:t>
            </a:r>
            <a:r>
              <a:rPr lang="en-US" b="1"/>
              <a:t>Clusters</a:t>
            </a:r>
            <a:r>
              <a:rPr lang="en-US"/>
              <a:t> across models.</a:t>
            </a:r>
          </a:p>
          <a:p>
            <a:pPr lvl="1">
              <a:lnSpc>
                <a:spcPct val="90000"/>
              </a:lnSpc>
              <a:spcBef>
                <a:spcPts val="500"/>
              </a:spcBef>
              <a:buFont typeface="Courier New,monospace"/>
              <a:buChar char="•"/>
            </a:pPr>
            <a:r>
              <a:rPr lang="en-US"/>
              <a:t>GPT-2-Medium with Green List/Red List (Gamma 0.5, Delta 4.0) achieved the highest BLEU score (</a:t>
            </a:r>
            <a:r>
              <a:rPr lang="en-US" b="1"/>
              <a:t>0.0360</a:t>
            </a:r>
            <a:r>
              <a:rPr lang="en-US"/>
              <a:t>).</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E30594C-8797-4A8C-9CB7-B4F8E0FF555D}" type="slidenum">
              <a:rPr lang="en-US"/>
              <a:t>15</a:t>
            </a:fld>
            <a:endParaRPr lang="en-US"/>
          </a:p>
        </p:txBody>
      </p:sp>
    </p:spTree>
    <p:extLst>
      <p:ext uri="{BB962C8B-B14F-4D97-AF65-F5344CB8AC3E}">
        <p14:creationId xmlns:p14="http://schemas.microsoft.com/office/powerpoint/2010/main" val="3819432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Results: ROUGE-L Analysis</a:t>
            </a:r>
          </a:p>
          <a:p>
            <a:r>
              <a:rPr lang="en-US" b="1" dirty="0"/>
              <a:t>Methods Evaluated</a:t>
            </a:r>
            <a:r>
              <a:rPr lang="en-US" dirty="0"/>
              <a:t>:</a:t>
            </a:r>
            <a:endParaRPr lang="en-US" dirty="0">
              <a:ea typeface="Calibri"/>
              <a:cs typeface="Calibri"/>
            </a:endParaRPr>
          </a:p>
          <a:p>
            <a:pPr marL="285750" indent="-285750">
              <a:buFont typeface="Arial"/>
              <a:buChar char="•"/>
            </a:pPr>
            <a:r>
              <a:rPr lang="en-US" dirty="0"/>
              <a:t>No Watermarking</a:t>
            </a:r>
            <a:endParaRPr lang="en-US" dirty="0">
              <a:ea typeface="Calibri"/>
              <a:cs typeface="Calibri"/>
            </a:endParaRPr>
          </a:p>
          <a:p>
            <a:pPr marL="285750" indent="-285750">
              <a:buFont typeface="Arial"/>
              <a:buChar char="•"/>
            </a:pPr>
            <a:r>
              <a:rPr lang="en-US" dirty="0"/>
              <a:t>Watermarking (Green/Red List)</a:t>
            </a:r>
            <a:endParaRPr lang="en-US" dirty="0">
              <a:ea typeface="Calibri"/>
              <a:cs typeface="Calibri"/>
            </a:endParaRPr>
          </a:p>
          <a:p>
            <a:pPr marL="285750" indent="-285750">
              <a:buFont typeface="Arial"/>
              <a:buChar char="•"/>
            </a:pPr>
            <a:r>
              <a:rPr lang="en-US" dirty="0"/>
              <a:t>Watermarking (Clusters)</a:t>
            </a:r>
            <a:endParaRPr lang="en-US" dirty="0">
              <a:ea typeface="Calibri"/>
              <a:cs typeface="Calibri"/>
            </a:endParaRPr>
          </a:p>
          <a:p>
            <a:r>
              <a:rPr lang="en-US" b="1" dirty="0"/>
              <a:t>Key Findings</a:t>
            </a:r>
            <a:r>
              <a:rPr lang="en-US" dirty="0"/>
              <a:t>:</a:t>
            </a:r>
            <a:endParaRPr lang="en-US" dirty="0">
              <a:ea typeface="Calibri"/>
              <a:cs typeface="Calibri"/>
            </a:endParaRPr>
          </a:p>
          <a:p>
            <a:pPr marL="285750" indent="-285750">
              <a:buFont typeface="Arial"/>
              <a:buChar char="•"/>
            </a:pPr>
            <a:r>
              <a:rPr lang="en-US" b="1" dirty="0"/>
              <a:t>OPT-350M</a:t>
            </a:r>
            <a:r>
              <a:rPr lang="en-US" dirty="0"/>
              <a:t>:</a:t>
            </a:r>
            <a:endParaRPr lang="en-US" dirty="0">
              <a:ea typeface="Calibri"/>
              <a:cs typeface="Calibri"/>
            </a:endParaRPr>
          </a:p>
          <a:p>
            <a:pPr marL="285750" lvl="1" indent="-285750">
              <a:buFont typeface="Arial"/>
              <a:buChar char="•"/>
            </a:pPr>
            <a:r>
              <a:rPr lang="en-US" dirty="0"/>
              <a:t>Best performance with Clusters at Gamma 0.6, Delta 2.0 (ROUGE-L: 0.1634).</a:t>
            </a:r>
          </a:p>
          <a:p>
            <a:pPr marL="285750" lvl="1" indent="-285750">
              <a:buFont typeface="Arial"/>
              <a:buChar char="•"/>
            </a:pPr>
            <a:r>
              <a:rPr lang="en-US" dirty="0"/>
              <a:t>Green/Red List also performed well (0.1593), showing comparable effectiveness.</a:t>
            </a:r>
          </a:p>
          <a:p>
            <a:pPr marL="285750" indent="-285750">
              <a:buFont typeface="Arial"/>
              <a:buChar char="•"/>
            </a:pPr>
            <a:r>
              <a:rPr lang="en-US" b="1" dirty="0"/>
              <a:t>GPT-2-Medium</a:t>
            </a:r>
            <a:r>
              <a:rPr lang="en-US" dirty="0"/>
              <a:t>:</a:t>
            </a:r>
            <a:endParaRPr lang="en-US" dirty="0">
              <a:ea typeface="Calibri"/>
              <a:cs typeface="Calibri"/>
            </a:endParaRPr>
          </a:p>
          <a:p>
            <a:pPr marL="285750" lvl="1" indent="-285750">
              <a:buFont typeface="Arial"/>
              <a:buChar char="•"/>
            </a:pPr>
            <a:r>
              <a:rPr lang="en-US" dirty="0"/>
              <a:t>Best performance with Clusters at Gamma 0.6, Delta 2.0 (ROUGE-L: 0.1645).</a:t>
            </a:r>
          </a:p>
          <a:p>
            <a:pPr marL="285750" lvl="1" indent="-285750">
              <a:buFont typeface="Arial"/>
              <a:buChar char="•"/>
            </a:pPr>
            <a:r>
              <a:rPr lang="en-US" dirty="0"/>
              <a:t>Green/Red List performed slightly lower (0.1634), but still effective.</a:t>
            </a:r>
          </a:p>
          <a:p>
            <a:pPr marL="285750" indent="-285750">
              <a:buFont typeface="Arial"/>
              <a:buChar char="•"/>
            </a:pPr>
            <a:r>
              <a:rPr lang="en-US" b="1" dirty="0"/>
              <a:t>No Watermarking</a:t>
            </a:r>
            <a:r>
              <a:rPr lang="en-US" dirty="0"/>
              <a:t>:</a:t>
            </a:r>
            <a:endParaRPr lang="en-US" dirty="0">
              <a:ea typeface="Calibri"/>
              <a:cs typeface="Calibri"/>
            </a:endParaRPr>
          </a:p>
          <a:p>
            <a:pPr marL="285750" lvl="1" indent="-285750">
              <a:buFont typeface="Arial"/>
              <a:buChar char="•"/>
            </a:pPr>
            <a:r>
              <a:rPr lang="en-US" dirty="0"/>
              <a:t>Consistently lower scores compared to watermarking techniques, confirming their added value.</a:t>
            </a:r>
          </a:p>
          <a:p>
            <a:pPr lvl="1"/>
            <a:r>
              <a:rPr lang="en-US" b="1" dirty="0"/>
              <a:t>Conclusion</a:t>
            </a:r>
            <a:r>
              <a:rPr lang="en-US" dirty="0"/>
              <a:t>:</a:t>
            </a:r>
            <a:endParaRPr lang="en-US" dirty="0">
              <a:ea typeface="Calibri"/>
              <a:cs typeface="Calibri"/>
            </a:endParaRPr>
          </a:p>
          <a:p>
            <a:pPr marL="285750" indent="-285750">
              <a:buFont typeface="Arial"/>
              <a:buChar char="•"/>
            </a:pPr>
            <a:r>
              <a:rPr lang="en-US" dirty="0"/>
              <a:t>Both Green/Red List and Clusters improved ROUGE-L scores, with Clusters slightly outperforming in specific configurations.</a:t>
            </a:r>
          </a:p>
          <a:p>
            <a:pPr marL="285750" indent="-285750">
              <a:buFont typeface="Arial"/>
              <a:buChar char="•"/>
            </a:pPr>
            <a:r>
              <a:rPr lang="en-US" dirty="0"/>
              <a:t>GPT-2-Medium achieved the highest ROUGE-L score using Clusters at Gamma 0.6, Delta 2.0, making it the best model-method pairing</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E30594C-8797-4A8C-9CB7-B4F8E0FF555D}" type="slidenum">
              <a:rPr lang="en-US"/>
              <a:t>17</a:t>
            </a:fld>
            <a:endParaRPr lang="en-US"/>
          </a:p>
        </p:txBody>
      </p:sp>
    </p:spTree>
    <p:extLst>
      <p:ext uri="{BB962C8B-B14F-4D97-AF65-F5344CB8AC3E}">
        <p14:creationId xmlns:p14="http://schemas.microsoft.com/office/powerpoint/2010/main" val="1553529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870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191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666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982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966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9275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7527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7217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230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330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9259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80412793"/>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ENGG*6990 - Final Project Computer Eng </a:t>
            </a:r>
            <a:endParaRPr lang="en-US" dirty="0"/>
          </a:p>
        </p:txBody>
      </p:sp>
      <p:sp>
        <p:nvSpPr>
          <p:cNvPr id="3" name="Subtitle 2"/>
          <p:cNvSpPr>
            <a:spLocks noGrp="1"/>
          </p:cNvSpPr>
          <p:nvPr>
            <p:ph type="subTitle" idx="1"/>
          </p:nvPr>
        </p:nvSpPr>
        <p:spPr>
          <a:xfrm>
            <a:off x="1524000" y="4313906"/>
            <a:ext cx="9144000" cy="1655762"/>
          </a:xfrm>
        </p:spPr>
        <p:txBody>
          <a:bodyPr vert="horz" lIns="91440" tIns="45720" rIns="91440" bIns="45720" rtlCol="0" anchor="t">
            <a:normAutofit/>
          </a:bodyPr>
          <a:lstStyle/>
          <a:p>
            <a:r>
              <a:rPr lang="en-US" sz="3600" b="1" dirty="0"/>
              <a:t>Arpit Vaghela – Student Id: 1262011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9F63-F1F2-B329-90A4-96D8A8E9C867}"/>
              </a:ext>
            </a:extLst>
          </p:cNvPr>
          <p:cNvSpPr>
            <a:spLocks noGrp="1"/>
          </p:cNvSpPr>
          <p:nvPr>
            <p:ph type="title"/>
          </p:nvPr>
        </p:nvSpPr>
        <p:spPr/>
        <p:txBody>
          <a:bodyPr/>
          <a:lstStyle/>
          <a:p>
            <a:r>
              <a:rPr lang="en-US" dirty="0">
                <a:ea typeface="Calibri Light"/>
                <a:cs typeface="Calibri Light"/>
              </a:rPr>
              <a:t>Experiment Details (</a:t>
            </a:r>
            <a:r>
              <a:rPr lang="en-US" dirty="0">
                <a:ea typeface="+mj-lt"/>
                <a:cs typeface="+mj-lt"/>
              </a:rPr>
              <a:t>Model Size Comparison)</a:t>
            </a:r>
            <a:endParaRPr lang="en-US" dirty="0"/>
          </a:p>
        </p:txBody>
      </p:sp>
      <p:sp>
        <p:nvSpPr>
          <p:cNvPr id="3" name="Content Placeholder 2">
            <a:extLst>
              <a:ext uri="{FF2B5EF4-FFF2-40B4-BE49-F238E27FC236}">
                <a16:creationId xmlns:a16="http://schemas.microsoft.com/office/drawing/2014/main" id="{8ECD103B-4702-105C-20FE-B3B02DFCDE02}"/>
              </a:ext>
            </a:extLst>
          </p:cNvPr>
          <p:cNvSpPr>
            <a:spLocks noGrp="1"/>
          </p:cNvSpPr>
          <p:nvPr>
            <p:ph idx="1"/>
          </p:nvPr>
        </p:nvSpPr>
        <p:spPr/>
        <p:txBody>
          <a:bodyPr vert="horz" lIns="91440" tIns="45720" rIns="91440" bIns="45720" rtlCol="0" anchor="t">
            <a:normAutofit/>
          </a:bodyPr>
          <a:lstStyle/>
          <a:p>
            <a:r>
              <a:rPr lang="en-US" b="1" dirty="0">
                <a:ea typeface="+mn-lt"/>
                <a:cs typeface="+mn-lt"/>
              </a:rPr>
              <a:t>GPT-2 (medium):</a:t>
            </a:r>
            <a:endParaRPr lang="en-US" dirty="0">
              <a:ea typeface="Calibri" panose="020F0502020204030204"/>
              <a:cs typeface="Calibri" panose="020F0502020204030204"/>
            </a:endParaRPr>
          </a:p>
          <a:p>
            <a:pPr lvl="1">
              <a:buFont typeface="Courier New" panose="020B0604020202020204" pitchFamily="34" charset="0"/>
              <a:buChar char="o"/>
            </a:pPr>
            <a:r>
              <a:rPr lang="en-US" dirty="0">
                <a:ea typeface="+mn-lt"/>
                <a:cs typeface="+mn-lt"/>
              </a:rPr>
              <a:t>355M parameters</a:t>
            </a:r>
            <a:endParaRPr lang="en-US" dirty="0">
              <a:ea typeface="Calibri"/>
              <a:cs typeface="Calibri"/>
            </a:endParaRPr>
          </a:p>
          <a:p>
            <a:pPr lvl="1">
              <a:buFont typeface="Courier New" panose="020B0604020202020204" pitchFamily="34" charset="0"/>
              <a:buChar char="o"/>
            </a:pPr>
            <a:r>
              <a:rPr lang="en-US" dirty="0">
                <a:ea typeface="+mn-lt"/>
                <a:cs typeface="+mn-lt"/>
              </a:rPr>
              <a:t>Better context understanding and diversity</a:t>
            </a:r>
            <a:endParaRPr lang="en-US" dirty="0">
              <a:ea typeface="Calibri" panose="020F0502020204030204"/>
              <a:cs typeface="Calibri" panose="020F0502020204030204"/>
            </a:endParaRPr>
          </a:p>
          <a:p>
            <a:pPr lvl="1">
              <a:buFont typeface="Courier New" panose="020B0604020202020204" pitchFamily="34" charset="0"/>
              <a:buChar char="o"/>
            </a:pPr>
            <a:r>
              <a:rPr lang="en-US" dirty="0">
                <a:ea typeface="+mn-lt"/>
                <a:cs typeface="+mn-lt"/>
              </a:rPr>
              <a:t>Ideal for longer sequences and complex tasks</a:t>
            </a:r>
            <a:endParaRPr lang="en-US" dirty="0">
              <a:ea typeface="Calibri" panose="020F0502020204030204"/>
              <a:cs typeface="Calibri" panose="020F0502020204030204"/>
            </a:endParaRPr>
          </a:p>
          <a:p>
            <a:r>
              <a:rPr lang="en-US" b="1" dirty="0">
                <a:ea typeface="+mn-lt"/>
                <a:cs typeface="+mn-lt"/>
              </a:rPr>
              <a:t>OPT-350M:</a:t>
            </a:r>
            <a:endParaRPr lang="en-US" dirty="0"/>
          </a:p>
          <a:p>
            <a:pPr lvl="1">
              <a:buFont typeface="Courier New" panose="020B0604020202020204" pitchFamily="34" charset="0"/>
              <a:buChar char="o"/>
            </a:pPr>
            <a:r>
              <a:rPr lang="en-US" dirty="0">
                <a:ea typeface="+mn-lt"/>
                <a:cs typeface="+mn-lt"/>
              </a:rPr>
              <a:t>350M parameters</a:t>
            </a:r>
            <a:endParaRPr lang="en-US" dirty="0">
              <a:ea typeface="Calibri"/>
              <a:cs typeface="Calibri"/>
            </a:endParaRPr>
          </a:p>
          <a:p>
            <a:pPr lvl="1">
              <a:buFont typeface="Courier New" panose="020B0604020202020204" pitchFamily="34" charset="0"/>
              <a:buChar char="o"/>
            </a:pPr>
            <a:r>
              <a:rPr lang="en-US" dirty="0">
                <a:ea typeface="+mn-lt"/>
                <a:cs typeface="+mn-lt"/>
              </a:rPr>
              <a:t>Good balance between efficiency and quality</a:t>
            </a:r>
            <a:endParaRPr lang="en-US" dirty="0">
              <a:ea typeface="Calibri" panose="020F0502020204030204"/>
              <a:cs typeface="Calibri" panose="020F0502020204030204"/>
            </a:endParaRPr>
          </a:p>
          <a:p>
            <a:pPr lvl="1">
              <a:buFont typeface="Courier New" panose="020B0604020202020204" pitchFamily="34" charset="0"/>
              <a:buChar char="o"/>
            </a:pPr>
            <a:r>
              <a:rPr lang="en-US" dirty="0">
                <a:ea typeface="+mn-lt"/>
                <a:cs typeface="+mn-lt"/>
              </a:rPr>
              <a:t>Better at handling long text and more nuanced responses</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1320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711E-89BD-A2F3-F0E3-221E0945A907}"/>
              </a:ext>
            </a:extLst>
          </p:cNvPr>
          <p:cNvSpPr>
            <a:spLocks noGrp="1"/>
          </p:cNvSpPr>
          <p:nvPr>
            <p:ph type="title"/>
          </p:nvPr>
        </p:nvSpPr>
        <p:spPr/>
        <p:txBody>
          <a:bodyPr/>
          <a:lstStyle/>
          <a:p>
            <a:r>
              <a:rPr lang="en-US" dirty="0">
                <a:ea typeface="Calibri Light"/>
                <a:cs typeface="Calibri Light"/>
              </a:rPr>
              <a:t>Experiment Details (Gamma &amp; Delta Configurations)</a:t>
            </a:r>
            <a:endParaRPr lang="en-US" dirty="0"/>
          </a:p>
        </p:txBody>
      </p:sp>
      <p:sp>
        <p:nvSpPr>
          <p:cNvPr id="3" name="Content Placeholder 2">
            <a:extLst>
              <a:ext uri="{FF2B5EF4-FFF2-40B4-BE49-F238E27FC236}">
                <a16:creationId xmlns:a16="http://schemas.microsoft.com/office/drawing/2014/main" id="{363990AA-B3DA-6145-7830-28089F95EF64}"/>
              </a:ext>
            </a:extLst>
          </p:cNvPr>
          <p:cNvSpPr>
            <a:spLocks noGrp="1"/>
          </p:cNvSpPr>
          <p:nvPr>
            <p:ph idx="1"/>
          </p:nvPr>
        </p:nvSpPr>
        <p:spPr/>
        <p:txBody>
          <a:bodyPr vert="horz" lIns="91440" tIns="45720" rIns="91440" bIns="45720" rtlCol="0" anchor="t">
            <a:normAutofit/>
          </a:bodyPr>
          <a:lstStyle/>
          <a:p>
            <a:r>
              <a:rPr lang="en-US" b="1" dirty="0">
                <a:ea typeface="+mn-lt"/>
                <a:cs typeface="+mn-lt"/>
              </a:rPr>
              <a:t>Gamma (𝛾)</a:t>
            </a:r>
            <a:r>
              <a:rPr lang="en-US" dirty="0">
                <a:ea typeface="+mn-lt"/>
                <a:cs typeface="+mn-lt"/>
              </a:rPr>
              <a:t>: Size of the green list </a:t>
            </a:r>
            <a:endParaRPr lang="en-US" dirty="0">
              <a:ea typeface="Calibri"/>
              <a:cs typeface="Calibri"/>
            </a:endParaRPr>
          </a:p>
          <a:p>
            <a:pPr lvl="1"/>
            <a:r>
              <a:rPr lang="en-US" b="1" dirty="0">
                <a:ea typeface="+mn-lt"/>
                <a:cs typeface="+mn-lt"/>
              </a:rPr>
              <a:t>High 𝛾</a:t>
            </a:r>
            <a:r>
              <a:rPr lang="en-US" dirty="0">
                <a:ea typeface="+mn-lt"/>
                <a:cs typeface="+mn-lt"/>
              </a:rPr>
              <a:t>: Larger green list </a:t>
            </a:r>
          </a:p>
          <a:p>
            <a:pPr lvl="1"/>
            <a:r>
              <a:rPr lang="en-US" b="1" dirty="0">
                <a:ea typeface="+mn-lt"/>
                <a:cs typeface="+mn-lt"/>
              </a:rPr>
              <a:t>Low 𝛾</a:t>
            </a:r>
            <a:r>
              <a:rPr lang="en-US" dirty="0">
                <a:ea typeface="+mn-lt"/>
                <a:cs typeface="+mn-lt"/>
              </a:rPr>
              <a:t>: Smaller green list</a:t>
            </a:r>
            <a:endParaRPr lang="en-US" dirty="0">
              <a:ea typeface="Calibri"/>
              <a:cs typeface="Calibri"/>
            </a:endParaRPr>
          </a:p>
          <a:p>
            <a:pPr lvl="1"/>
            <a:endParaRPr lang="en-US" dirty="0">
              <a:ea typeface="+mn-lt"/>
              <a:cs typeface="+mn-lt"/>
            </a:endParaRPr>
          </a:p>
          <a:p>
            <a:r>
              <a:rPr lang="en-US" b="1" dirty="0">
                <a:ea typeface="+mn-lt"/>
                <a:cs typeface="+mn-lt"/>
              </a:rPr>
              <a:t>Delta (𝛿)</a:t>
            </a:r>
            <a:r>
              <a:rPr lang="en-US" dirty="0">
                <a:ea typeface="+mn-lt"/>
                <a:cs typeface="+mn-lt"/>
              </a:rPr>
              <a:t>: Preference for the green list</a:t>
            </a:r>
            <a:endParaRPr lang="en-US" dirty="0"/>
          </a:p>
          <a:p>
            <a:pPr lvl="1"/>
            <a:r>
              <a:rPr lang="en-US" b="1" dirty="0">
                <a:ea typeface="+mn-lt"/>
                <a:cs typeface="+mn-lt"/>
              </a:rPr>
              <a:t>High 𝛿</a:t>
            </a:r>
            <a:r>
              <a:rPr lang="en-US" dirty="0">
                <a:ea typeface="+mn-lt"/>
                <a:cs typeface="+mn-lt"/>
              </a:rPr>
              <a:t>: Strong preference for green list </a:t>
            </a:r>
          </a:p>
          <a:p>
            <a:pPr lvl="1"/>
            <a:r>
              <a:rPr lang="en-US" b="1" dirty="0">
                <a:ea typeface="+mn-lt"/>
                <a:cs typeface="+mn-lt"/>
              </a:rPr>
              <a:t>Low 𝛿</a:t>
            </a:r>
            <a:r>
              <a:rPr lang="en-US" dirty="0">
                <a:ea typeface="+mn-lt"/>
                <a:cs typeface="+mn-lt"/>
              </a:rPr>
              <a:t>: Less preference for green list</a:t>
            </a:r>
            <a:endParaRPr lang="en-US" dirty="0">
              <a:ea typeface="Calibri"/>
              <a:cs typeface="Calibri"/>
            </a:endParaRPr>
          </a:p>
          <a:p>
            <a:pPr lvl="1"/>
            <a:endParaRPr lang="en-US" dirty="0">
              <a:ea typeface="+mn-lt"/>
              <a:cs typeface="+mn-lt"/>
            </a:endParaRPr>
          </a:p>
          <a:p>
            <a:r>
              <a:rPr lang="en-US" b="1" dirty="0">
                <a:ea typeface="+mn-lt"/>
                <a:cs typeface="+mn-lt"/>
              </a:rPr>
              <a:t>Medium 𝛾, Medium 𝛿</a:t>
            </a:r>
            <a:r>
              <a:rPr lang="en-US" dirty="0">
                <a:ea typeface="+mn-lt"/>
                <a:cs typeface="+mn-lt"/>
              </a:rPr>
              <a:t>: Balanced output (coherent and diverse)</a:t>
            </a:r>
            <a:endParaRPr lang="en-US" dirty="0"/>
          </a:p>
          <a:p>
            <a:endParaRPr lang="en-US" b="1" dirty="0">
              <a:ea typeface="Calibri"/>
              <a:cs typeface="Calibri"/>
            </a:endParaRPr>
          </a:p>
        </p:txBody>
      </p:sp>
    </p:spTree>
    <p:extLst>
      <p:ext uri="{BB962C8B-B14F-4D97-AF65-F5344CB8AC3E}">
        <p14:creationId xmlns:p14="http://schemas.microsoft.com/office/powerpoint/2010/main" val="114130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370B-57F2-195D-1557-1A9DE5182E21}"/>
              </a:ext>
            </a:extLst>
          </p:cNvPr>
          <p:cNvSpPr>
            <a:spLocks noGrp="1"/>
          </p:cNvSpPr>
          <p:nvPr>
            <p:ph type="title"/>
          </p:nvPr>
        </p:nvSpPr>
        <p:spPr/>
        <p:txBody>
          <a:bodyPr/>
          <a:lstStyle/>
          <a:p>
            <a:r>
              <a:rPr lang="en-US" dirty="0">
                <a:ea typeface="Calibri Light"/>
                <a:cs typeface="Calibri Light"/>
              </a:rPr>
              <a:t>(Experiment Details) Evaluation</a:t>
            </a:r>
            <a:r>
              <a:rPr lang="en-US" dirty="0">
                <a:ea typeface="+mj-lt"/>
                <a:cs typeface="+mj-lt"/>
              </a:rPr>
              <a:t> Metrics </a:t>
            </a:r>
          </a:p>
        </p:txBody>
      </p:sp>
      <p:sp>
        <p:nvSpPr>
          <p:cNvPr id="3" name="Content Placeholder 2">
            <a:extLst>
              <a:ext uri="{FF2B5EF4-FFF2-40B4-BE49-F238E27FC236}">
                <a16:creationId xmlns:a16="http://schemas.microsoft.com/office/drawing/2014/main" id="{01B09775-A59F-B3F7-266C-CA02BAB97A5F}"/>
              </a:ext>
            </a:extLst>
          </p:cNvPr>
          <p:cNvSpPr>
            <a:spLocks noGrp="1"/>
          </p:cNvSpPr>
          <p:nvPr>
            <p:ph idx="1"/>
          </p:nvPr>
        </p:nvSpPr>
        <p:spPr/>
        <p:txBody>
          <a:bodyPr vert="horz" lIns="91440" tIns="45720" rIns="91440" bIns="45720" rtlCol="0" anchor="t">
            <a:normAutofit/>
          </a:bodyPr>
          <a:lstStyle/>
          <a:p>
            <a:r>
              <a:rPr lang="en-US" b="1" dirty="0">
                <a:ea typeface="+mn-lt"/>
                <a:cs typeface="+mn-lt"/>
              </a:rPr>
              <a:t>BLEU</a:t>
            </a:r>
            <a:r>
              <a:rPr lang="en-US" dirty="0">
                <a:ea typeface="+mn-lt"/>
                <a:cs typeface="+mn-lt"/>
              </a:rPr>
              <a:t>: Measures how similar the generated text is to the reference text.</a:t>
            </a:r>
            <a:endParaRPr lang="en-US" dirty="0"/>
          </a:p>
          <a:p>
            <a:r>
              <a:rPr lang="en-US" b="1" dirty="0">
                <a:ea typeface="+mn-lt"/>
                <a:cs typeface="+mn-lt"/>
              </a:rPr>
              <a:t>ROUGE</a:t>
            </a:r>
            <a:r>
              <a:rPr lang="en-US" dirty="0">
                <a:ea typeface="+mn-lt"/>
                <a:cs typeface="+mn-lt"/>
              </a:rPr>
              <a:t>: Measures overlap of n-grams between generated text and reference.</a:t>
            </a:r>
            <a:endParaRPr lang="en-US">
              <a:ea typeface="Calibri" panose="020F0502020204030204"/>
              <a:cs typeface="Calibri" panose="020F0502020204030204"/>
            </a:endParaRPr>
          </a:p>
          <a:p>
            <a:r>
              <a:rPr lang="en-US" b="1" dirty="0">
                <a:ea typeface="+mn-lt"/>
                <a:cs typeface="+mn-lt"/>
              </a:rPr>
              <a:t>Perplexity</a:t>
            </a:r>
            <a:r>
              <a:rPr lang="en-US" dirty="0">
                <a:ea typeface="+mn-lt"/>
                <a:cs typeface="+mn-lt"/>
              </a:rPr>
              <a:t>: Measures how confident the model is in predicting the next word.</a:t>
            </a:r>
            <a:endParaRPr lang="en-US">
              <a:ea typeface="Calibri" panose="020F0502020204030204"/>
              <a:cs typeface="Calibri" panose="020F0502020204030204"/>
            </a:endParaRPr>
          </a:p>
          <a:p>
            <a:endParaRPr lang="en-US" dirty="0">
              <a:ea typeface="Calibri"/>
              <a:cs typeface="Calibri"/>
            </a:endParaRPr>
          </a:p>
        </p:txBody>
      </p:sp>
    </p:spTree>
    <p:extLst>
      <p:ext uri="{BB962C8B-B14F-4D97-AF65-F5344CB8AC3E}">
        <p14:creationId xmlns:p14="http://schemas.microsoft.com/office/powerpoint/2010/main" val="73050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7662-65F1-6190-49B2-B46BBCE6E56D}"/>
              </a:ext>
            </a:extLst>
          </p:cNvPr>
          <p:cNvSpPr>
            <a:spLocks noGrp="1"/>
          </p:cNvSpPr>
          <p:nvPr>
            <p:ph type="title"/>
          </p:nvPr>
        </p:nvSpPr>
        <p:spPr/>
        <p:txBody>
          <a:bodyPr/>
          <a:lstStyle/>
          <a:p>
            <a:r>
              <a:rPr lang="en-US" dirty="0">
                <a:ea typeface="Calibri Light"/>
                <a:cs typeface="Calibri Light"/>
              </a:rPr>
              <a:t>(Experiment Details) Input Dataset </a:t>
            </a:r>
            <a:endParaRPr lang="en-US" dirty="0"/>
          </a:p>
        </p:txBody>
      </p:sp>
      <p:sp>
        <p:nvSpPr>
          <p:cNvPr id="3" name="Content Placeholder 2">
            <a:extLst>
              <a:ext uri="{FF2B5EF4-FFF2-40B4-BE49-F238E27FC236}">
                <a16:creationId xmlns:a16="http://schemas.microsoft.com/office/drawing/2014/main" id="{9EEC42E2-FD00-E847-748E-D6609D7F4650}"/>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b="1" dirty="0">
                <a:ea typeface="+mn-lt"/>
                <a:cs typeface="+mn-lt"/>
              </a:rPr>
              <a:t>Donkey Kong Country Story</a:t>
            </a:r>
            <a:r>
              <a:rPr lang="en-US" dirty="0">
                <a:ea typeface="+mn-lt"/>
                <a:cs typeface="+mn-lt"/>
              </a:rPr>
              <a:t> (Fictional Dataset)</a:t>
            </a:r>
            <a:endParaRPr lang="en-US" dirty="0">
              <a:ea typeface="Calibri" panose="020F0502020204030204"/>
              <a:cs typeface="Calibri" panose="020F0502020204030204"/>
            </a:endParaRPr>
          </a:p>
          <a:p>
            <a:pPr lvl="1">
              <a:buFont typeface="Courier New" panose="020B0604020202020204" pitchFamily="34" charset="0"/>
              <a:buChar char="o"/>
            </a:pPr>
            <a:r>
              <a:rPr lang="en-US" dirty="0">
                <a:ea typeface="+mn-lt"/>
                <a:cs typeface="+mn-lt"/>
              </a:rPr>
              <a:t>Source: Wikipedia</a:t>
            </a:r>
            <a:endParaRPr lang="en-US" dirty="0">
              <a:ea typeface="Calibri" panose="020F0502020204030204"/>
              <a:cs typeface="Calibri" panose="020F0502020204030204"/>
            </a:endParaRPr>
          </a:p>
          <a:p>
            <a:pPr lvl="1">
              <a:buFont typeface="Courier New" panose="020B0604020202020204" pitchFamily="34" charset="0"/>
              <a:buChar char="o"/>
            </a:pPr>
            <a:r>
              <a:rPr lang="en-US" dirty="0">
                <a:ea typeface="+mn-lt"/>
                <a:cs typeface="+mn-lt"/>
              </a:rPr>
              <a:t>Description: A fictional narrative about Donkey Kong’s adventures to recover stolen bananas.</a:t>
            </a:r>
          </a:p>
          <a:p>
            <a:pPr marL="457200" lvl="1" indent="0">
              <a:buNone/>
            </a:pPr>
            <a:endParaRPr lang="en-US" dirty="0">
              <a:ea typeface="+mn-lt"/>
              <a:cs typeface="+mn-lt"/>
            </a:endParaRPr>
          </a:p>
          <a:p>
            <a:pPr marL="457200" lvl="1" indent="0">
              <a:buNone/>
            </a:pPr>
            <a:r>
              <a:rPr lang="en-US" dirty="0">
                <a:ea typeface="+mn-lt"/>
                <a:cs typeface="+mn-lt"/>
              </a:rPr>
              <a:t> </a:t>
            </a:r>
          </a:p>
          <a:p>
            <a:pPr marL="0" indent="0">
              <a:buNone/>
            </a:pPr>
            <a:r>
              <a:rPr lang="en-US" b="1" dirty="0">
                <a:ea typeface="+mn-lt"/>
                <a:cs typeface="+mn-lt"/>
              </a:rPr>
              <a:t>2</a:t>
            </a:r>
            <a:r>
              <a:rPr lang="en-US" dirty="0">
                <a:ea typeface="+mn-lt"/>
                <a:cs typeface="+mn-lt"/>
              </a:rPr>
              <a:t>. </a:t>
            </a:r>
            <a:r>
              <a:rPr lang="en-US" b="1" dirty="0">
                <a:ea typeface="+mn-lt"/>
                <a:cs typeface="+mn-lt"/>
              </a:rPr>
              <a:t>New York Times Article on TikTok Ban</a:t>
            </a:r>
            <a:r>
              <a:rPr lang="en-US" dirty="0">
                <a:ea typeface="+mn-lt"/>
                <a:cs typeface="+mn-lt"/>
              </a:rPr>
              <a:t> (Factual Data)</a:t>
            </a:r>
            <a:endParaRPr lang="en-US" dirty="0">
              <a:ea typeface="Calibri" panose="020F0502020204030204"/>
              <a:cs typeface="Calibri" panose="020F0502020204030204"/>
            </a:endParaRPr>
          </a:p>
          <a:p>
            <a:pPr lvl="1">
              <a:buFont typeface="Courier New" panose="020B0604020202020204" pitchFamily="34" charset="0"/>
              <a:buChar char="o"/>
            </a:pPr>
            <a:r>
              <a:rPr lang="en-US" dirty="0">
                <a:ea typeface="+mn-lt"/>
                <a:cs typeface="+mn-lt"/>
              </a:rPr>
              <a:t>Source: New York Times</a:t>
            </a:r>
            <a:endParaRPr lang="en-US" dirty="0">
              <a:ea typeface="Calibri" panose="020F0502020204030204"/>
              <a:cs typeface="Calibri" panose="020F0502020204030204"/>
            </a:endParaRPr>
          </a:p>
          <a:p>
            <a:pPr lvl="1">
              <a:buFont typeface="Courier New" panose="020B0604020202020204" pitchFamily="34" charset="0"/>
              <a:buChar char="o"/>
            </a:pPr>
            <a:r>
              <a:rPr lang="en-US" dirty="0">
                <a:ea typeface="+mn-lt"/>
                <a:cs typeface="+mn-lt"/>
              </a:rPr>
              <a:t>Description: A factual article discussing the potential ban of TikTok and related concerns.</a:t>
            </a:r>
            <a:endParaRPr lang="en-US" dirty="0">
              <a:ea typeface="Calibri"/>
              <a:cs typeface="Calibri"/>
            </a:endParaRPr>
          </a:p>
          <a:p>
            <a:pPr>
              <a:buAutoNum type="arabicPeriod"/>
            </a:pPr>
            <a:endParaRPr lang="en-US" dirty="0">
              <a:ea typeface="Calibri"/>
              <a:cs typeface="Calibri"/>
            </a:endParaRPr>
          </a:p>
        </p:txBody>
      </p:sp>
    </p:spTree>
    <p:extLst>
      <p:ext uri="{BB962C8B-B14F-4D97-AF65-F5344CB8AC3E}">
        <p14:creationId xmlns:p14="http://schemas.microsoft.com/office/powerpoint/2010/main" val="166444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6E35-A28D-3D4E-248F-DB9008DE79F2}"/>
              </a:ext>
            </a:extLst>
          </p:cNvPr>
          <p:cNvSpPr>
            <a:spLocks noGrp="1"/>
          </p:cNvSpPr>
          <p:nvPr>
            <p:ph type="title"/>
          </p:nvPr>
        </p:nvSpPr>
        <p:spPr/>
        <p:txBody>
          <a:bodyPr/>
          <a:lstStyle/>
          <a:p>
            <a:r>
              <a:rPr lang="en-US" dirty="0">
                <a:ea typeface="Calibri Light"/>
                <a:cs typeface="Calibri Light"/>
              </a:rPr>
              <a:t>Experiment Results</a:t>
            </a:r>
            <a:endParaRPr lang="en-US" dirty="0"/>
          </a:p>
        </p:txBody>
      </p:sp>
      <p:sp>
        <p:nvSpPr>
          <p:cNvPr id="3" name="Content Placeholder 2">
            <a:extLst>
              <a:ext uri="{FF2B5EF4-FFF2-40B4-BE49-F238E27FC236}">
                <a16:creationId xmlns:a16="http://schemas.microsoft.com/office/drawing/2014/main" id="{D375FF08-E697-40FB-4F1C-B8C20AA885DB}"/>
              </a:ext>
            </a:extLst>
          </p:cNvPr>
          <p:cNvSpPr>
            <a:spLocks noGrp="1"/>
          </p:cNvSpPr>
          <p:nvPr>
            <p:ph idx="1"/>
          </p:nvPr>
        </p:nvSpPr>
        <p:spPr/>
        <p:txBody>
          <a:bodyPr vert="horz" lIns="91440" tIns="45720" rIns="91440" bIns="45720" rtlCol="0" anchor="t">
            <a:normAutofit/>
          </a:bodyPr>
          <a:lstStyle/>
          <a:p>
            <a:r>
              <a:rPr lang="en-US" dirty="0">
                <a:ea typeface="Calibri"/>
                <a:cs typeface="Calibri"/>
              </a:rPr>
              <a:t>Overview</a:t>
            </a:r>
            <a:endParaRPr lang="en-US">
              <a:ea typeface="Calibri"/>
              <a:cs typeface="Calibri"/>
            </a:endParaRPr>
          </a:p>
          <a:p>
            <a:r>
              <a:rPr lang="en-US" b="1" dirty="0">
                <a:ea typeface="+mn-lt"/>
                <a:cs typeface="+mn-lt"/>
              </a:rPr>
              <a:t>BLEU Scores</a:t>
            </a:r>
            <a:r>
              <a:rPr lang="en-US" dirty="0">
                <a:ea typeface="+mn-lt"/>
                <a:cs typeface="+mn-lt"/>
              </a:rPr>
              <a:t>:</a:t>
            </a:r>
            <a:endParaRPr lang="en-US" dirty="0">
              <a:ea typeface="Calibri"/>
              <a:cs typeface="Calibri"/>
            </a:endParaRPr>
          </a:p>
          <a:p>
            <a:pPr lvl="1">
              <a:buFont typeface="Courier New" panose="020B0604020202020204" pitchFamily="34" charset="0"/>
              <a:buChar char="o"/>
            </a:pPr>
            <a:r>
              <a:rPr lang="en-US">
                <a:ea typeface="+mn-lt"/>
                <a:cs typeface="+mn-lt"/>
              </a:rPr>
              <a:t>Measure of text similarity to human-generated output.</a:t>
            </a:r>
            <a:endParaRPr lang="en-US">
              <a:ea typeface="Calibri"/>
              <a:cs typeface="Calibri"/>
            </a:endParaRPr>
          </a:p>
          <a:p>
            <a:r>
              <a:rPr lang="en-US" b="1" dirty="0">
                <a:ea typeface="+mn-lt"/>
                <a:cs typeface="+mn-lt"/>
              </a:rPr>
              <a:t>ROUGE Scores</a:t>
            </a:r>
            <a:r>
              <a:rPr lang="en-US" dirty="0">
                <a:ea typeface="+mn-lt"/>
                <a:cs typeface="+mn-lt"/>
              </a:rPr>
              <a:t>:</a:t>
            </a:r>
            <a:endParaRPr lang="en-US" dirty="0"/>
          </a:p>
          <a:p>
            <a:pPr lvl="1">
              <a:buFont typeface="Courier New" panose="020B0604020202020204" pitchFamily="34" charset="0"/>
              <a:buChar char="o"/>
            </a:pPr>
            <a:r>
              <a:rPr lang="en-US" dirty="0">
                <a:ea typeface="+mn-lt"/>
                <a:cs typeface="+mn-lt"/>
              </a:rPr>
              <a:t>Focused on n-gram overlap.</a:t>
            </a:r>
            <a:endParaRPr lang="en-US">
              <a:ea typeface="Calibri"/>
              <a:cs typeface="Calibri"/>
            </a:endParaRPr>
          </a:p>
          <a:p>
            <a:r>
              <a:rPr lang="en-US" b="1" dirty="0">
                <a:ea typeface="+mn-lt"/>
                <a:cs typeface="+mn-lt"/>
              </a:rPr>
              <a:t>Perplexity</a:t>
            </a:r>
            <a:r>
              <a:rPr lang="en-US" dirty="0">
                <a:ea typeface="+mn-lt"/>
                <a:cs typeface="+mn-lt"/>
              </a:rPr>
              <a:t>:</a:t>
            </a:r>
            <a:endParaRPr lang="en-US" dirty="0"/>
          </a:p>
          <a:p>
            <a:pPr lvl="1">
              <a:buFont typeface="Courier New" panose="020B0604020202020204" pitchFamily="34" charset="0"/>
              <a:buChar char="o"/>
            </a:pPr>
            <a:r>
              <a:rPr lang="en-US" dirty="0">
                <a:ea typeface="+mn-lt"/>
                <a:cs typeface="+mn-lt"/>
              </a:rPr>
              <a:t>Indicates model confidence in generating coherent sequences.</a:t>
            </a:r>
            <a:endParaRPr lang="en-US">
              <a:ea typeface="Calibri"/>
              <a:cs typeface="Calibri"/>
            </a:endParaRPr>
          </a:p>
          <a:p>
            <a:pPr lvl="1">
              <a:buFont typeface="Courier New" panose="020B0604020202020204" pitchFamily="34" charset="0"/>
              <a:buChar char="o"/>
            </a:pPr>
            <a:endParaRPr lang="en-US" dirty="0">
              <a:ea typeface="Calibri"/>
              <a:cs typeface="Calibri"/>
            </a:endParaRPr>
          </a:p>
        </p:txBody>
      </p:sp>
    </p:spTree>
    <p:extLst>
      <p:ext uri="{BB962C8B-B14F-4D97-AF65-F5344CB8AC3E}">
        <p14:creationId xmlns:p14="http://schemas.microsoft.com/office/powerpoint/2010/main" val="2925619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97E9-D062-0E40-E5D4-BAD746239308}"/>
              </a:ext>
            </a:extLst>
          </p:cNvPr>
          <p:cNvSpPr>
            <a:spLocks noGrp="1"/>
          </p:cNvSpPr>
          <p:nvPr>
            <p:ph type="title"/>
          </p:nvPr>
        </p:nvSpPr>
        <p:spPr/>
        <p:txBody>
          <a:bodyPr/>
          <a:lstStyle/>
          <a:p>
            <a:r>
              <a:rPr lang="en-US" dirty="0">
                <a:ea typeface="Calibri Light"/>
                <a:cs typeface="Calibri Light"/>
              </a:rPr>
              <a:t>Bleu Scores – Dataset 1 (Experiment Results) </a:t>
            </a:r>
            <a:endParaRPr lang="en-US" dirty="0"/>
          </a:p>
        </p:txBody>
      </p:sp>
      <p:sp>
        <p:nvSpPr>
          <p:cNvPr id="3" name="Content Placeholder 2">
            <a:extLst>
              <a:ext uri="{FF2B5EF4-FFF2-40B4-BE49-F238E27FC236}">
                <a16:creationId xmlns:a16="http://schemas.microsoft.com/office/drawing/2014/main" id="{B0160094-41CC-6281-4D19-F7B4427BD971}"/>
              </a:ext>
            </a:extLst>
          </p:cNvPr>
          <p:cNvSpPr>
            <a:spLocks noGrp="1"/>
          </p:cNvSpPr>
          <p:nvPr>
            <p:ph idx="1"/>
          </p:nvPr>
        </p:nvSpPr>
        <p:spPr/>
        <p:txBody>
          <a:bodyPr vert="horz" lIns="91440" tIns="45720" rIns="91440" bIns="45720" rtlCol="0" anchor="t">
            <a:normAutofit/>
          </a:bodyPr>
          <a:lstStyle/>
          <a:p>
            <a:pPr marL="0" indent="0">
              <a:buNone/>
            </a:pPr>
            <a:endParaRPr lang="en-US" b="1" dirty="0">
              <a:ea typeface="+mn-lt"/>
              <a:cs typeface="+mn-lt"/>
            </a:endParaRPr>
          </a:p>
          <a:p>
            <a:pPr marL="0" indent="0">
              <a:buNone/>
            </a:pPr>
            <a:endParaRPr lang="en-US" b="1" dirty="0">
              <a:ea typeface="+mn-lt"/>
              <a:cs typeface="+mn-lt"/>
            </a:endParaRPr>
          </a:p>
          <a:p>
            <a:pPr marL="0" indent="0">
              <a:buNone/>
            </a:pPr>
            <a:endParaRPr lang="en-US" b="1" dirty="0">
              <a:ea typeface="+mn-lt"/>
              <a:cs typeface="+mn-lt"/>
            </a:endParaRPr>
          </a:p>
          <a:p>
            <a:pPr marL="0" indent="0">
              <a:buNone/>
            </a:pPr>
            <a:endParaRPr lang="en-US" b="1" dirty="0">
              <a:ea typeface="+mn-lt"/>
              <a:cs typeface="+mn-lt"/>
            </a:endParaRPr>
          </a:p>
          <a:p>
            <a:pPr marL="0" indent="0">
              <a:buNone/>
            </a:pPr>
            <a:endParaRPr lang="en-US" b="1" dirty="0">
              <a:ea typeface="+mn-lt"/>
              <a:cs typeface="+mn-lt"/>
            </a:endParaRPr>
          </a:p>
          <a:p>
            <a:pPr marL="0" indent="0">
              <a:buNone/>
            </a:pPr>
            <a:endParaRPr lang="en-US" b="1" dirty="0">
              <a:ea typeface="+mn-lt"/>
              <a:cs typeface="+mn-lt"/>
            </a:endParaRPr>
          </a:p>
          <a:p>
            <a:pPr marL="0" indent="0">
              <a:buNone/>
            </a:pPr>
            <a:r>
              <a:rPr lang="en-US" b="1" dirty="0">
                <a:ea typeface="+mn-lt"/>
                <a:cs typeface="+mn-lt"/>
              </a:rPr>
              <a:t>Conclusion</a:t>
            </a:r>
            <a:r>
              <a:rPr lang="en-US" dirty="0">
                <a:ea typeface="+mn-lt"/>
                <a:cs typeface="+mn-lt"/>
              </a:rPr>
              <a:t>:</a:t>
            </a:r>
            <a:endParaRPr lang="en-US" dirty="0">
              <a:ea typeface="Calibri" panose="020F0502020204030204"/>
              <a:cs typeface="Calibri" panose="020F0502020204030204"/>
            </a:endParaRPr>
          </a:p>
          <a:p>
            <a:pPr lvl="1">
              <a:buFont typeface="Courier New" panose="020B0604020202020204" pitchFamily="34" charset="0"/>
              <a:buChar char="o"/>
            </a:pPr>
            <a:r>
              <a:rPr lang="en-US" b="1" dirty="0">
                <a:ea typeface="+mn-lt"/>
                <a:cs typeface="+mn-lt"/>
              </a:rPr>
              <a:t>Green List/Red List</a:t>
            </a:r>
            <a:r>
              <a:rPr lang="en-US" dirty="0">
                <a:ea typeface="+mn-lt"/>
                <a:cs typeface="+mn-lt"/>
              </a:rPr>
              <a:t> is the most effective method.</a:t>
            </a:r>
            <a:endParaRPr lang="en-US">
              <a:ea typeface="Calibri"/>
              <a:cs typeface="Calibri"/>
            </a:endParaRPr>
          </a:p>
          <a:p>
            <a:pPr lvl="1">
              <a:buFont typeface="Courier New" panose="020B0604020202020204" pitchFamily="34" charset="0"/>
              <a:buChar char="o"/>
            </a:pPr>
            <a:r>
              <a:rPr lang="en-US" dirty="0">
                <a:ea typeface="+mn-lt"/>
                <a:cs typeface="+mn-lt"/>
              </a:rPr>
              <a:t>GPT-2-Medium performed better overall.</a:t>
            </a:r>
            <a:endParaRPr lang="en-US" dirty="0">
              <a:ea typeface="Calibri"/>
              <a:cs typeface="Calibri"/>
            </a:endParaRPr>
          </a:p>
          <a:p>
            <a:pPr lvl="1">
              <a:buFont typeface="Courier New" panose="020B0604020202020204" pitchFamily="34" charset="0"/>
              <a:buChar char="o"/>
            </a:pPr>
            <a:endParaRPr lang="en-US" dirty="0">
              <a:ea typeface="Calibri"/>
              <a:cs typeface="Calibri"/>
            </a:endParaRPr>
          </a:p>
        </p:txBody>
      </p:sp>
      <p:pic>
        <p:nvPicPr>
          <p:cNvPr id="4" name="Picture 3" descr="A table with numbers and symbols&#10;&#10;Description automatically generated">
            <a:extLst>
              <a:ext uri="{FF2B5EF4-FFF2-40B4-BE49-F238E27FC236}">
                <a16:creationId xmlns:a16="http://schemas.microsoft.com/office/drawing/2014/main" id="{315D90F6-9C0E-97A7-625B-498842B18698}"/>
              </a:ext>
            </a:extLst>
          </p:cNvPr>
          <p:cNvPicPr>
            <a:picLocks noChangeAspect="1"/>
          </p:cNvPicPr>
          <p:nvPr/>
        </p:nvPicPr>
        <p:blipFill>
          <a:blip r:embed="rId3"/>
          <a:srcRect l="6816" r="7638" b="14741"/>
          <a:stretch/>
        </p:blipFill>
        <p:spPr>
          <a:xfrm>
            <a:off x="975092" y="1526922"/>
            <a:ext cx="9570090" cy="2819277"/>
          </a:xfrm>
          <a:prstGeom prst="rect">
            <a:avLst/>
          </a:prstGeom>
        </p:spPr>
      </p:pic>
    </p:spTree>
    <p:extLst>
      <p:ext uri="{BB962C8B-B14F-4D97-AF65-F5344CB8AC3E}">
        <p14:creationId xmlns:p14="http://schemas.microsoft.com/office/powerpoint/2010/main" val="3858780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7E97-B56A-039A-BD5A-5D8F189332F4}"/>
              </a:ext>
            </a:extLst>
          </p:cNvPr>
          <p:cNvSpPr>
            <a:spLocks noGrp="1"/>
          </p:cNvSpPr>
          <p:nvPr>
            <p:ph type="title"/>
          </p:nvPr>
        </p:nvSpPr>
        <p:spPr/>
        <p:txBody>
          <a:bodyPr/>
          <a:lstStyle/>
          <a:p>
            <a:r>
              <a:rPr lang="en-US" dirty="0">
                <a:ea typeface="Calibri Light"/>
                <a:cs typeface="Calibri Light"/>
              </a:rPr>
              <a:t>Bleu Scores – Dataset 2 (Experiment Results) </a:t>
            </a:r>
          </a:p>
        </p:txBody>
      </p:sp>
      <p:pic>
        <p:nvPicPr>
          <p:cNvPr id="5" name="Content Placeholder 4">
            <a:extLst>
              <a:ext uri="{FF2B5EF4-FFF2-40B4-BE49-F238E27FC236}">
                <a16:creationId xmlns:a16="http://schemas.microsoft.com/office/drawing/2014/main" id="{F03549CC-40E9-6A36-FF87-4EB1D89F6C8A}"/>
              </a:ext>
            </a:extLst>
          </p:cNvPr>
          <p:cNvPicPr>
            <a:picLocks noGrp="1" noChangeAspect="1"/>
          </p:cNvPicPr>
          <p:nvPr>
            <p:ph idx="1"/>
          </p:nvPr>
        </p:nvPicPr>
        <p:blipFill>
          <a:blip r:embed="rId2"/>
          <a:stretch>
            <a:fillRect/>
          </a:stretch>
        </p:blipFill>
        <p:spPr>
          <a:xfrm>
            <a:off x="1371601" y="1685264"/>
            <a:ext cx="9437913" cy="2792372"/>
          </a:xfrm>
        </p:spPr>
      </p:pic>
      <p:sp>
        <p:nvSpPr>
          <p:cNvPr id="6" name="TextBox 5">
            <a:extLst>
              <a:ext uri="{FF2B5EF4-FFF2-40B4-BE49-F238E27FC236}">
                <a16:creationId xmlns:a16="http://schemas.microsoft.com/office/drawing/2014/main" id="{A35650BE-07A1-F71C-2FB7-EEDAB5D7EB8D}"/>
              </a:ext>
            </a:extLst>
          </p:cNvPr>
          <p:cNvSpPr txBox="1"/>
          <p:nvPr/>
        </p:nvSpPr>
        <p:spPr>
          <a:xfrm>
            <a:off x="914400" y="4811486"/>
            <a:ext cx="1035231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Conclusion:</a:t>
            </a:r>
            <a:endParaRPr lang="en-US" sz="2800" b="1">
              <a:ea typeface="Calibri"/>
              <a:cs typeface="Calibri"/>
            </a:endParaRPr>
          </a:p>
          <a:p>
            <a:pPr>
              <a:buFont typeface="Calibri"/>
              <a:buChar char="•"/>
            </a:pPr>
            <a:r>
              <a:rPr lang="en-US" sz="2800" b="1" dirty="0"/>
              <a:t> Clusters</a:t>
            </a:r>
            <a:r>
              <a:rPr lang="en-US" sz="2800" dirty="0"/>
              <a:t> is the most effective watermarking method. </a:t>
            </a:r>
            <a:endParaRPr lang="en-US" sz="2800" dirty="0">
              <a:ea typeface="Calibri"/>
              <a:cs typeface="Calibri"/>
            </a:endParaRPr>
          </a:p>
          <a:p>
            <a:pPr>
              <a:buFont typeface="Calibri"/>
              <a:buChar char="•"/>
            </a:pPr>
            <a:r>
              <a:rPr lang="en-US" sz="2800" dirty="0"/>
              <a:t> GPT-2-Medium demonstrated superior performance overall</a:t>
            </a:r>
            <a:endParaRPr lang="en-US" sz="2800">
              <a:ea typeface="Calibri"/>
              <a:cs typeface="Calibri"/>
            </a:endParaRPr>
          </a:p>
        </p:txBody>
      </p:sp>
    </p:spTree>
    <p:extLst>
      <p:ext uri="{BB962C8B-B14F-4D97-AF65-F5344CB8AC3E}">
        <p14:creationId xmlns:p14="http://schemas.microsoft.com/office/powerpoint/2010/main" val="3828835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EF5F-35DA-15D3-E5E7-CCB2038CC1BD}"/>
              </a:ext>
            </a:extLst>
          </p:cNvPr>
          <p:cNvSpPr>
            <a:spLocks noGrp="1"/>
          </p:cNvSpPr>
          <p:nvPr>
            <p:ph type="title"/>
          </p:nvPr>
        </p:nvSpPr>
        <p:spPr/>
        <p:txBody>
          <a:bodyPr/>
          <a:lstStyle/>
          <a:p>
            <a:r>
              <a:rPr lang="en-US" dirty="0">
                <a:ea typeface="+mj-lt"/>
                <a:cs typeface="+mj-lt"/>
              </a:rPr>
              <a:t>ROUGE-L – Dataset 1 (Experiment Results)</a:t>
            </a:r>
            <a:endParaRPr lang="en-US" dirty="0"/>
          </a:p>
        </p:txBody>
      </p:sp>
      <p:sp>
        <p:nvSpPr>
          <p:cNvPr id="3" name="Content Placeholder 2">
            <a:extLst>
              <a:ext uri="{FF2B5EF4-FFF2-40B4-BE49-F238E27FC236}">
                <a16:creationId xmlns:a16="http://schemas.microsoft.com/office/drawing/2014/main" id="{30752672-DFA3-8DB1-8A8F-A3F539277EE7}"/>
              </a:ext>
            </a:extLst>
          </p:cNvPr>
          <p:cNvSpPr>
            <a:spLocks noGrp="1"/>
          </p:cNvSpPr>
          <p:nvPr>
            <p:ph idx="1"/>
          </p:nvPr>
        </p:nvSpPr>
        <p:spPr>
          <a:xfrm>
            <a:off x="838200" y="4688568"/>
            <a:ext cx="10515600" cy="4351338"/>
          </a:xfrm>
        </p:spPr>
        <p:txBody>
          <a:bodyPr vert="horz" lIns="91440" tIns="45720" rIns="91440" bIns="45720" rtlCol="0" anchor="t">
            <a:normAutofit/>
          </a:bodyPr>
          <a:lstStyle/>
          <a:p>
            <a:r>
              <a:rPr lang="en-US" b="1" dirty="0">
                <a:ea typeface="+mn-lt"/>
                <a:cs typeface="+mn-lt"/>
              </a:rPr>
              <a:t>Conclusion</a:t>
            </a:r>
            <a:r>
              <a:rPr lang="en-US" dirty="0">
                <a:ea typeface="+mn-lt"/>
                <a:cs typeface="+mn-lt"/>
              </a:rPr>
              <a:t>:</a:t>
            </a:r>
            <a:endParaRPr lang="en-US" dirty="0">
              <a:ea typeface="Calibri" panose="020F0502020204030204"/>
              <a:cs typeface="Calibri" panose="020F0502020204030204"/>
            </a:endParaRPr>
          </a:p>
          <a:p>
            <a:pPr lvl="1">
              <a:buFont typeface="Courier New" panose="020B0604020202020204" pitchFamily="34" charset="0"/>
              <a:buChar char="o"/>
            </a:pPr>
            <a:r>
              <a:rPr lang="en-US" dirty="0">
                <a:ea typeface="+mn-lt"/>
                <a:cs typeface="+mn-lt"/>
              </a:rPr>
              <a:t>Both Green/Red List and Clusters improved ROUGE-L scores, with Clusters slightly outperforming in specific configurations.</a:t>
            </a:r>
            <a:endParaRPr lang="en-US" dirty="0">
              <a:ea typeface="Calibri"/>
              <a:cs typeface="Calibri"/>
            </a:endParaRPr>
          </a:p>
          <a:p>
            <a:pPr lvl="1"/>
            <a:r>
              <a:rPr lang="en-US" dirty="0">
                <a:ea typeface="+mn-lt"/>
                <a:cs typeface="+mn-lt"/>
              </a:rPr>
              <a:t>GPT-2-Medium achieved the highest ROUGE-L score using Clusters at Gamma 0.6, Delta 2.0, making it the best model-method pairing.</a:t>
            </a:r>
            <a:endParaRPr lang="en-US" dirty="0">
              <a:ea typeface="Calibri"/>
              <a:cs typeface="Calibri"/>
            </a:endParaRPr>
          </a:p>
          <a:p>
            <a:endParaRPr lang="en-US" dirty="0">
              <a:ea typeface="Calibri"/>
              <a:cs typeface="Calibri"/>
            </a:endParaRPr>
          </a:p>
        </p:txBody>
      </p:sp>
      <p:pic>
        <p:nvPicPr>
          <p:cNvPr id="5" name="Picture 4" descr="A table with numbers and symbols&#10;&#10;Description automatically generated">
            <a:extLst>
              <a:ext uri="{FF2B5EF4-FFF2-40B4-BE49-F238E27FC236}">
                <a16:creationId xmlns:a16="http://schemas.microsoft.com/office/drawing/2014/main" id="{7A39E3F9-D1C9-2195-FF04-BA3ED0759AE4}"/>
              </a:ext>
            </a:extLst>
          </p:cNvPr>
          <p:cNvPicPr>
            <a:picLocks noChangeAspect="1"/>
          </p:cNvPicPr>
          <p:nvPr/>
        </p:nvPicPr>
        <p:blipFill>
          <a:blip r:embed="rId3"/>
          <a:stretch>
            <a:fillRect/>
          </a:stretch>
        </p:blipFill>
        <p:spPr>
          <a:xfrm>
            <a:off x="1415143" y="1400070"/>
            <a:ext cx="9361714" cy="3110802"/>
          </a:xfrm>
          <a:prstGeom prst="rect">
            <a:avLst/>
          </a:prstGeom>
        </p:spPr>
      </p:pic>
    </p:spTree>
    <p:extLst>
      <p:ext uri="{BB962C8B-B14F-4D97-AF65-F5344CB8AC3E}">
        <p14:creationId xmlns:p14="http://schemas.microsoft.com/office/powerpoint/2010/main" val="380122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8C1F-F024-5FC8-A68C-3E0BE7D358D1}"/>
              </a:ext>
            </a:extLst>
          </p:cNvPr>
          <p:cNvSpPr>
            <a:spLocks noGrp="1"/>
          </p:cNvSpPr>
          <p:nvPr>
            <p:ph type="title"/>
          </p:nvPr>
        </p:nvSpPr>
        <p:spPr/>
        <p:txBody>
          <a:bodyPr/>
          <a:lstStyle/>
          <a:p>
            <a:r>
              <a:rPr lang="en-US" dirty="0">
                <a:ea typeface="Calibri Light"/>
                <a:cs typeface="Calibri Light"/>
              </a:rPr>
              <a:t>ROUGE-L – Dataset 2 (Experiment Results)</a:t>
            </a:r>
          </a:p>
        </p:txBody>
      </p:sp>
      <p:sp>
        <p:nvSpPr>
          <p:cNvPr id="3" name="Content Placeholder 2">
            <a:extLst>
              <a:ext uri="{FF2B5EF4-FFF2-40B4-BE49-F238E27FC236}">
                <a16:creationId xmlns:a16="http://schemas.microsoft.com/office/drawing/2014/main" id="{C15F8E44-E3C6-87E8-EECC-74AF928BC8C6}"/>
              </a:ext>
            </a:extLst>
          </p:cNvPr>
          <p:cNvSpPr>
            <a:spLocks noGrp="1"/>
          </p:cNvSpPr>
          <p:nvPr>
            <p:ph idx="1"/>
          </p:nvPr>
        </p:nvSpPr>
        <p:spPr>
          <a:xfrm>
            <a:off x="838200" y="4689694"/>
            <a:ext cx="10515600" cy="4351338"/>
          </a:xfrm>
        </p:spPr>
        <p:txBody>
          <a:bodyPr vert="horz" lIns="91440" tIns="45720" rIns="91440" bIns="45720" rtlCol="0" anchor="t">
            <a:normAutofit/>
          </a:bodyPr>
          <a:lstStyle/>
          <a:p>
            <a:r>
              <a:rPr lang="en-US" b="1" dirty="0">
                <a:ea typeface="+mn-lt"/>
                <a:cs typeface="+mn-lt"/>
              </a:rPr>
              <a:t>Conclusion</a:t>
            </a:r>
            <a:r>
              <a:rPr lang="en-US" dirty="0">
                <a:ea typeface="+mn-lt"/>
                <a:cs typeface="+mn-lt"/>
              </a:rPr>
              <a:t>:</a:t>
            </a:r>
            <a:endParaRPr lang="en-US" dirty="0">
              <a:ea typeface="Calibri" panose="020F0502020204030204"/>
              <a:cs typeface="Calibri" panose="020F0502020204030204"/>
            </a:endParaRPr>
          </a:p>
          <a:p>
            <a:pPr lvl="1">
              <a:buFont typeface="Courier New" panose="020B0604020202020204" pitchFamily="34" charset="0"/>
              <a:buChar char="o"/>
            </a:pPr>
            <a:r>
              <a:rPr lang="en-US" b="1" dirty="0">
                <a:ea typeface="+mn-lt"/>
                <a:cs typeface="+mn-lt"/>
              </a:rPr>
              <a:t>Clusters</a:t>
            </a:r>
            <a:r>
              <a:rPr lang="en-US" dirty="0">
                <a:ea typeface="+mn-lt"/>
                <a:cs typeface="+mn-lt"/>
              </a:rPr>
              <a:t> consistently outperformed both </a:t>
            </a:r>
            <a:r>
              <a:rPr lang="en-US" b="1" dirty="0">
                <a:ea typeface="+mn-lt"/>
                <a:cs typeface="+mn-lt"/>
              </a:rPr>
              <a:t>Green/Red List</a:t>
            </a:r>
            <a:r>
              <a:rPr lang="en-US" dirty="0">
                <a:ea typeface="+mn-lt"/>
                <a:cs typeface="+mn-lt"/>
              </a:rPr>
              <a:t> and </a:t>
            </a:r>
            <a:r>
              <a:rPr lang="en-US" b="1" dirty="0">
                <a:ea typeface="+mn-lt"/>
                <a:cs typeface="+mn-lt"/>
              </a:rPr>
              <a:t>No Watermarking</a:t>
            </a:r>
            <a:r>
              <a:rPr lang="en-US" dirty="0">
                <a:ea typeface="+mn-lt"/>
                <a:cs typeface="+mn-lt"/>
              </a:rPr>
              <a:t> across models</a:t>
            </a:r>
            <a:endParaRPr lang="en-US" dirty="0">
              <a:ea typeface="Calibri"/>
              <a:cs typeface="Calibri"/>
            </a:endParaRPr>
          </a:p>
          <a:p>
            <a:pPr lvl="1">
              <a:buFont typeface="Courier New" panose="020B0604020202020204" pitchFamily="34" charset="0"/>
              <a:buChar char="o"/>
            </a:pPr>
            <a:r>
              <a:rPr lang="en-US" dirty="0">
                <a:ea typeface="+mn-lt"/>
                <a:cs typeface="+mn-lt"/>
              </a:rPr>
              <a:t>The best BLEU score was achieved with </a:t>
            </a:r>
            <a:r>
              <a:rPr lang="en-US" b="1" dirty="0">
                <a:ea typeface="+mn-lt"/>
                <a:cs typeface="+mn-lt"/>
              </a:rPr>
              <a:t>OPT-350M</a:t>
            </a:r>
            <a:r>
              <a:rPr lang="en-US" dirty="0">
                <a:ea typeface="+mn-lt"/>
                <a:cs typeface="+mn-lt"/>
              </a:rPr>
              <a:t> using Clusters at Gamma 0.2, Delta 2.0 (BLEU: 0.1942) </a:t>
            </a:r>
            <a:endParaRPr lang="en-US" dirty="0">
              <a:ea typeface="Calibri"/>
              <a:cs typeface="Calibri"/>
            </a:endParaRPr>
          </a:p>
        </p:txBody>
      </p:sp>
    </p:spTree>
    <p:extLst>
      <p:ext uri="{BB962C8B-B14F-4D97-AF65-F5344CB8AC3E}">
        <p14:creationId xmlns:p14="http://schemas.microsoft.com/office/powerpoint/2010/main" val="3995137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9B29-9394-880D-9B2B-3A1EB8D7A68F}"/>
              </a:ext>
            </a:extLst>
          </p:cNvPr>
          <p:cNvSpPr>
            <a:spLocks noGrp="1"/>
          </p:cNvSpPr>
          <p:nvPr>
            <p:ph type="title"/>
          </p:nvPr>
        </p:nvSpPr>
        <p:spPr/>
        <p:txBody>
          <a:bodyPr/>
          <a:lstStyle/>
          <a:p>
            <a:r>
              <a:rPr lang="en-US" dirty="0">
                <a:ea typeface="Calibri Light"/>
                <a:cs typeface="Calibri Light"/>
              </a:rPr>
              <a:t>Perplexity Scores – Dataset 1 (Experiment Results)</a:t>
            </a:r>
            <a:endParaRPr lang="en-US" dirty="0"/>
          </a:p>
        </p:txBody>
      </p:sp>
      <p:sp>
        <p:nvSpPr>
          <p:cNvPr id="3" name="Content Placeholder 2">
            <a:extLst>
              <a:ext uri="{FF2B5EF4-FFF2-40B4-BE49-F238E27FC236}">
                <a16:creationId xmlns:a16="http://schemas.microsoft.com/office/drawing/2014/main" id="{6210802A-E4DE-AA7B-EE90-59F1EDAB6546}"/>
              </a:ext>
            </a:extLst>
          </p:cNvPr>
          <p:cNvSpPr>
            <a:spLocks noGrp="1"/>
          </p:cNvSpPr>
          <p:nvPr>
            <p:ph idx="1"/>
          </p:nvPr>
        </p:nvSpPr>
        <p:spPr>
          <a:xfrm>
            <a:off x="838200" y="4400659"/>
            <a:ext cx="10515600" cy="4351338"/>
          </a:xfrm>
        </p:spPr>
        <p:txBody>
          <a:bodyPr vert="horz" lIns="91440" tIns="45720" rIns="91440" bIns="45720" rtlCol="0" anchor="t">
            <a:normAutofit/>
          </a:bodyPr>
          <a:lstStyle/>
          <a:p>
            <a:r>
              <a:rPr lang="en-US" b="1" dirty="0">
                <a:ea typeface="+mn-lt"/>
                <a:cs typeface="+mn-lt"/>
              </a:rPr>
              <a:t>Conclusion</a:t>
            </a:r>
            <a:r>
              <a:rPr lang="en-US" dirty="0">
                <a:ea typeface="+mn-lt"/>
                <a:cs typeface="+mn-lt"/>
              </a:rPr>
              <a:t>:</a:t>
            </a:r>
            <a:endParaRPr lang="en-US" dirty="0">
              <a:ea typeface="Calibri" panose="020F0502020204030204"/>
              <a:cs typeface="Calibri" panose="020F0502020204030204"/>
            </a:endParaRPr>
          </a:p>
          <a:p>
            <a:pPr lvl="1">
              <a:buFont typeface="Courier New" panose="020B0604020202020204" pitchFamily="34" charset="0"/>
              <a:buChar char="o"/>
            </a:pPr>
            <a:r>
              <a:rPr lang="en-US" b="1" dirty="0">
                <a:ea typeface="+mn-lt"/>
                <a:cs typeface="+mn-lt"/>
              </a:rPr>
              <a:t>GPT-2 Medium</a:t>
            </a:r>
            <a:r>
              <a:rPr lang="en-US" dirty="0">
                <a:ea typeface="+mn-lt"/>
                <a:cs typeface="+mn-lt"/>
              </a:rPr>
              <a:t> performs better across watermarking methods, with lower perplexity scores compared to OPT-350M.</a:t>
            </a:r>
            <a:endParaRPr lang="en-US">
              <a:ea typeface="Calibri"/>
              <a:cs typeface="Calibri"/>
            </a:endParaRPr>
          </a:p>
          <a:p>
            <a:pPr lvl="1">
              <a:buFont typeface="Courier New" panose="020B0604020202020204" pitchFamily="34" charset="0"/>
              <a:buChar char="o"/>
            </a:pPr>
            <a:r>
              <a:rPr lang="en-US" b="1" dirty="0">
                <a:ea typeface="+mn-lt"/>
                <a:cs typeface="+mn-lt"/>
              </a:rPr>
              <a:t>Green List / Red List</a:t>
            </a:r>
            <a:r>
              <a:rPr lang="en-US" dirty="0">
                <a:ea typeface="+mn-lt"/>
                <a:cs typeface="+mn-lt"/>
              </a:rPr>
              <a:t> consistently outperforms </a:t>
            </a:r>
            <a:r>
              <a:rPr lang="en-US" b="1" dirty="0">
                <a:ea typeface="+mn-lt"/>
                <a:cs typeface="+mn-lt"/>
              </a:rPr>
              <a:t>Clusters</a:t>
            </a:r>
            <a:r>
              <a:rPr lang="en-US" dirty="0">
                <a:ea typeface="+mn-lt"/>
                <a:cs typeface="+mn-lt"/>
              </a:rPr>
              <a:t> in terms of perplexity, with more stable and lower values.</a:t>
            </a:r>
            <a:endParaRPr lang="en-US">
              <a:ea typeface="Calibri"/>
              <a:cs typeface="Calibri"/>
            </a:endParaRPr>
          </a:p>
          <a:p>
            <a:endParaRPr lang="en-US" dirty="0">
              <a:ea typeface="Calibri"/>
              <a:cs typeface="Calibri"/>
            </a:endParaRPr>
          </a:p>
        </p:txBody>
      </p:sp>
      <p:pic>
        <p:nvPicPr>
          <p:cNvPr id="4" name="Picture 3" descr="A table with numbers and symbols&#10;&#10;Description automatically generated">
            <a:extLst>
              <a:ext uri="{FF2B5EF4-FFF2-40B4-BE49-F238E27FC236}">
                <a16:creationId xmlns:a16="http://schemas.microsoft.com/office/drawing/2014/main" id="{02C53436-7A63-7AA3-986F-09015176EF1C}"/>
              </a:ext>
            </a:extLst>
          </p:cNvPr>
          <p:cNvPicPr>
            <a:picLocks noChangeAspect="1"/>
          </p:cNvPicPr>
          <p:nvPr/>
        </p:nvPicPr>
        <p:blipFill>
          <a:blip r:embed="rId2"/>
          <a:stretch>
            <a:fillRect/>
          </a:stretch>
        </p:blipFill>
        <p:spPr>
          <a:xfrm>
            <a:off x="2062656" y="1691706"/>
            <a:ext cx="8290033" cy="2686311"/>
          </a:xfrm>
          <a:prstGeom prst="rect">
            <a:avLst/>
          </a:prstGeom>
        </p:spPr>
      </p:pic>
    </p:spTree>
    <p:extLst>
      <p:ext uri="{BB962C8B-B14F-4D97-AF65-F5344CB8AC3E}">
        <p14:creationId xmlns:p14="http://schemas.microsoft.com/office/powerpoint/2010/main" val="251640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8571-FFD1-C8D2-3A21-9525FBE55A0B}"/>
              </a:ext>
            </a:extLst>
          </p:cNvPr>
          <p:cNvSpPr>
            <a:spLocks noGrp="1"/>
          </p:cNvSpPr>
          <p:nvPr>
            <p:ph type="title"/>
          </p:nvPr>
        </p:nvSpPr>
        <p:spPr/>
        <p:txBody>
          <a:bodyPr/>
          <a:lstStyle/>
          <a:p>
            <a:r>
              <a:rPr lang="en-US" dirty="0">
                <a:ea typeface="Calibri Light"/>
                <a:cs typeface="Calibri Light"/>
              </a:rPr>
              <a:t>Overview </a:t>
            </a:r>
            <a:endParaRPr lang="en-US" dirty="0"/>
          </a:p>
        </p:txBody>
      </p:sp>
      <p:sp>
        <p:nvSpPr>
          <p:cNvPr id="3" name="Content Placeholder 2">
            <a:extLst>
              <a:ext uri="{FF2B5EF4-FFF2-40B4-BE49-F238E27FC236}">
                <a16:creationId xmlns:a16="http://schemas.microsoft.com/office/drawing/2014/main" id="{78233D4E-039D-9375-07C8-FF25AD09B0F6}"/>
              </a:ext>
            </a:extLst>
          </p:cNvPr>
          <p:cNvSpPr>
            <a:spLocks noGrp="1"/>
          </p:cNvSpPr>
          <p:nvPr>
            <p:ph idx="1"/>
          </p:nvPr>
        </p:nvSpPr>
        <p:spPr/>
        <p:txBody>
          <a:bodyPr vert="horz" lIns="91440" tIns="45720" rIns="91440" bIns="45720" rtlCol="0" anchor="t">
            <a:normAutofit/>
          </a:bodyPr>
          <a:lstStyle/>
          <a:p>
            <a:r>
              <a:rPr lang="en-US" b="1" dirty="0">
                <a:ea typeface="+mn-lt"/>
                <a:cs typeface="+mn-lt"/>
              </a:rPr>
              <a:t>Introduction</a:t>
            </a:r>
            <a:r>
              <a:rPr lang="en-US" dirty="0">
                <a:ea typeface="+mn-lt"/>
                <a:cs typeface="+mn-lt"/>
              </a:rPr>
              <a:t>: Large Language Models (LLMs) are advanced AI systems capable of generating human-like text.</a:t>
            </a:r>
            <a:endParaRPr lang="en-US" dirty="0">
              <a:ea typeface="Calibri"/>
              <a:cs typeface="Calibri"/>
            </a:endParaRPr>
          </a:p>
          <a:p>
            <a:r>
              <a:rPr lang="en-US" b="1" dirty="0">
                <a:ea typeface="+mn-lt"/>
                <a:cs typeface="+mn-lt"/>
              </a:rPr>
              <a:t>Objective</a:t>
            </a:r>
            <a:r>
              <a:rPr lang="en-US" dirty="0">
                <a:ea typeface="+mn-lt"/>
                <a:cs typeface="+mn-lt"/>
              </a:rPr>
              <a:t>: Propose methods to enhance security and coherence in LLMs, focusing on watermarking and cluster bias.  </a:t>
            </a:r>
            <a:endParaRPr lang="en-US">
              <a:ea typeface="Calibri" panose="020F0502020204030204"/>
              <a:cs typeface="Calibri" panose="020F0502020204030204"/>
            </a:endParaRPr>
          </a:p>
          <a:p>
            <a:r>
              <a:rPr lang="en-US" b="1" dirty="0">
                <a:ea typeface="+mn-lt"/>
                <a:cs typeface="+mn-lt"/>
              </a:rPr>
              <a:t>Key Sections</a:t>
            </a:r>
            <a:r>
              <a:rPr lang="en-US" dirty="0">
                <a:ea typeface="+mn-lt"/>
                <a:cs typeface="+mn-lt"/>
              </a:rPr>
              <a:t>:</a:t>
            </a:r>
          </a:p>
          <a:p>
            <a:pPr lvl="1">
              <a:buFont typeface="Courier New" panose="020B0604020202020204" pitchFamily="34" charset="0"/>
              <a:buChar char="o"/>
            </a:pPr>
            <a:r>
              <a:rPr lang="en-US" dirty="0">
                <a:ea typeface="+mn-lt"/>
                <a:cs typeface="+mn-lt"/>
              </a:rPr>
              <a:t>Related Works</a:t>
            </a:r>
          </a:p>
          <a:p>
            <a:pPr lvl="1">
              <a:buFont typeface="Courier New" panose="020B0604020202020204" pitchFamily="34" charset="0"/>
              <a:buChar char="o"/>
            </a:pPr>
            <a:r>
              <a:rPr lang="en-US" dirty="0">
                <a:ea typeface="+mn-lt"/>
                <a:cs typeface="+mn-lt"/>
              </a:rPr>
              <a:t>Methodology</a:t>
            </a:r>
            <a:endParaRPr lang="en-US"/>
          </a:p>
          <a:p>
            <a:pPr lvl="1">
              <a:buFont typeface="Courier New" panose="020B0604020202020204" pitchFamily="34" charset="0"/>
              <a:buChar char="o"/>
            </a:pPr>
            <a:r>
              <a:rPr lang="en-US" dirty="0">
                <a:ea typeface="+mn-lt"/>
                <a:cs typeface="+mn-lt"/>
              </a:rPr>
              <a:t>Experiment Details</a:t>
            </a:r>
            <a:endParaRPr lang="en-US"/>
          </a:p>
          <a:p>
            <a:pPr lvl="1">
              <a:buFont typeface="Courier New" panose="020B0604020202020204" pitchFamily="34" charset="0"/>
              <a:buChar char="o"/>
            </a:pPr>
            <a:r>
              <a:rPr lang="en-US" dirty="0">
                <a:ea typeface="+mn-lt"/>
                <a:cs typeface="+mn-lt"/>
              </a:rPr>
              <a:t>Results</a:t>
            </a:r>
            <a:endParaRPr lang="en-US"/>
          </a:p>
          <a:p>
            <a:pPr lvl="1">
              <a:buFont typeface="Courier New" panose="020B0604020202020204" pitchFamily="34" charset="0"/>
              <a:buChar char="o"/>
            </a:pPr>
            <a:r>
              <a:rPr lang="en-US" dirty="0">
                <a:ea typeface="+mn-lt"/>
                <a:cs typeface="+mn-lt"/>
              </a:rPr>
              <a:t>Conclusion &amp; Future Works</a:t>
            </a:r>
            <a:endParaRPr lang="en-US"/>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10468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30C3-B61E-A2E3-3CF5-EB751EA2ED5E}"/>
              </a:ext>
            </a:extLst>
          </p:cNvPr>
          <p:cNvSpPr>
            <a:spLocks noGrp="1"/>
          </p:cNvSpPr>
          <p:nvPr>
            <p:ph type="title"/>
          </p:nvPr>
        </p:nvSpPr>
        <p:spPr/>
        <p:txBody>
          <a:bodyPr/>
          <a:lstStyle/>
          <a:p>
            <a:r>
              <a:rPr lang="en-US" dirty="0">
                <a:ea typeface="+mj-lt"/>
                <a:cs typeface="+mj-lt"/>
              </a:rPr>
              <a:t>Perplexity Scores – Dataset 2 (Experiment Results) </a:t>
            </a:r>
          </a:p>
        </p:txBody>
      </p:sp>
      <p:sp>
        <p:nvSpPr>
          <p:cNvPr id="3" name="Content Placeholder 2">
            <a:extLst>
              <a:ext uri="{FF2B5EF4-FFF2-40B4-BE49-F238E27FC236}">
                <a16:creationId xmlns:a16="http://schemas.microsoft.com/office/drawing/2014/main" id="{F33077A8-14CF-9175-868C-1D4C29C04AA9}"/>
              </a:ext>
            </a:extLst>
          </p:cNvPr>
          <p:cNvSpPr>
            <a:spLocks noGrp="1"/>
          </p:cNvSpPr>
          <p:nvPr>
            <p:ph idx="1"/>
          </p:nvPr>
        </p:nvSpPr>
        <p:spPr>
          <a:xfrm>
            <a:off x="838200" y="4689694"/>
            <a:ext cx="10515600" cy="4351338"/>
          </a:xfrm>
        </p:spPr>
        <p:txBody>
          <a:bodyPr vert="horz" lIns="91440" tIns="45720" rIns="91440" bIns="45720" rtlCol="0" anchor="t">
            <a:normAutofit/>
          </a:bodyPr>
          <a:lstStyle/>
          <a:p>
            <a:r>
              <a:rPr lang="en-US" b="1" dirty="0">
                <a:ea typeface="+mn-lt"/>
                <a:cs typeface="+mn-lt"/>
              </a:rPr>
              <a:t>Conclusion</a:t>
            </a:r>
            <a:r>
              <a:rPr lang="en-US" dirty="0">
                <a:ea typeface="+mn-lt"/>
                <a:cs typeface="+mn-lt"/>
              </a:rPr>
              <a:t>:</a:t>
            </a:r>
            <a:endParaRPr lang="en-US" dirty="0">
              <a:ea typeface="Calibri" panose="020F0502020204030204"/>
              <a:cs typeface="Calibri" panose="020F0502020204030204"/>
            </a:endParaRPr>
          </a:p>
          <a:p>
            <a:pPr lvl="1">
              <a:buFont typeface="Courier New" panose="020B0604020202020204" pitchFamily="34" charset="0"/>
              <a:buChar char="o"/>
            </a:pPr>
            <a:r>
              <a:rPr lang="en-US" b="1" dirty="0">
                <a:ea typeface="+mn-lt"/>
                <a:cs typeface="+mn-lt"/>
              </a:rPr>
              <a:t>GPT-2 Medium</a:t>
            </a:r>
            <a:r>
              <a:rPr lang="en-US" dirty="0">
                <a:ea typeface="+mn-lt"/>
                <a:cs typeface="+mn-lt"/>
              </a:rPr>
              <a:t> performs better across watermarking methods, with lower perplexity scores compared to OPT-350M.</a:t>
            </a:r>
            <a:endParaRPr lang="en-US" dirty="0">
              <a:ea typeface="Calibri"/>
              <a:cs typeface="Calibri"/>
            </a:endParaRPr>
          </a:p>
          <a:p>
            <a:pPr lvl="1">
              <a:buFont typeface="Courier New" panose="020B0604020202020204" pitchFamily="34" charset="0"/>
              <a:buChar char="o"/>
            </a:pPr>
            <a:r>
              <a:rPr lang="en-US" b="1" dirty="0">
                <a:ea typeface="+mn-lt"/>
                <a:cs typeface="+mn-lt"/>
              </a:rPr>
              <a:t>Green List / Red List</a:t>
            </a:r>
            <a:r>
              <a:rPr lang="en-US" dirty="0">
                <a:ea typeface="+mn-lt"/>
                <a:cs typeface="+mn-lt"/>
              </a:rPr>
              <a:t> generally yields the lowest perplexity scores across different configurations, showing better consistency than </a:t>
            </a:r>
            <a:r>
              <a:rPr lang="en-US" b="1" dirty="0">
                <a:ea typeface="+mn-lt"/>
                <a:cs typeface="+mn-lt"/>
              </a:rPr>
              <a:t>Clusters</a:t>
            </a:r>
            <a:r>
              <a:rPr lang="en-US" dirty="0">
                <a:ea typeface="+mn-lt"/>
                <a:cs typeface="+mn-lt"/>
              </a:rPr>
              <a:t>.</a:t>
            </a:r>
            <a:endParaRPr lang="en-US">
              <a:ea typeface="Calibri"/>
              <a:cs typeface="Calibri"/>
            </a:endParaRPr>
          </a:p>
          <a:p>
            <a:endParaRPr lang="en-US" dirty="0">
              <a:ea typeface="Calibri"/>
              <a:cs typeface="Calibri"/>
            </a:endParaRPr>
          </a:p>
        </p:txBody>
      </p:sp>
      <p:pic>
        <p:nvPicPr>
          <p:cNvPr id="4" name="Picture 3" descr="A table with numbers and symbols&#10;&#10;Description automatically generated">
            <a:extLst>
              <a:ext uri="{FF2B5EF4-FFF2-40B4-BE49-F238E27FC236}">
                <a16:creationId xmlns:a16="http://schemas.microsoft.com/office/drawing/2014/main" id="{20150395-C0B7-89FE-2629-99743653D075}"/>
              </a:ext>
            </a:extLst>
          </p:cNvPr>
          <p:cNvPicPr>
            <a:picLocks noChangeAspect="1"/>
          </p:cNvPicPr>
          <p:nvPr/>
        </p:nvPicPr>
        <p:blipFill>
          <a:blip r:embed="rId2"/>
          <a:stretch>
            <a:fillRect/>
          </a:stretch>
        </p:blipFill>
        <p:spPr>
          <a:xfrm>
            <a:off x="1799897" y="1717386"/>
            <a:ext cx="8605345" cy="2832020"/>
          </a:xfrm>
          <a:prstGeom prst="rect">
            <a:avLst/>
          </a:prstGeom>
        </p:spPr>
      </p:pic>
    </p:spTree>
    <p:extLst>
      <p:ext uri="{BB962C8B-B14F-4D97-AF65-F5344CB8AC3E}">
        <p14:creationId xmlns:p14="http://schemas.microsoft.com/office/powerpoint/2010/main" val="25819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6CEA-B2F9-0394-49A6-69E24A6E6467}"/>
              </a:ext>
            </a:extLst>
          </p:cNvPr>
          <p:cNvSpPr>
            <a:spLocks noGrp="1"/>
          </p:cNvSpPr>
          <p:nvPr>
            <p:ph type="title"/>
          </p:nvPr>
        </p:nvSpPr>
        <p:spPr/>
        <p:txBody>
          <a:bodyPr/>
          <a:lstStyle/>
          <a:p>
            <a:r>
              <a:rPr lang="en-US" dirty="0">
                <a:ea typeface="Calibri Light"/>
                <a:cs typeface="Calibri Light"/>
              </a:rPr>
              <a:t>Conclusion and Future Works</a:t>
            </a:r>
            <a:endParaRPr lang="en-US" dirty="0"/>
          </a:p>
        </p:txBody>
      </p:sp>
      <p:sp>
        <p:nvSpPr>
          <p:cNvPr id="3" name="Content Placeholder 2">
            <a:extLst>
              <a:ext uri="{FF2B5EF4-FFF2-40B4-BE49-F238E27FC236}">
                <a16:creationId xmlns:a16="http://schemas.microsoft.com/office/drawing/2014/main" id="{2338D682-412F-2795-498E-9FD19A657FC0}"/>
              </a:ext>
            </a:extLst>
          </p:cNvPr>
          <p:cNvSpPr>
            <a:spLocks noGrp="1"/>
          </p:cNvSpPr>
          <p:nvPr>
            <p:ph idx="1"/>
          </p:nvPr>
        </p:nvSpPr>
        <p:spPr/>
        <p:txBody>
          <a:bodyPr vert="horz" lIns="91440" tIns="45720" rIns="91440" bIns="45720" rtlCol="0" anchor="t">
            <a:normAutofit/>
          </a:bodyPr>
          <a:lstStyle/>
          <a:p>
            <a:r>
              <a:rPr lang="en-US" b="1">
                <a:ea typeface="+mn-lt"/>
                <a:cs typeface="+mn-lt"/>
              </a:rPr>
              <a:t>Final Conclusion:</a:t>
            </a:r>
            <a:endParaRPr lang="en-US">
              <a:ea typeface="Calibri" panose="020F0502020204030204"/>
              <a:cs typeface="Calibri" panose="020F0502020204030204"/>
            </a:endParaRPr>
          </a:p>
          <a:p>
            <a:r>
              <a:rPr lang="en-US" b="1">
                <a:ea typeface="+mn-lt"/>
                <a:cs typeface="+mn-lt"/>
              </a:rPr>
              <a:t>Best Model</a:t>
            </a:r>
            <a:r>
              <a:rPr lang="en-US">
                <a:ea typeface="+mn-lt"/>
                <a:cs typeface="+mn-lt"/>
              </a:rPr>
              <a:t>: </a:t>
            </a:r>
            <a:r>
              <a:rPr lang="en-US" b="1">
                <a:ea typeface="+mn-lt"/>
                <a:cs typeface="+mn-lt"/>
              </a:rPr>
              <a:t>GPT-2 Medium</a:t>
            </a:r>
            <a:r>
              <a:rPr lang="en-US">
                <a:ea typeface="+mn-lt"/>
                <a:cs typeface="+mn-lt"/>
              </a:rPr>
              <a:t> outperforms </a:t>
            </a:r>
            <a:r>
              <a:rPr lang="en-US" b="1">
                <a:ea typeface="+mn-lt"/>
                <a:cs typeface="+mn-lt"/>
              </a:rPr>
              <a:t>OPT-350M</a:t>
            </a:r>
            <a:r>
              <a:rPr lang="en-US">
                <a:ea typeface="+mn-lt"/>
                <a:cs typeface="+mn-lt"/>
              </a:rPr>
              <a:t> across all metrics.</a:t>
            </a:r>
            <a:endParaRPr lang="en-US"/>
          </a:p>
          <a:p>
            <a:r>
              <a:rPr lang="en-US" b="1" dirty="0">
                <a:ea typeface="+mn-lt"/>
                <a:cs typeface="+mn-lt"/>
              </a:rPr>
              <a:t>Best Watermarking Method</a:t>
            </a:r>
            <a:r>
              <a:rPr lang="en-US" dirty="0">
                <a:ea typeface="+mn-lt"/>
                <a:cs typeface="+mn-lt"/>
              </a:rPr>
              <a:t>: </a:t>
            </a:r>
            <a:r>
              <a:rPr lang="en-US" b="1" dirty="0">
                <a:ea typeface="+mn-lt"/>
                <a:cs typeface="+mn-lt"/>
              </a:rPr>
              <a:t>Cluster-based watermarking</a:t>
            </a:r>
            <a:r>
              <a:rPr lang="en-US" dirty="0">
                <a:ea typeface="+mn-lt"/>
                <a:cs typeface="+mn-lt"/>
              </a:rPr>
              <a:t> outperformed others on </a:t>
            </a:r>
            <a:r>
              <a:rPr lang="en-US" b="1" dirty="0">
                <a:ea typeface="+mn-lt"/>
                <a:cs typeface="+mn-lt"/>
              </a:rPr>
              <a:t>Dataset 2</a:t>
            </a:r>
            <a:r>
              <a:rPr lang="en-US" dirty="0">
                <a:ea typeface="+mn-lt"/>
                <a:cs typeface="+mn-lt"/>
              </a:rPr>
              <a:t>, showcasing its potential for improved performance in specific contexts. </a:t>
            </a:r>
            <a:r>
              <a:rPr lang="en-US" b="1" dirty="0">
                <a:ea typeface="+mn-lt"/>
                <a:cs typeface="+mn-lt"/>
              </a:rPr>
              <a:t>Green List / Red List</a:t>
            </a:r>
            <a:r>
              <a:rPr lang="en-US" dirty="0">
                <a:ea typeface="+mn-lt"/>
                <a:cs typeface="+mn-lt"/>
              </a:rPr>
              <a:t> remained strong but less effective than clusters in some cases.</a:t>
            </a: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28130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D223-1D7D-06DF-3162-2731485465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B45629-EE21-EB18-A709-49FF744FA6CB}"/>
              </a:ext>
            </a:extLst>
          </p:cNvPr>
          <p:cNvSpPr>
            <a:spLocks noGrp="1"/>
          </p:cNvSpPr>
          <p:nvPr>
            <p:ph idx="1"/>
          </p:nvPr>
        </p:nvSpPr>
        <p:spPr/>
        <p:txBody>
          <a:bodyPr vert="horz" lIns="91440" tIns="45720" rIns="91440" bIns="45720" rtlCol="0" anchor="t">
            <a:normAutofit/>
          </a:bodyPr>
          <a:lstStyle/>
          <a:p>
            <a:r>
              <a:rPr lang="en-US" b="1" dirty="0">
                <a:ea typeface="+mn-lt"/>
                <a:cs typeface="+mn-lt"/>
              </a:rPr>
              <a:t>Improve Cluster-Based Watermarking</a:t>
            </a:r>
            <a:r>
              <a:rPr lang="en-US" dirty="0">
                <a:ea typeface="+mn-lt"/>
                <a:cs typeface="+mn-lt"/>
              </a:rPr>
              <a:t>: Make it more effective for different datasets.</a:t>
            </a:r>
          </a:p>
          <a:p>
            <a:r>
              <a:rPr lang="en-US" b="1" dirty="0">
                <a:ea typeface="+mn-lt"/>
                <a:cs typeface="+mn-lt"/>
              </a:rPr>
              <a:t>Test More Gamma (𝛾) and Delta (𝛿) Values</a:t>
            </a:r>
            <a:r>
              <a:rPr lang="en-US" dirty="0">
                <a:ea typeface="+mn-lt"/>
                <a:cs typeface="+mn-lt"/>
              </a:rPr>
              <a:t>: Explore a wider range for better results.</a:t>
            </a:r>
          </a:p>
          <a:p>
            <a:r>
              <a:rPr lang="en-US" b="1" dirty="0">
                <a:ea typeface="+mn-lt"/>
                <a:cs typeface="+mn-lt"/>
              </a:rPr>
              <a:t>Use Larger Datasets</a:t>
            </a:r>
            <a:r>
              <a:rPr lang="en-US" dirty="0">
                <a:ea typeface="+mn-lt"/>
                <a:cs typeface="+mn-lt"/>
              </a:rPr>
              <a:t>: Try bigger and more varied datasets.</a:t>
            </a:r>
          </a:p>
          <a:p>
            <a:r>
              <a:rPr lang="en-US" b="1" dirty="0">
                <a:ea typeface="+mn-lt"/>
                <a:cs typeface="+mn-lt"/>
              </a:rPr>
              <a:t>Check Model Performance</a:t>
            </a:r>
            <a:r>
              <a:rPr lang="en-US" dirty="0">
                <a:ea typeface="+mn-lt"/>
                <a:cs typeface="+mn-lt"/>
              </a:rPr>
              <a:t>: See how watermarking affects the model’s accuracy in different tasks.</a:t>
            </a:r>
            <a:endParaRPr lang="en-US" dirty="0"/>
          </a:p>
          <a:p>
            <a:r>
              <a:rPr lang="en-US" b="1" dirty="0">
                <a:ea typeface="+mn-lt"/>
                <a:cs typeface="+mn-lt"/>
              </a:rPr>
              <a:t>Test Long-Term Watermarking</a:t>
            </a:r>
            <a:r>
              <a:rPr lang="en-US" dirty="0">
                <a:ea typeface="+mn-lt"/>
                <a:cs typeface="+mn-lt"/>
              </a:rPr>
              <a:t>: Check how well the watermark lasts over time and in different conditions.</a:t>
            </a:r>
          </a:p>
          <a:p>
            <a:endParaRPr lang="en-US" dirty="0">
              <a:ea typeface="Calibri"/>
              <a:cs typeface="Calibri"/>
            </a:endParaRPr>
          </a:p>
        </p:txBody>
      </p:sp>
    </p:spTree>
    <p:extLst>
      <p:ext uri="{BB962C8B-B14F-4D97-AF65-F5344CB8AC3E}">
        <p14:creationId xmlns:p14="http://schemas.microsoft.com/office/powerpoint/2010/main" val="408124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3180-CE2A-47B7-94F0-B519183088A8}"/>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E9C85427-3687-83CF-823B-D91597DE31CB}"/>
              </a:ext>
            </a:extLst>
          </p:cNvPr>
          <p:cNvSpPr>
            <a:spLocks noGrp="1"/>
          </p:cNvSpPr>
          <p:nvPr>
            <p:ph idx="1"/>
          </p:nvPr>
        </p:nvSpPr>
        <p:spPr/>
        <p:txBody>
          <a:bodyPr vert="horz" lIns="91440" tIns="45720" rIns="91440" bIns="45720" rtlCol="0" anchor="t">
            <a:normAutofit/>
          </a:bodyPr>
          <a:lstStyle/>
          <a:p>
            <a:r>
              <a:rPr lang="en-US" dirty="0">
                <a:ea typeface="+mn-lt"/>
                <a:cs typeface="+mn-lt"/>
              </a:rPr>
              <a:t>LLMs (e.g., GPT) are </a:t>
            </a:r>
            <a:r>
              <a:rPr lang="en-US" dirty="0" err="1">
                <a:ea typeface="+mn-lt"/>
                <a:cs typeface="+mn-lt"/>
              </a:rPr>
              <a:t>dominent</a:t>
            </a:r>
            <a:r>
              <a:rPr lang="en-US" dirty="0">
                <a:ea typeface="+mn-lt"/>
                <a:cs typeface="+mn-lt"/>
              </a:rPr>
              <a:t> in text generation but shows risks like misinformation and dataset contamination.</a:t>
            </a:r>
            <a:endParaRPr lang="en-US" dirty="0">
              <a:ea typeface="Calibri" panose="020F0502020204030204"/>
              <a:cs typeface="Calibri" panose="020F0502020204030204"/>
            </a:endParaRPr>
          </a:p>
          <a:p>
            <a:endParaRPr lang="en-US" dirty="0">
              <a:ea typeface="+mn-lt"/>
              <a:cs typeface="+mn-lt"/>
            </a:endParaRPr>
          </a:p>
          <a:p>
            <a:r>
              <a:rPr lang="en-US" b="1" dirty="0">
                <a:ea typeface="+mn-lt"/>
                <a:cs typeface="+mn-lt"/>
              </a:rPr>
              <a:t>Solution</a:t>
            </a:r>
            <a:r>
              <a:rPr lang="en-US" dirty="0">
                <a:ea typeface="+mn-lt"/>
                <a:cs typeface="+mn-lt"/>
              </a:rPr>
              <a:t>: Use watermarking for detecting synthetic text and cluster bias for coherence.</a:t>
            </a:r>
            <a:endParaRPr lang="en-US" dirty="0"/>
          </a:p>
          <a:p>
            <a:endParaRPr lang="en-US" dirty="0">
              <a:ea typeface="+mn-lt"/>
              <a:cs typeface="+mn-lt"/>
            </a:endParaRPr>
          </a:p>
          <a:p>
            <a:r>
              <a:rPr lang="en-US" b="1" dirty="0">
                <a:ea typeface="+mn-lt"/>
                <a:cs typeface="+mn-lt"/>
              </a:rPr>
              <a:t>Goal</a:t>
            </a:r>
            <a:r>
              <a:rPr lang="en-US" dirty="0">
                <a:ea typeface="+mn-lt"/>
                <a:cs typeface="+mn-lt"/>
              </a:rPr>
              <a:t>: Balance security and performance in LLM outputs.</a:t>
            </a:r>
            <a:endParaRPr lang="en-US" dirty="0"/>
          </a:p>
          <a:p>
            <a:endParaRPr lang="en-US" dirty="0">
              <a:ea typeface="Calibri"/>
              <a:cs typeface="Calibri"/>
            </a:endParaRPr>
          </a:p>
        </p:txBody>
      </p:sp>
    </p:spTree>
    <p:extLst>
      <p:ext uri="{BB962C8B-B14F-4D97-AF65-F5344CB8AC3E}">
        <p14:creationId xmlns:p14="http://schemas.microsoft.com/office/powerpoint/2010/main" val="388135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81B7-DCDE-FC1F-4B46-7DDA6D9704C8}"/>
              </a:ext>
            </a:extLst>
          </p:cNvPr>
          <p:cNvSpPr>
            <a:spLocks noGrp="1"/>
          </p:cNvSpPr>
          <p:nvPr>
            <p:ph type="title"/>
          </p:nvPr>
        </p:nvSpPr>
        <p:spPr/>
        <p:txBody>
          <a:bodyPr/>
          <a:lstStyle/>
          <a:p>
            <a:r>
              <a:rPr lang="en-US" dirty="0">
                <a:ea typeface="+mj-lt"/>
                <a:cs typeface="+mj-lt"/>
              </a:rPr>
              <a:t>Related Works (Overview)</a:t>
            </a:r>
            <a:endParaRPr lang="en-US" dirty="0"/>
          </a:p>
        </p:txBody>
      </p:sp>
      <p:sp>
        <p:nvSpPr>
          <p:cNvPr id="3" name="Content Placeholder 2">
            <a:extLst>
              <a:ext uri="{FF2B5EF4-FFF2-40B4-BE49-F238E27FC236}">
                <a16:creationId xmlns:a16="http://schemas.microsoft.com/office/drawing/2014/main" id="{F42A001E-6BFC-C2BA-2FA3-B88A21560C4A}"/>
              </a:ext>
            </a:extLst>
          </p:cNvPr>
          <p:cNvSpPr>
            <a:spLocks noGrp="1"/>
          </p:cNvSpPr>
          <p:nvPr>
            <p:ph idx="1"/>
          </p:nvPr>
        </p:nvSpPr>
        <p:spPr/>
        <p:txBody>
          <a:bodyPr vert="horz" lIns="91440" tIns="45720" rIns="91440" bIns="45720" rtlCol="0" anchor="t">
            <a:normAutofit lnSpcReduction="10000"/>
          </a:bodyPr>
          <a:lstStyle/>
          <a:p>
            <a:r>
              <a:rPr lang="en-US" b="1" dirty="0">
                <a:ea typeface="+mn-lt"/>
                <a:cs typeface="+mn-lt"/>
              </a:rPr>
              <a:t>Emerging Risks of LLMs</a:t>
            </a:r>
            <a:r>
              <a:rPr lang="en-US" dirty="0">
                <a:ea typeface="+mn-lt"/>
                <a:cs typeface="+mn-lt"/>
              </a:rPr>
              <a:t>:</a:t>
            </a:r>
            <a:endParaRPr lang="en-US" dirty="0">
              <a:ea typeface="Calibri" panose="020F0502020204030204"/>
              <a:cs typeface="Calibri" panose="020F0502020204030204"/>
            </a:endParaRPr>
          </a:p>
          <a:p>
            <a:pPr lvl="1">
              <a:buFont typeface="Courier New" panose="020B0604020202020204" pitchFamily="34" charset="0"/>
              <a:buChar char="o"/>
            </a:pPr>
            <a:r>
              <a:rPr lang="en-US" dirty="0">
                <a:ea typeface="+mn-lt"/>
                <a:cs typeface="+mn-lt"/>
              </a:rPr>
              <a:t>Applications: Generating text, code, and more.</a:t>
            </a:r>
            <a:endParaRPr lang="en-US" dirty="0">
              <a:ea typeface="Calibri"/>
              <a:cs typeface="Calibri"/>
            </a:endParaRPr>
          </a:p>
          <a:p>
            <a:pPr lvl="1">
              <a:buFont typeface="Courier New" panose="020B0604020202020204" pitchFamily="34" charset="0"/>
              <a:buChar char="o"/>
            </a:pPr>
            <a:r>
              <a:rPr lang="en-US" dirty="0">
                <a:ea typeface="+mn-lt"/>
                <a:cs typeface="+mn-lt"/>
              </a:rPr>
              <a:t>Risks: Misinformation, academic dishonesty, dataset contamination.</a:t>
            </a:r>
            <a:endParaRPr lang="en-US">
              <a:ea typeface="Calibri"/>
              <a:cs typeface="Calibri"/>
            </a:endParaRPr>
          </a:p>
          <a:p>
            <a:r>
              <a:rPr lang="en-US" b="1" dirty="0">
                <a:ea typeface="+mn-lt"/>
                <a:cs typeface="+mn-lt"/>
              </a:rPr>
              <a:t>Watermarking</a:t>
            </a:r>
            <a:r>
              <a:rPr lang="en-US" dirty="0">
                <a:ea typeface="+mn-lt"/>
                <a:cs typeface="+mn-lt"/>
              </a:rPr>
              <a:t>:</a:t>
            </a:r>
            <a:endParaRPr lang="en-US" dirty="0"/>
          </a:p>
          <a:p>
            <a:pPr lvl="1">
              <a:buFont typeface="Courier New" panose="020B0604020202020204" pitchFamily="34" charset="0"/>
              <a:buChar char="o"/>
            </a:pPr>
            <a:r>
              <a:rPr lang="en-US" dirty="0">
                <a:ea typeface="+mn-lt"/>
                <a:cs typeface="+mn-lt"/>
              </a:rPr>
              <a:t>Solution to identify synthetic text.</a:t>
            </a:r>
            <a:endParaRPr lang="en-US">
              <a:ea typeface="Calibri"/>
              <a:cs typeface="Calibri"/>
            </a:endParaRPr>
          </a:p>
          <a:p>
            <a:pPr lvl="1">
              <a:buFont typeface="Courier New" panose="020B0604020202020204" pitchFamily="34" charset="0"/>
              <a:buChar char="o"/>
            </a:pPr>
            <a:r>
              <a:rPr lang="en-US" dirty="0">
                <a:ea typeface="+mn-lt"/>
                <a:cs typeface="+mn-lt"/>
              </a:rPr>
              <a:t>Effective for curbing risks like intellectual property theft and ensuring integrity.</a:t>
            </a:r>
            <a:endParaRPr lang="en-US">
              <a:ea typeface="Calibri"/>
              <a:cs typeface="Calibri"/>
            </a:endParaRPr>
          </a:p>
          <a:p>
            <a:pPr lvl="1">
              <a:buFont typeface="Courier New" panose="020B0604020202020204" pitchFamily="34" charset="0"/>
              <a:buChar char="o"/>
            </a:pPr>
            <a:r>
              <a:rPr lang="en-US" dirty="0">
                <a:ea typeface="+mn-lt"/>
                <a:cs typeface="+mn-lt"/>
              </a:rPr>
              <a:t>Challenges: Maintaining text quality in low-entropy sequences.</a:t>
            </a:r>
            <a:endParaRPr lang="en-US">
              <a:ea typeface="Calibri"/>
              <a:cs typeface="Calibri"/>
            </a:endParaRPr>
          </a:p>
          <a:p>
            <a:r>
              <a:rPr lang="en-US" b="1" dirty="0">
                <a:ea typeface="+mn-lt"/>
                <a:cs typeface="+mn-lt"/>
              </a:rPr>
              <a:t>Biasing Techniques</a:t>
            </a:r>
            <a:r>
              <a:rPr lang="en-US" dirty="0">
                <a:ea typeface="+mn-lt"/>
                <a:cs typeface="+mn-lt"/>
              </a:rPr>
              <a:t>:</a:t>
            </a:r>
            <a:endParaRPr lang="en-US" dirty="0"/>
          </a:p>
          <a:p>
            <a:pPr lvl="1">
              <a:buFont typeface="Courier New" panose="020B0604020202020204" pitchFamily="34" charset="0"/>
              <a:buChar char="o"/>
            </a:pPr>
            <a:r>
              <a:rPr lang="en-US" dirty="0">
                <a:ea typeface="+mn-lt"/>
                <a:cs typeface="+mn-lt"/>
              </a:rPr>
              <a:t>Used for coherence and robustness in generated text.</a:t>
            </a:r>
            <a:endParaRPr lang="en-US">
              <a:ea typeface="Calibri"/>
              <a:cs typeface="Calibri"/>
            </a:endParaRPr>
          </a:p>
          <a:p>
            <a:pPr lvl="1">
              <a:buFont typeface="Courier New" panose="020B0604020202020204" pitchFamily="34" charset="0"/>
              <a:buChar char="o"/>
            </a:pPr>
            <a:r>
              <a:rPr lang="en-US" dirty="0">
                <a:ea typeface="+mn-lt"/>
                <a:cs typeface="+mn-lt"/>
              </a:rPr>
              <a:t>Techniques like clustering improve thematic consistency.</a:t>
            </a:r>
            <a:endParaRPr lang="en-US">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402965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EA35-A247-05AE-D1E9-C1ECE60D61A5}"/>
              </a:ext>
            </a:extLst>
          </p:cNvPr>
          <p:cNvSpPr>
            <a:spLocks noGrp="1"/>
          </p:cNvSpPr>
          <p:nvPr>
            <p:ph type="title"/>
          </p:nvPr>
        </p:nvSpPr>
        <p:spPr/>
        <p:txBody>
          <a:bodyPr>
            <a:normAutofit/>
          </a:bodyPr>
          <a:lstStyle/>
          <a:p>
            <a:r>
              <a:rPr lang="en-US" dirty="0">
                <a:ea typeface="+mj-lt"/>
                <a:cs typeface="+mj-lt"/>
              </a:rPr>
              <a:t>Related Work (Watermarking Techniques)</a:t>
            </a:r>
          </a:p>
        </p:txBody>
      </p:sp>
      <p:sp>
        <p:nvSpPr>
          <p:cNvPr id="3" name="Content Placeholder 2">
            <a:extLst>
              <a:ext uri="{FF2B5EF4-FFF2-40B4-BE49-F238E27FC236}">
                <a16:creationId xmlns:a16="http://schemas.microsoft.com/office/drawing/2014/main" id="{E4ED3612-1958-DFCB-8726-4EF85EE94A6F}"/>
              </a:ext>
            </a:extLst>
          </p:cNvPr>
          <p:cNvSpPr>
            <a:spLocks noGrp="1"/>
          </p:cNvSpPr>
          <p:nvPr>
            <p:ph idx="1"/>
          </p:nvPr>
        </p:nvSpPr>
        <p:spPr/>
        <p:txBody>
          <a:bodyPr vert="horz" lIns="91440" tIns="45720" rIns="91440" bIns="45720" rtlCol="0" anchor="t">
            <a:normAutofit/>
          </a:bodyPr>
          <a:lstStyle/>
          <a:p>
            <a:r>
              <a:rPr lang="en-US" b="1" dirty="0">
                <a:ea typeface="+mn-lt"/>
                <a:cs typeface="+mn-lt"/>
              </a:rPr>
              <a:t>Hard Red List Watermarking</a:t>
            </a:r>
            <a:r>
              <a:rPr lang="en-US" dirty="0">
                <a:ea typeface="+mn-lt"/>
                <a:cs typeface="+mn-lt"/>
              </a:rPr>
              <a:t>:</a:t>
            </a:r>
            <a:endParaRPr lang="en-US" dirty="0">
              <a:ea typeface="Calibri" panose="020F0502020204030204"/>
              <a:cs typeface="Calibri" panose="020F0502020204030204"/>
            </a:endParaRPr>
          </a:p>
          <a:p>
            <a:pPr lvl="1"/>
            <a:r>
              <a:rPr lang="en-US" dirty="0">
                <a:ea typeface="+mn-lt"/>
                <a:cs typeface="+mn-lt"/>
              </a:rPr>
              <a:t>Blocks specific tokens; easy detection but may affect text flow.</a:t>
            </a:r>
          </a:p>
          <a:p>
            <a:r>
              <a:rPr lang="en-US" b="1" dirty="0">
                <a:ea typeface="+mn-lt"/>
                <a:cs typeface="+mn-lt"/>
              </a:rPr>
              <a:t>Soft Red List Watermarking</a:t>
            </a:r>
            <a:r>
              <a:rPr lang="en-US" dirty="0">
                <a:ea typeface="+mn-lt"/>
                <a:cs typeface="+mn-lt"/>
              </a:rPr>
              <a:t>:</a:t>
            </a:r>
            <a:endParaRPr lang="en-US" dirty="0"/>
          </a:p>
          <a:p>
            <a:pPr lvl="1"/>
            <a:r>
              <a:rPr lang="en-US" dirty="0">
                <a:ea typeface="+mn-lt"/>
                <a:cs typeface="+mn-lt"/>
              </a:rPr>
              <a:t>Encourages specific tokens (green list) instead of excluding others; balances detection and quality</a:t>
            </a:r>
            <a:endParaRPr lang="en-US" dirty="0">
              <a:ea typeface="Calibri" panose="020F0502020204030204"/>
              <a:cs typeface="Calibri" panose="020F0502020204030204"/>
            </a:endParaRPr>
          </a:p>
          <a:p>
            <a:r>
              <a:rPr lang="en-US" b="1" dirty="0">
                <a:ea typeface="+mn-lt"/>
                <a:cs typeface="+mn-lt"/>
              </a:rPr>
              <a:t>Cluster-Based Biasing</a:t>
            </a:r>
            <a:r>
              <a:rPr lang="en-US" dirty="0">
                <a:ea typeface="+mn-lt"/>
                <a:cs typeface="+mn-lt"/>
              </a:rPr>
              <a:t>:</a:t>
            </a:r>
            <a:endParaRPr lang="en-US" dirty="0"/>
          </a:p>
          <a:p>
            <a:pPr lvl="1"/>
            <a:r>
              <a:rPr lang="en-US" dirty="0">
                <a:ea typeface="+mn-lt"/>
                <a:cs typeface="+mn-lt"/>
              </a:rPr>
              <a:t>Groups tokens to ensure coherence; ideal for long or complex text.</a:t>
            </a:r>
            <a:endParaRPr lang="en-US" dirty="0">
              <a:ea typeface="Calibri"/>
              <a:cs typeface="Calibri"/>
            </a:endParaRPr>
          </a:p>
          <a:p>
            <a:r>
              <a:rPr lang="en-US" b="1" dirty="0">
                <a:ea typeface="+mn-lt"/>
                <a:cs typeface="+mn-lt"/>
              </a:rPr>
              <a:t>Applications</a:t>
            </a:r>
            <a:r>
              <a:rPr lang="en-US" dirty="0">
                <a:ea typeface="+mn-lt"/>
                <a:cs typeface="+mn-lt"/>
              </a:rPr>
              <a:t>:</a:t>
            </a:r>
            <a:endParaRPr lang="en-US" dirty="0"/>
          </a:p>
          <a:p>
            <a:pPr lvl="1"/>
            <a:r>
              <a:rPr lang="en-US" dirty="0">
                <a:ea typeface="+mn-lt"/>
                <a:cs typeface="+mn-lt"/>
              </a:rPr>
              <a:t>Intellectual property protection and detecting AI-generated content</a:t>
            </a:r>
          </a:p>
          <a:p>
            <a:endParaRPr lang="en-US" dirty="0">
              <a:ea typeface="Calibri"/>
              <a:cs typeface="Calibri"/>
            </a:endParaRPr>
          </a:p>
        </p:txBody>
      </p:sp>
    </p:spTree>
    <p:extLst>
      <p:ext uri="{BB962C8B-B14F-4D97-AF65-F5344CB8AC3E}">
        <p14:creationId xmlns:p14="http://schemas.microsoft.com/office/powerpoint/2010/main" val="111117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115E-4C3F-6F62-54CD-4CC796AFCA2F}"/>
              </a:ext>
            </a:extLst>
          </p:cNvPr>
          <p:cNvSpPr>
            <a:spLocks noGrp="1"/>
          </p:cNvSpPr>
          <p:nvPr>
            <p:ph type="title"/>
          </p:nvPr>
        </p:nvSpPr>
        <p:spPr/>
        <p:txBody>
          <a:bodyPr/>
          <a:lstStyle/>
          <a:p>
            <a:r>
              <a:rPr lang="en-US" dirty="0">
                <a:ea typeface="Calibri Light"/>
                <a:cs typeface="Calibri Light"/>
              </a:rPr>
              <a:t>Related Works (Our Proposal)</a:t>
            </a:r>
            <a:endParaRPr lang="en-US" dirty="0"/>
          </a:p>
        </p:txBody>
      </p:sp>
      <p:sp>
        <p:nvSpPr>
          <p:cNvPr id="3" name="Content Placeholder 2">
            <a:extLst>
              <a:ext uri="{FF2B5EF4-FFF2-40B4-BE49-F238E27FC236}">
                <a16:creationId xmlns:a16="http://schemas.microsoft.com/office/drawing/2014/main" id="{2214B23B-CF46-46A4-E347-DC828DA75EC3}"/>
              </a:ext>
            </a:extLst>
          </p:cNvPr>
          <p:cNvSpPr>
            <a:spLocks noGrp="1"/>
          </p:cNvSpPr>
          <p:nvPr>
            <p:ph idx="1"/>
          </p:nvPr>
        </p:nvSpPr>
        <p:spPr/>
        <p:txBody>
          <a:bodyPr vert="horz" lIns="91440" tIns="45720" rIns="91440" bIns="45720" rtlCol="0" anchor="t">
            <a:normAutofit/>
          </a:bodyPr>
          <a:lstStyle/>
          <a:p>
            <a:pPr>
              <a:buFont typeface="Arial"/>
            </a:pPr>
            <a:r>
              <a:rPr lang="en-US" b="1" dirty="0">
                <a:ea typeface="+mn-lt"/>
                <a:cs typeface="+mn-lt"/>
              </a:rPr>
              <a:t>Integrating Watermarking and Cluster Biasing</a:t>
            </a:r>
            <a:r>
              <a:rPr lang="en-US" dirty="0">
                <a:ea typeface="+mn-lt"/>
                <a:cs typeface="+mn-lt"/>
              </a:rPr>
              <a:t>:</a:t>
            </a:r>
          </a:p>
          <a:p>
            <a:pPr lvl="1">
              <a:buFont typeface="Courier New"/>
              <a:buChar char="o"/>
            </a:pPr>
            <a:r>
              <a:rPr lang="en-US" sz="2800" dirty="0">
                <a:ea typeface="+mn-lt"/>
                <a:cs typeface="+mn-lt"/>
              </a:rPr>
              <a:t>Introduced by Dr. Qi Li.</a:t>
            </a:r>
          </a:p>
          <a:p>
            <a:pPr lvl="1">
              <a:buFont typeface="Courier New"/>
              <a:buChar char="o"/>
            </a:pPr>
            <a:r>
              <a:rPr lang="en-US" sz="2800" dirty="0">
                <a:ea typeface="+mn-lt"/>
                <a:cs typeface="+mn-lt"/>
              </a:rPr>
              <a:t>Improves security and coherence of text.</a:t>
            </a:r>
          </a:p>
          <a:p>
            <a:pPr lvl="1">
              <a:buFont typeface="Courier New"/>
              <a:buChar char="o"/>
            </a:pPr>
            <a:r>
              <a:rPr lang="en-US" sz="2800" dirty="0">
                <a:ea typeface="+mn-lt"/>
                <a:cs typeface="+mn-lt"/>
              </a:rPr>
              <a:t>Balances strength and quality of the text.</a:t>
            </a:r>
          </a:p>
          <a:p>
            <a:pPr>
              <a:buFont typeface="Arial"/>
            </a:pPr>
            <a:endParaRPr lang="en-US" b="1" dirty="0">
              <a:ea typeface="+mn-lt"/>
              <a:cs typeface="+mn-lt"/>
            </a:endParaRPr>
          </a:p>
          <a:p>
            <a:pPr>
              <a:buFont typeface="Arial"/>
            </a:pPr>
            <a:r>
              <a:rPr lang="en-US" b="1" dirty="0">
                <a:ea typeface="+mn-lt"/>
                <a:cs typeface="+mn-lt"/>
              </a:rPr>
              <a:t>Benefits</a:t>
            </a:r>
            <a:r>
              <a:rPr lang="en-US" dirty="0">
                <a:ea typeface="+mn-lt"/>
                <a:cs typeface="+mn-lt"/>
              </a:rPr>
              <a:t>:</a:t>
            </a:r>
            <a:endParaRPr lang="en-US">
              <a:ea typeface="Calibri"/>
              <a:cs typeface="Calibri"/>
            </a:endParaRPr>
          </a:p>
          <a:p>
            <a:pPr lvl="1">
              <a:buFont typeface="Courier New"/>
              <a:buChar char="o"/>
            </a:pPr>
            <a:r>
              <a:rPr lang="en-US" sz="2800" dirty="0">
                <a:ea typeface="+mn-lt"/>
                <a:cs typeface="+mn-lt"/>
              </a:rPr>
              <a:t>Better tracking of AI-generated content.</a:t>
            </a:r>
          </a:p>
          <a:p>
            <a:pPr lvl="1">
              <a:buFont typeface="Courier New"/>
              <a:buChar char="o"/>
            </a:pPr>
            <a:r>
              <a:rPr lang="en-US" sz="2800" dirty="0">
                <a:ea typeface="+mn-lt"/>
                <a:cs typeface="+mn-lt"/>
              </a:rPr>
              <a:t>Protects against attacks on the model.</a:t>
            </a:r>
          </a:p>
          <a:p>
            <a:pPr lvl="1">
              <a:buFont typeface="Courier New"/>
              <a:buChar char="o"/>
            </a:pPr>
            <a:r>
              <a:rPr lang="en-US" sz="2800" dirty="0">
                <a:ea typeface="+mn-lt"/>
                <a:cs typeface="+mn-lt"/>
              </a:rPr>
              <a:t>Results in better quality text</a:t>
            </a:r>
            <a:r>
              <a:rPr lang="en-US" sz="1800" dirty="0">
                <a:ea typeface="+mn-lt"/>
                <a:cs typeface="+mn-lt"/>
              </a:rPr>
              <a:t>.</a:t>
            </a:r>
          </a:p>
          <a:p>
            <a:pPr>
              <a:buFont typeface="Arial"/>
              <a:buChar char="•"/>
            </a:pPr>
            <a:endParaRPr lang="en-US" sz="1800" dirty="0">
              <a:ea typeface="Calibri"/>
              <a:cs typeface="Calibri"/>
            </a:endParaRPr>
          </a:p>
        </p:txBody>
      </p:sp>
    </p:spTree>
    <p:extLst>
      <p:ext uri="{BB962C8B-B14F-4D97-AF65-F5344CB8AC3E}">
        <p14:creationId xmlns:p14="http://schemas.microsoft.com/office/powerpoint/2010/main" val="286356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EF40-C923-41A8-A0A8-3F65CFF6B9E7}"/>
              </a:ext>
            </a:extLst>
          </p:cNvPr>
          <p:cNvSpPr>
            <a:spLocks noGrp="1"/>
          </p:cNvSpPr>
          <p:nvPr>
            <p:ph type="title"/>
          </p:nvPr>
        </p:nvSpPr>
        <p:spPr/>
        <p:txBody>
          <a:bodyPr/>
          <a:lstStyle/>
          <a:p>
            <a:r>
              <a:rPr lang="en-US" dirty="0">
                <a:ea typeface="+mj-lt"/>
                <a:cs typeface="+mj-lt"/>
              </a:rPr>
              <a:t>METHODOLOGY (Model Selection)</a:t>
            </a:r>
            <a:endParaRPr lang="en-US" dirty="0"/>
          </a:p>
        </p:txBody>
      </p:sp>
      <p:sp>
        <p:nvSpPr>
          <p:cNvPr id="3" name="Content Placeholder 2">
            <a:extLst>
              <a:ext uri="{FF2B5EF4-FFF2-40B4-BE49-F238E27FC236}">
                <a16:creationId xmlns:a16="http://schemas.microsoft.com/office/drawing/2014/main" id="{D3066941-6CD1-8D6A-AD89-927F5A78DD3A}"/>
              </a:ext>
            </a:extLst>
          </p:cNvPr>
          <p:cNvSpPr>
            <a:spLocks noGrp="1"/>
          </p:cNvSpPr>
          <p:nvPr>
            <p:ph idx="1"/>
          </p:nvPr>
        </p:nvSpPr>
        <p:spPr/>
        <p:txBody>
          <a:bodyPr vert="horz" lIns="91440" tIns="45720" rIns="91440" bIns="45720" rtlCol="0" anchor="t">
            <a:normAutofit/>
          </a:bodyPr>
          <a:lstStyle/>
          <a:p>
            <a:r>
              <a:rPr lang="en-US" b="1" dirty="0">
                <a:ea typeface="+mn-lt"/>
                <a:cs typeface="+mn-lt"/>
              </a:rPr>
              <a:t>GPT-2</a:t>
            </a:r>
            <a:r>
              <a:rPr lang="en-US" dirty="0">
                <a:ea typeface="+mn-lt"/>
                <a:cs typeface="+mn-lt"/>
              </a:rPr>
              <a:t>: Text generation model by OpenAI, known for producing contextually accurate text.</a:t>
            </a:r>
            <a:endParaRPr lang="en-US" dirty="0">
              <a:ea typeface="Calibri" panose="020F0502020204030204"/>
              <a:cs typeface="Calibri" panose="020F0502020204030204"/>
            </a:endParaRPr>
          </a:p>
          <a:p>
            <a:endParaRPr lang="en-US" dirty="0">
              <a:ea typeface="+mn-lt"/>
              <a:cs typeface="+mn-lt"/>
            </a:endParaRPr>
          </a:p>
          <a:p>
            <a:r>
              <a:rPr lang="en-US" b="1" dirty="0">
                <a:ea typeface="+mn-lt"/>
                <a:cs typeface="+mn-lt"/>
              </a:rPr>
              <a:t>OPT</a:t>
            </a:r>
            <a:r>
              <a:rPr lang="en-US" dirty="0">
                <a:ea typeface="+mn-lt"/>
                <a:cs typeface="+mn-lt"/>
              </a:rPr>
              <a:t>: Open-source model by Meta, similar to GPT, with smaller variants like OPT-350M.</a:t>
            </a:r>
            <a:endParaRPr lang="en-US" dirty="0"/>
          </a:p>
          <a:p>
            <a:endParaRPr lang="en-US" b="1" dirty="0">
              <a:ea typeface="+mn-lt"/>
              <a:cs typeface="+mn-lt"/>
            </a:endParaRPr>
          </a:p>
          <a:p>
            <a:r>
              <a:rPr lang="en-US" b="1" dirty="0">
                <a:ea typeface="+mn-lt"/>
                <a:cs typeface="+mn-lt"/>
              </a:rPr>
              <a:t>Choice</a:t>
            </a:r>
            <a:r>
              <a:rPr lang="en-US" dirty="0">
                <a:ea typeface="+mn-lt"/>
                <a:cs typeface="+mn-lt"/>
              </a:rPr>
              <a:t>: GPT-2 Medium for quality, OPT-350M as an open-source alternative.</a:t>
            </a:r>
            <a:endParaRPr lang="en-US">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10250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0531-0FC3-B85C-13FE-BB6A86DA7D96}"/>
              </a:ext>
            </a:extLst>
          </p:cNvPr>
          <p:cNvSpPr>
            <a:spLocks noGrp="1"/>
          </p:cNvSpPr>
          <p:nvPr>
            <p:ph type="title"/>
          </p:nvPr>
        </p:nvSpPr>
        <p:spPr/>
        <p:txBody>
          <a:bodyPr/>
          <a:lstStyle/>
          <a:p>
            <a:r>
              <a:rPr lang="en-US" dirty="0">
                <a:ea typeface="Calibri Light"/>
                <a:cs typeface="Calibri Light"/>
              </a:rPr>
              <a:t>Methodology (</a:t>
            </a:r>
            <a:r>
              <a:rPr lang="en-US" dirty="0">
                <a:ea typeface="+mj-lt"/>
                <a:cs typeface="+mj-lt"/>
              </a:rPr>
              <a:t>Token Sampling &amp; Watermarking)</a:t>
            </a:r>
            <a:endParaRPr lang="en-US" dirty="0"/>
          </a:p>
        </p:txBody>
      </p:sp>
      <p:sp>
        <p:nvSpPr>
          <p:cNvPr id="3" name="Content Placeholder 2">
            <a:extLst>
              <a:ext uri="{FF2B5EF4-FFF2-40B4-BE49-F238E27FC236}">
                <a16:creationId xmlns:a16="http://schemas.microsoft.com/office/drawing/2014/main" id="{27A26422-8510-19B7-331F-CF5D773BB97B}"/>
              </a:ext>
            </a:extLst>
          </p:cNvPr>
          <p:cNvSpPr>
            <a:spLocks noGrp="1"/>
          </p:cNvSpPr>
          <p:nvPr>
            <p:ph idx="1"/>
          </p:nvPr>
        </p:nvSpPr>
        <p:spPr/>
        <p:txBody>
          <a:bodyPr vert="horz" lIns="91440" tIns="45720" rIns="91440" bIns="45720" rtlCol="0" anchor="t">
            <a:normAutofit/>
          </a:bodyPr>
          <a:lstStyle/>
          <a:p>
            <a:r>
              <a:rPr lang="en-US" b="1" dirty="0">
                <a:ea typeface="+mn-lt"/>
                <a:cs typeface="+mn-lt"/>
              </a:rPr>
              <a:t>Clustering Tokens</a:t>
            </a:r>
            <a:r>
              <a:rPr lang="en-US" dirty="0">
                <a:ea typeface="+mn-lt"/>
                <a:cs typeface="+mn-lt"/>
              </a:rPr>
              <a:t>: Group tokens by meaning, using similarity measures like cosine.</a:t>
            </a:r>
            <a:endParaRPr lang="en-US" dirty="0">
              <a:ea typeface="Calibri" panose="020F0502020204030204"/>
              <a:cs typeface="Calibri" panose="020F0502020204030204"/>
            </a:endParaRPr>
          </a:p>
          <a:p>
            <a:pPr marL="0" indent="0">
              <a:buNone/>
            </a:pPr>
            <a:endParaRPr lang="en-US" dirty="0">
              <a:ea typeface="+mn-lt"/>
              <a:cs typeface="+mn-lt"/>
            </a:endParaRPr>
          </a:p>
          <a:p>
            <a:r>
              <a:rPr lang="en-US" b="1" dirty="0">
                <a:ea typeface="+mn-lt"/>
                <a:cs typeface="+mn-lt"/>
              </a:rPr>
              <a:t>Token Sampling</a:t>
            </a:r>
            <a:r>
              <a:rPr lang="en-US" dirty="0">
                <a:ea typeface="+mn-lt"/>
                <a:cs typeface="+mn-lt"/>
              </a:rPr>
              <a:t>: Select diverse tokens for interesting and meaningful text.</a:t>
            </a:r>
            <a:endParaRPr lang="en-US" dirty="0"/>
          </a:p>
          <a:p>
            <a:endParaRPr lang="en-US" dirty="0">
              <a:ea typeface="+mn-lt"/>
              <a:cs typeface="+mn-lt"/>
            </a:endParaRPr>
          </a:p>
          <a:p>
            <a:r>
              <a:rPr lang="en-US" b="1" dirty="0">
                <a:ea typeface="+mn-lt"/>
                <a:cs typeface="+mn-lt"/>
              </a:rPr>
              <a:t>Watermarking</a:t>
            </a:r>
            <a:r>
              <a:rPr lang="en-US" dirty="0">
                <a:ea typeface="+mn-lt"/>
                <a:cs typeface="+mn-lt"/>
              </a:rPr>
              <a:t>: Add hidden patterns to track text origin while maintaining coherence.</a:t>
            </a:r>
            <a:endParaRPr lang="en-US" dirty="0"/>
          </a:p>
          <a:p>
            <a:endParaRPr lang="en-US" dirty="0">
              <a:ea typeface="Calibri"/>
              <a:cs typeface="Calibri"/>
            </a:endParaRPr>
          </a:p>
        </p:txBody>
      </p:sp>
    </p:spTree>
    <p:extLst>
      <p:ext uri="{BB962C8B-B14F-4D97-AF65-F5344CB8AC3E}">
        <p14:creationId xmlns:p14="http://schemas.microsoft.com/office/powerpoint/2010/main" val="167628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D3E-9597-B748-F417-AC8C6B433593}"/>
              </a:ext>
            </a:extLst>
          </p:cNvPr>
          <p:cNvSpPr>
            <a:spLocks noGrp="1"/>
          </p:cNvSpPr>
          <p:nvPr>
            <p:ph type="title"/>
          </p:nvPr>
        </p:nvSpPr>
        <p:spPr/>
        <p:txBody>
          <a:bodyPr/>
          <a:lstStyle/>
          <a:p>
            <a:r>
              <a:rPr lang="en-US" dirty="0">
                <a:ea typeface="Calibri Light"/>
                <a:cs typeface="Calibri Light"/>
              </a:rPr>
              <a:t>Experiment Details</a:t>
            </a:r>
            <a:endParaRPr lang="en-US" dirty="0"/>
          </a:p>
        </p:txBody>
      </p:sp>
      <p:sp>
        <p:nvSpPr>
          <p:cNvPr id="3" name="Content Placeholder 2">
            <a:extLst>
              <a:ext uri="{FF2B5EF4-FFF2-40B4-BE49-F238E27FC236}">
                <a16:creationId xmlns:a16="http://schemas.microsoft.com/office/drawing/2014/main" id="{F897A664-8189-DC38-08B8-4A80A35DDDFE}"/>
              </a:ext>
            </a:extLst>
          </p:cNvPr>
          <p:cNvSpPr>
            <a:spLocks noGrp="1"/>
          </p:cNvSpPr>
          <p:nvPr>
            <p:ph idx="1"/>
          </p:nvPr>
        </p:nvSpPr>
        <p:spPr/>
        <p:txBody>
          <a:bodyPr vert="horz" lIns="91440" tIns="45720" rIns="91440" bIns="45720" rtlCol="0" anchor="t">
            <a:normAutofit lnSpcReduction="10000"/>
          </a:bodyPr>
          <a:lstStyle/>
          <a:p>
            <a:r>
              <a:rPr lang="en-US" sz="3600" dirty="0">
                <a:ea typeface="Calibri"/>
                <a:cs typeface="Calibri"/>
              </a:rPr>
              <a:t>Overview:</a:t>
            </a:r>
          </a:p>
          <a:p>
            <a:pPr lvl="1">
              <a:buFont typeface="Courier New" panose="020B0604020202020204" pitchFamily="34" charset="0"/>
              <a:buChar char="o"/>
            </a:pPr>
            <a:r>
              <a:rPr lang="en-US" sz="3600" dirty="0">
                <a:ea typeface="Calibri"/>
                <a:cs typeface="Calibri"/>
              </a:rPr>
              <a:t>Model Selection</a:t>
            </a:r>
          </a:p>
          <a:p>
            <a:pPr lvl="1">
              <a:buFont typeface="Courier New" panose="020B0604020202020204" pitchFamily="34" charset="0"/>
              <a:buChar char="o"/>
            </a:pPr>
            <a:endParaRPr lang="en-US" sz="3600" dirty="0">
              <a:ea typeface="Calibri"/>
              <a:cs typeface="Calibri"/>
            </a:endParaRPr>
          </a:p>
          <a:p>
            <a:pPr lvl="1">
              <a:buFont typeface="Courier New" panose="020B0604020202020204" pitchFamily="34" charset="0"/>
              <a:buChar char="o"/>
            </a:pPr>
            <a:r>
              <a:rPr lang="en-US" sz="3600" dirty="0">
                <a:ea typeface="Calibri"/>
                <a:cs typeface="Calibri"/>
              </a:rPr>
              <a:t>Gamma and Delta Configurations</a:t>
            </a:r>
          </a:p>
          <a:p>
            <a:pPr lvl="1">
              <a:buFont typeface="Courier New" panose="020B0604020202020204" pitchFamily="34" charset="0"/>
              <a:buChar char="o"/>
            </a:pPr>
            <a:endParaRPr lang="en-US" sz="3600" dirty="0">
              <a:ea typeface="Calibri"/>
              <a:cs typeface="Calibri"/>
            </a:endParaRPr>
          </a:p>
          <a:p>
            <a:pPr lvl="1">
              <a:buFont typeface="Courier New" panose="020B0604020202020204" pitchFamily="34" charset="0"/>
              <a:buChar char="o"/>
            </a:pPr>
            <a:r>
              <a:rPr lang="en-US" sz="3600" dirty="0">
                <a:ea typeface="Calibri"/>
                <a:cs typeface="Calibri"/>
              </a:rPr>
              <a:t>Evaluation metrics</a:t>
            </a:r>
          </a:p>
          <a:p>
            <a:pPr lvl="1">
              <a:buFont typeface="Courier New" panose="020B0604020202020204" pitchFamily="34" charset="0"/>
              <a:buChar char="o"/>
            </a:pPr>
            <a:endParaRPr lang="en-US" sz="3600" dirty="0">
              <a:ea typeface="Calibri"/>
              <a:cs typeface="Calibri"/>
            </a:endParaRPr>
          </a:p>
          <a:p>
            <a:pPr lvl="1">
              <a:buFont typeface="Courier New" panose="020B0604020202020204" pitchFamily="34" charset="0"/>
              <a:buChar char="o"/>
            </a:pPr>
            <a:r>
              <a:rPr lang="en-US" sz="3600" dirty="0">
                <a:ea typeface="Calibri"/>
                <a:cs typeface="Calibri"/>
              </a:rPr>
              <a:t>Input Dataset</a:t>
            </a:r>
          </a:p>
        </p:txBody>
      </p:sp>
    </p:spTree>
    <p:extLst>
      <p:ext uri="{BB962C8B-B14F-4D97-AF65-F5344CB8AC3E}">
        <p14:creationId xmlns:p14="http://schemas.microsoft.com/office/powerpoint/2010/main" val="38695682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ENGG*6990 - Final Project Computer Eng </vt:lpstr>
      <vt:lpstr>Overview </vt:lpstr>
      <vt:lpstr>Introduction</vt:lpstr>
      <vt:lpstr>Related Works (Overview)</vt:lpstr>
      <vt:lpstr>Related Work (Watermarking Techniques)</vt:lpstr>
      <vt:lpstr>Related Works (Our Proposal)</vt:lpstr>
      <vt:lpstr>METHODOLOGY (Model Selection)</vt:lpstr>
      <vt:lpstr>Methodology (Token Sampling &amp; Watermarking)</vt:lpstr>
      <vt:lpstr>Experiment Details</vt:lpstr>
      <vt:lpstr>Experiment Details (Model Size Comparison)</vt:lpstr>
      <vt:lpstr>Experiment Details (Gamma &amp; Delta Configurations)</vt:lpstr>
      <vt:lpstr>(Experiment Details) Evaluation Metrics </vt:lpstr>
      <vt:lpstr>(Experiment Details) Input Dataset </vt:lpstr>
      <vt:lpstr>Experiment Results</vt:lpstr>
      <vt:lpstr>Bleu Scores – Dataset 1 (Experiment Results) </vt:lpstr>
      <vt:lpstr>Bleu Scores – Dataset 2 (Experiment Results) </vt:lpstr>
      <vt:lpstr>ROUGE-L – Dataset 1 (Experiment Results)</vt:lpstr>
      <vt:lpstr>ROUGE-L – Dataset 2 (Experiment Results)</vt:lpstr>
      <vt:lpstr>Perplexity Scores – Dataset 1 (Experiment Results)</vt:lpstr>
      <vt:lpstr>Perplexity Scores – Dataset 2 (Experiment Results) </vt:lpstr>
      <vt:lpstr>Conclusion and Future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322</cp:revision>
  <dcterms:created xsi:type="dcterms:W3CDTF">2024-12-12T21:16:18Z</dcterms:created>
  <dcterms:modified xsi:type="dcterms:W3CDTF">2024-12-13T06:51:49Z</dcterms:modified>
</cp:coreProperties>
</file>