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310" r:id="rId5"/>
    <p:sldId id="309" r:id="rId6"/>
    <p:sldId id="257" r:id="rId7"/>
    <p:sldId id="311" r:id="rId8"/>
    <p:sldId id="312" r:id="rId9"/>
    <p:sldId id="298" r:id="rId10"/>
    <p:sldId id="313" r:id="rId11"/>
    <p:sldId id="314" r:id="rId12"/>
    <p:sldId id="300" r:id="rId13"/>
    <p:sldId id="315" r:id="rId14"/>
    <p:sldId id="316" r:id="rId15"/>
    <p:sldId id="301" r:id="rId16"/>
    <p:sldId id="317" r:id="rId17"/>
    <p:sldId id="318" r:id="rId18"/>
    <p:sldId id="302" r:id="rId19"/>
    <p:sldId id="319" r:id="rId20"/>
    <p:sldId id="320" r:id="rId21"/>
    <p:sldId id="303" r:id="rId22"/>
    <p:sldId id="321" r:id="rId23"/>
    <p:sldId id="322" r:id="rId24"/>
    <p:sldId id="304" r:id="rId25"/>
    <p:sldId id="324" r:id="rId26"/>
    <p:sldId id="323" r:id="rId27"/>
    <p:sldId id="305" r:id="rId28"/>
    <p:sldId id="306" r:id="rId29"/>
    <p:sldId id="308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51" d="100"/>
          <a:sy n="51" d="100"/>
        </p:scale>
        <p:origin x="6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3C7B7-2FAD-45A9-BF0A-64BD1D85110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1991-944D-4D0B-B7FE-D31777D9E5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0365" marR="279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6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rider</a:t>
            </a:r>
            <a:r>
              <a:rPr lang="en-US" sz="1200" spc="-6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and</a:t>
            </a:r>
            <a:r>
              <a:rPr lang="en-US" sz="1200" spc="-6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 injuries mostly involve long bone fractures. Diaphyseal fractures were predominant in the riders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in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all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long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bones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but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predominated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in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lower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limb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bones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with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femur,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tibia</a:t>
            </a:r>
            <a:r>
              <a:rPr lang="en-US" sz="1200" spc="-2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and fibula being the most injured in the diaphyseal segment. Pedestrians show a predisposition to getting diaphyseal wedge fracture of the tibia in motorcycle collisions</a:t>
            </a:r>
            <a:endParaRPr lang="en-US" sz="1200" dirty="0">
              <a:effectLst/>
              <a:latin typeface="Times New Roman" panose="02020603050405020304" pitchFamily="18" charset="0"/>
            </a:endParaRPr>
          </a:p>
          <a:p>
            <a:pPr marL="380365" marR="27940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In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humerus,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pattern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was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simple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diaphyseal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fractures.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Both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rider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and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the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pillion</a:t>
            </a:r>
            <a:r>
              <a:rPr lang="en-US" sz="1200" spc="-75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riders were equally affected, but no pedestrian was found to have suffered a humerus fracture.</a:t>
            </a:r>
            <a:endParaRPr lang="en-US" sz="12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941991-944D-4D0B-B7FE-D31777D9E59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jpeg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6136" y="4618299"/>
            <a:ext cx="10785677" cy="167808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marL="380365" marR="279400" algn="just">
              <a:lnSpc>
                <a:spcPct val="200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180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In the humerus, simple diaphyseal fractures were the most common pattern, observed in 12.5% of cases. Both operators and passengers were affected, with operators accounting for 6.2% of these fractures and passengers for 12.5%. </a:t>
            </a:r>
            <a:endParaRPr lang="en-US" sz="1800" dirty="0">
              <a:solidFill>
                <a:schemeClr val="accent4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137" y="729205"/>
            <a:ext cx="10785676" cy="101566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 Diaphyseal fractures were predominant among operators across all long bones, especially in the lower limbs, with the tibia, femur, and fibula being the most frequently injured.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6136" y="2065540"/>
            <a:ext cx="10785677" cy="2232086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80365" marR="2794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Times New Roman" panose="02020603050405020304" pitchFamily="18" charset="0"/>
              </a:rPr>
              <a:t>tibial fractures were observed in 37.5% of patients, with operators accounting for 33.3% of these injuries, primarily in the diaphyseal segment. Pedestrians showed a predisposition to diaphyseal wedge fractures of the tibia, with 8.3% of tibial fractures being wedge-type.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421130"/>
                <a:gridCol w="588010"/>
                <a:gridCol w="415290"/>
                <a:gridCol w="466725"/>
                <a:gridCol w="7522845"/>
              </a:tblGrid>
              <a:tr h="1109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  <a:sym typeface="+mn-ea"/>
                        </a:rPr>
                        <a:t>0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lang="en-US" alt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lang="en-US" altLang="en-US"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lang="en-US" altLang="en-US"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4 </a:t>
                      </a:r>
                      <a:endParaRPr lang="en-US" altLang="en-US"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lang="en-US" altLang="en-US"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  <a:sym typeface="+mn-ea"/>
                        </a:rPr>
                        <a:t>0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9902" y="149902"/>
          <a:ext cx="11737300" cy="647574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34325"/>
                <a:gridCol w="2934325"/>
                <a:gridCol w="2934325"/>
                <a:gridCol w="2934325"/>
              </a:tblGrid>
              <a:tr h="269822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876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78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(50.0%)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 (75.0%)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8876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79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9862" y="344774"/>
          <a:ext cx="11677340" cy="620592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19335"/>
                <a:gridCol w="2919335"/>
                <a:gridCol w="2919335"/>
                <a:gridCol w="2919335"/>
              </a:tblGrid>
              <a:tr h="2068643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8643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78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(50.0%)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 (75.0%)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68643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79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480060"/>
                <a:gridCol w="677545"/>
                <a:gridCol w="549910"/>
                <a:gridCol w="495300"/>
                <a:gridCol w="8211185"/>
              </a:tblGrid>
              <a:tr h="1109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alt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78</a:t>
                      </a:r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 </a:t>
                      </a:r>
                      <a:endParaRPr lang="en-US" altLang="en-US"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3548093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alt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79</a:t>
                      </a:r>
                      <a:endParaRPr lang="en-US" alt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alt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lang="en-US" alt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9862" y="254832"/>
          <a:ext cx="11450147" cy="6190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88159"/>
                <a:gridCol w="2290497"/>
                <a:gridCol w="2290497"/>
                <a:gridCol w="2290497"/>
                <a:gridCol w="2290497"/>
              </a:tblGrid>
              <a:tr h="154773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54773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31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3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3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6 (33.3%)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54773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32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(5.6%)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5 (27.8%)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54773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33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5 (27.8%)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7 (38.9%)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4852" y="329784"/>
          <a:ext cx="11827240" cy="59960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65448"/>
                <a:gridCol w="2365448"/>
                <a:gridCol w="2365448"/>
                <a:gridCol w="2365448"/>
                <a:gridCol w="2365448"/>
              </a:tblGrid>
              <a:tr h="1499016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499016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31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3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 (16.7%)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6 (33.3%)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4990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32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(5.6%)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5 (27.8%)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499016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33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3 (16.7%)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(11.1%)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7 (38.9%)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421130"/>
                <a:gridCol w="662305"/>
                <a:gridCol w="461010"/>
                <a:gridCol w="436880"/>
                <a:gridCol w="7432675"/>
              </a:tblGrid>
              <a:tr h="10792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3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endParaRPr 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r>
                        <a:rPr 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3 </a:t>
                      </a:r>
                      <a:endParaRPr 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99804" y="269822"/>
          <a:ext cx="11527435" cy="608600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05487"/>
                <a:gridCol w="2305487"/>
                <a:gridCol w="2305487"/>
                <a:gridCol w="2305487"/>
                <a:gridCol w="2305487"/>
              </a:tblGrid>
              <a:tr h="1521502">
                <a:tc>
                  <a:txBody>
                    <a:bodyPr/>
                    <a:lstStyle/>
                    <a:p>
                      <a:r>
                        <a:rPr lang="en-US" sz="44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4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4400" b="1" dirty="0" err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4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4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4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1502"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4t1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13 (27.1%)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1 (2.1%)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4 (8.3%)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18 (37.5%)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1502"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4t2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6 (12.5%)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8 (16.7%)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4 (8.3%)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18 (37.5%)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21502"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4t3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>
                          <a:solidFill>
                            <a:srgbClr val="002060"/>
                          </a:solidFill>
                          <a:effectLst/>
                        </a:rPr>
                        <a:t>5 (10.4%)</a:t>
                      </a:r>
                      <a:endParaRPr lang="en-US" sz="4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5 (10.4%)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2 (4.2%)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solidFill>
                            <a:srgbClr val="002060"/>
                          </a:solidFill>
                          <a:effectLst/>
                        </a:rPr>
                        <a:t>12 (25.0%)</a:t>
                      </a:r>
                      <a:endParaRPr lang="en-US" sz="4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9882" y="464695"/>
          <a:ext cx="11737300" cy="60110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47460"/>
                <a:gridCol w="2347460"/>
                <a:gridCol w="2347460"/>
                <a:gridCol w="2347460"/>
                <a:gridCol w="2347460"/>
              </a:tblGrid>
              <a:tr h="1502764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276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4t1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8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5 (10.4%)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5 (10.4%)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18 (37.5%)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2764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4t2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 (4.2%)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16 (33.3%)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18 (37.5%)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02764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4t3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8 (16.7%)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 (4.2%)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(4.2%)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12 (25.0%)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0"/>
          <a:ext cx="12192000" cy="6730585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346835"/>
                <a:gridCol w="452755"/>
                <a:gridCol w="504825"/>
                <a:gridCol w="526415"/>
                <a:gridCol w="7583170"/>
              </a:tblGrid>
              <a:tr h="12649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690197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2085287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8 </a:t>
                      </a:r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4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690197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5 </a:t>
                      </a:r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29193"/>
                <a:gridCol w="3647607"/>
                <a:gridCol w="2438400"/>
                <a:gridCol w="2438400"/>
                <a:gridCol w="2438400"/>
              </a:tblGrid>
              <a:tr h="1714500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11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3 (18.8%)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2 (12.5%)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5 (31.2%)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12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2 (12.5%)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3 (18.8%)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14500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13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5 (31.2%)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2 (12.5%)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8 (50.0%)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648918" y="694044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4734" y="179881"/>
          <a:ext cx="11542425" cy="6460760"/>
        </p:xfrm>
        <a:graphic>
          <a:graphicData uri="http://schemas.openxmlformats.org/drawingml/2006/table">
            <a:tbl>
              <a:tblPr/>
              <a:tblGrid>
                <a:gridCol w="2308485"/>
                <a:gridCol w="2503358"/>
                <a:gridCol w="2113612"/>
                <a:gridCol w="2308485"/>
                <a:gridCol w="2308485"/>
              </a:tblGrid>
              <a:tr h="161519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519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4f1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4 (18.2%)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1 (4.5%)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5 (22.7%)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519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4f2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2 (9.1%)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6 (27.3%)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3 (13.6%)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11 (50.0%)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5190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4f3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3 (13.6%)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3 (13.6%)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6 (27.3%)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4833" y="224852"/>
          <a:ext cx="11722310" cy="620592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44462"/>
                <a:gridCol w="2344462"/>
                <a:gridCol w="2344462"/>
                <a:gridCol w="2344462"/>
                <a:gridCol w="2344462"/>
              </a:tblGrid>
              <a:tr h="1551482"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36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dirty="0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36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36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36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36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1482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4f1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3 (13.6%)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2 (9.1%)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5 (22.7%)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1482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4f2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4 (18.2%)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2 (9.1%)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5 (22.7%)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11 (50.0%)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51482">
                <a:tc>
                  <a:txBody>
                    <a:bodyPr/>
                    <a:lstStyle/>
                    <a:p>
                      <a:r>
                        <a:rPr lang="en-US" sz="3600">
                          <a:solidFill>
                            <a:srgbClr val="002060"/>
                          </a:solidFill>
                          <a:effectLst/>
                        </a:rPr>
                        <a:t>4f3</a:t>
                      </a:r>
                      <a:endParaRPr lang="en-US" sz="36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1 (4.5%)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1 (4.5%)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4 (18.2%)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solidFill>
                            <a:srgbClr val="002060"/>
                          </a:solidFill>
                          <a:effectLst/>
                        </a:rPr>
                        <a:t>6 (27.3%)</a:t>
                      </a:r>
                      <a:endParaRPr lang="en-US" sz="36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421130"/>
                <a:gridCol w="573405"/>
                <a:gridCol w="445135"/>
                <a:gridCol w="704850"/>
                <a:gridCol w="7269480"/>
              </a:tblGrid>
              <a:tr h="1109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0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6 </a:t>
                      </a:r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0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54832" y="374754"/>
          <a:ext cx="11782268" cy="6235908"/>
        </p:xfrm>
        <a:graphic>
          <a:graphicData uri="http://schemas.openxmlformats.org/drawingml/2006/table">
            <a:tbl>
              <a:tblPr/>
              <a:tblGrid>
                <a:gridCol w="2945567"/>
                <a:gridCol w="2945567"/>
                <a:gridCol w="2945567"/>
                <a:gridCol w="2945567"/>
              </a:tblGrid>
              <a:tr h="201158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810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81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810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87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08108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88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4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4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84813" y="434714"/>
          <a:ext cx="11542428" cy="59211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85607"/>
                <a:gridCol w="2885607"/>
                <a:gridCol w="2885607"/>
                <a:gridCol w="2885607"/>
              </a:tblGrid>
              <a:tr h="1480279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0279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81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0279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87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80279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88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(16.7%)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(33.3%)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393825"/>
                <a:gridCol w="465455"/>
                <a:gridCol w="415925"/>
                <a:gridCol w="483870"/>
                <a:gridCol w="7654925"/>
              </a:tblGrid>
              <a:tr h="1049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 </a:t>
                      </a:r>
                      <a:endParaRPr lang="en-US" b="1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 </a:t>
                      </a:r>
                      <a:endParaRPr lang="en-US" b="1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72489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421130"/>
                <a:gridCol w="1155700"/>
                <a:gridCol w="1132840"/>
                <a:gridCol w="1093470"/>
                <a:gridCol w="5610860"/>
              </a:tblGrid>
              <a:tr h="158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 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Anteroposterior Compression 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Vertical shear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Lateral 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compression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72489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421130"/>
                <a:gridCol w="1155700"/>
                <a:gridCol w="1132840"/>
                <a:gridCol w="1093470"/>
                <a:gridCol w="5610860"/>
              </a:tblGrid>
              <a:tr h="158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Cervical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</a:t>
                      </a:r>
                      <a:endParaRPr lang="en-US"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Thoracic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Lumbar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249" y="925974"/>
            <a:ext cx="2232853" cy="47705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811" y="995422"/>
            <a:ext cx="2006729" cy="44215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55" y="1305045"/>
            <a:ext cx="1463503" cy="3848582"/>
          </a:xfrm>
          <a:prstGeom prst="rect">
            <a:avLst/>
          </a:prstGeom>
        </p:spPr>
      </p:pic>
      <p:pic>
        <p:nvPicPr>
          <p:cNvPr id="11" name="Image 1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3038" y="2592730"/>
            <a:ext cx="2465408" cy="3126927"/>
          </a:xfrm>
          <a:prstGeom prst="rect">
            <a:avLst/>
          </a:prstGeom>
        </p:spPr>
      </p:pic>
      <p:pic>
        <p:nvPicPr>
          <p:cNvPr id="12" name="Image 1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965" y="1061977"/>
            <a:ext cx="1770701" cy="4734046"/>
          </a:xfrm>
          <a:prstGeom prst="rect">
            <a:avLst/>
          </a:prstGeom>
        </p:spPr>
      </p:pic>
      <p:pic>
        <p:nvPicPr>
          <p:cNvPr id="13" name="Image 1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14371" y="233482"/>
            <a:ext cx="828040" cy="2143125"/>
          </a:xfrm>
          <a:prstGeom prst="rect">
            <a:avLst/>
          </a:prstGeom>
        </p:spPr>
      </p:pic>
      <p:pic>
        <p:nvPicPr>
          <p:cNvPr id="14" name="Image 16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43537" y="2920682"/>
            <a:ext cx="1304925" cy="1016635"/>
          </a:xfrm>
          <a:prstGeom prst="rect">
            <a:avLst/>
          </a:prstGeom>
        </p:spPr>
      </p:pic>
      <p:pic>
        <p:nvPicPr>
          <p:cNvPr id="15" name="Image 17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23192" y="2920682"/>
            <a:ext cx="708025" cy="2145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4911" y="179881"/>
          <a:ext cx="12057090" cy="64907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4066"/>
                <a:gridCol w="2563318"/>
                <a:gridCol w="2803161"/>
                <a:gridCol w="2443396"/>
                <a:gridCol w="2823149"/>
              </a:tblGrid>
              <a:tr h="1622685">
                <a:tc>
                  <a:txBody>
                    <a:bodyPr/>
                    <a:lstStyle/>
                    <a:p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3200" b="1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3200" b="1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3200" b="1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2268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11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3 (18.8%)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5 (31.2%)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2268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12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2 (12.5%)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3 (18.8%)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22685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rgbClr val="002060"/>
                          </a:solidFill>
                          <a:effectLst/>
                        </a:rPr>
                        <a:t>13</a:t>
                      </a:r>
                      <a:endParaRPr lang="en-US" sz="3200" b="1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solidFill>
                            <a:srgbClr val="002060"/>
                          </a:solidFill>
                          <a:effectLst/>
                        </a:rPr>
                        <a:t>1 (6.2%)</a:t>
                      </a:r>
                      <a:endParaRPr lang="en-US" sz="320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2 (12.5%)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5 (31.2%)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002060"/>
                          </a:solidFill>
                          <a:effectLst/>
                        </a:rPr>
                        <a:t>8 (50.0%)</a:t>
                      </a:r>
                      <a:endParaRPr lang="en-US" sz="3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724891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60220"/>
                <a:gridCol w="1438910"/>
                <a:gridCol w="363855"/>
                <a:gridCol w="535305"/>
                <a:gridCol w="391160"/>
                <a:gridCol w="7702550"/>
              </a:tblGrid>
              <a:tr h="15883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3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6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5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4852" y="284812"/>
          <a:ext cx="11842230" cy="632584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68446"/>
                <a:gridCol w="2368446"/>
                <a:gridCol w="2368446"/>
                <a:gridCol w="2368446"/>
                <a:gridCol w="2368446"/>
              </a:tblGrid>
              <a:tr h="158146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002060"/>
                          </a:solidFill>
                          <a:effectLst/>
                        </a:rPr>
                        <a:t>Multifragmented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2r1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2 (6.5%)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5 (16.1%)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rgbClr val="002060"/>
                          </a:solidFill>
                          <a:effectLst/>
                        </a:rPr>
                        <a:t>2 (6.5%)</a:t>
                      </a:r>
                      <a:endParaRPr lang="en-US" sz="24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9 (29.0%)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2r2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6 (19.4%)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3 (9.7%)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9 (29.0%)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2r3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3 (9.7%)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5 (16.1%)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5 (16.1%)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effectLst/>
                        </a:rPr>
                        <a:t>13 (41.9%)</a:t>
                      </a:r>
                      <a:endParaRPr lang="en-US" sz="24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42146" y="266076"/>
          <a:ext cx="11317572" cy="632584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95756"/>
                <a:gridCol w="1864276"/>
                <a:gridCol w="1783829"/>
                <a:gridCol w="2158584"/>
                <a:gridCol w="3615127"/>
              </a:tblGrid>
              <a:tr h="1581462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2r1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4 (12.9%)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 (3.2%)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4 (12.9%)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9 (29.0%)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2r2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6 (19.4%)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(3.2%)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(6.5%)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9 (29.0%)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581462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2r3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6 (19.4%)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 (6.5%)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5 (16.1%)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13 (41.9%)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" y="1"/>
          <a:ext cx="12192000" cy="6325212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78000"/>
                <a:gridCol w="1182370"/>
                <a:gridCol w="602615"/>
                <a:gridCol w="445135"/>
                <a:gridCol w="421640"/>
                <a:gridCol w="7762240"/>
              </a:tblGrid>
              <a:tr h="1109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</a:t>
                      </a:r>
                      <a:endParaRPr lang="en-US" sz="28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Patient Roles and number of fractures under AO/OTA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1588399"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1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Proximal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5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2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  <a:sym typeface="+mn-ea"/>
                        </a:rPr>
                        <a:t>2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59694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Diaphyseal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6</a:t>
                      </a:r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3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0 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  <a:tr h="1588399">
                <a:tc vMerge="1"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Distal</a:t>
                      </a:r>
                      <a:endParaRPr lang="en-US" sz="1400" b="1" dirty="0">
                        <a:solidFill>
                          <a:srgbClr val="002060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  <a:sym typeface="+mn-ea"/>
                        </a:rPr>
                        <a:t>3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lang="en-US" sz="18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  <a:sym typeface="+mn-ea"/>
                        </a:rPr>
                        <a:t>    5</a:t>
                      </a:r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0"/>
                      <a:r>
                        <a:rPr sz="1800" b="1" i="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Poppins" panose="00000500000000000000" pitchFamily="2" charset="0"/>
                          <a:ea typeface="Helvetica Neue"/>
                          <a:cs typeface="Poppins" panose="00000500000000000000" pitchFamily="2" charset="0"/>
                        </a:rPr>
                        <a:t>1 </a:t>
                      </a:r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  <a:p>
                      <a:pPr marL="0" indent="0" latinLnBrk="0"/>
                      <a:endParaRPr sz="1800" b="1" i="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Poppins" panose="00000500000000000000" pitchFamily="2" charset="0"/>
                        <a:ea typeface="Helvetica Neue"/>
                        <a:cs typeface="Poppins" panose="00000500000000000000" pitchFamily="2" charset="0"/>
                      </a:endParaRPr>
                    </a:p>
                  </a:txBody>
                  <a:tcPr marL="99377" marR="99377" marT="46037" marB="46037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09862" y="194872"/>
          <a:ext cx="11827240" cy="6400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56810"/>
                <a:gridCol w="2956810"/>
                <a:gridCol w="2956810"/>
                <a:gridCol w="2956810"/>
              </a:tblGrid>
              <a:tr h="160020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Fracture Type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Simple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Wedged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2u1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2u2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0020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2u3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2060"/>
                          </a:solidFill>
                          <a:effectLst/>
                        </a:rPr>
                        <a:t>4 (57.1%)</a:t>
                      </a:r>
                      <a:endParaRPr lang="en-US" sz="280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2060"/>
                          </a:solidFill>
                          <a:effectLst/>
                        </a:rPr>
                        <a:t>5 (71.4%)</a:t>
                      </a:r>
                      <a:endParaRPr lang="en-US" sz="280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4872" y="134910"/>
          <a:ext cx="11797260" cy="64307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59452"/>
                <a:gridCol w="2359452"/>
                <a:gridCol w="2359452"/>
                <a:gridCol w="2359452"/>
                <a:gridCol w="2359452"/>
              </a:tblGrid>
              <a:tr h="1607695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Roles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2060"/>
                          </a:solidFill>
                          <a:effectLst/>
                        </a:rPr>
                        <a:t>Passenger</a:t>
                      </a:r>
                      <a:endParaRPr lang="en-US" sz="28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Pedestrian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Operator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rgbClr val="002060"/>
                          </a:solidFill>
                          <a:effectLst/>
                        </a:rPr>
                        <a:t>All Patients</a:t>
                      </a:r>
                      <a:endParaRPr lang="en-US" sz="2800" b="1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07695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2u1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07695"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2u2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0 (0.0%)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  <a:tr h="1607695"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2u3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1 (14.3%)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3 (42.9%)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rgbClr val="002060"/>
                          </a:solidFill>
                          <a:effectLst/>
                        </a:rPr>
                        <a:t>5 (71.4%)</a:t>
                      </a:r>
                      <a:endParaRPr lang="en-US" sz="2800" b="0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99060" marR="9906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3994</Words>
  <Application>WPS Slides</Application>
  <PresentationFormat>Widescreen</PresentationFormat>
  <Paragraphs>961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SimSun</vt:lpstr>
      <vt:lpstr>Wingdings</vt:lpstr>
      <vt:lpstr>Poppins</vt:lpstr>
      <vt:lpstr>Times New Roman</vt:lpstr>
      <vt:lpstr>Helvetica Neue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Michael Kachiwala Jr</cp:lastModifiedBy>
  <cp:revision>65</cp:revision>
  <dcterms:created xsi:type="dcterms:W3CDTF">2025-04-25T13:33:00Z</dcterms:created>
  <dcterms:modified xsi:type="dcterms:W3CDTF">2025-05-03T15:44:27Z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AA27FE4532EA4B9AB2A6FF9FF32A317F_11</vt:lpwstr>
  </property>
  <property fmtid="{D5CDD505-2E9C-101B-9397-08002B2CF9AE}" pid="3" name="KSOProductBuildVer">
    <vt:lpwstr>1033-12.2.0.20795</vt:lpwstr>
  </property>
</Properties>
</file>