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0" r:id="rId35"/>
    <p:sldId id="28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72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197DA-3860-4E74-B558-985772F24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68A29-9A03-4323-BC30-053530A3F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74BAF-7DA6-4A62-917D-427640B5F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3447-B94A-4700-9F61-22CBC6837609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A754F-CECD-4A2C-85BC-1BE8B602B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C7614-230D-4425-BC3E-26BDD799B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5820C-3653-4A67-8ADC-51982A9B7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52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78ADE-8E11-435E-88CA-873F5BAF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276EE-56C2-42E3-A250-8A3FD14DC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E44C9-E151-4D16-B4B9-AE7B7D699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3447-B94A-4700-9F61-22CBC6837609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C5320-6ABD-4018-80C7-523749AAF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AB4F2-5F7B-4677-AD12-22C54C7FC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5820C-3653-4A67-8ADC-51982A9B7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9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E07BE8-B52A-4F19-B3BE-0CBE868C3A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885992-04D3-4D4D-A7A5-BAD41044E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1DB20-9522-4648-8774-EE28A9C83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3447-B94A-4700-9F61-22CBC6837609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DB8FA-4047-41F2-96DC-173BE4680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45A06-C1EE-4B53-B824-107BB1A2D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5820C-3653-4A67-8ADC-51982A9B7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2BC66-71D3-4878-8D6A-CDEF02780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02E4D-B529-4E33-92B5-B1C228720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D37AF-C726-4E44-87E2-82A3140A8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3447-B94A-4700-9F61-22CBC6837609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4F8BA-C5AA-4903-A975-D7871FCA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E8C47-1582-42E0-AEA3-006588497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5820C-3653-4A67-8ADC-51982A9B7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9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79FBF-4FF7-4C57-A7D5-AFAFB3D4D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FADDC-713F-4D5B-B90A-7BB1090F0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8AE88-AB96-48F4-B94E-8719B1EBA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3447-B94A-4700-9F61-22CBC6837609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E0A7B-A897-4E56-95DA-A5D57F4F0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8590E-BA6D-4A30-8C5F-400ACEBE5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5820C-3653-4A67-8ADC-51982A9B7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83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D29F4-6F47-4FDC-A5C2-C7F9D078F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52A30-E32C-4F64-A8E5-E1DFF75C5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44B0F1-7E6E-4787-B090-685468DA1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4F0C4-BF41-42A1-8AB6-442DBB432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3447-B94A-4700-9F61-22CBC6837609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948E7-FE1D-4974-930E-F851C9D22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0DA21-4972-46DF-88C1-502C3FEA9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5820C-3653-4A67-8ADC-51982A9B7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19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B5597-396C-4714-BDE8-C71D78922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67626-FE02-44F1-8AE2-2B22C3C43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FEC41-BE7C-4E46-A3C0-0E9ED2BC6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46A012-F4B0-4EA8-B279-2A89492359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FB8EB2-9AD9-4CD5-8FC7-2D77E5BEF5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FD8F91-6ACD-481C-ABE4-8514259DB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3447-B94A-4700-9F61-22CBC6837609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9528F0-89E7-4C34-A9D6-B2184B72C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FC19ED-143D-403F-8696-67BA9D8BE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5820C-3653-4A67-8ADC-51982A9B7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12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1B414-B168-49C7-AF6C-70814C72C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C088B9-DB69-4571-ADE2-8CC97E0DD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3447-B94A-4700-9F61-22CBC6837609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A86B36-F48A-496D-A4C2-9E1C6E619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08DD5-6C50-4ACD-983D-A898AACED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5820C-3653-4A67-8ADC-51982A9B7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6980F0-EE1A-4587-83A3-113E90029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3447-B94A-4700-9F61-22CBC6837609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2A31DF-65AF-4547-B910-8FA9D97CE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5AD7A-CD34-45D2-9436-CD547BCD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5820C-3653-4A67-8ADC-51982A9B7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98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1567D-570E-44D8-9338-3EC027894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81576-713A-444D-ACCF-C6C69606F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33AC6-B211-4763-9EEA-4901B1D65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DF7C8-FFED-4D47-87E9-4967D30A4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3447-B94A-4700-9F61-22CBC6837609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21B0F-70E3-4EA6-8401-F6FB55BE7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F4B27-3516-4272-AD44-71ED0AC05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5820C-3653-4A67-8ADC-51982A9B7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99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A32-F7FD-4D55-968D-319A25ABB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BC5737-B4C6-4F7A-8624-5DAD851CFA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4D1A6B-ABB1-4C61-9781-7D33CED88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286BB-553C-48EE-BCE8-88D4579A0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3447-B94A-4700-9F61-22CBC6837609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99D67-0232-4A34-8480-F8490A619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B540DA-5143-4499-80A0-3BF450D75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5820C-3653-4A67-8ADC-51982A9B7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4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5EDE3E-F143-4F5D-9B93-0ECFE4600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6B1D1-E476-4E7E-9405-209BD379F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F1EF4-2F05-499F-9274-B0ABB5CAC3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A3447-B94A-4700-9F61-22CBC6837609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88969-EE25-4197-B72A-49F85828F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E6E27-1BA0-419A-B7EA-E69E486CA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5820C-3653-4A67-8ADC-51982A9B7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6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C2F24-4F98-4872-A49A-01EADBCBE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8976" y="2533337"/>
            <a:ext cx="9109023" cy="976625"/>
          </a:xfrm>
        </p:spPr>
        <p:txBody>
          <a:bodyPr/>
          <a:lstStyle/>
          <a:p>
            <a:r>
              <a:rPr lang="en-US" dirty="0"/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4235518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D1BBE2D-2B44-4389-AD10-67A8216BBA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941092"/>
              </p:ext>
            </p:extLst>
          </p:nvPr>
        </p:nvGraphicFramePr>
        <p:xfrm>
          <a:off x="914400" y="644577"/>
          <a:ext cx="9988447" cy="57166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58780">
                  <a:extLst>
                    <a:ext uri="{9D8B030D-6E8A-4147-A177-3AD203B41FA5}">
                      <a16:colId xmlns:a16="http://schemas.microsoft.com/office/drawing/2014/main" val="702540868"/>
                    </a:ext>
                  </a:extLst>
                </a:gridCol>
                <a:gridCol w="1933731">
                  <a:extLst>
                    <a:ext uri="{9D8B030D-6E8A-4147-A177-3AD203B41FA5}">
                      <a16:colId xmlns:a16="http://schemas.microsoft.com/office/drawing/2014/main" val="1832553624"/>
                    </a:ext>
                  </a:extLst>
                </a:gridCol>
                <a:gridCol w="2053653">
                  <a:extLst>
                    <a:ext uri="{9D8B030D-6E8A-4147-A177-3AD203B41FA5}">
                      <a16:colId xmlns:a16="http://schemas.microsoft.com/office/drawing/2014/main" val="1853852608"/>
                    </a:ext>
                  </a:extLst>
                </a:gridCol>
                <a:gridCol w="1766390">
                  <a:extLst>
                    <a:ext uri="{9D8B030D-6E8A-4147-A177-3AD203B41FA5}">
                      <a16:colId xmlns:a16="http://schemas.microsoft.com/office/drawing/2014/main" val="431118364"/>
                    </a:ext>
                  </a:extLst>
                </a:gridCol>
                <a:gridCol w="2375893">
                  <a:extLst>
                    <a:ext uri="{9D8B030D-6E8A-4147-A177-3AD203B41FA5}">
                      <a16:colId xmlns:a16="http://schemas.microsoft.com/office/drawing/2014/main" val="2071128520"/>
                    </a:ext>
                  </a:extLst>
                </a:gridCol>
              </a:tblGrid>
              <a:tr h="16980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</a:rPr>
                        <a:t>Referral Status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</a:rPr>
                        <a:t>Passenger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</a:rPr>
                        <a:t>Pedestrian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</a:rPr>
                        <a:t>Operator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</a:rPr>
                        <a:t>All Patients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79007"/>
                  </a:ext>
                </a:extLst>
              </a:tr>
              <a:tr h="20093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</a:rPr>
                        <a:t>22 (46.8%)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chemeClr val="tx1"/>
                          </a:solidFill>
                          <a:effectLst/>
                        </a:rPr>
                        <a:t>8 (38.1%)</a:t>
                      </a:r>
                      <a:endParaRPr lang="en-US" sz="3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chemeClr val="tx1"/>
                          </a:solidFill>
                          <a:effectLst/>
                        </a:rPr>
                        <a:t>26 (45.6%)</a:t>
                      </a:r>
                      <a:endParaRPr lang="en-US" sz="3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chemeClr val="tx1"/>
                          </a:solidFill>
                          <a:effectLst/>
                        </a:rPr>
                        <a:t>56 (44.8%)</a:t>
                      </a:r>
                      <a:endParaRPr lang="en-US" sz="3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542357"/>
                  </a:ext>
                </a:extLst>
              </a:tr>
              <a:tr h="20093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3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</a:rPr>
                        <a:t>25 (53.2%)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</a:rPr>
                        <a:t>13 (61.9%)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</a:rPr>
                        <a:t>31 (54.4%)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</a:rPr>
                        <a:t>69 (55.2%)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804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4038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A95EFED-7452-400E-BAA4-67B7C26CA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93369"/>
              </p:ext>
            </p:extLst>
          </p:nvPr>
        </p:nvGraphicFramePr>
        <p:xfrm>
          <a:off x="104932" y="172734"/>
          <a:ext cx="11748571" cy="64918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3671">
                  <a:extLst>
                    <a:ext uri="{9D8B030D-6E8A-4147-A177-3AD203B41FA5}">
                      <a16:colId xmlns:a16="http://schemas.microsoft.com/office/drawing/2014/main" val="3731227028"/>
                    </a:ext>
                  </a:extLst>
                </a:gridCol>
                <a:gridCol w="1629840">
                  <a:extLst>
                    <a:ext uri="{9D8B030D-6E8A-4147-A177-3AD203B41FA5}">
                      <a16:colId xmlns:a16="http://schemas.microsoft.com/office/drawing/2014/main" val="728785775"/>
                    </a:ext>
                  </a:extLst>
                </a:gridCol>
                <a:gridCol w="2114061">
                  <a:extLst>
                    <a:ext uri="{9D8B030D-6E8A-4147-A177-3AD203B41FA5}">
                      <a16:colId xmlns:a16="http://schemas.microsoft.com/office/drawing/2014/main" val="758369803"/>
                    </a:ext>
                  </a:extLst>
                </a:gridCol>
                <a:gridCol w="2071123">
                  <a:extLst>
                    <a:ext uri="{9D8B030D-6E8A-4147-A177-3AD203B41FA5}">
                      <a16:colId xmlns:a16="http://schemas.microsoft.com/office/drawing/2014/main" val="1671024405"/>
                    </a:ext>
                  </a:extLst>
                </a:gridCol>
                <a:gridCol w="3909876">
                  <a:extLst>
                    <a:ext uri="{9D8B030D-6E8A-4147-A177-3AD203B41FA5}">
                      <a16:colId xmlns:a16="http://schemas.microsoft.com/office/drawing/2014/main" val="484008221"/>
                    </a:ext>
                  </a:extLst>
                </a:gridCol>
              </a:tblGrid>
              <a:tr h="8175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 dirty="0">
                          <a:effectLst/>
                        </a:rPr>
                        <a:t>Passenger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>
                          <a:effectLst/>
                        </a:rPr>
                        <a:t>Pedestrian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>
                          <a:effectLst/>
                        </a:rPr>
                        <a:t>Operator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>
                          <a:effectLst/>
                        </a:rPr>
                        <a:t>All Patients Evacuation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72314145"/>
                  </a:ext>
                </a:extLst>
              </a:tr>
              <a:tr h="87344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>
                          <a:effectLst/>
                        </a:rPr>
                        <a:t>Ambulance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 dirty="0">
                          <a:effectLst/>
                        </a:rPr>
                        <a:t>15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>
                          <a:effectLst/>
                        </a:rPr>
                        <a:t>3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>
                          <a:effectLst/>
                        </a:rPr>
                        <a:t>12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>
                          <a:effectLst/>
                        </a:rPr>
                        <a:t>30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extLst>
                  <a:ext uri="{0D108BD9-81ED-4DB2-BD59-A6C34878D82A}">
                    <a16:rowId xmlns:a16="http://schemas.microsoft.com/office/drawing/2014/main" val="3942246723"/>
                  </a:ext>
                </a:extLst>
              </a:tr>
              <a:tr h="87344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>
                          <a:effectLst/>
                        </a:rPr>
                        <a:t>Motorbike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 dirty="0">
                          <a:effectLst/>
                        </a:rPr>
                        <a:t>2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>
                          <a:effectLst/>
                        </a:rPr>
                        <a:t>1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>
                          <a:effectLst/>
                        </a:rPr>
                        <a:t>4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>
                          <a:effectLst/>
                        </a:rPr>
                        <a:t>6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extLst>
                  <a:ext uri="{0D108BD9-81ED-4DB2-BD59-A6C34878D82A}">
                    <a16:rowId xmlns:a16="http://schemas.microsoft.com/office/drawing/2014/main" val="1991942127"/>
                  </a:ext>
                </a:extLst>
              </a:tr>
              <a:tr h="87344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>
                          <a:effectLst/>
                        </a:rPr>
                        <a:t>Police vehicle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>
                          <a:effectLst/>
                        </a:rPr>
                        <a:t>0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 dirty="0">
                          <a:effectLst/>
                        </a:rPr>
                        <a:t>1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>
                          <a:effectLst/>
                        </a:rPr>
                        <a:t>6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>
                          <a:effectLst/>
                        </a:rPr>
                        <a:t>7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extLst>
                  <a:ext uri="{0D108BD9-81ED-4DB2-BD59-A6C34878D82A}">
                    <a16:rowId xmlns:a16="http://schemas.microsoft.com/office/drawing/2014/main" val="4057053327"/>
                  </a:ext>
                </a:extLst>
              </a:tr>
              <a:tr h="131641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>
                          <a:effectLst/>
                        </a:rPr>
                        <a:t>Private motorbike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>
                          <a:effectLst/>
                        </a:rPr>
                        <a:t>0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 dirty="0">
                          <a:effectLst/>
                        </a:rPr>
                        <a:t>2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 dirty="0">
                          <a:effectLst/>
                        </a:rPr>
                        <a:t>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>
                          <a:effectLst/>
                        </a:rPr>
                        <a:t>2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extLst>
                  <a:ext uri="{0D108BD9-81ED-4DB2-BD59-A6C34878D82A}">
                    <a16:rowId xmlns:a16="http://schemas.microsoft.com/office/drawing/2014/main" val="3022989813"/>
                  </a:ext>
                </a:extLst>
              </a:tr>
              <a:tr h="131641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>
                          <a:effectLst/>
                        </a:rPr>
                        <a:t>Private vehicle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>
                          <a:effectLst/>
                        </a:rPr>
                        <a:t>30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>
                          <a:effectLst/>
                        </a:rPr>
                        <a:t>14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>
                          <a:effectLst/>
                        </a:rPr>
                        <a:t>35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 dirty="0">
                          <a:effectLst/>
                        </a:rPr>
                        <a:t>79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extLst>
                  <a:ext uri="{0D108BD9-81ED-4DB2-BD59-A6C34878D82A}">
                    <a16:rowId xmlns:a16="http://schemas.microsoft.com/office/drawing/2014/main" val="2367430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7582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423268-B969-4BA1-8652-2349127788A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9882" y="269823"/>
            <a:ext cx="11859718" cy="631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15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BC7091-B734-4CB9-8322-98CEEF5B960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64892"/>
            <a:ext cx="11634866" cy="586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637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74BFC1-482F-4D9B-A9B0-BCDC405FD05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9626" y="239843"/>
            <a:ext cx="11136443" cy="624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41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D86E74-6085-4064-82F9-4F1AA1F81D6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4892" y="194872"/>
            <a:ext cx="11874708" cy="603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772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203047-0D6A-4C93-9488-37E1E21AF54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54834"/>
            <a:ext cx="12039600" cy="576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69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2B8056-F23F-4625-8DD8-3BE6E26843A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9784" y="464696"/>
            <a:ext cx="11709816" cy="607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589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A5220C7-6066-46D1-9902-063A756878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701342"/>
              </p:ext>
            </p:extLst>
          </p:nvPr>
        </p:nvGraphicFramePr>
        <p:xfrm>
          <a:off x="119922" y="269824"/>
          <a:ext cx="11823450" cy="62621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1787">
                  <a:extLst>
                    <a:ext uri="{9D8B030D-6E8A-4147-A177-3AD203B41FA5}">
                      <a16:colId xmlns:a16="http://schemas.microsoft.com/office/drawing/2014/main" val="2233752116"/>
                    </a:ext>
                  </a:extLst>
                </a:gridCol>
                <a:gridCol w="2275686">
                  <a:extLst>
                    <a:ext uri="{9D8B030D-6E8A-4147-A177-3AD203B41FA5}">
                      <a16:colId xmlns:a16="http://schemas.microsoft.com/office/drawing/2014/main" val="2824571560"/>
                    </a:ext>
                  </a:extLst>
                </a:gridCol>
                <a:gridCol w="2503253">
                  <a:extLst>
                    <a:ext uri="{9D8B030D-6E8A-4147-A177-3AD203B41FA5}">
                      <a16:colId xmlns:a16="http://schemas.microsoft.com/office/drawing/2014/main" val="938498161"/>
                    </a:ext>
                  </a:extLst>
                </a:gridCol>
                <a:gridCol w="2161902">
                  <a:extLst>
                    <a:ext uri="{9D8B030D-6E8A-4147-A177-3AD203B41FA5}">
                      <a16:colId xmlns:a16="http://schemas.microsoft.com/office/drawing/2014/main" val="343965343"/>
                    </a:ext>
                  </a:extLst>
                </a:gridCol>
                <a:gridCol w="2730822">
                  <a:extLst>
                    <a:ext uri="{9D8B030D-6E8A-4147-A177-3AD203B41FA5}">
                      <a16:colId xmlns:a16="http://schemas.microsoft.com/office/drawing/2014/main" val="1844533564"/>
                    </a:ext>
                  </a:extLst>
                </a:gridCol>
              </a:tblGrid>
              <a:tr h="208738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Licensed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Passenger: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Pedestrian:</a:t>
                      </a:r>
                      <a:endParaRPr lang="en-US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operator</a:t>
                      </a:r>
                      <a:endParaRPr lang="en-US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All Patients</a:t>
                      </a:r>
                      <a:endParaRPr lang="en-US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350744293"/>
                  </a:ext>
                </a:extLst>
              </a:tr>
              <a:tr h="20873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no</a:t>
                      </a:r>
                      <a:endParaRPr lang="en-US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47 (100.0%)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20 (95.2%)</a:t>
                      </a:r>
                      <a:endParaRPr lang="en-US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45 (78.9%)</a:t>
                      </a:r>
                      <a:endParaRPr lang="en-US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112 (89.6%)</a:t>
                      </a:r>
                      <a:endParaRPr lang="en-US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912594290"/>
                  </a:ext>
                </a:extLst>
              </a:tr>
              <a:tr h="20873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yes</a:t>
                      </a:r>
                      <a:endParaRPr lang="en-US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0 (0.0%)</a:t>
                      </a:r>
                      <a:endParaRPr lang="en-US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1 (4.8%)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12 (21.1%)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13 (10.4%)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637475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3293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98A3C0-03F3-4CAA-B41D-DB715698D3B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9548" y="359765"/>
            <a:ext cx="11350052" cy="582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272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6A9840-2B10-40AB-8F0C-72AAF7BC7EC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4695" y="119922"/>
            <a:ext cx="10583055" cy="643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202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182A8B-4237-4229-842F-4834519EAC4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9921" y="209862"/>
            <a:ext cx="11919679" cy="61776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0081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A3311D-A596-4006-9D9F-3EC139F73BA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31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981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6DD2FEE-0FAA-49A3-B5BF-E9E64C766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563539"/>
              </p:ext>
            </p:extLst>
          </p:nvPr>
        </p:nvGraphicFramePr>
        <p:xfrm>
          <a:off x="0" y="0"/>
          <a:ext cx="11827254" cy="6885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1209">
                  <a:extLst>
                    <a:ext uri="{9D8B030D-6E8A-4147-A177-3AD203B41FA5}">
                      <a16:colId xmlns:a16="http://schemas.microsoft.com/office/drawing/2014/main" val="2238872499"/>
                    </a:ext>
                  </a:extLst>
                </a:gridCol>
                <a:gridCol w="1971209">
                  <a:extLst>
                    <a:ext uri="{9D8B030D-6E8A-4147-A177-3AD203B41FA5}">
                      <a16:colId xmlns:a16="http://schemas.microsoft.com/office/drawing/2014/main" val="1089455107"/>
                    </a:ext>
                  </a:extLst>
                </a:gridCol>
                <a:gridCol w="1971209">
                  <a:extLst>
                    <a:ext uri="{9D8B030D-6E8A-4147-A177-3AD203B41FA5}">
                      <a16:colId xmlns:a16="http://schemas.microsoft.com/office/drawing/2014/main" val="2404642581"/>
                    </a:ext>
                  </a:extLst>
                </a:gridCol>
                <a:gridCol w="1971209">
                  <a:extLst>
                    <a:ext uri="{9D8B030D-6E8A-4147-A177-3AD203B41FA5}">
                      <a16:colId xmlns:a16="http://schemas.microsoft.com/office/drawing/2014/main" val="2154780415"/>
                    </a:ext>
                  </a:extLst>
                </a:gridCol>
                <a:gridCol w="1971209">
                  <a:extLst>
                    <a:ext uri="{9D8B030D-6E8A-4147-A177-3AD203B41FA5}">
                      <a16:colId xmlns:a16="http://schemas.microsoft.com/office/drawing/2014/main" val="4234541293"/>
                    </a:ext>
                  </a:extLst>
                </a:gridCol>
                <a:gridCol w="1971209">
                  <a:extLst>
                    <a:ext uri="{9D8B030D-6E8A-4147-A177-3AD203B41FA5}">
                      <a16:colId xmlns:a16="http://schemas.microsoft.com/office/drawing/2014/main" val="2928183199"/>
                    </a:ext>
                  </a:extLst>
                </a:gridCol>
              </a:tblGrid>
              <a:tr h="25660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Age Group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≤20 years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21-30 years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31-40 years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41-50 years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&gt;50 years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extLst>
                  <a:ext uri="{0D108BD9-81ED-4DB2-BD59-A6C34878D82A}">
                    <a16:rowId xmlns:a16="http://schemas.microsoft.com/office/drawing/2014/main" val="1522182776"/>
                  </a:ext>
                </a:extLst>
              </a:tr>
              <a:tr h="25660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crashType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extLst>
                  <a:ext uri="{0D108BD9-81ED-4DB2-BD59-A6C34878D82A}">
                    <a16:rowId xmlns:a16="http://schemas.microsoft.com/office/drawing/2014/main" val="1787587782"/>
                  </a:ext>
                </a:extLst>
              </a:tr>
              <a:tr h="45652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Collision with an oxcart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extLst>
                  <a:ext uri="{0D108BD9-81ED-4DB2-BD59-A6C34878D82A}">
                    <a16:rowId xmlns:a16="http://schemas.microsoft.com/office/drawing/2014/main" val="4087132219"/>
                  </a:ext>
                </a:extLst>
              </a:tr>
              <a:tr h="45652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Collision with animal: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extLst>
                  <a:ext uri="{0D108BD9-81ED-4DB2-BD59-A6C34878D82A}">
                    <a16:rowId xmlns:a16="http://schemas.microsoft.com/office/drawing/2014/main" val="2360085252"/>
                  </a:ext>
                </a:extLst>
              </a:tr>
              <a:tr h="45652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Collision with motor vehicle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extLst>
                  <a:ext uri="{0D108BD9-81ED-4DB2-BD59-A6C34878D82A}">
                    <a16:rowId xmlns:a16="http://schemas.microsoft.com/office/drawing/2014/main" val="3845746108"/>
                  </a:ext>
                </a:extLst>
              </a:tr>
              <a:tr h="45652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Collision with motorcycle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extLst>
                  <a:ext uri="{0D108BD9-81ED-4DB2-BD59-A6C34878D82A}">
                    <a16:rowId xmlns:a16="http://schemas.microsoft.com/office/drawing/2014/main" val="3220096695"/>
                  </a:ext>
                </a:extLst>
              </a:tr>
              <a:tr h="45652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Collision with stationary thing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extLst>
                  <a:ext uri="{0D108BD9-81ED-4DB2-BD59-A6C34878D82A}">
                    <a16:rowId xmlns:a16="http://schemas.microsoft.com/office/drawing/2014/main" val="1243062228"/>
                  </a:ext>
                </a:extLst>
              </a:tr>
              <a:tr h="45652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Fall from motorcycle: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extLst>
                  <a:ext uri="{0D108BD9-81ED-4DB2-BD59-A6C34878D82A}">
                    <a16:rowId xmlns:a16="http://schemas.microsoft.com/office/drawing/2014/main" val="3647719875"/>
                  </a:ext>
                </a:extLst>
              </a:tr>
              <a:tr h="25660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Got stuck in spokes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extLst>
                  <a:ext uri="{0D108BD9-81ED-4DB2-BD59-A6C34878D82A}">
                    <a16:rowId xmlns:a16="http://schemas.microsoft.com/office/drawing/2014/main" val="1703258394"/>
                  </a:ext>
                </a:extLst>
              </a:tr>
              <a:tr h="25660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Hit along the road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extLst>
                  <a:ext uri="{0D108BD9-81ED-4DB2-BD59-A6C34878D82A}">
                    <a16:rowId xmlns:a16="http://schemas.microsoft.com/office/drawing/2014/main" val="3978788569"/>
                  </a:ext>
                </a:extLst>
              </a:tr>
              <a:tr h="45652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Hit by fast moving motorbike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extLst>
                  <a:ext uri="{0D108BD9-81ED-4DB2-BD59-A6C34878D82A}">
                    <a16:rowId xmlns:a16="http://schemas.microsoft.com/office/drawing/2014/main" val="4222577560"/>
                  </a:ext>
                </a:extLst>
              </a:tr>
              <a:tr h="25660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Hit by motorbike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extLst>
                  <a:ext uri="{0D108BD9-81ED-4DB2-BD59-A6C34878D82A}">
                    <a16:rowId xmlns:a16="http://schemas.microsoft.com/office/drawing/2014/main" val="1203875147"/>
                  </a:ext>
                </a:extLst>
              </a:tr>
              <a:tr h="25660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Hit by police vehicle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extLst>
                  <a:ext uri="{0D108BD9-81ED-4DB2-BD59-A6C34878D82A}">
                    <a16:rowId xmlns:a16="http://schemas.microsoft.com/office/drawing/2014/main" val="918253435"/>
                  </a:ext>
                </a:extLst>
              </a:tr>
              <a:tr h="25660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Hit from behind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extLst>
                  <a:ext uri="{0D108BD9-81ED-4DB2-BD59-A6C34878D82A}">
                    <a16:rowId xmlns:a16="http://schemas.microsoft.com/office/drawing/2014/main" val="509664324"/>
                  </a:ext>
                </a:extLst>
              </a:tr>
              <a:tr h="25660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Hit pedestrian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extLst>
                  <a:ext uri="{0D108BD9-81ED-4DB2-BD59-A6C34878D82A}">
                    <a16:rowId xmlns:a16="http://schemas.microsoft.com/office/drawing/2014/main" val="2758916180"/>
                  </a:ext>
                </a:extLst>
              </a:tr>
              <a:tr h="45652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Hit while crossing road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extLst>
                  <a:ext uri="{0D108BD9-81ED-4DB2-BD59-A6C34878D82A}">
                    <a16:rowId xmlns:a16="http://schemas.microsoft.com/office/drawing/2014/main" val="3966279698"/>
                  </a:ext>
                </a:extLst>
              </a:tr>
              <a:tr h="45652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Hit while walking along road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extLst>
                  <a:ext uri="{0D108BD9-81ED-4DB2-BD59-A6C34878D82A}">
                    <a16:rowId xmlns:a16="http://schemas.microsoft.com/office/drawing/2014/main" val="3048250746"/>
                  </a:ext>
                </a:extLst>
              </a:tr>
              <a:tr h="45652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Pulled off by bags on motorbike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85" marR="48085" marT="24042" marB="24042" anchor="ctr"/>
                </a:tc>
                <a:extLst>
                  <a:ext uri="{0D108BD9-81ED-4DB2-BD59-A6C34878D82A}">
                    <a16:rowId xmlns:a16="http://schemas.microsoft.com/office/drawing/2014/main" val="2317867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0291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6E9D15B-7C1C-4C96-8C36-A79D11FE9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672814"/>
              </p:ext>
            </p:extLst>
          </p:nvPr>
        </p:nvGraphicFramePr>
        <p:xfrm>
          <a:off x="419726" y="359763"/>
          <a:ext cx="11287591" cy="5951096"/>
        </p:xfrm>
        <a:graphic>
          <a:graphicData uri="http://schemas.openxmlformats.org/drawingml/2006/table">
            <a:tbl>
              <a:tblPr firstRow="1" firstCol="1" bandRow="1"/>
              <a:tblGrid>
                <a:gridCol w="2322961">
                  <a:extLst>
                    <a:ext uri="{9D8B030D-6E8A-4147-A177-3AD203B41FA5}">
                      <a16:colId xmlns:a16="http://schemas.microsoft.com/office/drawing/2014/main" val="2947666201"/>
                    </a:ext>
                  </a:extLst>
                </a:gridCol>
                <a:gridCol w="4482315">
                  <a:extLst>
                    <a:ext uri="{9D8B030D-6E8A-4147-A177-3AD203B41FA5}">
                      <a16:colId xmlns:a16="http://schemas.microsoft.com/office/drawing/2014/main" val="1409172794"/>
                    </a:ext>
                  </a:extLst>
                </a:gridCol>
                <a:gridCol w="4482315">
                  <a:extLst>
                    <a:ext uri="{9D8B030D-6E8A-4147-A177-3AD203B41FA5}">
                      <a16:colId xmlns:a16="http://schemas.microsoft.com/office/drawing/2014/main" val="1978530335"/>
                    </a:ext>
                  </a:extLst>
                </a:gridCol>
              </a:tblGrid>
              <a:tr h="14150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3600" b="1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Fracture?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3600" b="1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3600" b="1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Percentage</a:t>
                      </a:r>
                      <a:endParaRPr lang="en-US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7605367"/>
                  </a:ext>
                </a:extLst>
              </a:tr>
              <a:tr h="151202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360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36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360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27.2%</a:t>
                      </a:r>
                      <a:endParaRPr lang="en-US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8853661"/>
                  </a:ext>
                </a:extLst>
              </a:tr>
              <a:tr h="151202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360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36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91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36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72.8%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3416"/>
                  </a:ext>
                </a:extLst>
              </a:tr>
              <a:tr h="151202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360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Grand Total</a:t>
                      </a:r>
                      <a:endParaRPr lang="en-US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360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125</a:t>
                      </a:r>
                      <a:endParaRPr lang="en-US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36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063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2976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4F433DE-1417-4563-891D-779AB4B00820}"/>
              </a:ext>
            </a:extLst>
          </p:cNvPr>
          <p:cNvGraphicFramePr>
            <a:graphicFrameLocks noGrp="1"/>
          </p:cNvGraphicFramePr>
          <p:nvPr/>
        </p:nvGraphicFramePr>
        <p:xfrm>
          <a:off x="3381375" y="3488371"/>
          <a:ext cx="5429250" cy="10306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4425">
                  <a:extLst>
                    <a:ext uri="{9D8B030D-6E8A-4147-A177-3AD203B41FA5}">
                      <a16:colId xmlns:a16="http://schemas.microsoft.com/office/drawing/2014/main" val="2534413495"/>
                    </a:ext>
                  </a:extLst>
                </a:gridCol>
                <a:gridCol w="4314825">
                  <a:extLst>
                    <a:ext uri="{9D8B030D-6E8A-4147-A177-3AD203B41FA5}">
                      <a16:colId xmlns:a16="http://schemas.microsoft.com/office/drawing/2014/main" val="26389128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Category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Count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52648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Multiple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8357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Single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89694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Closed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6805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Open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67747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545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EAB3FF8-8E5E-4B0D-9A18-9B341B2804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201196"/>
              </p:ext>
            </p:extLst>
          </p:nvPr>
        </p:nvGraphicFramePr>
        <p:xfrm>
          <a:off x="1214204" y="314795"/>
          <a:ext cx="8214610" cy="57112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17757">
                  <a:extLst>
                    <a:ext uri="{9D8B030D-6E8A-4147-A177-3AD203B41FA5}">
                      <a16:colId xmlns:a16="http://schemas.microsoft.com/office/drawing/2014/main" val="3309231526"/>
                    </a:ext>
                  </a:extLst>
                </a:gridCol>
                <a:gridCol w="4796853">
                  <a:extLst>
                    <a:ext uri="{9D8B030D-6E8A-4147-A177-3AD203B41FA5}">
                      <a16:colId xmlns:a16="http://schemas.microsoft.com/office/drawing/2014/main" val="969979285"/>
                    </a:ext>
                  </a:extLst>
                </a:gridCol>
              </a:tblGrid>
              <a:tr h="5223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Gustilo Type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6" marR="2406" marT="2406" marB="2406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Count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6" marR="2406" marT="2406" marB="2406" anchor="ctr"/>
                </a:tc>
                <a:extLst>
                  <a:ext uri="{0D108BD9-81ED-4DB2-BD59-A6C34878D82A}">
                    <a16:rowId xmlns:a16="http://schemas.microsoft.com/office/drawing/2014/main" val="2772865349"/>
                  </a:ext>
                </a:extLst>
              </a:tr>
              <a:tr h="5223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Type 1 (or 1)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6" marR="2406" marT="2406" marB="2406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6" marR="2406" marT="2406" marB="2406" anchor="ctr"/>
                </a:tc>
                <a:extLst>
                  <a:ext uri="{0D108BD9-81ED-4DB2-BD59-A6C34878D82A}">
                    <a16:rowId xmlns:a16="http://schemas.microsoft.com/office/drawing/2014/main" val="2237644385"/>
                  </a:ext>
                </a:extLst>
              </a:tr>
              <a:tr h="5223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Type 2 (or 2)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6" marR="2406" marT="2406" marB="2406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6" marR="2406" marT="2406" marB="2406" anchor="ctr"/>
                </a:tc>
                <a:extLst>
                  <a:ext uri="{0D108BD9-81ED-4DB2-BD59-A6C34878D82A}">
                    <a16:rowId xmlns:a16="http://schemas.microsoft.com/office/drawing/2014/main" val="4093050554"/>
                  </a:ext>
                </a:extLst>
              </a:tr>
              <a:tr h="7602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Type 3A (or 3A, 3a)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6" marR="2406" marT="2406" marB="2406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9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6" marR="2406" marT="2406" marB="2406" anchor="ctr"/>
                </a:tc>
                <a:extLst>
                  <a:ext uri="{0D108BD9-81ED-4DB2-BD59-A6C34878D82A}">
                    <a16:rowId xmlns:a16="http://schemas.microsoft.com/office/drawing/2014/main" val="3228041719"/>
                  </a:ext>
                </a:extLst>
              </a:tr>
              <a:tr h="7602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Type 3B (or 3B, 3b)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6" marR="2406" marT="2406" marB="2406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6" marR="2406" marT="2406" marB="2406" anchor="ctr"/>
                </a:tc>
                <a:extLst>
                  <a:ext uri="{0D108BD9-81ED-4DB2-BD59-A6C34878D82A}">
                    <a16:rowId xmlns:a16="http://schemas.microsoft.com/office/drawing/2014/main" val="220316506"/>
                  </a:ext>
                </a:extLst>
              </a:tr>
              <a:tr h="10414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G2 (assuming same as Type 2)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6" marR="2406" marT="2406" marB="2406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6" marR="2406" marT="2406" marB="2406" anchor="ctr"/>
                </a:tc>
                <a:extLst>
                  <a:ext uri="{0D108BD9-81ED-4DB2-BD59-A6C34878D82A}">
                    <a16:rowId xmlns:a16="http://schemas.microsoft.com/office/drawing/2014/main" val="2076638500"/>
                  </a:ext>
                </a:extLst>
              </a:tr>
              <a:tr h="15822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Unspecified (just Open: but missing grade)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6" marR="2406" marT="2406" marB="2406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                                                                 14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406" marR="2406" marT="2406" marB="2406" anchor="ctr"/>
                </a:tc>
                <a:extLst>
                  <a:ext uri="{0D108BD9-81ED-4DB2-BD59-A6C34878D82A}">
                    <a16:rowId xmlns:a16="http://schemas.microsoft.com/office/drawing/2014/main" val="3678672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7271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05E6023-25B3-4A3E-A95D-E1856536E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369213"/>
              </p:ext>
            </p:extLst>
          </p:nvPr>
        </p:nvGraphicFramePr>
        <p:xfrm>
          <a:off x="2259015" y="1633929"/>
          <a:ext cx="7673970" cy="3018475"/>
        </p:xfrm>
        <a:graphic>
          <a:graphicData uri="http://schemas.openxmlformats.org/drawingml/2006/table">
            <a:tbl>
              <a:tblPr firstRow="1" firstCol="1" bandRow="1"/>
              <a:tblGrid>
                <a:gridCol w="2204104">
                  <a:extLst>
                    <a:ext uri="{9D8B030D-6E8A-4147-A177-3AD203B41FA5}">
                      <a16:colId xmlns:a16="http://schemas.microsoft.com/office/drawing/2014/main" val="2221133288"/>
                    </a:ext>
                  </a:extLst>
                </a:gridCol>
                <a:gridCol w="2314614">
                  <a:extLst>
                    <a:ext uri="{9D8B030D-6E8A-4147-A177-3AD203B41FA5}">
                      <a16:colId xmlns:a16="http://schemas.microsoft.com/office/drawing/2014/main" val="3919432551"/>
                    </a:ext>
                  </a:extLst>
                </a:gridCol>
                <a:gridCol w="3155252">
                  <a:extLst>
                    <a:ext uri="{9D8B030D-6E8A-4147-A177-3AD203B41FA5}">
                      <a16:colId xmlns:a16="http://schemas.microsoft.com/office/drawing/2014/main" val="4029099950"/>
                    </a:ext>
                  </a:extLst>
                </a:gridCol>
              </a:tblGrid>
              <a:tr h="3165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Region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Percentage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6501303"/>
                  </a:ext>
                </a:extLst>
              </a:tr>
              <a:tr h="3382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Lower-limb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97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60.25%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635345"/>
                  </a:ext>
                </a:extLst>
              </a:tr>
              <a:tr h="3382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Upper-Limb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59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36.65%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662758"/>
                  </a:ext>
                </a:extLst>
              </a:tr>
              <a:tr h="3382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Spine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2.48%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2937533"/>
                  </a:ext>
                </a:extLst>
              </a:tr>
              <a:tr h="3382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Pelvis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0.62%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7659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99993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F8CC3BE-5D2E-4E4B-92BC-BCD5ABD5E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572677"/>
              </p:ext>
            </p:extLst>
          </p:nvPr>
        </p:nvGraphicFramePr>
        <p:xfrm>
          <a:off x="479685" y="464695"/>
          <a:ext cx="10927830" cy="65544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78471">
                  <a:extLst>
                    <a:ext uri="{9D8B030D-6E8A-4147-A177-3AD203B41FA5}">
                      <a16:colId xmlns:a16="http://schemas.microsoft.com/office/drawing/2014/main" val="1035486256"/>
                    </a:ext>
                  </a:extLst>
                </a:gridCol>
                <a:gridCol w="1743521">
                  <a:extLst>
                    <a:ext uri="{9D8B030D-6E8A-4147-A177-3AD203B41FA5}">
                      <a16:colId xmlns:a16="http://schemas.microsoft.com/office/drawing/2014/main" val="4259545422"/>
                    </a:ext>
                  </a:extLst>
                </a:gridCol>
                <a:gridCol w="2736855">
                  <a:extLst>
                    <a:ext uri="{9D8B030D-6E8A-4147-A177-3AD203B41FA5}">
                      <a16:colId xmlns:a16="http://schemas.microsoft.com/office/drawing/2014/main" val="3807103897"/>
                    </a:ext>
                  </a:extLst>
                </a:gridCol>
                <a:gridCol w="4068983">
                  <a:extLst>
                    <a:ext uri="{9D8B030D-6E8A-4147-A177-3AD203B41FA5}">
                      <a16:colId xmlns:a16="http://schemas.microsoft.com/office/drawing/2014/main" val="1274410372"/>
                    </a:ext>
                  </a:extLst>
                </a:gridCol>
              </a:tblGrid>
              <a:tr h="4534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dirty="0">
                          <a:effectLst/>
                        </a:rPr>
                        <a:t>Region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</a:rPr>
                        <a:t>Bone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</a:rPr>
                        <a:t>No. of fractures (%)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</a:rPr>
                        <a:t>Overall No. of fractures (%)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962394491"/>
                  </a:ext>
                </a:extLst>
              </a:tr>
              <a:tr h="4844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dirty="0">
                          <a:effectLst/>
                        </a:rPr>
                        <a:t>Lower-limb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</a:rPr>
                        <a:t>Femur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</a:rPr>
                        <a:t>18 (18.6%)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</a:rPr>
                        <a:t>97 (60.2%)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extLst>
                  <a:ext uri="{0D108BD9-81ED-4DB2-BD59-A6C34878D82A}">
                    <a16:rowId xmlns:a16="http://schemas.microsoft.com/office/drawing/2014/main" val="1535639458"/>
                  </a:ext>
                </a:extLst>
              </a:tr>
              <a:tr h="49572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US" sz="2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dirty="0">
                          <a:effectLst/>
                        </a:rPr>
                        <a:t>Fibula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</a:rPr>
                        <a:t>22 (22.7%)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US" sz="2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extLst>
                  <a:ext uri="{0D108BD9-81ED-4DB2-BD59-A6C34878D82A}">
                    <a16:rowId xmlns:a16="http://schemas.microsoft.com/office/drawing/2014/main" val="3757061735"/>
                  </a:ext>
                </a:extLst>
              </a:tr>
              <a:tr h="49572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US" sz="2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</a:rPr>
                        <a:t>Foot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</a:rPr>
                        <a:t>8 (8.2%)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US" sz="2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extLst>
                  <a:ext uri="{0D108BD9-81ED-4DB2-BD59-A6C34878D82A}">
                    <a16:rowId xmlns:a16="http://schemas.microsoft.com/office/drawing/2014/main" val="3157853483"/>
                  </a:ext>
                </a:extLst>
              </a:tr>
              <a:tr h="49572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US" sz="2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dirty="0">
                          <a:effectLst/>
                        </a:rPr>
                        <a:t>Patella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</a:rPr>
                        <a:t>1 (1.0%)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US" sz="2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extLst>
                  <a:ext uri="{0D108BD9-81ED-4DB2-BD59-A6C34878D82A}">
                    <a16:rowId xmlns:a16="http://schemas.microsoft.com/office/drawing/2014/main" val="3358082044"/>
                  </a:ext>
                </a:extLst>
              </a:tr>
              <a:tr h="49572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US" sz="2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</a:rPr>
                        <a:t>Tibia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dirty="0">
                          <a:effectLst/>
                        </a:rPr>
                        <a:t>48 (49.5%)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US" sz="2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extLst>
                  <a:ext uri="{0D108BD9-81ED-4DB2-BD59-A6C34878D82A}">
                    <a16:rowId xmlns:a16="http://schemas.microsoft.com/office/drawing/2014/main" val="1119374302"/>
                  </a:ext>
                </a:extLst>
              </a:tr>
              <a:tr h="4844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</a:rPr>
                        <a:t>Pelvis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</a:rPr>
                        <a:t>Pelvis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dirty="0">
                          <a:effectLst/>
                        </a:rPr>
                        <a:t>1 (100.0%)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</a:rPr>
                        <a:t>1 (0.6%)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extLst>
                  <a:ext uri="{0D108BD9-81ED-4DB2-BD59-A6C34878D82A}">
                    <a16:rowId xmlns:a16="http://schemas.microsoft.com/office/drawing/2014/main" val="2333867376"/>
                  </a:ext>
                </a:extLst>
              </a:tr>
              <a:tr h="4844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</a:rPr>
                        <a:t>Spine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</a:rPr>
                        <a:t>C-Spine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dirty="0">
                          <a:effectLst/>
                        </a:rPr>
                        <a:t>4 (100.0%)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</a:rPr>
                        <a:t>4 (2.5%)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extLst>
                  <a:ext uri="{0D108BD9-81ED-4DB2-BD59-A6C34878D82A}">
                    <a16:rowId xmlns:a16="http://schemas.microsoft.com/office/drawing/2014/main" val="1896497408"/>
                  </a:ext>
                </a:extLst>
              </a:tr>
              <a:tr h="4844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</a:rPr>
                        <a:t>Upper-Limb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</a:rPr>
                        <a:t>Hand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</a:rPr>
                        <a:t>5 (8.5%)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 dirty="0">
                          <a:effectLst/>
                        </a:rPr>
                        <a:t>59 (36.6%)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extLst>
                  <a:ext uri="{0D108BD9-81ED-4DB2-BD59-A6C34878D82A}">
                    <a16:rowId xmlns:a16="http://schemas.microsoft.com/office/drawing/2014/main" val="2338986941"/>
                  </a:ext>
                </a:extLst>
              </a:tr>
              <a:tr h="49572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US" sz="2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</a:rPr>
                        <a:t>Humerus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</a:rPr>
                        <a:t>16 (27.1%)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extLst>
                  <a:ext uri="{0D108BD9-81ED-4DB2-BD59-A6C34878D82A}">
                    <a16:rowId xmlns:a16="http://schemas.microsoft.com/office/drawing/2014/main" val="456536988"/>
                  </a:ext>
                </a:extLst>
              </a:tr>
              <a:tr h="49572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US" sz="2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</a:rPr>
                        <a:t>Radius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</a:rPr>
                        <a:t>31 (52.5%)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extLst>
                  <a:ext uri="{0D108BD9-81ED-4DB2-BD59-A6C34878D82A}">
                    <a16:rowId xmlns:a16="http://schemas.microsoft.com/office/drawing/2014/main" val="2447564607"/>
                  </a:ext>
                </a:extLst>
              </a:tr>
              <a:tr h="49572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US" sz="2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</a:rPr>
                        <a:t>Ulna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400">
                          <a:effectLst/>
                        </a:rPr>
                        <a:t>7 (11.9%)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extLst>
                  <a:ext uri="{0D108BD9-81ED-4DB2-BD59-A6C34878D82A}">
                    <a16:rowId xmlns:a16="http://schemas.microsoft.com/office/drawing/2014/main" val="4250832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6662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837DC4-0F86-4112-9257-3486BE79713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04537" y="449705"/>
            <a:ext cx="9848537" cy="619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8631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9D4A77-7B68-4ACD-9A86-91C1D5FDB47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4793" y="149903"/>
            <a:ext cx="10971551" cy="647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22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9AADA9-5206-4646-8C2C-97FD466AD9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19908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5580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EA9BC1B-FEC1-40F8-85F5-E66708151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421583"/>
              </p:ext>
            </p:extLst>
          </p:nvPr>
        </p:nvGraphicFramePr>
        <p:xfrm>
          <a:off x="179882" y="164892"/>
          <a:ext cx="12007674" cy="64410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73676">
                  <a:extLst>
                    <a:ext uri="{9D8B030D-6E8A-4147-A177-3AD203B41FA5}">
                      <a16:colId xmlns:a16="http://schemas.microsoft.com/office/drawing/2014/main" val="1903487643"/>
                    </a:ext>
                  </a:extLst>
                </a:gridCol>
                <a:gridCol w="2044046">
                  <a:extLst>
                    <a:ext uri="{9D8B030D-6E8A-4147-A177-3AD203B41FA5}">
                      <a16:colId xmlns:a16="http://schemas.microsoft.com/office/drawing/2014/main" val="3966797586"/>
                    </a:ext>
                  </a:extLst>
                </a:gridCol>
                <a:gridCol w="2729984">
                  <a:extLst>
                    <a:ext uri="{9D8B030D-6E8A-4147-A177-3AD203B41FA5}">
                      <a16:colId xmlns:a16="http://schemas.microsoft.com/office/drawing/2014/main" val="1099718021"/>
                    </a:ext>
                  </a:extLst>
                </a:gridCol>
                <a:gridCol w="2729984">
                  <a:extLst>
                    <a:ext uri="{9D8B030D-6E8A-4147-A177-3AD203B41FA5}">
                      <a16:colId xmlns:a16="http://schemas.microsoft.com/office/drawing/2014/main" val="1558196386"/>
                    </a:ext>
                  </a:extLst>
                </a:gridCol>
                <a:gridCol w="2729984">
                  <a:extLst>
                    <a:ext uri="{9D8B030D-6E8A-4147-A177-3AD203B41FA5}">
                      <a16:colId xmlns:a16="http://schemas.microsoft.com/office/drawing/2014/main" val="1913261954"/>
                    </a:ext>
                  </a:extLst>
                </a:gridCol>
              </a:tblGrid>
              <a:tr h="12214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 dirty="0">
                          <a:effectLst/>
                        </a:rPr>
                        <a:t>Region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 dirty="0">
                          <a:effectLst/>
                        </a:rPr>
                        <a:t>Both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>
                          <a:effectLst/>
                        </a:rPr>
                        <a:t>Left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>
                          <a:effectLst/>
                        </a:rPr>
                        <a:t>Right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>
                          <a:effectLst/>
                        </a:rPr>
                        <a:t>All Bones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518758738"/>
                  </a:ext>
                </a:extLst>
              </a:tr>
              <a:tr h="130490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>
                          <a:effectLst/>
                        </a:rPr>
                        <a:t>Lower-limb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 dirty="0">
                          <a:effectLst/>
                        </a:rPr>
                        <a:t>4 (4.1%)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 dirty="0">
                          <a:effectLst/>
                        </a:rPr>
                        <a:t>39 (40.2%)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>
                          <a:effectLst/>
                        </a:rPr>
                        <a:t>54 (55.7%)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>
                          <a:effectLst/>
                        </a:rPr>
                        <a:t>97 (100.0%)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extLst>
                  <a:ext uri="{0D108BD9-81ED-4DB2-BD59-A6C34878D82A}">
                    <a16:rowId xmlns:a16="http://schemas.microsoft.com/office/drawing/2014/main" val="3337332720"/>
                  </a:ext>
                </a:extLst>
              </a:tr>
              <a:tr h="130490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>
                          <a:effectLst/>
                        </a:rPr>
                        <a:t>Pelvis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>
                          <a:effectLst/>
                        </a:rPr>
                        <a:t>1 (100.0%)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 dirty="0">
                          <a:effectLst/>
                        </a:rPr>
                        <a:t>0 (0.0%)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>
                          <a:effectLst/>
                        </a:rPr>
                        <a:t>0 (0.0%)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>
                          <a:effectLst/>
                        </a:rPr>
                        <a:t>1 (100.0%)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extLst>
                  <a:ext uri="{0D108BD9-81ED-4DB2-BD59-A6C34878D82A}">
                    <a16:rowId xmlns:a16="http://schemas.microsoft.com/office/drawing/2014/main" val="2403864280"/>
                  </a:ext>
                </a:extLst>
              </a:tr>
              <a:tr h="130490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>
                          <a:effectLst/>
                        </a:rPr>
                        <a:t>Spine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>
                          <a:effectLst/>
                        </a:rPr>
                        <a:t>3 (75.0%)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 dirty="0">
                          <a:effectLst/>
                        </a:rPr>
                        <a:t>0 (0.0%)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 dirty="0">
                          <a:effectLst/>
                        </a:rPr>
                        <a:t>1 (25.0%)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>
                          <a:effectLst/>
                        </a:rPr>
                        <a:t>4 (100.0%)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extLst>
                  <a:ext uri="{0D108BD9-81ED-4DB2-BD59-A6C34878D82A}">
                    <a16:rowId xmlns:a16="http://schemas.microsoft.com/office/drawing/2014/main" val="2887377360"/>
                  </a:ext>
                </a:extLst>
              </a:tr>
              <a:tr h="130490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>
                          <a:effectLst/>
                        </a:rPr>
                        <a:t>Upper-Limb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>
                          <a:effectLst/>
                        </a:rPr>
                        <a:t>7 (11.9%)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>
                          <a:effectLst/>
                        </a:rPr>
                        <a:t>32 (54.2%)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 dirty="0">
                          <a:effectLst/>
                        </a:rPr>
                        <a:t>20 (33.9%)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 dirty="0">
                          <a:effectLst/>
                        </a:rPr>
                        <a:t>59 (100.0%)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extLst>
                  <a:ext uri="{0D108BD9-81ED-4DB2-BD59-A6C34878D82A}">
                    <a16:rowId xmlns:a16="http://schemas.microsoft.com/office/drawing/2014/main" val="2458338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5750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D72451C-D871-4505-B808-430C097F72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206474"/>
              </p:ext>
            </p:extLst>
          </p:nvPr>
        </p:nvGraphicFramePr>
        <p:xfrm>
          <a:off x="131944" y="170995"/>
          <a:ext cx="11928112" cy="65160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470">
                  <a:extLst>
                    <a:ext uri="{9D8B030D-6E8A-4147-A177-3AD203B41FA5}">
                      <a16:colId xmlns:a16="http://schemas.microsoft.com/office/drawing/2014/main" val="330717903"/>
                    </a:ext>
                  </a:extLst>
                </a:gridCol>
                <a:gridCol w="2023028">
                  <a:extLst>
                    <a:ext uri="{9D8B030D-6E8A-4147-A177-3AD203B41FA5}">
                      <a16:colId xmlns:a16="http://schemas.microsoft.com/office/drawing/2014/main" val="2773636527"/>
                    </a:ext>
                  </a:extLst>
                </a:gridCol>
                <a:gridCol w="2636938">
                  <a:extLst>
                    <a:ext uri="{9D8B030D-6E8A-4147-A177-3AD203B41FA5}">
                      <a16:colId xmlns:a16="http://schemas.microsoft.com/office/drawing/2014/main" val="2136305517"/>
                    </a:ext>
                  </a:extLst>
                </a:gridCol>
                <a:gridCol w="2654442">
                  <a:extLst>
                    <a:ext uri="{9D8B030D-6E8A-4147-A177-3AD203B41FA5}">
                      <a16:colId xmlns:a16="http://schemas.microsoft.com/office/drawing/2014/main" val="2271462499"/>
                    </a:ext>
                  </a:extLst>
                </a:gridCol>
                <a:gridCol w="2813234">
                  <a:extLst>
                    <a:ext uri="{9D8B030D-6E8A-4147-A177-3AD203B41FA5}">
                      <a16:colId xmlns:a16="http://schemas.microsoft.com/office/drawing/2014/main" val="3996379"/>
                    </a:ext>
                  </a:extLst>
                </a:gridCol>
              </a:tblGrid>
              <a:tr h="12356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 dirty="0">
                          <a:effectLst/>
                        </a:rPr>
                        <a:t>Region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 dirty="0">
                          <a:effectLst/>
                        </a:rPr>
                        <a:t>Passenger: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>
                          <a:effectLst/>
                        </a:rPr>
                        <a:t>Pedestrian: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>
                          <a:effectLst/>
                        </a:rPr>
                        <a:t>Operator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>
                          <a:effectLst/>
                        </a:rPr>
                        <a:t>All Bones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220081141"/>
                  </a:ext>
                </a:extLst>
              </a:tr>
              <a:tr h="13200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>
                          <a:effectLst/>
                        </a:rPr>
                        <a:t>Lower-limb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 dirty="0">
                          <a:effectLst/>
                        </a:rPr>
                        <a:t>38 (39.2%)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>
                          <a:effectLst/>
                        </a:rPr>
                        <a:t>15 (15.5%)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>
                          <a:effectLst/>
                        </a:rPr>
                        <a:t>44 (45.4%)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>
                          <a:effectLst/>
                        </a:rPr>
                        <a:t>97 (100.0%)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extLst>
                  <a:ext uri="{0D108BD9-81ED-4DB2-BD59-A6C34878D82A}">
                    <a16:rowId xmlns:a16="http://schemas.microsoft.com/office/drawing/2014/main" val="3991541093"/>
                  </a:ext>
                </a:extLst>
              </a:tr>
              <a:tr h="13200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>
                          <a:effectLst/>
                        </a:rPr>
                        <a:t>Pelvis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 dirty="0">
                          <a:effectLst/>
                        </a:rPr>
                        <a:t>1 (100.0%)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>
                          <a:effectLst/>
                        </a:rPr>
                        <a:t>0 (0.0%)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>
                          <a:effectLst/>
                        </a:rPr>
                        <a:t>0 (0.0%)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>
                          <a:effectLst/>
                        </a:rPr>
                        <a:t>1 (100.0%)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extLst>
                  <a:ext uri="{0D108BD9-81ED-4DB2-BD59-A6C34878D82A}">
                    <a16:rowId xmlns:a16="http://schemas.microsoft.com/office/drawing/2014/main" val="3605911470"/>
                  </a:ext>
                </a:extLst>
              </a:tr>
              <a:tr h="13200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>
                          <a:effectLst/>
                        </a:rPr>
                        <a:t>Spine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>
                          <a:effectLst/>
                        </a:rPr>
                        <a:t>3 (75.0%)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 dirty="0">
                          <a:effectLst/>
                        </a:rPr>
                        <a:t>0 (0.0%)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>
                          <a:effectLst/>
                        </a:rPr>
                        <a:t>1 (25.0%)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>
                          <a:effectLst/>
                        </a:rPr>
                        <a:t>4 (100.0%)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extLst>
                  <a:ext uri="{0D108BD9-81ED-4DB2-BD59-A6C34878D82A}">
                    <a16:rowId xmlns:a16="http://schemas.microsoft.com/office/drawing/2014/main" val="3103049928"/>
                  </a:ext>
                </a:extLst>
              </a:tr>
              <a:tr h="13200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>
                          <a:effectLst/>
                        </a:rPr>
                        <a:t>Upper-Limb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>
                          <a:effectLst/>
                        </a:rPr>
                        <a:t>23 (39.0%)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 dirty="0">
                          <a:effectLst/>
                        </a:rPr>
                        <a:t>11 (18.6%)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 dirty="0">
                          <a:effectLst/>
                        </a:rPr>
                        <a:t>25 (42.4%)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800" dirty="0">
                          <a:effectLst/>
                        </a:rPr>
                        <a:t>59 (100.0%)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86995" marB="86995" anchor="b"/>
                </a:tc>
                <a:extLst>
                  <a:ext uri="{0D108BD9-81ED-4DB2-BD59-A6C34878D82A}">
                    <a16:rowId xmlns:a16="http://schemas.microsoft.com/office/drawing/2014/main" val="112487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58983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ED81C1-3264-46B8-9740-F5288398D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7" y="619125"/>
            <a:ext cx="942022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317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60624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793156"/>
              </p:ext>
            </p:extLst>
          </p:nvPr>
        </p:nvGraphicFramePr>
        <p:xfrm>
          <a:off x="1" y="1"/>
          <a:ext cx="12192000" cy="6724891"/>
        </p:xfrm>
        <a:graphic>
          <a:graphicData uri="http://schemas.openxmlformats.org/drawingml/2006/table">
            <a:tbl>
              <a:tblPr firstRow="1" firstCol="1" bandRow="1">
                <a:effectLst/>
                <a:tableStyleId>{5C22544A-7EE6-4342-B048-85BDC9FD1C3A}</a:tableStyleId>
              </a:tblPr>
              <a:tblGrid>
                <a:gridCol w="1783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3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6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107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883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endParaRPr lang="en-US" sz="28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r>
                        <a:rPr lang="en-US" sz="2800" b="1" dirty="0">
                          <a:solidFill>
                            <a:srgbClr val="00206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 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endParaRPr lang="en-US" sz="28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r>
                        <a:rPr lang="en-US" sz="2800" b="1" dirty="0">
                          <a:solidFill>
                            <a:srgbClr val="00206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B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endParaRPr lang="en-US" sz="28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r>
                        <a:rPr lang="en-US" sz="2800" b="1" dirty="0">
                          <a:solidFill>
                            <a:srgbClr val="00206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800" b="1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800" b="1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1" kern="1200" dirty="0">
                          <a:solidFill>
                            <a:srgbClr val="002060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Patient Roles and number of fractures under AO/OTA </a:t>
                      </a:r>
                    </a:p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8399">
                <a:tc rowSpan="3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endParaRPr lang="en-US" sz="20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r>
                        <a:rPr lang="en-US" sz="2000" b="1" dirty="0">
                          <a:solidFill>
                            <a:srgbClr val="00206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Proximal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endParaRPr lang="en-US" sz="1800" b="1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  </a:t>
                      </a:r>
                      <a:r>
                        <a:rPr lang="en-US" sz="2000" b="1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18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endParaRPr lang="en-US" sz="1800" b="1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 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endParaRPr lang="en-US" sz="1800" b="1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96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endParaRPr lang="en-US" sz="20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r>
                        <a:rPr lang="en-US" sz="2000" b="1" dirty="0">
                          <a:solidFill>
                            <a:srgbClr val="00206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Diaphyseal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   </a:t>
                      </a:r>
                    </a:p>
                    <a:p>
                      <a:endParaRPr lang="en-US" b="1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r>
                        <a:rPr lang="en-US" b="1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  34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endParaRPr lang="en-US" sz="1800" b="1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  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endParaRPr lang="en-US" sz="1800" b="1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83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endParaRPr lang="en-US" sz="20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r>
                        <a:rPr lang="en-US" sz="2000" b="1" dirty="0">
                          <a:solidFill>
                            <a:srgbClr val="00206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Distal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endParaRPr lang="en-US" b="1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r>
                        <a:rPr lang="en-US" b="1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  35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endParaRPr lang="en-US" sz="1800" b="1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 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endParaRPr lang="en-US" sz="1800" b="1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1" y="1"/>
          <a:ext cx="12192000" cy="6724891"/>
        </p:xfrm>
        <a:graphic>
          <a:graphicData uri="http://schemas.openxmlformats.org/drawingml/2006/table">
            <a:tbl>
              <a:tblPr firstRow="1" firstCol="1" bandRow="1">
                <a:effectLst/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0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9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55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583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883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endParaRPr lang="en-US" sz="28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r>
                        <a:rPr lang="en-US" sz="2800" b="1" dirty="0">
                          <a:solidFill>
                            <a:srgbClr val="00206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 A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endParaRPr lang="en-US" sz="28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r>
                        <a:rPr lang="en-US" sz="2800" b="1" dirty="0">
                          <a:solidFill>
                            <a:srgbClr val="00206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B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endParaRPr lang="en-US" sz="28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r>
                        <a:rPr lang="en-US" sz="2800" b="1" dirty="0">
                          <a:solidFill>
                            <a:srgbClr val="00206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800" b="1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800" b="1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1" kern="1200" dirty="0">
                          <a:solidFill>
                            <a:srgbClr val="002060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Patient Roles and number of fractures under AO/OTA </a:t>
                      </a:r>
                    </a:p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8399">
                <a:tc rowSpan="3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endParaRPr lang="en-US" sz="20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r>
                        <a:rPr lang="en-US" sz="2000" b="1" dirty="0">
                          <a:solidFill>
                            <a:srgbClr val="00206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Proximal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endParaRPr lang="en-US" sz="1800" b="1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  </a:t>
                      </a:r>
                      <a:r>
                        <a:rPr lang="en-US" sz="2000" b="1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18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endParaRPr lang="en-US" sz="1800" b="1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 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endParaRPr lang="en-US" sz="1800" b="1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96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endParaRPr lang="en-US" sz="20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r>
                        <a:rPr lang="en-US" sz="2000" b="1" dirty="0">
                          <a:solidFill>
                            <a:srgbClr val="00206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Diaphyseal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   </a:t>
                      </a:r>
                    </a:p>
                    <a:p>
                      <a:endParaRPr lang="en-US" b="1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r>
                        <a:rPr lang="en-US" b="1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  34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endParaRPr lang="en-US" sz="1800" b="1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  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endParaRPr lang="en-US" sz="1800" b="1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83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endParaRPr lang="en-US" sz="20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r>
                        <a:rPr lang="en-US" sz="2000" b="1" dirty="0">
                          <a:solidFill>
                            <a:srgbClr val="00206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Distal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endParaRPr lang="en-US" b="1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r>
                        <a:rPr lang="en-US" b="1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  35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endParaRPr lang="en-US" sz="1800" b="1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 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endParaRPr lang="en-US" sz="1800" b="1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C1F9F5-F4DB-4F4A-A0A1-F7EB4581EC5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97436"/>
            <a:ext cx="11862216" cy="666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574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EA94D9-601A-485F-9B9D-5A572F77EE8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760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71A1B2-5090-4156-BF78-F2F7CFBF4F1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46154"/>
            <a:ext cx="12039600" cy="65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11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91B3FC6-759A-4272-B210-4C71A6E82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050252"/>
              </p:ext>
            </p:extLst>
          </p:nvPr>
        </p:nvGraphicFramePr>
        <p:xfrm>
          <a:off x="119921" y="134911"/>
          <a:ext cx="11824403" cy="62372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95690">
                  <a:extLst>
                    <a:ext uri="{9D8B030D-6E8A-4147-A177-3AD203B41FA5}">
                      <a16:colId xmlns:a16="http://schemas.microsoft.com/office/drawing/2014/main" val="2982537323"/>
                    </a:ext>
                  </a:extLst>
                </a:gridCol>
                <a:gridCol w="2018553">
                  <a:extLst>
                    <a:ext uri="{9D8B030D-6E8A-4147-A177-3AD203B41FA5}">
                      <a16:colId xmlns:a16="http://schemas.microsoft.com/office/drawing/2014/main" val="1653284931"/>
                    </a:ext>
                  </a:extLst>
                </a:gridCol>
                <a:gridCol w="1668436">
                  <a:extLst>
                    <a:ext uri="{9D8B030D-6E8A-4147-A177-3AD203B41FA5}">
                      <a16:colId xmlns:a16="http://schemas.microsoft.com/office/drawing/2014/main" val="2069377316"/>
                    </a:ext>
                  </a:extLst>
                </a:gridCol>
                <a:gridCol w="1668436">
                  <a:extLst>
                    <a:ext uri="{9D8B030D-6E8A-4147-A177-3AD203B41FA5}">
                      <a16:colId xmlns:a16="http://schemas.microsoft.com/office/drawing/2014/main" val="27760442"/>
                    </a:ext>
                  </a:extLst>
                </a:gridCol>
                <a:gridCol w="2673288">
                  <a:extLst>
                    <a:ext uri="{9D8B030D-6E8A-4147-A177-3AD203B41FA5}">
                      <a16:colId xmlns:a16="http://schemas.microsoft.com/office/drawing/2014/main" val="2609667216"/>
                    </a:ext>
                  </a:extLst>
                </a:gridCol>
              </a:tblGrid>
              <a:tr h="6930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Occupation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Passenger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Pedestrian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Operator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All Patients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506"/>
                  </a:ext>
                </a:extLst>
              </a:tr>
              <a:tr h="6930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Employee (Public/Private)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6 (12.8%)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0 (0.0%)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5 (8.8%)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11 (8.8%)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331234"/>
                  </a:ext>
                </a:extLst>
              </a:tr>
              <a:tr h="6930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Farmer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3 (6.4%)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2 (9.5%)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3 (5.3%)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8 (6.4%)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597516"/>
                  </a:ext>
                </a:extLst>
              </a:tr>
              <a:tr h="6930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Motorbike Rider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7 (14.9%)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2 (9.5%)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30 (52.6%)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39 (31.2%)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033367"/>
                  </a:ext>
                </a:extLst>
              </a:tr>
              <a:tr h="6930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Small-business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16 (34.0%)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6 (28.6%)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4 (7.0%)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26 (20.8%)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486758"/>
                  </a:ext>
                </a:extLst>
              </a:tr>
              <a:tr h="6930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Small-business (second row)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0 (0.0%)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1 (4.8%)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0 (0.0%)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1 (0.8%)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252362"/>
                  </a:ext>
                </a:extLst>
              </a:tr>
              <a:tr h="6930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Student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2 (4.3%)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1 (4.8%)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3 (5.3%)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6 (4.8%)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988922"/>
                  </a:ext>
                </a:extLst>
              </a:tr>
              <a:tr h="6930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Casual Laborer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13 (27.7%)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9 (42.9%)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12 (21.1%)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34 (27.2%)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024141"/>
                  </a:ext>
                </a:extLst>
              </a:tr>
              <a:tr h="6930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965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1845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4417C3E-6DE3-413B-AE91-BBC977352B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049301"/>
              </p:ext>
            </p:extLst>
          </p:nvPr>
        </p:nvGraphicFramePr>
        <p:xfrm>
          <a:off x="134912" y="269823"/>
          <a:ext cx="11947234" cy="64227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23081">
                  <a:extLst>
                    <a:ext uri="{9D8B030D-6E8A-4147-A177-3AD203B41FA5}">
                      <a16:colId xmlns:a16="http://schemas.microsoft.com/office/drawing/2014/main" val="2755919964"/>
                    </a:ext>
                  </a:extLst>
                </a:gridCol>
                <a:gridCol w="2248525">
                  <a:extLst>
                    <a:ext uri="{9D8B030D-6E8A-4147-A177-3AD203B41FA5}">
                      <a16:colId xmlns:a16="http://schemas.microsoft.com/office/drawing/2014/main" val="4050320793"/>
                    </a:ext>
                  </a:extLst>
                </a:gridCol>
                <a:gridCol w="2221286">
                  <a:extLst>
                    <a:ext uri="{9D8B030D-6E8A-4147-A177-3AD203B41FA5}">
                      <a16:colId xmlns:a16="http://schemas.microsoft.com/office/drawing/2014/main" val="1086737578"/>
                    </a:ext>
                  </a:extLst>
                </a:gridCol>
                <a:gridCol w="1821737">
                  <a:extLst>
                    <a:ext uri="{9D8B030D-6E8A-4147-A177-3AD203B41FA5}">
                      <a16:colId xmlns:a16="http://schemas.microsoft.com/office/drawing/2014/main" val="1328966371"/>
                    </a:ext>
                  </a:extLst>
                </a:gridCol>
                <a:gridCol w="2732605">
                  <a:extLst>
                    <a:ext uri="{9D8B030D-6E8A-4147-A177-3AD203B41FA5}">
                      <a16:colId xmlns:a16="http://schemas.microsoft.com/office/drawing/2014/main" val="1477441982"/>
                    </a:ext>
                  </a:extLst>
                </a:gridCol>
              </a:tblGrid>
              <a:tr h="12845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</a:rPr>
                        <a:t>Education Level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</a:rPr>
                        <a:t>Passenger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chemeClr val="tx1"/>
                          </a:solidFill>
                          <a:effectLst/>
                        </a:rPr>
                        <a:t>Pedestrian</a:t>
                      </a:r>
                      <a:endParaRPr lang="en-US" sz="3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chemeClr val="tx1"/>
                          </a:solidFill>
                          <a:effectLst/>
                        </a:rPr>
                        <a:t>Operator</a:t>
                      </a:r>
                      <a:endParaRPr lang="en-US" sz="3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chemeClr val="tx1"/>
                          </a:solidFill>
                          <a:effectLst/>
                        </a:rPr>
                        <a:t>All Patients</a:t>
                      </a:r>
                      <a:endParaRPr lang="en-US" sz="3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186351"/>
                  </a:ext>
                </a:extLst>
              </a:tr>
              <a:tr h="12845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chemeClr val="tx1"/>
                          </a:solidFill>
                          <a:effectLst/>
                        </a:rPr>
                        <a:t>Primary</a:t>
                      </a:r>
                      <a:endParaRPr lang="en-US" sz="3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</a:rPr>
                        <a:t>17 (36.2%)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chemeClr val="tx1"/>
                          </a:solidFill>
                          <a:effectLst/>
                        </a:rPr>
                        <a:t>15 (71.4%)</a:t>
                      </a:r>
                      <a:endParaRPr lang="en-US" sz="3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chemeClr val="tx1"/>
                          </a:solidFill>
                          <a:effectLst/>
                        </a:rPr>
                        <a:t>28 (50.0%)</a:t>
                      </a:r>
                      <a:endParaRPr lang="en-US" sz="3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chemeClr val="tx1"/>
                          </a:solidFill>
                          <a:effectLst/>
                        </a:rPr>
                        <a:t>60 (48.4%)</a:t>
                      </a:r>
                      <a:endParaRPr lang="en-US" sz="3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838038"/>
                  </a:ext>
                </a:extLst>
              </a:tr>
              <a:tr h="12845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chemeClr val="tx1"/>
                          </a:solidFill>
                          <a:effectLst/>
                        </a:rPr>
                        <a:t>No School</a:t>
                      </a:r>
                      <a:endParaRPr lang="en-US" sz="3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</a:rPr>
                        <a:t>4 (8.5%)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chemeClr val="tx1"/>
                          </a:solidFill>
                          <a:effectLst/>
                        </a:rPr>
                        <a:t>0 (0.0%)</a:t>
                      </a:r>
                      <a:endParaRPr lang="en-US" sz="3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chemeClr val="tx1"/>
                          </a:solidFill>
                          <a:effectLst/>
                        </a:rPr>
                        <a:t>0 (0.0%)</a:t>
                      </a:r>
                      <a:endParaRPr lang="en-US" sz="3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chemeClr val="tx1"/>
                          </a:solidFill>
                          <a:effectLst/>
                        </a:rPr>
                        <a:t>4 (3.2%)</a:t>
                      </a:r>
                      <a:endParaRPr lang="en-US" sz="3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462305"/>
                  </a:ext>
                </a:extLst>
              </a:tr>
              <a:tr h="12845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chemeClr val="tx1"/>
                          </a:solidFill>
                          <a:effectLst/>
                        </a:rPr>
                        <a:t>Secondary</a:t>
                      </a:r>
                      <a:endParaRPr lang="en-US" sz="3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</a:rPr>
                        <a:t>16 (34.0%)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chemeClr val="tx1"/>
                          </a:solidFill>
                          <a:effectLst/>
                        </a:rPr>
                        <a:t>4 (19.0%)</a:t>
                      </a:r>
                      <a:endParaRPr lang="en-US" sz="3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chemeClr val="tx1"/>
                          </a:solidFill>
                          <a:effectLst/>
                        </a:rPr>
                        <a:t>21 (37.5%)</a:t>
                      </a:r>
                      <a:endParaRPr lang="en-US" sz="3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chemeClr val="tx1"/>
                          </a:solidFill>
                          <a:effectLst/>
                        </a:rPr>
                        <a:t>41 (33.1%)</a:t>
                      </a:r>
                      <a:endParaRPr lang="en-US" sz="3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032464"/>
                  </a:ext>
                </a:extLst>
              </a:tr>
              <a:tr h="12845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>
                          <a:solidFill>
                            <a:schemeClr val="tx1"/>
                          </a:solidFill>
                          <a:effectLst/>
                        </a:rPr>
                        <a:t>Tertiary</a:t>
                      </a:r>
                      <a:endParaRPr lang="en-US" sz="3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</a:rPr>
                        <a:t>10 (21.3%)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</a:rPr>
                        <a:t>2 (9.5%)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</a:rPr>
                        <a:t>7 (12.5%)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</a:rPr>
                        <a:t>19 (15.3%)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009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9531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8A075E-64C4-4441-833A-646A831CCB8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04931"/>
            <a:ext cx="12192000" cy="675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684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</TotalTime>
  <Words>904</Words>
  <Application>Microsoft Office PowerPoint</Application>
  <PresentationFormat>Widescreen</PresentationFormat>
  <Paragraphs>464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Poppins</vt:lpstr>
      <vt:lpstr>Segoe UI</vt:lpstr>
      <vt:lpstr>Times New Roman</vt:lpstr>
      <vt:lpstr>Office Theme</vt:lpstr>
      <vt:lpstr>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</dc:title>
  <dc:creator>MICHAEL</dc:creator>
  <cp:lastModifiedBy>MICHAEL</cp:lastModifiedBy>
  <cp:revision>13</cp:revision>
  <dcterms:created xsi:type="dcterms:W3CDTF">2025-04-27T13:10:22Z</dcterms:created>
  <dcterms:modified xsi:type="dcterms:W3CDTF">2025-04-28T04:48:53Z</dcterms:modified>
</cp:coreProperties>
</file>