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796075" cy="992505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vj9w3K8DBpTe1H1rU7QQe0qOr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D9DEE5-7D53-44FC-8D6D-5873C47733DF}">
  <a:tblStyle styleId="{CBD9DEE5-7D53-44FC-8D6D-5873C47733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/>
        </p:nvSpPr>
        <p:spPr>
          <a:xfrm>
            <a:off x="3851280" y="9426600"/>
            <a:ext cx="2942640" cy="494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917640" y="744480"/>
            <a:ext cx="4961880" cy="3722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79320" y="4714560"/>
            <a:ext cx="5438160" cy="446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/>
        </p:nvSpPr>
        <p:spPr>
          <a:xfrm>
            <a:off x="3851280" y="9426600"/>
            <a:ext cx="2942640" cy="494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:notes"/>
          <p:cNvSpPr/>
          <p:nvPr/>
        </p:nvSpPr>
        <p:spPr>
          <a:xfrm>
            <a:off x="3851280" y="9428040"/>
            <a:ext cx="2944080" cy="496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917640" y="744480"/>
            <a:ext cx="4961880" cy="3722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679320" y="4714560"/>
            <a:ext cx="5438160" cy="446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/>
          <p:nvPr/>
        </p:nvSpPr>
        <p:spPr>
          <a:xfrm>
            <a:off x="3851280" y="9426600"/>
            <a:ext cx="2942640" cy="494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:notes"/>
          <p:cNvSpPr/>
          <p:nvPr/>
        </p:nvSpPr>
        <p:spPr>
          <a:xfrm>
            <a:off x="3851280" y="9428040"/>
            <a:ext cx="2944080" cy="496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917640" y="744480"/>
            <a:ext cx="4961880" cy="3722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79320" y="4714560"/>
            <a:ext cx="5438160" cy="4466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81c6f411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81c6f411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781c6f411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917640" y="744480"/>
            <a:ext cx="4960080" cy="3720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79320" y="4714920"/>
            <a:ext cx="543672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:notes"/>
          <p:cNvSpPr/>
          <p:nvPr/>
        </p:nvSpPr>
        <p:spPr>
          <a:xfrm>
            <a:off x="3851280" y="9426600"/>
            <a:ext cx="2942640" cy="49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917640" y="744480"/>
            <a:ext cx="4960080" cy="3720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79320" y="4714920"/>
            <a:ext cx="5436720" cy="446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:notes"/>
          <p:cNvSpPr/>
          <p:nvPr/>
        </p:nvSpPr>
        <p:spPr>
          <a:xfrm>
            <a:off x="3851280" y="9426600"/>
            <a:ext cx="2942640" cy="494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81c6f411_0_61:notes"/>
          <p:cNvSpPr/>
          <p:nvPr>
            <p:ph idx="2" type="sldImg"/>
          </p:nvPr>
        </p:nvSpPr>
        <p:spPr>
          <a:xfrm>
            <a:off x="917575" y="744538"/>
            <a:ext cx="49608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4781c6f411_0_61:notes"/>
          <p:cNvSpPr txBox="1"/>
          <p:nvPr>
            <p:ph idx="1" type="body"/>
          </p:nvPr>
        </p:nvSpPr>
        <p:spPr>
          <a:xfrm>
            <a:off x="679320" y="4714920"/>
            <a:ext cx="54375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4781c6f411_0_61:notes"/>
          <p:cNvSpPr txBox="1"/>
          <p:nvPr>
            <p:ph idx="12" type="sldNum"/>
          </p:nvPr>
        </p:nvSpPr>
        <p:spPr>
          <a:xfrm>
            <a:off x="3851280" y="9426600"/>
            <a:ext cx="294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81c6f411_0_74:notes"/>
          <p:cNvSpPr/>
          <p:nvPr>
            <p:ph idx="2" type="sldImg"/>
          </p:nvPr>
        </p:nvSpPr>
        <p:spPr>
          <a:xfrm>
            <a:off x="917575" y="744538"/>
            <a:ext cx="49608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4781c6f411_0_74:notes"/>
          <p:cNvSpPr txBox="1"/>
          <p:nvPr>
            <p:ph idx="1" type="body"/>
          </p:nvPr>
        </p:nvSpPr>
        <p:spPr>
          <a:xfrm>
            <a:off x="679320" y="4714920"/>
            <a:ext cx="54375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4781c6f411_0_74:notes"/>
          <p:cNvSpPr txBox="1"/>
          <p:nvPr>
            <p:ph idx="12" type="sldNum"/>
          </p:nvPr>
        </p:nvSpPr>
        <p:spPr>
          <a:xfrm>
            <a:off x="3851280" y="9426600"/>
            <a:ext cx="294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4781c6f411_1_16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4781c6f411_1_164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" name="Google Shape;16;g4781c6f411_1_164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g4781c6f411_1_1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81c6f411_1_201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g4781c6f411_1_201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g4781c6f411_1_2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781c6f411_1_2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81c6f411_1_207"/>
          <p:cNvSpPr txBox="1"/>
          <p:nvPr>
            <p:ph type="title"/>
          </p:nvPr>
        </p:nvSpPr>
        <p:spPr>
          <a:xfrm>
            <a:off x="457200" y="128520"/>
            <a:ext cx="82281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g4781c6f411_1_207"/>
          <p:cNvSpPr txBox="1"/>
          <p:nvPr>
            <p:ph idx="1" type="subTitle"/>
          </p:nvPr>
        </p:nvSpPr>
        <p:spPr>
          <a:xfrm>
            <a:off x="457200" y="1599840"/>
            <a:ext cx="82281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g4781c6f411_1_20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4781c6f411_1_169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4781c6f411_1_1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4781c6f411_1_172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4781c6f411_1_172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4781c6f411_1_1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781c6f411_1_176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4781c6f411_1_176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4781c6f411_1_176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4781c6f411_1_1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4781c6f411_1_181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" name="Google Shape;32;g4781c6f411_1_1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781c6f411_1_18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5" name="Google Shape;35;g4781c6f411_1_18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4781c6f411_1_1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4781c6f411_1_18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4781c6f411_1_1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781c6f411_1_19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g4781c6f411_1_19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4781c6f411_1_191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4" name="Google Shape;44;g4781c6f411_1_191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g4781c6f411_1_19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6" name="Google Shape;46;g4781c6f411_1_1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781c6f411_1_198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9" name="Google Shape;49;g4781c6f411_1_1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4781c6f411_1_160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1" name="Google Shape;11;g4781c6f411_1_160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g4781c6f411_1_1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0" y="765000"/>
            <a:ext cx="914328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TECNOLÓGICA FEDERAL DO PARANÁ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COMPUTAÇÃO </a:t>
            </a:r>
            <a:b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BACHARELADO EM ENGENHARIA DE SOFTWARE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323160" y="4752000"/>
            <a:ext cx="2508480" cy="122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Magno Santos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Massallys Silva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Ykaro Andrade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3760" y="6286680"/>
            <a:ext cx="9143280" cy="367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0" y="2421000"/>
            <a:ext cx="9143280" cy="119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GUIA COMERCIAL GASTANDO POUCO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403280" y="3716280"/>
            <a:ext cx="6447600" cy="64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Proposta Oficina 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971280" y="836280"/>
            <a:ext cx="705564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Cronograma Pr</a:t>
            </a:r>
            <a:r>
              <a:rPr b="1" lang="pt-BR" sz="3600">
                <a:solidFill>
                  <a:srgbClr val="434343"/>
                </a:solidFill>
              </a:rPr>
              <a:t>evisto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88440" y="2299680"/>
            <a:ext cx="183960" cy="30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79280" y="136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{CBD9DEE5-7D53-44FC-8D6D-5873C47733DF}</a:tableStyleId>
              </a:tblPr>
              <a:tblGrid>
                <a:gridCol w="891000"/>
                <a:gridCol w="2829600"/>
                <a:gridCol w="1662125"/>
                <a:gridCol w="1232275"/>
                <a:gridCol w="1232275"/>
                <a:gridCol w="936000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Sprints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Funcionalidades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Tempo Estimado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Início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Término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Estruturação do desenvolvimento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05/09/2019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/09/2019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Início desenvolvimento aplicação empresa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11/09/2019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/09/2019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Continuação do desenvolvimento aplicação empresa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pt-BR"/>
                        <a:t>09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pt-BR"/>
                        <a:t>2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</a:t>
                      </a:r>
                      <a:r>
                        <a:rPr lang="pt-BR"/>
                        <a:t>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Finalização do desenvolvimento da aplicação empresa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pt-BR"/>
                        <a:t>3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</a:t>
                      </a:r>
                      <a:r>
                        <a:rPr lang="pt-BR"/>
                        <a:t>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</a:t>
                      </a:r>
                      <a:r>
                        <a:rPr lang="pt-BR"/>
                        <a:t>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Início desenvolvimento aplicação </a:t>
                      </a:r>
                      <a:r>
                        <a:rPr lang="pt-BR"/>
                        <a:t>cliente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pt-BR"/>
                        <a:t>10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</a:t>
                      </a:r>
                      <a:r>
                        <a:rPr lang="pt-BR"/>
                        <a:t>0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Continuação do desenvolvimento aplicação </a:t>
                      </a:r>
                      <a:r>
                        <a:rPr lang="pt-BR"/>
                        <a:t>cliente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pt-BR"/>
                        <a:t>3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/10/2019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05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</a:t>
                      </a:r>
                      <a:r>
                        <a:rPr lang="pt-BR"/>
                        <a:t>1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7ª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Finalização do desenvolvimento da aplicação </a:t>
                      </a:r>
                      <a:r>
                        <a:rPr lang="pt-BR"/>
                        <a:t>cliente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dias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06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pt-BR"/>
                        <a:t>1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pt-BR"/>
                        <a:t>9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/1</a:t>
                      </a:r>
                      <a:r>
                        <a:rPr lang="pt-BR"/>
                        <a:t>1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/2019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 36 dias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 </a:t>
                      </a:r>
                      <a:r>
                        <a:rPr lang="pt-BR"/>
                        <a:t>108 </a:t>
                      </a:r>
                      <a:r>
                        <a:rPr b="0" lang="pt-B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Horas Estimada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57120" y="857160"/>
            <a:ext cx="8786160" cy="702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20"/>
          <p:cNvSpPr/>
          <p:nvPr/>
        </p:nvSpPr>
        <p:spPr>
          <a:xfrm>
            <a:off x="4481640" y="-92160"/>
            <a:ext cx="180000" cy="64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553080" y="6356520"/>
            <a:ext cx="213300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20"/>
          <p:cNvSpPr/>
          <p:nvPr/>
        </p:nvSpPr>
        <p:spPr>
          <a:xfrm>
            <a:off x="642960" y="2143080"/>
            <a:ext cx="7342920" cy="49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0"/>
          <p:cNvSpPr/>
          <p:nvPr/>
        </p:nvSpPr>
        <p:spPr>
          <a:xfrm>
            <a:off x="857160" y="2286000"/>
            <a:ext cx="7622280" cy="1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5648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Resultados Esperados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7864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648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Limitações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971280" y="836280"/>
            <a:ext cx="705564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57120" y="857160"/>
            <a:ext cx="8786160" cy="702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21"/>
          <p:cNvSpPr/>
          <p:nvPr/>
        </p:nvSpPr>
        <p:spPr>
          <a:xfrm>
            <a:off x="4481640" y="-92160"/>
            <a:ext cx="180000" cy="64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553080" y="6356520"/>
            <a:ext cx="213300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1"/>
          <p:cNvSpPr/>
          <p:nvPr/>
        </p:nvSpPr>
        <p:spPr>
          <a:xfrm>
            <a:off x="611280" y="2060640"/>
            <a:ext cx="7342920" cy="49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21"/>
          <p:cNvSpPr/>
          <p:nvPr/>
        </p:nvSpPr>
        <p:spPr>
          <a:xfrm>
            <a:off x="357125" y="699451"/>
            <a:ext cx="8500200" cy="55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Muito obrigado!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Perguntas?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4140901" y="6276600"/>
            <a:ext cx="703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971280" y="836280"/>
            <a:ext cx="705564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66275" y="2062449"/>
            <a:ext cx="82299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057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Publicidade Tradicional x Mídias digitais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057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Momento da economia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057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Novas soluções e mídias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-4181040" y="280800"/>
            <a:ext cx="7336440" cy="85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971280" y="836280"/>
            <a:ext cx="705564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84120" y="1716480"/>
            <a:ext cx="8229960" cy="419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057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Web para empresas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57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Sistema Web Clientes</a:t>
            </a:r>
            <a:endParaRPr sz="2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572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 lado servidor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4781c6f411_0_0"/>
          <p:cNvPicPr preferRelativeResize="0"/>
          <p:nvPr/>
        </p:nvPicPr>
        <p:blipFill rotWithShape="1">
          <a:blip r:embed="rId3">
            <a:alphaModFix/>
          </a:blip>
          <a:srcRect b="6567" l="13310" r="14115" t="4567"/>
          <a:stretch/>
        </p:blipFill>
        <p:spPr>
          <a:xfrm>
            <a:off x="0" y="79463"/>
            <a:ext cx="9144000" cy="66990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4781c6f411_0_0"/>
          <p:cNvSpPr/>
          <p:nvPr/>
        </p:nvSpPr>
        <p:spPr>
          <a:xfrm>
            <a:off x="179280" y="6237360"/>
            <a:ext cx="8782800" cy="40380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71280" y="836280"/>
            <a:ext cx="7055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-72720" y="1255680"/>
            <a:ext cx="91434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TypeScript no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de aplicações web (MEAN Stack)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3837005" y="6316623"/>
            <a:ext cx="5307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Adaptado de (</a:t>
            </a:r>
            <a:r>
              <a:rPr b="1" i="0" lang="pt-BR" sz="1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BERA, MINE, LOPES, 2015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900" y="2202125"/>
            <a:ext cx="4876200" cy="40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125280" y="836280"/>
            <a:ext cx="878292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Proposta de desenvolvimento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0" y="1267920"/>
            <a:ext cx="9143280" cy="96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5716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Tecnologias e Ferramentas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20" y="2054880"/>
            <a:ext cx="8519040" cy="4076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879120" y="5826960"/>
            <a:ext cx="516852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Autoria Própria.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4">
            <a:alphaModFix/>
          </a:blip>
          <a:srcRect b="0" l="514" r="504" t="0"/>
          <a:stretch/>
        </p:blipFill>
        <p:spPr>
          <a:xfrm>
            <a:off x="310525" y="1657550"/>
            <a:ext cx="2473175" cy="24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79280" y="6237360"/>
            <a:ext cx="8782920" cy="40392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070325" y="6237350"/>
            <a:ext cx="7752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971280" y="836280"/>
            <a:ext cx="7055640" cy="4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Proposta de desenvolvimento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3680" y="1481760"/>
            <a:ext cx="9351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571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desenvolvimento de software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57168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57168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57168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25" y="2037246"/>
            <a:ext cx="6056599" cy="421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81c6f411_0_61"/>
          <p:cNvSpPr/>
          <p:nvPr/>
        </p:nvSpPr>
        <p:spPr>
          <a:xfrm>
            <a:off x="179280" y="6237360"/>
            <a:ext cx="8783700" cy="40470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4781c6f411_0_61"/>
          <p:cNvSpPr txBox="1"/>
          <p:nvPr/>
        </p:nvSpPr>
        <p:spPr>
          <a:xfrm>
            <a:off x="971280" y="836280"/>
            <a:ext cx="7056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Protótipos </a:t>
            </a:r>
            <a:endParaRPr b="1" i="0" sz="3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4781c6f411_0_61"/>
          <p:cNvSpPr txBox="1"/>
          <p:nvPr/>
        </p:nvSpPr>
        <p:spPr>
          <a:xfrm>
            <a:off x="3630690" y="1365174"/>
            <a:ext cx="5036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aplicativo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4781c6f411_0_61"/>
          <p:cNvSpPr txBox="1"/>
          <p:nvPr/>
        </p:nvSpPr>
        <p:spPr>
          <a:xfrm>
            <a:off x="6025755" y="1949949"/>
            <a:ext cx="28431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favoritos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da empresa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da empresa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 de atuação da empresa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do desconto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Seta de navegação entre imagens postadas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Imagem principal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informada pela empresa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Botão com visualizar rota até a empresa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Botão de  </a:t>
            </a: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IN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g4781c6f411_0_61"/>
          <p:cNvSpPr/>
          <p:nvPr/>
        </p:nvSpPr>
        <p:spPr>
          <a:xfrm>
            <a:off x="701386" y="907974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4781c6f411_0_61"/>
          <p:cNvSpPr/>
          <p:nvPr/>
        </p:nvSpPr>
        <p:spPr>
          <a:xfrm>
            <a:off x="803564" y="907974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HfjkQFr2rRxHUqQFKjMw2NvinJ56DiJ4iw_2q9SNiwlVAoL5_xbLHGRJ4w7gtexD9Vwy1cpmjriDQhML81RQAlPLQJlj9NBeEmPl6jZhmmeOMelaSKaRNA_brGBEy5S7nQzBRXil" id="134" name="Google Shape;134;g4781c6f411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08" y="1151811"/>
            <a:ext cx="5340348" cy="47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4781c6f411_0_61"/>
          <p:cNvSpPr txBox="1"/>
          <p:nvPr/>
        </p:nvSpPr>
        <p:spPr>
          <a:xfrm>
            <a:off x="599200" y="5895250"/>
            <a:ext cx="300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Fonte: Autoria Própria.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81c6f411_0_74"/>
          <p:cNvSpPr/>
          <p:nvPr/>
        </p:nvSpPr>
        <p:spPr>
          <a:xfrm>
            <a:off x="179280" y="6237360"/>
            <a:ext cx="8783700" cy="404700"/>
          </a:xfrm>
          <a:prstGeom prst="rect">
            <a:avLst/>
          </a:prstGeom>
          <a:gradFill>
            <a:gsLst>
              <a:gs pos="0">
                <a:srgbClr val="FFCC00"/>
              </a:gs>
              <a:gs pos="100000">
                <a:srgbClr val="FFF9D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4781c6f411_0_74"/>
          <p:cNvSpPr txBox="1"/>
          <p:nvPr/>
        </p:nvSpPr>
        <p:spPr>
          <a:xfrm>
            <a:off x="971280" y="349580"/>
            <a:ext cx="7056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Protótipos </a:t>
            </a:r>
            <a:endParaRPr b="1" i="0" sz="3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4781c6f411_0_74"/>
          <p:cNvSpPr txBox="1"/>
          <p:nvPr/>
        </p:nvSpPr>
        <p:spPr>
          <a:xfrm>
            <a:off x="481059" y="911649"/>
            <a:ext cx="8181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empresa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4781c6f411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75" y="1449024"/>
            <a:ext cx="7219526" cy="4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4781c6f411_0_74"/>
          <p:cNvSpPr txBox="1"/>
          <p:nvPr/>
        </p:nvSpPr>
        <p:spPr>
          <a:xfrm>
            <a:off x="6845375" y="5756725"/>
            <a:ext cx="300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Fonte: Autoria Própria.</a:t>
            </a:r>
            <a:endParaRPr/>
          </a:p>
        </p:txBody>
      </p:sp>
      <p:sp>
        <p:nvSpPr>
          <p:cNvPr id="146" name="Google Shape;146;g4781c6f411_0_74"/>
          <p:cNvSpPr txBox="1"/>
          <p:nvPr/>
        </p:nvSpPr>
        <p:spPr>
          <a:xfrm>
            <a:off x="5694217" y="2813073"/>
            <a:ext cx="3088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listagem de todas as promoções cadastradas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