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69"/>
  </p:notesMasterIdLst>
  <p:handoutMasterIdLst>
    <p:handoutMasterId r:id="rId70"/>
  </p:handout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1" r:id="rId34"/>
    <p:sldId id="315" r:id="rId35"/>
    <p:sldId id="316" r:id="rId36"/>
    <p:sldId id="292" r:id="rId37"/>
    <p:sldId id="293" r:id="rId38"/>
    <p:sldId id="294" r:id="rId39"/>
    <p:sldId id="295" r:id="rId40"/>
    <p:sldId id="296" r:id="rId41"/>
    <p:sldId id="297" r:id="rId42"/>
    <p:sldId id="298" r:id="rId43"/>
    <p:sldId id="326" r:id="rId44"/>
    <p:sldId id="300" r:id="rId45"/>
    <p:sldId id="301" r:id="rId46"/>
    <p:sldId id="302" r:id="rId47"/>
    <p:sldId id="303" r:id="rId48"/>
    <p:sldId id="304" r:id="rId49"/>
    <p:sldId id="305" r:id="rId50"/>
    <p:sldId id="306" r:id="rId51"/>
    <p:sldId id="290" r:id="rId52"/>
    <p:sldId id="317" r:id="rId53"/>
    <p:sldId id="307" r:id="rId54"/>
    <p:sldId id="318" r:id="rId55"/>
    <p:sldId id="309" r:id="rId56"/>
    <p:sldId id="327" r:id="rId57"/>
    <p:sldId id="319" r:id="rId58"/>
    <p:sldId id="320" r:id="rId59"/>
    <p:sldId id="321" r:id="rId60"/>
    <p:sldId id="322" r:id="rId61"/>
    <p:sldId id="313" r:id="rId62"/>
    <p:sldId id="314" r:id="rId63"/>
    <p:sldId id="323" r:id="rId64"/>
    <p:sldId id="324" r:id="rId65"/>
    <p:sldId id="328" r:id="rId66"/>
    <p:sldId id="329" r:id="rId67"/>
    <p:sldId id="325" r:id="rId6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521415D9-36F7-43E2-AB2F-B90AF26B5E84}">
      <p14:sectionLst xmlns:p14="http://schemas.microsoft.com/office/powerpoint/2010/main">
        <p14:section name="Untitled Section" id="{D79A1090-2DFC-954D-9181-035B35E806B9}">
          <p14:sldIdLst>
            <p14:sldId id="256"/>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1"/>
            <p14:sldId id="315"/>
            <p14:sldId id="316"/>
            <p14:sldId id="292"/>
            <p14:sldId id="293"/>
            <p14:sldId id="294"/>
            <p14:sldId id="295"/>
            <p14:sldId id="296"/>
            <p14:sldId id="297"/>
            <p14:sldId id="298"/>
            <p14:sldId id="326"/>
            <p14:sldId id="300"/>
            <p14:sldId id="301"/>
            <p14:sldId id="302"/>
            <p14:sldId id="303"/>
            <p14:sldId id="304"/>
            <p14:sldId id="305"/>
            <p14:sldId id="306"/>
            <p14:sldId id="290"/>
            <p14:sldId id="317"/>
            <p14:sldId id="307"/>
            <p14:sldId id="318"/>
            <p14:sldId id="309"/>
            <p14:sldId id="327"/>
            <p14:sldId id="319"/>
            <p14:sldId id="320"/>
            <p14:sldId id="321"/>
            <p14:sldId id="322"/>
            <p14:sldId id="313"/>
            <p14:sldId id="314"/>
            <p14:sldId id="323"/>
            <p14:sldId id="324"/>
            <p14:sldId id="328"/>
            <p14:sldId id="329"/>
            <p14:sldId id="32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CCCC"/>
    <a:srgbClr val="F3F3F3"/>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14" autoAdjust="0"/>
    <p:restoredTop sz="94632"/>
  </p:normalViewPr>
  <p:slideViewPr>
    <p:cSldViewPr>
      <p:cViewPr varScale="1">
        <p:scale>
          <a:sx n="80" d="100"/>
          <a:sy n="80" d="100"/>
        </p:scale>
        <p:origin x="198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113392-A6C3-7F43-80F9-85C2E85A5A19}" type="datetimeFigureOut">
              <a:rPr lang="en-US" smtClean="0"/>
              <a:pPr/>
              <a:t>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BC0A0C-7FD3-774B-98FB-59388D904938}" type="slidenum">
              <a:rPr lang="en-US" smtClean="0"/>
              <a:pPr/>
              <a:t>‹#›</a:t>
            </a:fld>
            <a:endParaRPr lang="en-US"/>
          </a:p>
        </p:txBody>
      </p:sp>
    </p:spTree>
    <p:extLst>
      <p:ext uri="{BB962C8B-B14F-4D97-AF65-F5344CB8AC3E}">
        <p14:creationId xmlns:p14="http://schemas.microsoft.com/office/powerpoint/2010/main" val="28060956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974B44-F5FA-D44D-86CC-082B6BEFA46B}" type="datetimeFigureOut">
              <a:rPr lang="en-US" smtClean="0"/>
              <a:pPr/>
              <a:t>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0B150F-2242-F44E-AC43-5FC669F8EACE}" type="slidenum">
              <a:rPr lang="en-US" smtClean="0"/>
              <a:pPr/>
              <a:t>‹#›</a:t>
            </a:fld>
            <a:endParaRPr lang="en-US"/>
          </a:p>
        </p:txBody>
      </p:sp>
    </p:spTree>
    <p:extLst>
      <p:ext uri="{BB962C8B-B14F-4D97-AF65-F5344CB8AC3E}">
        <p14:creationId xmlns:p14="http://schemas.microsoft.com/office/powerpoint/2010/main" val="27440045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88FB6C5-983B-ED4E-9BD6-E0AA2925C928}" type="slidenum">
              <a:rPr lang="en-US">
                <a:latin typeface="Times New Roman" pitchFamily="-109" charset="0"/>
              </a:rPr>
              <a:pPr/>
              <a:t>3</a:t>
            </a:fld>
            <a:endParaRPr lang="en-US">
              <a:latin typeface="Times New Roman" pitchFamily="-109" charset="0"/>
            </a:endParaRPr>
          </a:p>
        </p:txBody>
      </p:sp>
      <p:sp>
        <p:nvSpPr>
          <p:cNvPr id="31747" name="Rectangle 2"/>
          <p:cNvSpPr>
            <a:spLocks noGrp="1" noRot="1" noChangeAspect="1" noChangeArrowheads="1"/>
          </p:cNvSpPr>
          <p:nvPr>
            <p:ph type="sldImg"/>
          </p:nvPr>
        </p:nvSpPr>
        <p:spPr>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086492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9922980-F56B-B441-ADEF-96108E8FD1D4}" type="slidenum">
              <a:rPr lang="en-US">
                <a:latin typeface="Times New Roman" pitchFamily="-109" charset="0"/>
              </a:rPr>
              <a:pPr/>
              <a:t>16</a:t>
            </a:fld>
            <a:endParaRPr lang="en-US">
              <a:latin typeface="Times New Roman" pitchFamily="-109"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959724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AA7550E1-3E04-4241-89D8-D8667B1F0E01}" type="slidenum">
              <a:rPr lang="en-US">
                <a:latin typeface="Times New Roman" pitchFamily="-109" charset="0"/>
              </a:rPr>
              <a:pPr/>
              <a:t>17</a:t>
            </a:fld>
            <a:endParaRPr lang="en-US">
              <a:latin typeface="Times New Roman" pitchFamily="-109"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133330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18543270-0440-304A-94DC-40D6F9459F3B}" type="slidenum">
              <a:rPr lang="en-US">
                <a:latin typeface="Times New Roman" pitchFamily="-109" charset="0"/>
              </a:rPr>
              <a:pPr/>
              <a:t>18</a:t>
            </a:fld>
            <a:endParaRPr lang="en-US">
              <a:latin typeface="Times New Roman" pitchFamily="-109" charset="0"/>
            </a:endParaRPr>
          </a:p>
        </p:txBody>
      </p:sp>
      <p:sp>
        <p:nvSpPr>
          <p:cNvPr id="54275" name="Rectangle 1026"/>
          <p:cNvSpPr>
            <a:spLocks noGrp="1" noRot="1" noChangeAspect="1" noChangeArrowheads="1" noTextEdit="1"/>
          </p:cNvSpPr>
          <p:nvPr>
            <p:ph type="sldImg"/>
          </p:nvPr>
        </p:nvSpPr>
        <p:spPr>
          <a:ln/>
        </p:spPr>
      </p:sp>
      <p:sp>
        <p:nvSpPr>
          <p:cNvPr id="54276"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851702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D96ACBB-6B20-904F-9473-22CEBB21012E}" type="slidenum">
              <a:rPr lang="en-US">
                <a:latin typeface="Times New Roman" pitchFamily="-109" charset="0"/>
              </a:rPr>
              <a:pPr/>
              <a:t>19</a:t>
            </a:fld>
            <a:endParaRPr lang="en-US">
              <a:latin typeface="Times New Roman" pitchFamily="-109"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22720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F47784D0-BEB6-BE4A-B1AF-85F25A162C3C}" type="slidenum">
              <a:rPr lang="en-US">
                <a:latin typeface="Times New Roman" pitchFamily="-109" charset="0"/>
              </a:rPr>
              <a:pPr/>
              <a:t>20</a:t>
            </a:fld>
            <a:endParaRPr lang="en-US">
              <a:latin typeface="Times New Roman" pitchFamily="-109"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93850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143A80D6-A167-064A-AB04-AE5B9C5A42F8}" type="slidenum">
              <a:rPr lang="en-US">
                <a:latin typeface="Times New Roman" pitchFamily="-109" charset="0"/>
              </a:rPr>
              <a:pPr/>
              <a:t>25</a:t>
            </a:fld>
            <a:endParaRPr lang="en-US">
              <a:latin typeface="Times New Roman" pitchFamily="-109"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305064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F637384-8587-3944-BF9E-88053923C820}" type="slidenum">
              <a:rPr lang="en-US">
                <a:latin typeface="Times New Roman" pitchFamily="-109" charset="0"/>
              </a:rPr>
              <a:pPr/>
              <a:t>26</a:t>
            </a:fld>
            <a:endParaRPr lang="en-US">
              <a:latin typeface="Times New Roman" pitchFamily="-109"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171165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79F823F3-A1C9-1842-A1C6-6A71D069BCB3}" type="slidenum">
              <a:rPr lang="en-US">
                <a:latin typeface="Times New Roman" pitchFamily="-109" charset="0"/>
              </a:rPr>
              <a:pPr/>
              <a:t>27</a:t>
            </a:fld>
            <a:endParaRPr lang="en-US">
              <a:latin typeface="Times New Roman" pitchFamily="-109"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097152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A2B79E92-AF8E-0F45-A31B-39146EDBC1AF}" type="slidenum">
              <a:rPr lang="en-US">
                <a:latin typeface="Times New Roman" pitchFamily="-109" charset="0"/>
              </a:rPr>
              <a:pPr/>
              <a:t>29</a:t>
            </a:fld>
            <a:endParaRPr lang="en-US">
              <a:latin typeface="Times New Roman" pitchFamily="-109"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90196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BC14C20E-D7E8-DA48-B734-57E452A60BA5}" type="slidenum">
              <a:rPr lang="en-US">
                <a:latin typeface="Times New Roman" pitchFamily="-109" charset="0"/>
              </a:rPr>
              <a:pPr/>
              <a:t>30</a:t>
            </a:fld>
            <a:endParaRPr lang="en-US">
              <a:latin typeface="Times New Roman" pitchFamily="-109"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170757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FC3661A-D7CA-884D-8D3F-49A0A0942ADE}" type="slidenum">
              <a:rPr lang="en-US">
                <a:latin typeface="Times New Roman" pitchFamily="-109" charset="0"/>
              </a:rPr>
              <a:pPr/>
              <a:t>4</a:t>
            </a:fld>
            <a:endParaRPr lang="en-US">
              <a:latin typeface="Times New Roman" pitchFamily="-109"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6227365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26A0A79B-832B-D944-9991-E7F3CA3813D4}" type="slidenum">
              <a:rPr lang="en-US">
                <a:latin typeface="Times New Roman" pitchFamily="-109" charset="0"/>
              </a:rPr>
              <a:pPr/>
              <a:t>31</a:t>
            </a:fld>
            <a:endParaRPr lang="en-US">
              <a:latin typeface="Times New Roman" pitchFamily="-109" charset="0"/>
            </a:endParaRPr>
          </a:p>
        </p:txBody>
      </p:sp>
      <p:sp>
        <p:nvSpPr>
          <p:cNvPr id="105475" name="Rectangle 1026"/>
          <p:cNvSpPr>
            <a:spLocks noGrp="1" noRot="1" noChangeAspect="1" noChangeArrowheads="1" noTextEdit="1"/>
          </p:cNvSpPr>
          <p:nvPr>
            <p:ph type="sldImg"/>
          </p:nvPr>
        </p:nvSpPr>
        <p:spPr>
          <a:ln/>
        </p:spPr>
      </p:sp>
      <p:sp>
        <p:nvSpPr>
          <p:cNvPr id="105476"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674481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8D1040E4-A4BB-8240-95D6-9E8064505469}" type="slidenum">
              <a:rPr lang="en-US">
                <a:latin typeface="Times New Roman" pitchFamily="-109" charset="0"/>
              </a:rPr>
              <a:pPr/>
              <a:t>33</a:t>
            </a:fld>
            <a:endParaRPr lang="en-US">
              <a:latin typeface="Times New Roman" pitchFamily="-109"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39057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DC420F56-03EC-044B-AF98-DA6F75902F12}" type="slidenum">
              <a:rPr lang="en-US">
                <a:latin typeface="Times New Roman" pitchFamily="-109" charset="0"/>
              </a:rPr>
              <a:pPr/>
              <a:t>37</a:t>
            </a:fld>
            <a:endParaRPr lang="en-US">
              <a:latin typeface="Times New Roman" pitchFamily="-109"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041032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EB94F21B-0575-DC44-8902-48D84EA9ECFE}" type="slidenum">
              <a:rPr lang="en-US">
                <a:latin typeface="Times New Roman" pitchFamily="-109" charset="0"/>
              </a:rPr>
              <a:pPr/>
              <a:t>40</a:t>
            </a:fld>
            <a:endParaRPr lang="en-US">
              <a:latin typeface="Times New Roman" pitchFamily="-109"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884749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06DD0F2E-DA75-5646-A65D-F308D894703D}" type="slidenum">
              <a:rPr lang="en-US">
                <a:latin typeface="Times New Roman" pitchFamily="-109" charset="0"/>
              </a:rPr>
              <a:pPr/>
              <a:t>41</a:t>
            </a:fld>
            <a:endParaRPr lang="en-US">
              <a:latin typeface="Times New Roman" pitchFamily="-109"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5964145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F0A4B9B8-52AC-8547-976D-C539ED0A891D}" type="slidenum">
              <a:rPr lang="en-US">
                <a:latin typeface="Times New Roman" pitchFamily="-109" charset="0"/>
              </a:rPr>
              <a:pPr/>
              <a:t>42</a:t>
            </a:fld>
            <a:endParaRPr lang="en-US">
              <a:latin typeface="Times New Roman" pitchFamily="-109"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78118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B759AE8-D66D-E940-96F9-FA64D2572E25}" type="slidenum">
              <a:rPr lang="en-US">
                <a:latin typeface="Times New Roman" pitchFamily="-109" charset="0"/>
              </a:rPr>
              <a:pPr/>
              <a:t>44</a:t>
            </a:fld>
            <a:endParaRPr lang="en-US">
              <a:latin typeface="Times New Roman" pitchFamily="-109"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411667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E6A0D125-EA17-9A4E-9A23-08909461BD23}" type="slidenum">
              <a:rPr lang="en-US">
                <a:latin typeface="Times New Roman" pitchFamily="-109" charset="0"/>
              </a:rPr>
              <a:pPr/>
              <a:t>45</a:t>
            </a:fld>
            <a:endParaRPr lang="en-US">
              <a:latin typeface="Times New Roman" pitchFamily="-109"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494390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E0538C58-48F0-904A-B2AA-0164EE0D288E}" type="slidenum">
              <a:rPr lang="en-US">
                <a:latin typeface="Times New Roman" pitchFamily="-109" charset="0"/>
              </a:rPr>
              <a:pPr/>
              <a:t>46</a:t>
            </a:fld>
            <a:endParaRPr lang="en-US">
              <a:latin typeface="Times New Roman" pitchFamily="-109"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6124831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B31B353-CE0D-1F47-AA30-457FC0DBC77B}" type="slidenum">
              <a:rPr lang="en-US">
                <a:latin typeface="Times New Roman" pitchFamily="-109" charset="0"/>
              </a:rPr>
              <a:pPr/>
              <a:t>48</a:t>
            </a:fld>
            <a:endParaRPr lang="en-US">
              <a:latin typeface="Times New Roman" pitchFamily="-109"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940531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0B22EADE-D12B-C644-B2D4-6BF5DE025724}" type="slidenum">
              <a:rPr lang="en-US">
                <a:latin typeface="Times New Roman" pitchFamily="-109" charset="0"/>
              </a:rPr>
              <a:pPr/>
              <a:t>5</a:t>
            </a:fld>
            <a:endParaRPr lang="en-US">
              <a:latin typeface="Times New Roman" pitchFamily="-109" charset="0"/>
            </a:endParaRPr>
          </a:p>
        </p:txBody>
      </p:sp>
      <p:sp>
        <p:nvSpPr>
          <p:cNvPr id="35843" name="Rectangle 1026"/>
          <p:cNvSpPr>
            <a:spLocks noGrp="1" noRot="1" noChangeAspect="1" noChangeArrowheads="1" noTextEdit="1"/>
          </p:cNvSpPr>
          <p:nvPr>
            <p:ph type="sldImg"/>
          </p:nvPr>
        </p:nvSpPr>
        <p:spPr>
          <a:ln/>
        </p:spPr>
      </p:sp>
      <p:sp>
        <p:nvSpPr>
          <p:cNvPr id="35844"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6445604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184A961-A716-1849-A2AC-42481BD6D926}" type="slidenum">
              <a:rPr lang="en-US">
                <a:latin typeface="Times New Roman" pitchFamily="-109" charset="0"/>
              </a:rPr>
              <a:pPr/>
              <a:t>49</a:t>
            </a:fld>
            <a:endParaRPr lang="en-US">
              <a:latin typeface="Times New Roman" pitchFamily="-109"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684067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D53D73C8-FF3F-F94E-A743-37DEF4BE7143}" type="slidenum">
              <a:rPr lang="en-US">
                <a:latin typeface="Times New Roman" pitchFamily="-109" charset="0"/>
              </a:rPr>
              <a:pPr/>
              <a:t>51</a:t>
            </a:fld>
            <a:endParaRPr lang="en-US">
              <a:latin typeface="Times New Roman" pitchFamily="-109"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646140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62CEAB37-B9C9-A840-AB88-04994A12037F}" type="slidenum">
              <a:rPr lang="en-US">
                <a:latin typeface="Times New Roman" pitchFamily="-109" charset="0"/>
              </a:rPr>
              <a:pPr/>
              <a:t>6</a:t>
            </a:fld>
            <a:endParaRPr lang="en-US">
              <a:latin typeface="Times New Roman" pitchFamily="-109" charset="0"/>
            </a:endParaRPr>
          </a:p>
        </p:txBody>
      </p:sp>
      <p:sp>
        <p:nvSpPr>
          <p:cNvPr id="37891" name="Rectangle 1026"/>
          <p:cNvSpPr>
            <a:spLocks noGrp="1" noRot="1" noChangeAspect="1" noChangeArrowheads="1" noTextEdit="1"/>
          </p:cNvSpPr>
          <p:nvPr>
            <p:ph type="sldImg"/>
          </p:nvPr>
        </p:nvSpPr>
        <p:spPr>
          <a:ln/>
        </p:spPr>
      </p:sp>
      <p:sp>
        <p:nvSpPr>
          <p:cNvPr id="37892"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013383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62C74E3-4F73-C347-9712-DC34445B1FCD}" type="slidenum">
              <a:rPr lang="en-US">
                <a:latin typeface="Times New Roman" pitchFamily="-109" charset="0"/>
              </a:rPr>
              <a:pPr/>
              <a:t>7</a:t>
            </a:fld>
            <a:endParaRPr lang="en-US">
              <a:latin typeface="Times New Roman" pitchFamily="-109"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72412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07ACA62C-6498-E843-9180-7A6035DE71E6}" type="slidenum">
              <a:rPr lang="en-US">
                <a:latin typeface="Times New Roman" pitchFamily="-109" charset="0"/>
              </a:rPr>
              <a:pPr/>
              <a:t>8</a:t>
            </a:fld>
            <a:endParaRPr lang="en-US">
              <a:latin typeface="Times New Roman" pitchFamily="-109"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587316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938F1829-2FDF-DA4A-8B38-5A20CC72FA7C}" type="slidenum">
              <a:rPr lang="en-US">
                <a:latin typeface="Times New Roman" pitchFamily="-109" charset="0"/>
              </a:rPr>
              <a:pPr/>
              <a:t>9</a:t>
            </a:fld>
            <a:endParaRPr lang="en-US">
              <a:latin typeface="Times New Roman" pitchFamily="-109"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193489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592C14A6-174F-4849-87B5-9B01D78E894C}" type="slidenum">
              <a:rPr lang="en-US">
                <a:latin typeface="Times New Roman" pitchFamily="-109" charset="0"/>
              </a:rPr>
              <a:pPr/>
              <a:t>13</a:t>
            </a:fld>
            <a:endParaRPr lang="en-US">
              <a:latin typeface="Times New Roman" pitchFamily="-109" charset="0"/>
            </a:endParaRPr>
          </a:p>
        </p:txBody>
      </p:sp>
      <p:sp>
        <p:nvSpPr>
          <p:cNvPr id="45059" name="Rectangle 1026"/>
          <p:cNvSpPr>
            <a:spLocks noGrp="1" noRot="1" noChangeAspect="1" noChangeArrowheads="1" noTextEdit="1"/>
          </p:cNvSpPr>
          <p:nvPr>
            <p:ph type="sldImg"/>
          </p:nvPr>
        </p:nvSpPr>
        <p:spPr>
          <a:ln/>
        </p:spPr>
      </p:sp>
      <p:sp>
        <p:nvSpPr>
          <p:cNvPr id="45060"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486696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89E14A1-5DB4-6845-8570-6F71A528514C}" type="slidenum">
              <a:rPr lang="en-US">
                <a:latin typeface="Times New Roman" pitchFamily="-109" charset="0"/>
              </a:rPr>
              <a:pPr/>
              <a:t>14</a:t>
            </a:fld>
            <a:endParaRPr lang="en-US">
              <a:latin typeface="Times New Roman" pitchFamily="-109" charset="0"/>
            </a:endParaRPr>
          </a:p>
        </p:txBody>
      </p:sp>
      <p:sp>
        <p:nvSpPr>
          <p:cNvPr id="47107" name="Rectangle 1026"/>
          <p:cNvSpPr>
            <a:spLocks noGrp="1" noRot="1" noChangeAspect="1" noChangeArrowheads="1" noTextEdit="1"/>
          </p:cNvSpPr>
          <p:nvPr>
            <p:ph type="sldImg"/>
          </p:nvPr>
        </p:nvSpPr>
        <p:spPr>
          <a:ln/>
        </p:spPr>
      </p:sp>
      <p:sp>
        <p:nvSpPr>
          <p:cNvPr id="47108"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9340106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pic>
        <p:nvPicPr>
          <p:cNvPr id="3082" name="Picture 10" descr="DG_Bar_Blue_USLetter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 Placeholder 2"/>
          <p:cNvSpPr>
            <a:spLocks noGrp="1"/>
          </p:cNvSpPr>
          <p:nvPr>
            <p:ph type="body" sz="quarter" idx="10" hasCustomPrompt="1"/>
          </p:nvPr>
        </p:nvSpPr>
        <p:spPr>
          <a:xfrm>
            <a:off x="0" y="1295400"/>
            <a:ext cx="4419600" cy="685800"/>
          </a:xfrm>
        </p:spPr>
        <p:txBody>
          <a:bodyPr/>
          <a:lstStyle>
            <a:lvl1pPr marL="0" indent="0">
              <a:buNone/>
              <a:defRPr>
                <a:solidFill>
                  <a:srgbClr val="0000FF"/>
                </a:solidFill>
                <a:latin typeface="Rosewood Std Regular"/>
                <a:cs typeface="Rosewood Std Regular"/>
              </a:defRPr>
            </a:lvl1pPr>
          </a:lstStyle>
          <a:p>
            <a:pPr lvl="0"/>
            <a:r>
              <a:rPr lang="en-US" dirty="0"/>
              <a:t>Chapter </a:t>
            </a:r>
          </a:p>
        </p:txBody>
      </p:sp>
      <p:sp>
        <p:nvSpPr>
          <p:cNvPr id="9" name="Text Placeholder 8"/>
          <p:cNvSpPr>
            <a:spLocks noGrp="1"/>
          </p:cNvSpPr>
          <p:nvPr>
            <p:ph type="body" sz="quarter" idx="11"/>
          </p:nvPr>
        </p:nvSpPr>
        <p:spPr>
          <a:xfrm>
            <a:off x="1800" y="3352800"/>
            <a:ext cx="4419600" cy="1752600"/>
          </a:xfrm>
        </p:spPr>
        <p:txBody>
          <a:bodyPr/>
          <a:lstStyle>
            <a:lvl1pPr marL="0" indent="0">
              <a:buNone/>
              <a:defRPr>
                <a:solidFill>
                  <a:srgbClr val="FF0000"/>
                </a:solidFill>
                <a:latin typeface="Bernard MT Condensed"/>
                <a:cs typeface="Bernard MT Condensed"/>
              </a:defRPr>
            </a:lvl1pPr>
          </a:lstStyle>
          <a:p>
            <a:pPr lvl="0"/>
            <a:r>
              <a:rPr lang="en-US"/>
              <a:t>Click to edit Master text styles</a:t>
            </a:r>
          </a:p>
        </p:txBody>
      </p:sp>
      <p:pic>
        <p:nvPicPr>
          <p:cNvPr id="6" name="Picture 10" descr="DG_Bar_Blue_USLetter_RG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13"/>
          <p:cNvPicPr>
            <a:picLocks noChangeAspect="1" noChangeArrowheads="1"/>
          </p:cNvPicPr>
          <p:nvPr userDrawn="1"/>
        </p:nvPicPr>
        <p:blipFill>
          <a:blip r:embed="rId3"/>
          <a:stretch>
            <a:fillRect/>
          </a:stretch>
        </p:blipFill>
        <p:spPr bwMode="auto">
          <a:xfrm>
            <a:off x="4419600" y="0"/>
            <a:ext cx="4724400" cy="6248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056991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369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228600" y="76200"/>
            <a:ext cx="8610600" cy="4473836"/>
          </a:xfrm>
          <a:prstGeom prst="rect">
            <a:avLst/>
          </a:prstGeom>
        </p:spPr>
      </p:pic>
      <p:sp>
        <p:nvSpPr>
          <p:cNvPr id="2" name="Title 1"/>
          <p:cNvSpPr>
            <a:spLocks noGrp="1"/>
          </p:cNvSpPr>
          <p:nvPr>
            <p:ph type="ctrTitle"/>
          </p:nvPr>
        </p:nvSpPr>
        <p:spPr>
          <a:xfrm>
            <a:off x="685800" y="1219200"/>
            <a:ext cx="7772400" cy="1470025"/>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1371600" y="48768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129173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5410200" y="6534150"/>
            <a:ext cx="3733800" cy="323850"/>
          </a:xfrm>
          <a:prstGeom prst="rect">
            <a:avLst/>
          </a:prstGeom>
        </p:spPr>
        <p:txBody>
          <a:bodyPr/>
          <a:lstStyle>
            <a:lvl1pPr>
              <a:defRPr/>
            </a:lvl1pPr>
          </a:lstStyle>
          <a:p>
            <a:endParaRPr lang="en-US"/>
          </a:p>
        </p:txBody>
      </p:sp>
    </p:spTree>
    <p:extLst>
      <p:ext uri="{BB962C8B-B14F-4D97-AF65-F5344CB8AC3E}">
        <p14:creationId xmlns:p14="http://schemas.microsoft.com/office/powerpoint/2010/main" val="1493727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981200"/>
            <a:ext cx="4038600" cy="3886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8225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bg1"/>
        </a:solidFill>
        <a:effectLst/>
      </p:bgPr>
    </p:bg>
    <p:spTree>
      <p:nvGrpSpPr>
        <p:cNvPr id="1" name=""/>
        <p:cNvGrpSpPr/>
        <p:nvPr/>
      </p:nvGrpSpPr>
      <p:grpSpPr>
        <a:xfrm>
          <a:off x="0" y="0"/>
          <a:ext cx="0" cy="0"/>
          <a:chOff x="0" y="0"/>
          <a:chExt cx="0" cy="0"/>
        </a:xfrm>
      </p:grpSpPr>
      <p:pic>
        <p:nvPicPr>
          <p:cNvPr id="3082" name="Picture 10" descr="DG_Bar_Blue_USLetter_RG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0" hasCustomPrompt="1"/>
          </p:nvPr>
        </p:nvSpPr>
        <p:spPr>
          <a:xfrm>
            <a:off x="0" y="1295400"/>
            <a:ext cx="4419600" cy="685800"/>
          </a:xfrm>
        </p:spPr>
        <p:txBody>
          <a:bodyPr/>
          <a:lstStyle>
            <a:lvl1pPr marL="0" indent="0">
              <a:buNone/>
              <a:defRPr>
                <a:solidFill>
                  <a:srgbClr val="0000FF"/>
                </a:solidFill>
                <a:latin typeface="Rosewood Std Regular"/>
                <a:cs typeface="Rosewood Std Regular"/>
              </a:defRPr>
            </a:lvl1pPr>
          </a:lstStyle>
          <a:p>
            <a:pPr lvl="0"/>
            <a:r>
              <a:rPr lang="en-US" dirty="0"/>
              <a:t>Chapter </a:t>
            </a:r>
          </a:p>
        </p:txBody>
      </p:sp>
      <p:sp>
        <p:nvSpPr>
          <p:cNvPr id="9" name="Text Placeholder 8"/>
          <p:cNvSpPr>
            <a:spLocks noGrp="1"/>
          </p:cNvSpPr>
          <p:nvPr>
            <p:ph type="body" sz="quarter" idx="11"/>
          </p:nvPr>
        </p:nvSpPr>
        <p:spPr>
          <a:xfrm>
            <a:off x="1800" y="3352800"/>
            <a:ext cx="4419600" cy="1752600"/>
          </a:xfrm>
        </p:spPr>
        <p:txBody>
          <a:bodyPr/>
          <a:lstStyle>
            <a:lvl1pPr marL="0" indent="0">
              <a:buNone/>
              <a:defRPr>
                <a:solidFill>
                  <a:srgbClr val="FF0000"/>
                </a:solidFill>
                <a:latin typeface="Bernard MT Condensed"/>
                <a:cs typeface="Bernard MT Condensed"/>
              </a:defRPr>
            </a:lvl1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3" descr="j0441471.png"/>
          <p:cNvPicPr>
            <a:picLocks noChangeAspect="1"/>
          </p:cNvPicPr>
          <p:nvPr userDrawn="1"/>
        </p:nvPicPr>
        <p:blipFill>
          <a:blip r:embed="rId2"/>
          <a:stretch>
            <a:fillRect/>
          </a:stretch>
        </p:blipFill>
        <p:spPr>
          <a:xfrm>
            <a:off x="76200" y="-228600"/>
            <a:ext cx="8991600" cy="6172200"/>
          </a:xfrm>
          <a:prstGeom prst="rect">
            <a:avLst/>
          </a:prstGeom>
        </p:spPr>
      </p:pic>
      <p:sp>
        <p:nvSpPr>
          <p:cNvPr id="6" name="Subtitle 2"/>
          <p:cNvSpPr>
            <a:spLocks noGrp="1"/>
          </p:cNvSpPr>
          <p:nvPr>
            <p:ph type="subTitle" idx="1"/>
          </p:nvPr>
        </p:nvSpPr>
        <p:spPr>
          <a:xfrm>
            <a:off x="2209800" y="685800"/>
            <a:ext cx="46482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2635523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4" name="Picture 3" descr="j0441471.png"/>
          <p:cNvPicPr>
            <a:picLocks noChangeAspect="1"/>
          </p:cNvPicPr>
          <p:nvPr/>
        </p:nvPicPr>
        <p:blipFill>
          <a:blip r:embed="rId2"/>
          <a:stretch>
            <a:fillRect/>
          </a:stretch>
        </p:blipFill>
        <p:spPr>
          <a:xfrm>
            <a:off x="76200" y="-228600"/>
            <a:ext cx="8991600" cy="6172200"/>
          </a:xfrm>
          <a:prstGeom prst="rect">
            <a:avLst/>
          </a:prstGeom>
        </p:spPr>
      </p:pic>
      <p:sp>
        <p:nvSpPr>
          <p:cNvPr id="6" name="Subtitle 2"/>
          <p:cNvSpPr>
            <a:spLocks noGrp="1"/>
          </p:cNvSpPr>
          <p:nvPr>
            <p:ph type="subTitle" idx="1"/>
          </p:nvPr>
        </p:nvSpPr>
        <p:spPr>
          <a:xfrm>
            <a:off x="2209800" y="685800"/>
            <a:ext cx="46482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pic>
        <p:nvPicPr>
          <p:cNvPr id="5" name="Picture 4" descr="j0441471.png"/>
          <p:cNvPicPr>
            <a:picLocks noChangeAspect="1"/>
          </p:cNvPicPr>
          <p:nvPr userDrawn="1"/>
        </p:nvPicPr>
        <p:blipFill>
          <a:blip r:embed="rId2"/>
          <a:stretch>
            <a:fillRect/>
          </a:stretch>
        </p:blipFill>
        <p:spPr>
          <a:xfrm>
            <a:off x="76200" y="-228600"/>
            <a:ext cx="8991600" cy="6172200"/>
          </a:xfrm>
          <a:prstGeom prst="rect">
            <a:avLst/>
          </a:prstGeom>
        </p:spPr>
      </p:pic>
    </p:spTree>
    <p:extLst>
      <p:ext uri="{BB962C8B-B14F-4D97-AF65-F5344CB8AC3E}">
        <p14:creationId xmlns:p14="http://schemas.microsoft.com/office/powerpoint/2010/main" val="166106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60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3937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458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6038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okPast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0" y="76200"/>
            <a:ext cx="9144000" cy="632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33029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1217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8477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body" idx="1"/>
          </p:nvPr>
        </p:nvSpPr>
        <p:spPr bwMode="auto">
          <a:xfrm>
            <a:off x="457200" y="1600200"/>
            <a:ext cx="8229600" cy="4525963"/>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1036" name="Rectangle 12"/>
          <p:cNvSpPr>
            <a:spLocks noGrp="1" noChangeArrowheads="1"/>
          </p:cNvSpPr>
          <p:nvPr>
            <p:ph type="title"/>
          </p:nvPr>
        </p:nvSpPr>
        <p:spPr bwMode="auto">
          <a:xfrm>
            <a:off x="457200" y="274638"/>
            <a:ext cx="8229600" cy="1143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endParaRPr lang="en-US"/>
          </a:p>
        </p:txBody>
      </p:sp>
      <p:sp>
        <p:nvSpPr>
          <p:cNvPr id="5" name="TextBox 4"/>
          <p:cNvSpPr txBox="1"/>
          <p:nvPr/>
        </p:nvSpPr>
        <p:spPr bwMode="auto">
          <a:xfrm>
            <a:off x="4851398" y="6396335"/>
            <a:ext cx="428171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rtlCol="0">
            <a:spAutoFit/>
          </a:bodyPr>
          <a:lstStyle/>
          <a:p>
            <a:r>
              <a:rPr lang="en-US" sz="1200" dirty="0">
                <a:solidFill>
                  <a:srgbClr val="008000"/>
                </a:solidFill>
              </a:rPr>
              <a:t>"The Practice of Computing Using Python, 3rd/ E, GE", </a:t>
            </a:r>
            <a:endParaRPr lang="en-US" sz="1200" baseline="0" dirty="0">
              <a:solidFill>
                <a:srgbClr val="008000"/>
              </a:solidFill>
            </a:endParaRPr>
          </a:p>
          <a:p>
            <a:r>
              <a:rPr lang="en-US" sz="1200" baseline="0" dirty="0">
                <a:solidFill>
                  <a:srgbClr val="008000"/>
                </a:solidFill>
              </a:rPr>
              <a:t>Punch &amp; </a:t>
            </a:r>
            <a:r>
              <a:rPr lang="en-US" sz="1200" baseline="0" dirty="0" err="1">
                <a:solidFill>
                  <a:srgbClr val="008000"/>
                </a:solidFill>
              </a:rPr>
              <a:t>Enbody</a:t>
            </a:r>
            <a:r>
              <a:rPr lang="en-US" sz="1200" baseline="0" dirty="0">
                <a:solidFill>
                  <a:srgbClr val="008000"/>
                </a:solidFill>
              </a:rPr>
              <a:t>, </a:t>
            </a:r>
            <a:r>
              <a:rPr lang="en-US" sz="1200" dirty="0">
                <a:solidFill>
                  <a:srgbClr val="008000"/>
                </a:solidFill>
              </a:rPr>
              <a:t>Copyright © 2017 Pearson Education, Ltd.</a:t>
            </a:r>
          </a:p>
        </p:txBody>
      </p:sp>
    </p:spTree>
    <p:extLst>
      <p:ext uri="{BB962C8B-B14F-4D97-AF65-F5344CB8AC3E}">
        <p14:creationId xmlns:p14="http://schemas.microsoft.com/office/powerpoint/2010/main" val="200603336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49" r:id="rId14"/>
    <p:sldLayoutId id="2147483660" r:id="rId15"/>
  </p:sldLayoutIdLs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charset="0"/>
          <a:cs typeface="Arial" charset="0"/>
        </a:defRPr>
      </a:lvl2pPr>
      <a:lvl3pPr algn="ctr" rtl="0" eaLnBrk="1" fontAlgn="base" hangingPunct="1">
        <a:spcBef>
          <a:spcPct val="0"/>
        </a:spcBef>
        <a:spcAft>
          <a:spcPct val="0"/>
        </a:spcAft>
        <a:defRPr sz="4400">
          <a:solidFill>
            <a:schemeClr val="tx2"/>
          </a:solidFill>
          <a:latin typeface="Arial" charset="0"/>
          <a:ea typeface="ＭＳ Ｐゴシック" charset="0"/>
          <a:cs typeface="Arial" charset="0"/>
        </a:defRPr>
      </a:lvl3pPr>
      <a:lvl4pPr algn="ctr" rtl="0" eaLnBrk="1" fontAlgn="base" hangingPunct="1">
        <a:spcBef>
          <a:spcPct val="0"/>
        </a:spcBef>
        <a:spcAft>
          <a:spcPct val="0"/>
        </a:spcAft>
        <a:defRPr sz="4400">
          <a:solidFill>
            <a:schemeClr val="tx2"/>
          </a:solidFill>
          <a:latin typeface="Arial" charset="0"/>
          <a:ea typeface="ＭＳ Ｐゴシック" charset="0"/>
          <a:cs typeface="Arial" charset="0"/>
        </a:defRPr>
      </a:lvl4pPr>
      <a:lvl5pPr algn="ctr" rtl="0" eaLnBrk="1" fontAlgn="base" hangingPunct="1">
        <a:spcBef>
          <a:spcPct val="0"/>
        </a:spcBef>
        <a:spcAft>
          <a:spcPct val="0"/>
        </a:spcAft>
        <a:defRPr sz="4400">
          <a:solidFill>
            <a:schemeClr val="tx2"/>
          </a:solidFill>
          <a:latin typeface="Arial" charset="0"/>
          <a:ea typeface="ＭＳ Ｐゴシック" charset="0"/>
          <a:cs typeface="Arial" charset="0"/>
        </a:defRPr>
      </a:lvl5pPr>
      <a:lvl6pPr marL="457200" algn="ctr" rtl="0" eaLnBrk="1" fontAlgn="base" hangingPunct="1">
        <a:spcBef>
          <a:spcPct val="0"/>
        </a:spcBef>
        <a:spcAft>
          <a:spcPct val="0"/>
        </a:spcAft>
        <a:defRPr sz="4400">
          <a:solidFill>
            <a:schemeClr val="tx2"/>
          </a:solidFill>
          <a:latin typeface="Arial" charset="0"/>
          <a:ea typeface="ＭＳ Ｐゴシック" charset="0"/>
          <a:cs typeface="Arial" charset="0"/>
        </a:defRPr>
      </a:lvl6pPr>
      <a:lvl7pPr marL="914400" algn="ctr" rtl="0" eaLnBrk="1" fontAlgn="base" hangingPunct="1">
        <a:spcBef>
          <a:spcPct val="0"/>
        </a:spcBef>
        <a:spcAft>
          <a:spcPct val="0"/>
        </a:spcAft>
        <a:defRPr sz="4400">
          <a:solidFill>
            <a:schemeClr val="tx2"/>
          </a:solidFill>
          <a:latin typeface="Arial" charset="0"/>
          <a:ea typeface="ＭＳ Ｐゴシック" charset="0"/>
          <a:cs typeface="Arial" charset="0"/>
        </a:defRPr>
      </a:lvl7pPr>
      <a:lvl8pPr marL="1371600" algn="ctr" rtl="0" eaLnBrk="1" fontAlgn="base" hangingPunct="1">
        <a:spcBef>
          <a:spcPct val="0"/>
        </a:spcBef>
        <a:spcAft>
          <a:spcPct val="0"/>
        </a:spcAft>
        <a:defRPr sz="4400">
          <a:solidFill>
            <a:schemeClr val="tx2"/>
          </a:solidFill>
          <a:latin typeface="Arial" charset="0"/>
          <a:ea typeface="ＭＳ Ｐゴシック" charset="0"/>
          <a:cs typeface="Arial" charset="0"/>
        </a:defRPr>
      </a:lvl8pPr>
      <a:lvl9pPr marL="1828800" algn="ctr" rtl="0" eaLnBrk="1" fontAlgn="base" hangingPunct="1">
        <a:spcBef>
          <a:spcPct val="0"/>
        </a:spcBef>
        <a:spcAft>
          <a:spcPct val="0"/>
        </a:spcAft>
        <a:defRPr sz="4400">
          <a:solidFill>
            <a:schemeClr val="tx2"/>
          </a:solidFill>
          <a:latin typeface="Arial" charset="0"/>
          <a:ea typeface="ＭＳ Ｐゴシック"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Arial" charset="0"/>
          <a:cs typeface="+mn-cs"/>
        </a:defRPr>
      </a:lvl2pPr>
      <a:lvl3pPr marL="1143000" indent="-228600" algn="l" rtl="0" eaLnBrk="1" fontAlgn="base" hangingPunct="1">
        <a:spcBef>
          <a:spcPct val="20000"/>
        </a:spcBef>
        <a:spcAft>
          <a:spcPct val="0"/>
        </a:spcAft>
        <a:buChar char="•"/>
        <a:defRPr sz="2400">
          <a:solidFill>
            <a:schemeClr val="tx1"/>
          </a:solidFill>
          <a:latin typeface="+mn-lt"/>
          <a:ea typeface="Arial"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charset="0"/>
          <a:cs typeface="+mn-cs"/>
        </a:defRPr>
      </a:lvl5pPr>
      <a:lvl6pPr marL="2514600" indent="-228600" algn="l" rtl="0" eaLnBrk="1" fontAlgn="base" hangingPunct="1">
        <a:spcBef>
          <a:spcPct val="20000"/>
        </a:spcBef>
        <a:spcAft>
          <a:spcPct val="0"/>
        </a:spcAft>
        <a:buChar char="»"/>
        <a:defRPr sz="2000">
          <a:solidFill>
            <a:schemeClr val="tx1"/>
          </a:solidFill>
          <a:latin typeface="+mn-lt"/>
          <a:ea typeface="Arial" charset="0"/>
          <a:cs typeface="+mn-cs"/>
        </a:defRPr>
      </a:lvl6pPr>
      <a:lvl7pPr marL="2971800" indent="-228600" algn="l" rtl="0" eaLnBrk="1" fontAlgn="base" hangingPunct="1">
        <a:spcBef>
          <a:spcPct val="20000"/>
        </a:spcBef>
        <a:spcAft>
          <a:spcPct val="0"/>
        </a:spcAft>
        <a:buChar char="»"/>
        <a:defRPr sz="2000">
          <a:solidFill>
            <a:schemeClr val="tx1"/>
          </a:solidFill>
          <a:latin typeface="+mn-lt"/>
          <a:ea typeface="Arial" charset="0"/>
          <a:cs typeface="+mn-cs"/>
        </a:defRPr>
      </a:lvl7pPr>
      <a:lvl8pPr marL="3429000" indent="-228600" algn="l" rtl="0" eaLnBrk="1" fontAlgn="base" hangingPunct="1">
        <a:spcBef>
          <a:spcPct val="20000"/>
        </a:spcBef>
        <a:spcAft>
          <a:spcPct val="0"/>
        </a:spcAft>
        <a:buChar char="»"/>
        <a:defRPr sz="2000">
          <a:solidFill>
            <a:schemeClr val="tx1"/>
          </a:solidFill>
          <a:latin typeface="+mn-lt"/>
          <a:ea typeface="Arial" charset="0"/>
          <a:cs typeface="+mn-cs"/>
        </a:defRPr>
      </a:lvl8pPr>
      <a:lvl9pPr marL="3886200" indent="-228600" algn="l" rtl="0" eaLnBrk="1" fontAlgn="base" hangingPunct="1">
        <a:spcBef>
          <a:spcPct val="20000"/>
        </a:spcBef>
        <a:spcAft>
          <a:spcPct val="0"/>
        </a:spcAft>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google/styleguide/blob/gh-pages/pyguide.md"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Chapter 1</a:t>
            </a:r>
          </a:p>
        </p:txBody>
      </p:sp>
      <p:sp>
        <p:nvSpPr>
          <p:cNvPr id="3" name="Text Placeholder 2"/>
          <p:cNvSpPr>
            <a:spLocks noGrp="1"/>
          </p:cNvSpPr>
          <p:nvPr>
            <p:ph type="body" sz="quarter" idx="11"/>
          </p:nvPr>
        </p:nvSpPr>
        <p:spPr/>
        <p:txBody>
          <a:bodyPr/>
          <a:lstStyle/>
          <a:p>
            <a:r>
              <a:rPr lang="en-US" dirty="0"/>
              <a:t>Beginnings</a:t>
            </a:r>
          </a:p>
        </p:txBody>
      </p:sp>
    </p:spTree>
    <p:extLst>
      <p:ext uri="{BB962C8B-B14F-4D97-AF65-F5344CB8AC3E}">
        <p14:creationId xmlns:p14="http://schemas.microsoft.com/office/powerpoint/2010/main" val="4074983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a:t>
            </a:r>
            <a:r>
              <a:rPr lang="en-US" dirty="0" err="1">
                <a:solidFill>
                  <a:srgbClr val="FF0000"/>
                </a:solidFill>
              </a:rPr>
              <a:t>gildisveiting</a:t>
            </a:r>
            <a:r>
              <a:rPr lang="en-US" dirty="0"/>
              <a:t>)</a:t>
            </a:r>
          </a:p>
        </p:txBody>
      </p:sp>
      <p:sp>
        <p:nvSpPr>
          <p:cNvPr id="3" name="Content Placeholder 2"/>
          <p:cNvSpPr>
            <a:spLocks noGrp="1"/>
          </p:cNvSpPr>
          <p:nvPr>
            <p:ph idx="1"/>
          </p:nvPr>
        </p:nvSpPr>
        <p:spPr/>
        <p:txBody>
          <a:bodyPr/>
          <a:lstStyle/>
          <a:p>
            <a:pPr>
              <a:buNone/>
            </a:pPr>
            <a:r>
              <a:rPr lang="en-US" dirty="0"/>
              <a:t>The </a:t>
            </a:r>
            <a:r>
              <a:rPr lang="en-US" dirty="0">
                <a:solidFill>
                  <a:srgbClr val="0000FF"/>
                </a:solidFill>
              </a:rPr>
              <a:t>=</a:t>
            </a:r>
            <a:r>
              <a:rPr lang="en-US" dirty="0"/>
              <a:t> sign is the assignment statement</a:t>
            </a:r>
          </a:p>
          <a:p>
            <a:r>
              <a:rPr lang="en-US" dirty="0"/>
              <a:t>The value on the right is associated with the variable (</a:t>
            </a:r>
            <a:r>
              <a:rPr lang="en-US" dirty="0" err="1">
                <a:solidFill>
                  <a:srgbClr val="FF0000"/>
                </a:solidFill>
              </a:rPr>
              <a:t>breyta</a:t>
            </a:r>
            <a:r>
              <a:rPr lang="en-US" dirty="0"/>
              <a:t>) name on the left</a:t>
            </a:r>
          </a:p>
          <a:p>
            <a:r>
              <a:rPr lang="en-US" dirty="0"/>
              <a:t>It does </a:t>
            </a:r>
            <a:r>
              <a:rPr lang="en-US" b="1" i="1" dirty="0"/>
              <a:t>not </a:t>
            </a:r>
            <a:r>
              <a:rPr lang="en-US" dirty="0"/>
              <a:t>stand for equality!</a:t>
            </a:r>
          </a:p>
          <a:p>
            <a:r>
              <a:rPr lang="en-US" dirty="0"/>
              <a:t>More on this later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 (</a:t>
            </a:r>
            <a:r>
              <a:rPr lang="en-US" dirty="0" err="1">
                <a:solidFill>
                  <a:srgbClr val="FF0000"/>
                </a:solidFill>
              </a:rPr>
              <a:t>umbreyting</a:t>
            </a:r>
            <a:r>
              <a:rPr lang="en-US" dirty="0">
                <a:solidFill>
                  <a:srgbClr val="FF0000"/>
                </a:solidFill>
              </a:rPr>
              <a:t>/</a:t>
            </a:r>
            <a:r>
              <a:rPr lang="en-US" dirty="0" err="1">
                <a:solidFill>
                  <a:srgbClr val="FF0000"/>
                </a:solidFill>
              </a:rPr>
              <a:t>umskráning</a:t>
            </a:r>
            <a:r>
              <a:rPr lang="en-US" dirty="0"/>
              <a:t>)</a:t>
            </a:r>
          </a:p>
        </p:txBody>
      </p:sp>
      <p:sp>
        <p:nvSpPr>
          <p:cNvPr id="3" name="Content Placeholder 2"/>
          <p:cNvSpPr>
            <a:spLocks noGrp="1"/>
          </p:cNvSpPr>
          <p:nvPr>
            <p:ph idx="1"/>
          </p:nvPr>
        </p:nvSpPr>
        <p:spPr/>
        <p:txBody>
          <a:bodyPr/>
          <a:lstStyle/>
          <a:p>
            <a:pPr>
              <a:buNone/>
            </a:pPr>
            <a:r>
              <a:rPr lang="en-US" dirty="0"/>
              <a:t>Convert from string to integer</a:t>
            </a:r>
          </a:p>
          <a:p>
            <a:r>
              <a:rPr lang="en-US" dirty="0"/>
              <a:t>Python requires that you must convert a sequence of characters (</a:t>
            </a:r>
            <a:r>
              <a:rPr lang="en-US" dirty="0" err="1">
                <a:solidFill>
                  <a:srgbClr val="FF0000"/>
                </a:solidFill>
              </a:rPr>
              <a:t>stafir</a:t>
            </a:r>
            <a:r>
              <a:rPr lang="en-US" dirty="0"/>
              <a:t>) to an integer</a:t>
            </a:r>
          </a:p>
          <a:p>
            <a:r>
              <a:rPr lang="en-US" dirty="0"/>
              <a:t>Once converted, we can do math on the integers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457200"/>
            <a:ext cx="8229600" cy="838200"/>
          </a:xfrm>
        </p:spPr>
        <p:txBody>
          <a:bodyPr/>
          <a:lstStyle/>
          <a:p>
            <a:r>
              <a:rPr lang="en-US">
                <a:ea typeface="ＭＳ Ｐゴシック" pitchFamily="-109" charset="-128"/>
                <a:cs typeface="ＭＳ Ｐゴシック" pitchFamily="-109" charset="-128"/>
              </a:rPr>
              <a:t>Printing output</a:t>
            </a:r>
          </a:p>
        </p:txBody>
      </p:sp>
      <p:sp>
        <p:nvSpPr>
          <p:cNvPr id="43011" name="Content Placeholder 2"/>
          <p:cNvSpPr>
            <a:spLocks noGrp="1"/>
          </p:cNvSpPr>
          <p:nvPr>
            <p:ph idx="1"/>
          </p:nvPr>
        </p:nvSpPr>
        <p:spPr>
          <a:xfrm>
            <a:off x="152400" y="1295400"/>
            <a:ext cx="8763000" cy="4572000"/>
          </a:xfrm>
        </p:spPr>
        <p:txBody>
          <a:bodyPr/>
          <a:lstStyle/>
          <a:p>
            <a:pPr>
              <a:buFont typeface="Wingdings" pitchFamily="-109" charset="2"/>
              <a:buNone/>
            </a:pPr>
            <a:r>
              <a:rPr lang="en-US" sz="2800" dirty="0" err="1">
                <a:latin typeface="Courier New" pitchFamily="-109" charset="0"/>
                <a:ea typeface="Courier New" pitchFamily="-109" charset="0"/>
                <a:cs typeface="Courier New" pitchFamily="-109" charset="0"/>
              </a:rPr>
              <a:t>my_var</a:t>
            </a:r>
            <a:r>
              <a:rPr lang="en-US" sz="2800" dirty="0">
                <a:latin typeface="Courier New" pitchFamily="-109" charset="0"/>
                <a:ea typeface="Courier New" pitchFamily="-109" charset="0"/>
                <a:cs typeface="Courier New" pitchFamily="-109" charset="0"/>
              </a:rPr>
              <a:t> = 12</a:t>
            </a:r>
          </a:p>
          <a:p>
            <a:pPr>
              <a:buFont typeface="Wingdings" pitchFamily="-109" charset="2"/>
              <a:buNone/>
            </a:pPr>
            <a:r>
              <a:rPr lang="en-US" sz="2800" dirty="0">
                <a:latin typeface="Courier New" pitchFamily="-109" charset="0"/>
                <a:ea typeface="Courier New" pitchFamily="-109" charset="0"/>
                <a:cs typeface="Courier New" pitchFamily="-109" charset="0"/>
              </a:rPr>
              <a:t>print(</a:t>
            </a:r>
            <a:r>
              <a:rPr lang="fr-FR" sz="2800" dirty="0">
                <a:latin typeface="Courier New" pitchFamily="-109" charset="0"/>
                <a:ea typeface="Courier New" pitchFamily="-109" charset="0"/>
                <a:cs typeface="Courier New" pitchFamily="-109" charset="0"/>
              </a:rPr>
              <a:t>'</a:t>
            </a:r>
            <a:r>
              <a:rPr lang="en-US" sz="2800" dirty="0">
                <a:latin typeface="Courier New" pitchFamily="-109" charset="0"/>
                <a:ea typeface="Courier New" pitchFamily="-109" charset="0"/>
                <a:cs typeface="Courier New" pitchFamily="-109" charset="0"/>
              </a:rPr>
              <a:t>My </a:t>
            </a:r>
            <a:r>
              <a:rPr lang="en-US" sz="2800" dirty="0" err="1">
                <a:latin typeface="Courier New" pitchFamily="-109" charset="0"/>
                <a:ea typeface="Courier New" pitchFamily="-109" charset="0"/>
                <a:cs typeface="Courier New" pitchFamily="-109" charset="0"/>
              </a:rPr>
              <a:t>var</a:t>
            </a:r>
            <a:r>
              <a:rPr lang="en-US" sz="2800" dirty="0">
                <a:latin typeface="Courier New" pitchFamily="-109" charset="0"/>
                <a:ea typeface="Courier New" pitchFamily="-109" charset="0"/>
                <a:cs typeface="Courier New" pitchFamily="-109" charset="0"/>
              </a:rPr>
              <a:t> has a value of: </a:t>
            </a:r>
            <a:r>
              <a:rPr lang="fr-FR" sz="2800" dirty="0">
                <a:latin typeface="Courier New" pitchFamily="-109" charset="0"/>
                <a:ea typeface="Courier New" pitchFamily="-109" charset="0"/>
                <a:cs typeface="Courier New" pitchFamily="-109" charset="0"/>
              </a:rPr>
              <a:t>'</a:t>
            </a:r>
            <a:r>
              <a:rPr lang="en-US" sz="2800" dirty="0">
                <a:latin typeface="Courier New" pitchFamily="-109" charset="0"/>
                <a:ea typeface="Courier New" pitchFamily="-109" charset="0"/>
                <a:cs typeface="Courier New" pitchFamily="-109" charset="0"/>
              </a:rPr>
              <a:t>,</a:t>
            </a:r>
            <a:r>
              <a:rPr lang="en-US" sz="2800" dirty="0" err="1">
                <a:latin typeface="Courier New" pitchFamily="-109" charset="0"/>
                <a:ea typeface="Courier New" pitchFamily="-109" charset="0"/>
                <a:cs typeface="Courier New" pitchFamily="-109" charset="0"/>
              </a:rPr>
              <a:t>my_var</a:t>
            </a:r>
            <a:r>
              <a:rPr lang="en-US" sz="2800" dirty="0">
                <a:latin typeface="Courier New" pitchFamily="-109" charset="0"/>
                <a:ea typeface="Courier New" pitchFamily="-109" charset="0"/>
                <a:cs typeface="Courier New" pitchFamily="-109" charset="0"/>
              </a:rPr>
              <a:t>)</a:t>
            </a:r>
          </a:p>
          <a:p>
            <a:r>
              <a:rPr lang="en-US" dirty="0">
                <a:latin typeface="Courier New" pitchFamily="-109" charset="0"/>
                <a:ea typeface="Courier New" pitchFamily="-109" charset="0"/>
                <a:cs typeface="Courier New" pitchFamily="-109" charset="0"/>
              </a:rPr>
              <a:t>print </a:t>
            </a:r>
            <a:r>
              <a:rPr lang="en-US" dirty="0">
                <a:ea typeface="Courier New" pitchFamily="-109" charset="0"/>
                <a:cs typeface="Courier New" pitchFamily="-109" charset="0"/>
              </a:rPr>
              <a:t>takes a list of elements in parentheses separated by commas</a:t>
            </a:r>
          </a:p>
          <a:p>
            <a:pPr lvl="1"/>
            <a:r>
              <a:rPr lang="en-US" dirty="0">
                <a:ea typeface="Courier New" pitchFamily="-109" charset="0"/>
                <a:cs typeface="Courier New" pitchFamily="-109" charset="0"/>
              </a:rPr>
              <a:t>if the element is a string, prints it as is</a:t>
            </a:r>
          </a:p>
          <a:p>
            <a:pPr lvl="1"/>
            <a:r>
              <a:rPr lang="en-US" dirty="0">
                <a:ea typeface="Courier New" pitchFamily="-109" charset="0"/>
                <a:cs typeface="Courier New" pitchFamily="-109" charset="0"/>
              </a:rPr>
              <a:t>if the element is a variable, prints the value associated with the variable</a:t>
            </a:r>
          </a:p>
          <a:p>
            <a:pPr lvl="1"/>
            <a:r>
              <a:rPr lang="en-US" dirty="0">
                <a:ea typeface="Courier New" pitchFamily="-109" charset="0"/>
                <a:cs typeface="Courier New" pitchFamily="-109" charset="0"/>
              </a:rPr>
              <a:t>after printing, moves on to a new line of output</a:t>
            </a:r>
          </a:p>
          <a:p>
            <a:pPr>
              <a:buFont typeface="Wingdings" pitchFamily="-109" charset="2"/>
              <a:buNone/>
            </a:pPr>
            <a:endParaRPr lang="en-US" dirty="0">
              <a:ea typeface="ＭＳ Ｐゴシック" pitchFamily="-109" charset="-128"/>
              <a:cs typeface="ＭＳ Ｐゴシック" pitchFamily="-109"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At the core of any language</a:t>
            </a:r>
          </a:p>
        </p:txBody>
      </p:sp>
      <p:sp>
        <p:nvSpPr>
          <p:cNvPr id="44035"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Control the flow (</a:t>
            </a:r>
            <a:r>
              <a:rPr lang="en-US" dirty="0" err="1">
                <a:solidFill>
                  <a:srgbClr val="FF0000"/>
                </a:solidFill>
                <a:ea typeface="ＭＳ Ｐゴシック" pitchFamily="-109" charset="-128"/>
                <a:cs typeface="ＭＳ Ｐゴシック" pitchFamily="-109" charset="-128"/>
              </a:rPr>
              <a:t>flæði</a:t>
            </a:r>
            <a:r>
              <a:rPr lang="en-US" dirty="0">
                <a:ea typeface="ＭＳ Ｐゴシック" pitchFamily="-109" charset="-128"/>
                <a:cs typeface="ＭＳ Ｐゴシック" pitchFamily="-109" charset="-128"/>
              </a:rPr>
              <a:t>) of the program</a:t>
            </a:r>
          </a:p>
          <a:p>
            <a:pPr eaLnBrk="1" hangingPunct="1"/>
            <a:r>
              <a:rPr lang="en-US" dirty="0">
                <a:ea typeface="ＭＳ Ｐゴシック" pitchFamily="-109" charset="-128"/>
                <a:cs typeface="ＭＳ Ｐゴシック" pitchFamily="-109" charset="-128"/>
              </a:rPr>
              <a:t>Construct and access data elements</a:t>
            </a:r>
          </a:p>
          <a:p>
            <a:pPr eaLnBrk="1" hangingPunct="1"/>
            <a:r>
              <a:rPr lang="en-US" dirty="0">
                <a:ea typeface="ＭＳ Ｐゴシック" pitchFamily="-109" charset="-128"/>
                <a:cs typeface="ＭＳ Ｐゴシック" pitchFamily="-109" charset="-128"/>
              </a:rPr>
              <a:t>Operate on data elements</a:t>
            </a:r>
          </a:p>
          <a:p>
            <a:pPr eaLnBrk="1" hangingPunct="1"/>
            <a:r>
              <a:rPr lang="en-US" dirty="0">
                <a:ea typeface="ＭＳ Ｐゴシック" pitchFamily="-109" charset="-128"/>
                <a:cs typeface="ＭＳ Ｐゴシック" pitchFamily="-109" charset="-128"/>
              </a:rPr>
              <a:t>Construct functions (</a:t>
            </a:r>
            <a:r>
              <a:rPr lang="en-US" dirty="0" err="1">
                <a:solidFill>
                  <a:srgbClr val="FF0000"/>
                </a:solidFill>
                <a:ea typeface="ＭＳ Ｐゴシック" pitchFamily="-109" charset="-128"/>
                <a:cs typeface="ＭＳ Ｐゴシック" pitchFamily="-109" charset="-128"/>
              </a:rPr>
              <a:t>föll</a:t>
            </a:r>
            <a:r>
              <a:rPr lang="en-US" dirty="0">
                <a:ea typeface="ＭＳ Ｐゴシック" pitchFamily="-109" charset="-128"/>
                <a:cs typeface="ＭＳ Ｐゴシック" pitchFamily="-109" charset="-128"/>
              </a:rPr>
              <a:t>)</a:t>
            </a:r>
          </a:p>
          <a:p>
            <a:pPr eaLnBrk="1" hangingPunct="1"/>
            <a:r>
              <a:rPr lang="en-US" dirty="0">
                <a:ea typeface="ＭＳ Ｐゴシック" pitchFamily="-109" charset="-128"/>
                <a:cs typeface="ＭＳ Ｐゴシック" pitchFamily="-109" charset="-128"/>
              </a:rPr>
              <a:t>Construct classes (</a:t>
            </a:r>
            <a:r>
              <a:rPr lang="en-US" dirty="0" err="1">
                <a:solidFill>
                  <a:srgbClr val="FF0000"/>
                </a:solidFill>
                <a:ea typeface="ＭＳ Ｐゴシック" pitchFamily="-109" charset="-128"/>
                <a:cs typeface="ＭＳ Ｐゴシック" pitchFamily="-109" charset="-128"/>
              </a:rPr>
              <a:t>klasar</a:t>
            </a:r>
            <a:r>
              <a:rPr lang="en-US" dirty="0">
                <a:ea typeface="ＭＳ Ｐゴシック" pitchFamily="-109" charset="-128"/>
                <a:cs typeface="ＭＳ Ｐゴシック" pitchFamily="-109" charset="-128"/>
              </a:rPr>
              <a:t>)</a:t>
            </a:r>
          </a:p>
          <a:p>
            <a:pPr eaLnBrk="1" hangingPunct="1"/>
            <a:r>
              <a:rPr lang="en-US" dirty="0">
                <a:ea typeface="ＭＳ Ｐゴシック" pitchFamily="-109" charset="-128"/>
                <a:cs typeface="ＭＳ Ｐゴシック" pitchFamily="-109" charset="-128"/>
              </a:rPr>
              <a:t>Libraries (</a:t>
            </a:r>
            <a:r>
              <a:rPr lang="en-US" dirty="0" err="1">
                <a:solidFill>
                  <a:srgbClr val="FF0000"/>
                </a:solidFill>
                <a:ea typeface="ＭＳ Ｐゴシック" pitchFamily="-109" charset="-128"/>
                <a:cs typeface="ＭＳ Ｐゴシック" pitchFamily="-109" charset="-128"/>
              </a:rPr>
              <a:t>forritasöfn</a:t>
            </a:r>
            <a:r>
              <a:rPr lang="en-US" dirty="0">
                <a:ea typeface="ＭＳ Ｐゴシック" pitchFamily="-109" charset="-128"/>
                <a:cs typeface="ＭＳ Ｐゴシック" pitchFamily="-109" charset="-128"/>
              </a:rPr>
              <a:t>) and built-in classes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Save as a “module”</a:t>
            </a:r>
          </a:p>
        </p:txBody>
      </p:sp>
      <p:sp>
        <p:nvSpPr>
          <p:cNvPr id="46083"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When you save (</a:t>
            </a:r>
            <a:r>
              <a:rPr lang="en-US" dirty="0">
                <a:solidFill>
                  <a:srgbClr val="FF0000"/>
                </a:solidFill>
                <a:ea typeface="ＭＳ Ｐゴシック" pitchFamily="-109" charset="-128"/>
                <a:cs typeface="ＭＳ Ｐゴシック" pitchFamily="-109" charset="-128"/>
              </a:rPr>
              <a:t>vista</a:t>
            </a:r>
            <a:r>
              <a:rPr lang="en-US" dirty="0">
                <a:ea typeface="ＭＳ Ｐゴシック" pitchFamily="-109" charset="-128"/>
                <a:cs typeface="ＭＳ Ｐゴシック" pitchFamily="-109" charset="-128"/>
              </a:rPr>
              <a:t>) a file (</a:t>
            </a:r>
            <a:r>
              <a:rPr lang="en-US" dirty="0" err="1">
                <a:solidFill>
                  <a:srgbClr val="FF0000"/>
                </a:solidFill>
                <a:ea typeface="ＭＳ Ｐゴシック" pitchFamily="-109" charset="-128"/>
                <a:cs typeface="ＭＳ Ｐゴシック" pitchFamily="-109" charset="-128"/>
              </a:rPr>
              <a:t>skrá</a:t>
            </a:r>
            <a:r>
              <a:rPr lang="en-US" dirty="0">
                <a:ea typeface="ＭＳ Ｐゴシック" pitchFamily="-109" charset="-128"/>
                <a:cs typeface="ＭＳ Ｐゴシック" pitchFamily="-109" charset="-128"/>
              </a:rPr>
              <a:t>), such as our first program, and place a </a:t>
            </a:r>
            <a:r>
              <a:rPr lang="en-US" dirty="0">
                <a:solidFill>
                  <a:srgbClr val="660066"/>
                </a:solidFill>
                <a:latin typeface="Courier New"/>
                <a:ea typeface="ＭＳ Ｐゴシック" pitchFamily="-109" charset="-128"/>
                <a:cs typeface="Courier New"/>
              </a:rPr>
              <a:t>.</a:t>
            </a:r>
            <a:r>
              <a:rPr lang="en-US" dirty="0" err="1">
                <a:solidFill>
                  <a:srgbClr val="660066"/>
                </a:solidFill>
                <a:latin typeface="Courier New"/>
                <a:ea typeface="ＭＳ Ｐゴシック" pitchFamily="-109" charset="-128"/>
                <a:cs typeface="Courier New"/>
              </a:rPr>
              <a:t>py</a:t>
            </a:r>
            <a:r>
              <a:rPr lang="en-US" dirty="0">
                <a:solidFill>
                  <a:srgbClr val="660066"/>
                </a:solidFill>
                <a:latin typeface="Courier New"/>
                <a:ea typeface="ＭＳ Ｐゴシック" pitchFamily="-109" charset="-128"/>
                <a:cs typeface="Courier New"/>
              </a:rPr>
              <a:t> </a:t>
            </a:r>
            <a:r>
              <a:rPr lang="en-US" dirty="0">
                <a:ea typeface="ＭＳ Ｐゴシック" pitchFamily="-109" charset="-128"/>
                <a:cs typeface="ＭＳ Ｐゴシック" pitchFamily="-109" charset="-128"/>
              </a:rPr>
              <a:t>suffix (</a:t>
            </a:r>
            <a:r>
              <a:rPr lang="en-US" dirty="0" err="1">
                <a:solidFill>
                  <a:srgbClr val="FF0000"/>
                </a:solidFill>
                <a:ea typeface="ＭＳ Ｐゴシック" pitchFamily="-109" charset="-128"/>
                <a:cs typeface="ＭＳ Ｐゴシック" pitchFamily="-109" charset="-128"/>
              </a:rPr>
              <a:t>viðskeyti</a:t>
            </a:r>
            <a:r>
              <a:rPr lang="en-US" dirty="0">
                <a:ea typeface="ＭＳ Ｐゴシック" pitchFamily="-109" charset="-128"/>
                <a:cs typeface="ＭＳ Ｐゴシック" pitchFamily="-109" charset="-128"/>
              </a:rPr>
              <a:t>) on it, it becomes a python module</a:t>
            </a:r>
          </a:p>
          <a:p>
            <a:pPr eaLnBrk="1" hangingPunct="1"/>
            <a:r>
              <a:rPr lang="en-US" dirty="0">
                <a:ea typeface="ＭＳ Ｐゴシック" pitchFamily="-109" charset="-128"/>
                <a:cs typeface="ＭＳ Ｐゴシック" pitchFamily="-109" charset="-128"/>
              </a:rPr>
              <a:t>You run the module from the IDLE menu to see the results of the operation</a:t>
            </a:r>
          </a:p>
          <a:p>
            <a:pPr eaLnBrk="1" hangingPunct="1"/>
            <a:r>
              <a:rPr lang="en-US" dirty="0">
                <a:ea typeface="ＭＳ Ｐゴシック" pitchFamily="-109" charset="-128"/>
                <a:cs typeface="ＭＳ Ｐゴシック" pitchFamily="-109" charset="-128"/>
              </a:rPr>
              <a:t>A module is just a file of python commands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Errors (</a:t>
            </a:r>
            <a:r>
              <a:rPr lang="en-US" dirty="0" err="1">
                <a:solidFill>
                  <a:srgbClr val="FF0000"/>
                </a:solidFill>
                <a:ea typeface="ＭＳ Ｐゴシック" pitchFamily="-109" charset="-128"/>
                <a:cs typeface="ＭＳ Ｐゴシック" pitchFamily="-109" charset="-128"/>
              </a:rPr>
              <a:t>villur</a:t>
            </a:r>
            <a:r>
              <a:rPr lang="en-US" dirty="0">
                <a:ea typeface="ＭＳ Ｐゴシック" pitchFamily="-109" charset="-128"/>
                <a:cs typeface="ＭＳ Ｐゴシック" pitchFamily="-109" charset="-128"/>
              </a:rPr>
              <a:t>)</a:t>
            </a:r>
          </a:p>
        </p:txBody>
      </p:sp>
      <p:sp>
        <p:nvSpPr>
          <p:cNvPr id="48131" name="Rectangle 3"/>
          <p:cNvSpPr>
            <a:spLocks noGrp="1" noChangeArrowheads="1"/>
          </p:cNvSpPr>
          <p:nvPr>
            <p:ph idx="1"/>
          </p:nvPr>
        </p:nvSpPr>
        <p:spPr/>
        <p:txBody>
          <a:bodyPr/>
          <a:lstStyle/>
          <a:p>
            <a:pPr eaLnBrk="1" hangingPunct="1"/>
            <a:r>
              <a:rPr lang="en-US">
                <a:ea typeface="ＭＳ Ｐゴシック" pitchFamily="-109" charset="-128"/>
                <a:cs typeface="ＭＳ Ｐゴシック" pitchFamily="-109" charset="-128"/>
              </a:rPr>
              <a:t>If there are interpreter errors, that is Python cannot run your code because the code is somehow malformed, you get an error</a:t>
            </a:r>
          </a:p>
          <a:p>
            <a:pPr eaLnBrk="1" hangingPunct="1"/>
            <a:r>
              <a:rPr lang="en-US">
                <a:ea typeface="ＭＳ Ｐゴシック" pitchFamily="-109" charset="-128"/>
                <a:cs typeface="ＭＳ Ｐゴシック" pitchFamily="-109" charset="-128"/>
              </a:rPr>
              <a:t>You can them import the program again until there are no errors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solidFill>
                  <a:srgbClr val="CC0000"/>
                </a:solidFill>
                <a:ea typeface="ＭＳ Ｐゴシック" pitchFamily="-109" charset="-128"/>
                <a:cs typeface="ＭＳ Ｐゴシック" pitchFamily="-109" charset="-128"/>
              </a:rPr>
              <a:t>Common Error</a:t>
            </a:r>
          </a:p>
        </p:txBody>
      </p:sp>
      <p:sp>
        <p:nvSpPr>
          <p:cNvPr id="49155"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Using IDLE, if you save the file without a </a:t>
            </a:r>
            <a:r>
              <a:rPr lang="en-US" dirty="0">
                <a:solidFill>
                  <a:srgbClr val="660066"/>
                </a:solidFill>
                <a:latin typeface="Courier New"/>
                <a:ea typeface="ＭＳ Ｐゴシック" pitchFamily="-109" charset="-128"/>
                <a:cs typeface="Courier New"/>
              </a:rPr>
              <a:t>.</a:t>
            </a:r>
            <a:r>
              <a:rPr lang="en-US" dirty="0" err="1">
                <a:solidFill>
                  <a:srgbClr val="660066"/>
                </a:solidFill>
                <a:latin typeface="Courier New"/>
                <a:ea typeface="ＭＳ Ｐゴシック" pitchFamily="-109" charset="-128"/>
                <a:cs typeface="Courier New"/>
              </a:rPr>
              <a:t>py</a:t>
            </a:r>
            <a:r>
              <a:rPr lang="en-US" dirty="0">
                <a:solidFill>
                  <a:srgbClr val="660066"/>
                </a:solidFill>
                <a:latin typeface="Courier New"/>
                <a:ea typeface="ＭＳ Ｐゴシック" pitchFamily="-109" charset="-128"/>
                <a:cs typeface="Courier New"/>
              </a:rPr>
              <a:t> </a:t>
            </a:r>
            <a:r>
              <a:rPr lang="en-US" dirty="0">
                <a:ea typeface="ＭＳ Ｐゴシック" pitchFamily="-109" charset="-128"/>
                <a:cs typeface="ＭＳ Ｐゴシック" pitchFamily="-109" charset="-128"/>
              </a:rPr>
              <a:t>suffix, it will stop colorizing and formatting the file.</a:t>
            </a:r>
          </a:p>
          <a:p>
            <a:pPr eaLnBrk="1" hangingPunct="1"/>
            <a:r>
              <a:rPr lang="en-US" dirty="0">
                <a:ea typeface="ＭＳ Ｐゴシック" pitchFamily="-109" charset="-128"/>
                <a:cs typeface="ＭＳ Ｐゴシック" pitchFamily="-109" charset="-128"/>
              </a:rPr>
              <a:t>Resave with the .</a:t>
            </a:r>
            <a:r>
              <a:rPr lang="en-US" dirty="0" err="1">
                <a:ea typeface="ＭＳ Ｐゴシック" pitchFamily="-109" charset="-128"/>
                <a:cs typeface="ＭＳ Ｐゴシック" pitchFamily="-109" charset="-128"/>
              </a:rPr>
              <a:t>py</a:t>
            </a:r>
            <a:r>
              <a:rPr lang="en-US" dirty="0">
                <a:ea typeface="ＭＳ Ｐゴシック" pitchFamily="-109" charset="-128"/>
                <a:cs typeface="ＭＳ Ｐゴシック" pitchFamily="-109" charset="-128"/>
              </a:rPr>
              <a:t>, everything is fine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609600"/>
            <a:ext cx="7772400" cy="1143000"/>
          </a:xfrm>
        </p:spPr>
        <p:txBody>
          <a:bodyPr/>
          <a:lstStyle/>
          <a:p>
            <a:pPr eaLnBrk="1" hangingPunct="1"/>
            <a:r>
              <a:rPr lang="en-US" dirty="0">
                <a:ea typeface="ＭＳ Ｐゴシック" pitchFamily="-109" charset="-128"/>
                <a:cs typeface="ＭＳ Ｐゴシック" pitchFamily="-109" charset="-128"/>
              </a:rPr>
              <a:t>Syntax (</a:t>
            </a:r>
            <a:r>
              <a:rPr lang="en-US" dirty="0" err="1">
                <a:solidFill>
                  <a:srgbClr val="FF0000"/>
                </a:solidFill>
                <a:ea typeface="ＭＳ Ｐゴシック" pitchFamily="-109" charset="-128"/>
                <a:cs typeface="ＭＳ Ｐゴシック" pitchFamily="-109" charset="-128"/>
              </a:rPr>
              <a:t>málskipan</a:t>
            </a:r>
            <a:r>
              <a:rPr lang="en-US" dirty="0">
                <a:ea typeface="ＭＳ Ｐゴシック" pitchFamily="-109" charset="-128"/>
                <a:cs typeface="ＭＳ Ｐゴシック" pitchFamily="-109" charset="-128"/>
              </a:rPr>
              <a:t>)</a:t>
            </a:r>
          </a:p>
        </p:txBody>
      </p:sp>
      <p:sp>
        <p:nvSpPr>
          <p:cNvPr id="4099" name="Rectangle 3"/>
          <p:cNvSpPr>
            <a:spLocks noGrp="1" noChangeArrowheads="1"/>
          </p:cNvSpPr>
          <p:nvPr>
            <p:ph idx="1"/>
          </p:nvPr>
        </p:nvSpPr>
        <p:spPr>
          <a:xfrm>
            <a:off x="685800" y="1981200"/>
            <a:ext cx="7924800" cy="4114800"/>
          </a:xfrm>
        </p:spPr>
        <p:txBody>
          <a:bodyPr/>
          <a:lstStyle/>
          <a:p>
            <a:pPr eaLnBrk="1" hangingPunct="1"/>
            <a:r>
              <a:rPr lang="en-US">
                <a:ea typeface="ＭＳ Ｐゴシック" pitchFamily="-109" charset="-128"/>
                <a:cs typeface="ＭＳ Ｐゴシック" pitchFamily="-109" charset="-128"/>
              </a:rPr>
              <a:t>Lexical components.</a:t>
            </a:r>
          </a:p>
          <a:p>
            <a:pPr eaLnBrk="1" hangingPunct="1"/>
            <a:r>
              <a:rPr lang="en-US">
                <a:ea typeface="ＭＳ Ｐゴシック" pitchFamily="-109" charset="-128"/>
                <a:cs typeface="ＭＳ Ｐゴシック" pitchFamily="-109" charset="-128"/>
              </a:rPr>
              <a:t>A Python program is:.</a:t>
            </a:r>
          </a:p>
          <a:p>
            <a:pPr lvl="1" eaLnBrk="1" hangingPunct="1"/>
            <a:r>
              <a:rPr lang="en-US"/>
              <a:t>A module (perhaps more than one)</a:t>
            </a:r>
          </a:p>
          <a:p>
            <a:pPr lvl="1" eaLnBrk="1" hangingPunct="1"/>
            <a:r>
              <a:rPr lang="en-US"/>
              <a:t>Each module has python statements</a:t>
            </a:r>
          </a:p>
          <a:p>
            <a:pPr lvl="1" eaLnBrk="1" hangingPunct="1"/>
            <a:r>
              <a:rPr lang="en-US"/>
              <a:t>Each statement has expressions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500" fill="hold"/>
                                        <p:tgtEl>
                                          <p:spTgt spid="40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 calcmode="lin" valueType="num">
                                      <p:cBhvr additive="base">
                                        <p:cTn id="17" dur="500" fill="hold"/>
                                        <p:tgtEl>
                                          <p:spTgt spid="409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09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099">
                                            <p:txEl>
                                              <p:pRg st="3" end="3"/>
                                            </p:txEl>
                                          </p:spTgt>
                                        </p:tgtEl>
                                        <p:attrNameLst>
                                          <p:attrName>style.visibility</p:attrName>
                                        </p:attrNameLst>
                                      </p:cBhvr>
                                      <p:to>
                                        <p:strVal val="visible"/>
                                      </p:to>
                                    </p:set>
                                    <p:anim calcmode="lin" valueType="num">
                                      <p:cBhvr additive="base">
                                        <p:cTn id="21" dur="500" fill="hold"/>
                                        <p:tgtEl>
                                          <p:spTgt spid="409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099">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099">
                                            <p:txEl>
                                              <p:pRg st="4" end="4"/>
                                            </p:txEl>
                                          </p:spTgt>
                                        </p:tgtEl>
                                        <p:attrNameLst>
                                          <p:attrName>style.visibility</p:attrName>
                                        </p:attrNameLst>
                                      </p:cBhvr>
                                      <p:to>
                                        <p:strVal val="visible"/>
                                      </p:to>
                                    </p:set>
                                    <p:anim calcmode="lin" valueType="num">
                                      <p:cBhvr additive="base">
                                        <p:cTn id="25" dur="500" fill="hold"/>
                                        <p:tgtEl>
                                          <p:spTgt spid="409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9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Modules</a:t>
            </a:r>
          </a:p>
        </p:txBody>
      </p:sp>
      <p:sp>
        <p:nvSpPr>
          <p:cNvPr id="53251"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We</a:t>
            </a:r>
            <a:r>
              <a:rPr lang="fr-FR" dirty="0">
                <a:ea typeface="ＭＳ Ｐゴシック" pitchFamily="-109" charset="-128"/>
                <a:cs typeface="ＭＳ Ｐゴシック" pitchFamily="-109" charset="-128"/>
              </a:rPr>
              <a:t>'</a:t>
            </a:r>
            <a:r>
              <a:rPr lang="en-US" dirty="0" err="1">
                <a:ea typeface="ＭＳ Ｐゴシック" pitchFamily="-109" charset="-128"/>
                <a:cs typeface="ＭＳ Ｐゴシック" pitchFamily="-109" charset="-128"/>
              </a:rPr>
              <a:t>ve</a:t>
            </a:r>
            <a:r>
              <a:rPr lang="en-US" dirty="0">
                <a:ea typeface="ＭＳ Ｐゴシック" pitchFamily="-109" charset="-128"/>
                <a:cs typeface="ＭＳ Ｐゴシック" pitchFamily="-109" charset="-128"/>
              </a:rPr>
              <a:t> seen modules already, they are essentially files with Python statements.</a:t>
            </a:r>
          </a:p>
          <a:p>
            <a:pPr eaLnBrk="1" hangingPunct="1"/>
            <a:r>
              <a:rPr lang="en-US" dirty="0">
                <a:ea typeface="ＭＳ Ｐゴシック" pitchFamily="-109" charset="-128"/>
                <a:cs typeface="ＭＳ Ｐゴシック" pitchFamily="-109" charset="-128"/>
              </a:rPr>
              <a:t>There are modules provided by Python to perform common tasks (math, database, web interaction, etc.)</a:t>
            </a:r>
          </a:p>
          <a:p>
            <a:pPr eaLnBrk="1" hangingPunct="1"/>
            <a:r>
              <a:rPr lang="en-US" dirty="0">
                <a:ea typeface="ＭＳ Ｐゴシック" pitchFamily="-109" charset="-128"/>
                <a:cs typeface="ＭＳ Ｐゴシック" pitchFamily="-109" charset="-128"/>
              </a:rPr>
              <a:t>The wealth of these modules is one of the great features of Python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Statements (</a:t>
            </a:r>
            <a:r>
              <a:rPr lang="en-US" dirty="0" err="1">
                <a:solidFill>
                  <a:srgbClr val="FF0000"/>
                </a:solidFill>
                <a:ea typeface="ＭＳ Ｐゴシック" pitchFamily="-109" charset="-128"/>
                <a:cs typeface="ＭＳ Ｐゴシック" pitchFamily="-109" charset="-128"/>
              </a:rPr>
              <a:t>setningar</a:t>
            </a:r>
            <a:r>
              <a:rPr lang="en-US" dirty="0">
                <a:ea typeface="ＭＳ Ｐゴシック" pitchFamily="-109" charset="-128"/>
                <a:cs typeface="ＭＳ Ｐゴシック" pitchFamily="-109" charset="-128"/>
              </a:rPr>
              <a:t>)</a:t>
            </a:r>
          </a:p>
        </p:txBody>
      </p:sp>
      <p:sp>
        <p:nvSpPr>
          <p:cNvPr id="55299"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Statements are commands in Python.</a:t>
            </a:r>
          </a:p>
          <a:p>
            <a:pPr eaLnBrk="1" hangingPunct="1"/>
            <a:r>
              <a:rPr lang="en-US" dirty="0">
                <a:ea typeface="ＭＳ Ｐゴシック" pitchFamily="-109" charset="-128"/>
                <a:cs typeface="ＭＳ Ｐゴシック" pitchFamily="-109" charset="-128"/>
              </a:rPr>
              <a:t>They perform some action, often called a side effect,  but they </a:t>
            </a:r>
            <a:r>
              <a:rPr lang="en-US" b="1" dirty="0">
                <a:ea typeface="ＭＳ Ｐゴシック" pitchFamily="-109" charset="-128"/>
                <a:cs typeface="ＭＳ Ｐゴシック" pitchFamily="-109" charset="-128"/>
              </a:rPr>
              <a:t>do not return (</a:t>
            </a:r>
            <a:r>
              <a:rPr lang="en-US" b="1" dirty="0" err="1">
                <a:solidFill>
                  <a:srgbClr val="FF0000"/>
                </a:solidFill>
                <a:ea typeface="ＭＳ Ｐゴシック" pitchFamily="-109" charset="-128"/>
                <a:cs typeface="ＭＳ Ｐゴシック" pitchFamily="-109" charset="-128"/>
              </a:rPr>
              <a:t>skila</a:t>
            </a:r>
            <a:r>
              <a:rPr lang="en-US" b="1" dirty="0">
                <a:ea typeface="ＭＳ Ｐゴシック" pitchFamily="-109" charset="-128"/>
                <a:cs typeface="ＭＳ Ｐゴシック" pitchFamily="-109" charset="-128"/>
              </a:rPr>
              <a:t>) any values (</a:t>
            </a:r>
            <a:r>
              <a:rPr lang="en-US" b="1" dirty="0" err="1">
                <a:solidFill>
                  <a:srgbClr val="FF0000"/>
                </a:solidFill>
                <a:ea typeface="ＭＳ Ｐゴシック" pitchFamily="-109" charset="-128"/>
                <a:cs typeface="ＭＳ Ｐゴシック" pitchFamily="-109" charset="-128"/>
              </a:rPr>
              <a:t>gildi</a:t>
            </a:r>
            <a:r>
              <a:rPr lang="en-US" b="1" dirty="0">
                <a:ea typeface="ＭＳ Ｐゴシック" pitchFamily="-109" charset="-128"/>
                <a:cs typeface="ＭＳ Ｐゴシック" pitchFamily="-109" charset="-128"/>
              </a:rPr>
              <a:t>)</a:t>
            </a:r>
          </a:p>
          <a:p>
            <a:pPr eaLnBrk="1" hangingPunct="1">
              <a:buFont typeface="Wingdings" pitchFamily="-109" charset="2"/>
              <a:buNone/>
            </a:pPr>
            <a:endParaRPr lang="en-US" dirty="0">
              <a:ea typeface="ＭＳ Ｐゴシック" pitchFamily="-109" charset="-128"/>
              <a:cs typeface="ＭＳ Ｐゴシック" pitchFamily="-109"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Three Rules</a:t>
            </a:r>
          </a:p>
        </p:txBody>
      </p:sp>
      <p:sp>
        <p:nvSpPr>
          <p:cNvPr id="3" name="Content Placeholder 2"/>
          <p:cNvSpPr>
            <a:spLocks noGrp="1"/>
          </p:cNvSpPr>
          <p:nvPr>
            <p:ph idx="1"/>
          </p:nvPr>
        </p:nvSpPr>
        <p:spPr/>
        <p:txBody>
          <a:bodyPr/>
          <a:lstStyle/>
          <a:p>
            <a:r>
              <a:rPr lang="en-US" dirty="0"/>
              <a:t>Rule 1: Think before you program</a:t>
            </a:r>
          </a:p>
          <a:p>
            <a:r>
              <a:rPr lang="en-US" dirty="0"/>
              <a:t>Rule 2: A program is a human-readable essay on problem solving that also happens to execute on a computer</a:t>
            </a:r>
          </a:p>
          <a:p>
            <a:r>
              <a:rPr lang="en-US" dirty="0"/>
              <a:t>Rule 3: The best way to improve your programming and problem solving skills is to practice.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Expressions (</a:t>
            </a:r>
            <a:r>
              <a:rPr lang="en-US" dirty="0" err="1">
                <a:solidFill>
                  <a:srgbClr val="FF0000"/>
                </a:solidFill>
                <a:ea typeface="ＭＳ Ｐゴシック" pitchFamily="-109" charset="-128"/>
                <a:cs typeface="ＭＳ Ｐゴシック" pitchFamily="-109" charset="-128"/>
              </a:rPr>
              <a:t>segðir</a:t>
            </a:r>
            <a:r>
              <a:rPr lang="en-US" dirty="0">
                <a:ea typeface="ＭＳ Ｐゴシック" pitchFamily="-109" charset="-128"/>
                <a:cs typeface="ＭＳ Ｐゴシック" pitchFamily="-109" charset="-128"/>
              </a:rPr>
              <a:t>)</a:t>
            </a:r>
          </a:p>
        </p:txBody>
      </p:sp>
      <p:sp>
        <p:nvSpPr>
          <p:cNvPr id="57347"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Expressions perform some operation (</a:t>
            </a:r>
            <a:r>
              <a:rPr lang="en-US" dirty="0" err="1">
                <a:solidFill>
                  <a:srgbClr val="FF0000"/>
                </a:solidFill>
                <a:ea typeface="ＭＳ Ｐゴシック" pitchFamily="-109" charset="-128"/>
                <a:cs typeface="ＭＳ Ｐゴシック" pitchFamily="-109" charset="-128"/>
              </a:rPr>
              <a:t>aðgerð</a:t>
            </a:r>
            <a:r>
              <a:rPr lang="en-US" dirty="0">
                <a:ea typeface="ＭＳ Ｐゴシック" pitchFamily="-109" charset="-128"/>
                <a:cs typeface="ＭＳ Ｐゴシック" pitchFamily="-109" charset="-128"/>
              </a:rPr>
              <a:t>) and </a:t>
            </a:r>
            <a:r>
              <a:rPr lang="en-US" b="1" dirty="0">
                <a:ea typeface="ＭＳ Ｐゴシック" pitchFamily="-109" charset="-128"/>
                <a:cs typeface="ＭＳ Ｐゴシック" pitchFamily="-109" charset="-128"/>
              </a:rPr>
              <a:t>return a value (</a:t>
            </a:r>
            <a:r>
              <a:rPr lang="en-US" b="1" dirty="0" err="1">
                <a:solidFill>
                  <a:srgbClr val="FF0000"/>
                </a:solidFill>
                <a:ea typeface="ＭＳ Ｐゴシック" pitchFamily="-109" charset="-128"/>
                <a:cs typeface="ＭＳ Ｐゴシック" pitchFamily="-109" charset="-128"/>
              </a:rPr>
              <a:t>gildi</a:t>
            </a:r>
            <a:r>
              <a:rPr lang="en-US" b="1" dirty="0">
                <a:ea typeface="ＭＳ Ｐゴシック" pitchFamily="-109" charset="-128"/>
                <a:cs typeface="ＭＳ Ｐゴシック" pitchFamily="-109" charset="-128"/>
              </a:rPr>
              <a:t>)</a:t>
            </a:r>
          </a:p>
          <a:p>
            <a:pPr eaLnBrk="1" hangingPunct="1"/>
            <a:r>
              <a:rPr lang="en-US" dirty="0">
                <a:ea typeface="ＭＳ Ｐゴシック" pitchFamily="-109" charset="-128"/>
                <a:cs typeface="ＭＳ Ｐゴシック" pitchFamily="-109" charset="-128"/>
              </a:rPr>
              <a:t>Expressions can act as statements, but statements cannot act as expressions (more on this later).</a:t>
            </a:r>
          </a:p>
          <a:p>
            <a:pPr eaLnBrk="1" hangingPunct="1"/>
            <a:r>
              <a:rPr lang="en-US" dirty="0">
                <a:ea typeface="ＭＳ Ｐゴシック" pitchFamily="-109" charset="-128"/>
                <a:cs typeface="ＭＳ Ｐゴシック" pitchFamily="-109" charset="-128"/>
              </a:rPr>
              <a:t>Expressions typically do not modify values in the interpreter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side effects and returns</a:t>
            </a:r>
          </a:p>
        </p:txBody>
      </p:sp>
      <p:sp>
        <p:nvSpPr>
          <p:cNvPr id="59395" name="Rectangle 3"/>
          <p:cNvSpPr>
            <a:spLocks noGrp="1" noChangeArrowheads="1"/>
          </p:cNvSpPr>
          <p:nvPr>
            <p:ph idx="1"/>
          </p:nvPr>
        </p:nvSpPr>
        <p:spPr>
          <a:xfrm>
            <a:off x="457200" y="1524000"/>
            <a:ext cx="8229600" cy="4343400"/>
          </a:xfrm>
        </p:spPr>
        <p:txBody>
          <a:bodyPr/>
          <a:lstStyle/>
          <a:p>
            <a:pPr marL="0" indent="0" eaLnBrk="1" hangingPunct="1">
              <a:lnSpc>
                <a:spcPct val="90000"/>
              </a:lnSpc>
              <a:buNone/>
            </a:pPr>
            <a:r>
              <a:rPr lang="en-US" dirty="0">
                <a:ea typeface="ＭＳ Ｐゴシック" pitchFamily="-109" charset="-128"/>
                <a:cs typeface="ＭＳ Ｐゴシック" pitchFamily="-109" charset="-128"/>
              </a:rPr>
              <a:t>What is the difference between side effect (</a:t>
            </a:r>
            <a:r>
              <a:rPr lang="en-US" dirty="0" err="1">
                <a:solidFill>
                  <a:srgbClr val="FF0000"/>
                </a:solidFill>
                <a:ea typeface="ＭＳ Ｐゴシック" pitchFamily="-109" charset="-128"/>
                <a:cs typeface="ＭＳ Ｐゴシック" pitchFamily="-109" charset="-128"/>
              </a:rPr>
              <a:t>hliðarverkun</a:t>
            </a:r>
            <a:r>
              <a:rPr lang="en-US" dirty="0">
                <a:ea typeface="ＭＳ Ｐゴシック" pitchFamily="-109" charset="-128"/>
                <a:cs typeface="ＭＳ Ｐゴシック" pitchFamily="-109" charset="-128"/>
              </a:rPr>
              <a:t>) and return?</a:t>
            </a:r>
          </a:p>
          <a:p>
            <a:pPr eaLnBrk="1" hangingPunct="1">
              <a:lnSpc>
                <a:spcPct val="90000"/>
              </a:lnSpc>
            </a:pPr>
            <a:r>
              <a:rPr lang="en-US" dirty="0">
                <a:solidFill>
                  <a:srgbClr val="660066"/>
                </a:solidFill>
                <a:latin typeface="Courier New"/>
                <a:ea typeface="ＭＳ Ｐゴシック" pitchFamily="-109" charset="-128"/>
                <a:cs typeface="Courier New"/>
              </a:rPr>
              <a:t>1 + 2 </a:t>
            </a:r>
            <a:r>
              <a:rPr lang="en-US" dirty="0">
                <a:ea typeface="ＭＳ Ｐゴシック" pitchFamily="-109" charset="-128"/>
                <a:cs typeface="ＭＳ Ｐゴシック" pitchFamily="-109" charset="-128"/>
              </a:rPr>
              <a:t>returns a value (it</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s an expression). You can “catch”/assign the return value. However, nothing else changed as a result</a:t>
            </a:r>
          </a:p>
          <a:p>
            <a:pPr eaLnBrk="1" hangingPunct="1">
              <a:lnSpc>
                <a:spcPct val="90000"/>
              </a:lnSpc>
            </a:pPr>
            <a:r>
              <a:rPr lang="en-US" dirty="0">
                <a:solidFill>
                  <a:srgbClr val="660066"/>
                </a:solidFill>
                <a:latin typeface="Courier New"/>
                <a:ea typeface="ＭＳ Ｐゴシック" pitchFamily="-109" charset="-128"/>
                <a:cs typeface="Courier New"/>
              </a:rPr>
              <a:t>print("hello") </a:t>
            </a:r>
            <a:r>
              <a:rPr lang="en-US" dirty="0" err="1">
                <a:ea typeface="ＭＳ Ｐゴシック" pitchFamily="-109" charset="-128"/>
                <a:cs typeface="ＭＳ Ｐゴシック" pitchFamily="-109" charset="-128"/>
              </a:rPr>
              <a:t>doesn</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t return anything, but something else, the side effect, did happen. Something printed!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Whitespace (</a:t>
            </a:r>
            <a:r>
              <a:rPr lang="en-US" dirty="0" err="1">
                <a:solidFill>
                  <a:srgbClr val="FF0000"/>
                </a:solidFill>
                <a:ea typeface="ＭＳ Ｐゴシック" pitchFamily="-109" charset="-128"/>
                <a:cs typeface="ＭＳ Ｐゴシック" pitchFamily="-109" charset="-128"/>
              </a:rPr>
              <a:t>hvít</a:t>
            </a:r>
            <a:r>
              <a:rPr lang="en-US" dirty="0">
                <a:solidFill>
                  <a:srgbClr val="FF0000"/>
                </a:solidFill>
                <a:ea typeface="ＭＳ Ｐゴシック" pitchFamily="-109" charset="-128"/>
                <a:cs typeface="ＭＳ Ｐゴシック" pitchFamily="-109" charset="-128"/>
              </a:rPr>
              <a:t> </a:t>
            </a:r>
            <a:r>
              <a:rPr lang="en-US" dirty="0" err="1">
                <a:solidFill>
                  <a:srgbClr val="FF0000"/>
                </a:solidFill>
                <a:ea typeface="ＭＳ Ｐゴシック" pitchFamily="-109" charset="-128"/>
                <a:cs typeface="ＭＳ Ｐゴシック" pitchFamily="-109" charset="-128"/>
              </a:rPr>
              <a:t>bil</a:t>
            </a:r>
            <a:r>
              <a:rPr lang="en-US" dirty="0">
                <a:ea typeface="ＭＳ Ｐゴシック" pitchFamily="-109" charset="-128"/>
                <a:cs typeface="ＭＳ Ｐゴシック" pitchFamily="-109" charset="-128"/>
              </a:rPr>
              <a:t>)</a:t>
            </a:r>
          </a:p>
        </p:txBody>
      </p:sp>
      <p:sp>
        <p:nvSpPr>
          <p:cNvPr id="96259" name="Rectangle 3"/>
          <p:cNvSpPr>
            <a:spLocks noGrp="1" noChangeArrowheads="1"/>
          </p:cNvSpPr>
          <p:nvPr>
            <p:ph idx="1"/>
          </p:nvPr>
        </p:nvSpPr>
        <p:spPr>
          <a:xfrm>
            <a:off x="457200" y="1143000"/>
            <a:ext cx="8229600" cy="4525963"/>
          </a:xfrm>
        </p:spPr>
        <p:txBody>
          <a:bodyPr/>
          <a:lstStyle/>
          <a:p>
            <a:pPr eaLnBrk="1" hangingPunct="1">
              <a:lnSpc>
                <a:spcPct val="90000"/>
              </a:lnSpc>
            </a:pPr>
            <a:r>
              <a:rPr lang="en-US" b="1" i="1" dirty="0">
                <a:ea typeface="ＭＳ Ｐゴシック" pitchFamily="-109" charset="-128"/>
                <a:cs typeface="ＭＳ Ｐゴシック" pitchFamily="-109" charset="-128"/>
              </a:rPr>
              <a:t>white space </a:t>
            </a:r>
            <a:r>
              <a:rPr lang="en-US" dirty="0">
                <a:ea typeface="ＭＳ Ｐゴシック" pitchFamily="-109" charset="-128"/>
                <a:cs typeface="ＭＳ Ｐゴシック" pitchFamily="-109" charset="-128"/>
              </a:rPr>
              <a:t>are characters that don</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t print (blanks, tabs, carriage returns etc.</a:t>
            </a:r>
          </a:p>
          <a:p>
            <a:pPr eaLnBrk="1" hangingPunct="1">
              <a:lnSpc>
                <a:spcPct val="90000"/>
              </a:lnSpc>
            </a:pPr>
            <a:r>
              <a:rPr lang="en-US" dirty="0">
                <a:ea typeface="ＭＳ Ｐゴシック" pitchFamily="-109" charset="-128"/>
                <a:cs typeface="ＭＳ Ｐゴシック" pitchFamily="-109" charset="-128"/>
              </a:rPr>
              <a:t>For the most part, you can place white space (spaces) anywhere in your program</a:t>
            </a:r>
          </a:p>
          <a:p>
            <a:pPr eaLnBrk="1" hangingPunct="1">
              <a:lnSpc>
                <a:spcPct val="90000"/>
              </a:lnSpc>
            </a:pPr>
            <a:r>
              <a:rPr lang="en-US" dirty="0">
                <a:ea typeface="ＭＳ Ｐゴシック" pitchFamily="-109" charset="-128"/>
                <a:cs typeface="ＭＳ Ｐゴシック" pitchFamily="-109" charset="-128"/>
              </a:rPr>
              <a:t>use it to make a program more readable</a:t>
            </a:r>
          </a:p>
          <a:p>
            <a:pPr eaLnBrk="1" hangingPunct="1">
              <a:lnSpc>
                <a:spcPct val="90000"/>
              </a:lnSpc>
              <a:buFont typeface="Wingdings" pitchFamily="-109" charset="2"/>
              <a:buNone/>
            </a:pPr>
            <a:r>
              <a:rPr lang="en-US" dirty="0">
                <a:latin typeface="Courier New" pitchFamily="-109" charset="0"/>
                <a:ea typeface="ＭＳ Ｐゴシック" pitchFamily="-109" charset="-128"/>
                <a:cs typeface="ＭＳ Ｐゴシック" pitchFamily="-109" charset="-128"/>
              </a:rPr>
              <a:t>1 +</a:t>
            </a:r>
          </a:p>
          <a:p>
            <a:pPr eaLnBrk="1" hangingPunct="1">
              <a:lnSpc>
                <a:spcPct val="90000"/>
              </a:lnSpc>
              <a:buFont typeface="Wingdings" pitchFamily="-109" charset="2"/>
              <a:buNone/>
            </a:pPr>
            <a:r>
              <a:rPr lang="en-US" dirty="0">
                <a:latin typeface="Courier New" pitchFamily="-109" charset="0"/>
                <a:ea typeface="ＭＳ Ｐゴシック" pitchFamily="-109" charset="-128"/>
                <a:cs typeface="ＭＳ Ｐゴシック" pitchFamily="-109" charset="-128"/>
              </a:rPr>
              <a:t>      2</a:t>
            </a:r>
          </a:p>
          <a:p>
            <a:pPr eaLnBrk="1" hangingPunct="1">
              <a:lnSpc>
                <a:spcPct val="90000"/>
              </a:lnSpc>
              <a:buFont typeface="Wingdings" pitchFamily="-109" charset="2"/>
              <a:buNone/>
            </a:pPr>
            <a:r>
              <a:rPr lang="en-US" dirty="0">
                <a:latin typeface="Courier New" pitchFamily="-109" charset="0"/>
                <a:ea typeface="ＭＳ Ｐゴシック" pitchFamily="-109" charset="-128"/>
                <a:cs typeface="ＭＳ Ｐゴシック" pitchFamily="-109" charset="-128"/>
              </a:rPr>
              <a:t>- 4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continuation</a:t>
            </a:r>
          </a:p>
        </p:txBody>
      </p:sp>
      <p:sp>
        <p:nvSpPr>
          <p:cNvPr id="97283" name="Rectangle 3"/>
          <p:cNvSpPr>
            <a:spLocks noGrp="1" noChangeArrowheads="1"/>
          </p:cNvSpPr>
          <p:nvPr>
            <p:ph idx="1"/>
          </p:nvPr>
        </p:nvSpPr>
        <p:spPr/>
        <p:txBody>
          <a:bodyPr/>
          <a:lstStyle/>
          <a:p>
            <a:pPr marL="0" indent="0" eaLnBrk="1" hangingPunct="1">
              <a:buNone/>
            </a:pPr>
            <a:r>
              <a:rPr lang="en-US" dirty="0">
                <a:ea typeface="ＭＳ Ｐゴシック" pitchFamily="-109" charset="-128"/>
                <a:cs typeface="ＭＳ Ｐゴシック" pitchFamily="-109" charset="-128"/>
              </a:rPr>
              <a:t>However, python is sensitive to end of line stuff. To make a line continue, use the \</a:t>
            </a:r>
          </a:p>
          <a:p>
            <a:pPr eaLnBrk="1" hangingPunct="1">
              <a:buFont typeface="Wingdings" pitchFamily="-109" charset="2"/>
              <a:buNone/>
            </a:pPr>
            <a:r>
              <a:rPr lang="en-US" dirty="0">
                <a:latin typeface="Courier New" pitchFamily="-109" charset="0"/>
                <a:ea typeface="ＭＳ Ｐゴシック" pitchFamily="-109" charset="-128"/>
                <a:cs typeface="ＭＳ Ｐゴシック" pitchFamily="-109" charset="-128"/>
              </a:rPr>
              <a:t>print("this is a test", \</a:t>
            </a:r>
          </a:p>
          <a:p>
            <a:pPr eaLnBrk="1" hangingPunct="1">
              <a:buFont typeface="Wingdings" pitchFamily="-109" charset="2"/>
              <a:buNone/>
            </a:pPr>
            <a:r>
              <a:rPr lang="en-US" dirty="0">
                <a:latin typeface="Courier New" pitchFamily="-109" charset="0"/>
                <a:ea typeface="ＭＳ Ｐゴシック" pitchFamily="-109" charset="-128"/>
                <a:cs typeface="ＭＳ Ｐゴシック" pitchFamily="-109" charset="-128"/>
              </a:rPr>
              <a:t>" of continuation")</a:t>
            </a:r>
          </a:p>
          <a:p>
            <a:pPr eaLnBrk="1" hangingPunct="1">
              <a:buFont typeface="Wingdings" pitchFamily="-109" charset="2"/>
              <a:buNone/>
            </a:pPr>
            <a:r>
              <a:rPr lang="en-US" dirty="0">
                <a:ea typeface="ＭＳ Ｐゴシック" pitchFamily="-109" charset="-128"/>
                <a:cs typeface="ＭＳ Ｐゴシック" pitchFamily="-109" charset="-128"/>
              </a:rPr>
              <a:t>prints</a:t>
            </a:r>
            <a:endParaRPr lang="en-US" dirty="0">
              <a:latin typeface="Courier New" pitchFamily="-109" charset="0"/>
              <a:ea typeface="ＭＳ Ｐゴシック" pitchFamily="-109" charset="-128"/>
              <a:cs typeface="ＭＳ Ｐゴシック" pitchFamily="-109" charset="-128"/>
            </a:endParaRPr>
          </a:p>
          <a:p>
            <a:pPr eaLnBrk="1" hangingPunct="1">
              <a:buFont typeface="Wingdings" pitchFamily="-109" charset="2"/>
              <a:buNone/>
            </a:pPr>
            <a:r>
              <a:rPr lang="en-US" dirty="0">
                <a:latin typeface="Courier New" pitchFamily="-109" charset="0"/>
                <a:ea typeface="ＭＳ Ｐゴシック" pitchFamily="-109" charset="-128"/>
                <a:cs typeface="ＭＳ Ｐゴシック" pitchFamily="-109" charset="-128"/>
              </a:rPr>
              <a:t>this is a test of continuation</a:t>
            </a:r>
            <a:endParaRPr lang="en-US" dirty="0">
              <a:ea typeface="ＭＳ Ｐゴシック" pitchFamily="-109" charset="-128"/>
              <a:cs typeface="ＭＳ Ｐゴシック" pitchFamily="-109"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dirty="0">
                <a:ea typeface="ＭＳ Ｐゴシック" pitchFamily="-109" charset="-128"/>
                <a:cs typeface="ＭＳ Ｐゴシック" pitchFamily="-109" charset="-128"/>
              </a:rPr>
              <a:t>also, tabbing is special</a:t>
            </a:r>
          </a:p>
        </p:txBody>
      </p:sp>
      <p:sp>
        <p:nvSpPr>
          <p:cNvPr id="98307" name="Content Placeholder 2"/>
          <p:cNvSpPr>
            <a:spLocks noGrp="1"/>
          </p:cNvSpPr>
          <p:nvPr>
            <p:ph idx="1"/>
          </p:nvPr>
        </p:nvSpPr>
        <p:spPr/>
        <p:txBody>
          <a:bodyPr/>
          <a:lstStyle/>
          <a:p>
            <a:r>
              <a:rPr lang="en-US" dirty="0">
                <a:ea typeface="ＭＳ Ｐゴシック" pitchFamily="-109" charset="-128"/>
                <a:cs typeface="ＭＳ Ｐゴシック" pitchFamily="-109" charset="-128"/>
              </a:rPr>
              <a:t>The use of tabs is also something that Python is sensitive to.</a:t>
            </a:r>
          </a:p>
          <a:p>
            <a:r>
              <a:rPr lang="en-US" dirty="0">
                <a:ea typeface="ＭＳ Ｐゴシック" pitchFamily="-109" charset="-128"/>
                <a:cs typeface="ＭＳ Ｐゴシック" pitchFamily="-109" charset="-128"/>
              </a:rPr>
              <a:t>We</a:t>
            </a:r>
            <a:r>
              <a:rPr lang="fr-FR" dirty="0">
                <a:ea typeface="ＭＳ Ｐゴシック" pitchFamily="-109" charset="-128"/>
                <a:cs typeface="ＭＳ Ｐゴシック" pitchFamily="-109" charset="-128"/>
              </a:rPr>
              <a:t>'</a:t>
            </a:r>
            <a:r>
              <a:rPr lang="en-US" dirty="0" err="1">
                <a:ea typeface="ＭＳ Ｐゴシック" pitchFamily="-109" charset="-128"/>
                <a:cs typeface="ＭＳ Ｐゴシック" pitchFamily="-109" charset="-128"/>
              </a:rPr>
              <a:t>ll</a:t>
            </a:r>
            <a:r>
              <a:rPr lang="en-US" dirty="0">
                <a:ea typeface="ＭＳ Ｐゴシック" pitchFamily="-109" charset="-128"/>
                <a:cs typeface="ＭＳ Ｐゴシック" pitchFamily="-109" charset="-128"/>
              </a:rPr>
              <a:t> see more of that when we get to control, but be aware that the tab character has meaning to Python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Python comments (</a:t>
            </a:r>
            <a:r>
              <a:rPr lang="en-US" dirty="0" err="1">
                <a:solidFill>
                  <a:srgbClr val="FF0000"/>
                </a:solidFill>
                <a:ea typeface="ＭＳ Ｐゴシック" pitchFamily="-109" charset="-128"/>
                <a:cs typeface="ＭＳ Ｐゴシック" pitchFamily="-109" charset="-128"/>
              </a:rPr>
              <a:t>athugasemdir</a:t>
            </a:r>
            <a:r>
              <a:rPr lang="en-US" dirty="0">
                <a:ea typeface="ＭＳ Ｐゴシック" pitchFamily="-109" charset="-128"/>
                <a:cs typeface="ＭＳ Ｐゴシック" pitchFamily="-109" charset="-128"/>
              </a:rPr>
              <a:t>)</a:t>
            </a:r>
          </a:p>
        </p:txBody>
      </p:sp>
      <p:sp>
        <p:nvSpPr>
          <p:cNvPr id="62467"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A comment begins with a </a:t>
            </a:r>
            <a:r>
              <a:rPr lang="en-US" dirty="0">
                <a:solidFill>
                  <a:srgbClr val="660066"/>
                </a:solidFill>
                <a:latin typeface="Courier New"/>
                <a:ea typeface="ＭＳ Ｐゴシック" pitchFamily="-109" charset="-128"/>
                <a:cs typeface="Courier New"/>
              </a:rPr>
              <a:t>#</a:t>
            </a:r>
            <a:r>
              <a:rPr lang="en-US" dirty="0">
                <a:ea typeface="ＭＳ Ｐゴシック" pitchFamily="-109" charset="-128"/>
                <a:cs typeface="ＭＳ Ｐゴシック" pitchFamily="-109" charset="-128"/>
              </a:rPr>
              <a:t> (pound sign)</a:t>
            </a:r>
          </a:p>
          <a:p>
            <a:pPr eaLnBrk="1" hangingPunct="1"/>
            <a:r>
              <a:rPr lang="en-US" dirty="0">
                <a:ea typeface="ＭＳ Ｐゴシック" pitchFamily="-109" charset="-128"/>
                <a:cs typeface="ＭＳ Ｐゴシック" pitchFamily="-109" charset="-128"/>
              </a:rPr>
              <a:t>This means that from the </a:t>
            </a:r>
            <a:r>
              <a:rPr lang="en-US" dirty="0">
                <a:solidFill>
                  <a:srgbClr val="660066"/>
                </a:solidFill>
                <a:latin typeface="Courier New"/>
                <a:ea typeface="ＭＳ Ｐゴシック" pitchFamily="-109" charset="-128"/>
                <a:cs typeface="Courier New"/>
              </a:rPr>
              <a:t>#</a:t>
            </a:r>
            <a:r>
              <a:rPr lang="en-US" dirty="0">
                <a:solidFill>
                  <a:srgbClr val="660066"/>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to the end of that line, nothing will be interpreted (</a:t>
            </a:r>
            <a:r>
              <a:rPr lang="en-US" dirty="0" err="1">
                <a:solidFill>
                  <a:srgbClr val="FF0000"/>
                </a:solidFill>
                <a:ea typeface="ＭＳ Ｐゴシック" pitchFamily="-109" charset="-128"/>
                <a:cs typeface="ＭＳ Ｐゴシック" pitchFamily="-109" charset="-128"/>
              </a:rPr>
              <a:t>túlkað</a:t>
            </a:r>
            <a:r>
              <a:rPr lang="en-US" dirty="0">
                <a:ea typeface="ＭＳ Ｐゴシック" pitchFamily="-109" charset="-128"/>
                <a:cs typeface="ＭＳ Ｐゴシック" pitchFamily="-109" charset="-128"/>
              </a:rPr>
              <a:t>) by Python.</a:t>
            </a:r>
          </a:p>
          <a:p>
            <a:pPr eaLnBrk="1" hangingPunct="1"/>
            <a:r>
              <a:rPr lang="en-US" dirty="0">
                <a:ea typeface="ＭＳ Ｐゴシック" pitchFamily="-109" charset="-128"/>
                <a:cs typeface="ＭＳ Ｐゴシック" pitchFamily="-109" charset="-128"/>
              </a:rPr>
              <a:t>You can write information that will help the reader with the code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Code as essay, an aside</a:t>
            </a:r>
          </a:p>
        </p:txBody>
      </p:sp>
      <p:sp>
        <p:nvSpPr>
          <p:cNvPr id="64515" name="Rectangle 3"/>
          <p:cNvSpPr>
            <a:spLocks noGrp="1" noChangeArrowheads="1"/>
          </p:cNvSpPr>
          <p:nvPr>
            <p:ph idx="1"/>
          </p:nvPr>
        </p:nvSpPr>
        <p:spPr/>
        <p:txBody>
          <a:bodyPr/>
          <a:lstStyle/>
          <a:p>
            <a:pPr eaLnBrk="1" hangingPunct="1"/>
            <a:r>
              <a:rPr lang="en-US">
                <a:ea typeface="ＭＳ Ｐゴシック" pitchFamily="-109" charset="-128"/>
                <a:cs typeface="ＭＳ Ｐゴシック" pitchFamily="-109" charset="-128"/>
              </a:rPr>
              <a:t>What is the primary goal of writing code:</a:t>
            </a:r>
          </a:p>
          <a:p>
            <a:pPr lvl="1" eaLnBrk="1" hangingPunct="1"/>
            <a:r>
              <a:rPr lang="en-US"/>
              <a:t>to get it to do something</a:t>
            </a:r>
          </a:p>
          <a:p>
            <a:pPr lvl="1" eaLnBrk="1" hangingPunct="1"/>
            <a:r>
              <a:rPr lang="en-US"/>
              <a:t>an essay on my problem solving thoughts</a:t>
            </a:r>
          </a:p>
          <a:p>
            <a:pPr eaLnBrk="1" hangingPunct="1"/>
            <a:r>
              <a:rPr lang="en-US">
                <a:ea typeface="ＭＳ Ｐゴシック" pitchFamily="-109" charset="-128"/>
                <a:cs typeface="ＭＳ Ｐゴシック" pitchFamily="-109" charset="-128"/>
              </a:rPr>
              <a:t>Code is something to be read. You provide comments to help readability.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z="4000">
                <a:ea typeface="ＭＳ Ｐゴシック" pitchFamily="-109" charset="-128"/>
                <a:cs typeface="ＭＳ Ｐゴシック" pitchFamily="-109" charset="-128"/>
              </a:rPr>
              <a:t>Knuth, Literate Programming (84)</a:t>
            </a:r>
          </a:p>
        </p:txBody>
      </p:sp>
      <p:sp>
        <p:nvSpPr>
          <p:cNvPr id="66563" name="Rectangle 3"/>
          <p:cNvSpPr>
            <a:spLocks noGrp="1" noChangeArrowheads="1"/>
          </p:cNvSpPr>
          <p:nvPr>
            <p:ph idx="1"/>
          </p:nvPr>
        </p:nvSpPr>
        <p:spPr>
          <a:xfrm>
            <a:off x="457200" y="1295400"/>
            <a:ext cx="8229600" cy="4830763"/>
          </a:xfrm>
        </p:spPr>
        <p:txBody>
          <a:bodyPr/>
          <a:lstStyle/>
          <a:p>
            <a:pPr marL="0" indent="0">
              <a:buNone/>
            </a:pPr>
            <a:r>
              <a:rPr lang="en-US" sz="2800" dirty="0"/>
              <a:t>The practitioner of </a:t>
            </a:r>
            <a:r>
              <a:rPr lang="is-IS" sz="2800" dirty="0"/>
              <a:t>… </a:t>
            </a:r>
            <a:r>
              <a:rPr lang="en-US" sz="2800" dirty="0"/>
              <a:t>programming can be regarded as an essayist, whose main concern is with exposition and excellence of style. Such an author, with thesaurus in hand, chooses the names of variables carefully and explains what each variable means. He or she strives for a program that is comprehensible because its concepts have been introduced in an order that is best for human understanding, using a mixture of formal and informal methods that reinforce each other.</a:t>
            </a:r>
            <a:endParaRPr lang="en-US" sz="2800" dirty="0">
              <a:ea typeface="ＭＳ Ｐゴシック" pitchFamily="-109" charset="-128"/>
              <a:cs typeface="ＭＳ Ｐゴシック" pitchFamily="-109" charset="-12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Some of the details</a:t>
            </a:r>
          </a:p>
        </p:txBody>
      </p:sp>
      <p:sp>
        <p:nvSpPr>
          <p:cNvPr id="99331"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OK, there are some details you have to get used to. </a:t>
            </a:r>
          </a:p>
          <a:p>
            <a:pPr eaLnBrk="1" hangingPunct="1"/>
            <a:r>
              <a:rPr lang="en-US" dirty="0">
                <a:ea typeface="ＭＳ Ｐゴシック" pitchFamily="-109" charset="-128"/>
                <a:cs typeface="ＭＳ Ｐゴシック" pitchFamily="-109" charset="-128"/>
              </a:rPr>
              <a:t>Let</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s look at the syntax stuff</a:t>
            </a:r>
          </a:p>
          <a:p>
            <a:pPr eaLnBrk="1" hangingPunct="1"/>
            <a:r>
              <a:rPr lang="en-US" dirty="0">
                <a:ea typeface="ＭＳ Ｐゴシック" pitchFamily="-109" charset="-128"/>
                <a:cs typeface="ＭＳ Ｐゴシック" pitchFamily="-109" charset="-128"/>
              </a:rPr>
              <a:t>We</a:t>
            </a:r>
            <a:r>
              <a:rPr lang="fr-FR" dirty="0">
                <a:ea typeface="ＭＳ Ｐゴシック" pitchFamily="-109" charset="-128"/>
                <a:cs typeface="ＭＳ Ｐゴシック" pitchFamily="-109" charset="-128"/>
              </a:rPr>
              <a:t>'</a:t>
            </a:r>
            <a:r>
              <a:rPr lang="en-US" dirty="0" err="1">
                <a:ea typeface="ＭＳ Ｐゴシック" pitchFamily="-109" charset="-128"/>
                <a:cs typeface="ＭＳ Ｐゴシック" pitchFamily="-109" charset="-128"/>
              </a:rPr>
              <a:t>ll</a:t>
            </a:r>
            <a:r>
              <a:rPr lang="en-US" dirty="0">
                <a:ea typeface="ＭＳ Ｐゴシック" pitchFamily="-109" charset="-128"/>
                <a:cs typeface="ＭＳ Ｐゴシック" pitchFamily="-109" charset="-128"/>
              </a:rPr>
              <a:t> pick more up as we go along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Python Tokens (</a:t>
            </a:r>
            <a:r>
              <a:rPr lang="en-US" dirty="0" err="1">
                <a:solidFill>
                  <a:srgbClr val="FF0000"/>
                </a:solidFill>
                <a:ea typeface="ＭＳ Ｐゴシック" pitchFamily="-109" charset="-128"/>
                <a:cs typeface="ＭＳ Ｐゴシック" pitchFamily="-109" charset="-128"/>
              </a:rPr>
              <a:t>tókar</a:t>
            </a:r>
            <a:r>
              <a:rPr lang="en-US" dirty="0">
                <a:ea typeface="ＭＳ Ｐゴシック" pitchFamily="-109" charset="-128"/>
                <a:cs typeface="ＭＳ Ｐゴシック" pitchFamily="-109" charset="-128"/>
              </a:rPr>
              <a:t>)</a:t>
            </a:r>
          </a:p>
        </p:txBody>
      </p:sp>
      <p:sp>
        <p:nvSpPr>
          <p:cNvPr id="46083" name="Rectangle 3"/>
          <p:cNvSpPr>
            <a:spLocks noGrp="1" noChangeArrowheads="1"/>
          </p:cNvSpPr>
          <p:nvPr>
            <p:ph type="body" sz="half" idx="1"/>
          </p:nvPr>
        </p:nvSpPr>
        <p:spPr>
          <a:xfrm>
            <a:off x="457200" y="1981200"/>
            <a:ext cx="2514600" cy="3886200"/>
          </a:xfrm>
        </p:spPr>
        <p:txBody>
          <a:bodyPr/>
          <a:lstStyle/>
          <a:p>
            <a:pPr marL="0" indent="0" eaLnBrk="1" hangingPunct="1">
              <a:buFont typeface="Wingdings" pitchFamily="-109" charset="2"/>
              <a:buNone/>
            </a:pPr>
            <a:r>
              <a:rPr lang="en-US" sz="2800" dirty="0">
                <a:ea typeface="ＭＳ Ｐゴシック" pitchFamily="-109" charset="-128"/>
                <a:cs typeface="ＭＳ Ｐゴシック" pitchFamily="-109" charset="-128"/>
              </a:rPr>
              <a:t>Keywords (</a:t>
            </a:r>
            <a:r>
              <a:rPr lang="en-US" sz="2800" dirty="0" err="1">
                <a:solidFill>
                  <a:srgbClr val="FF0000"/>
                </a:solidFill>
                <a:ea typeface="ＭＳ Ｐゴシック" pitchFamily="-109" charset="-128"/>
                <a:cs typeface="ＭＳ Ｐゴシック" pitchFamily="-109" charset="-128"/>
              </a:rPr>
              <a:t>lykilorð</a:t>
            </a:r>
            <a:r>
              <a:rPr lang="en-US" sz="2800" dirty="0">
                <a:ea typeface="ＭＳ Ｐゴシック" pitchFamily="-109" charset="-128"/>
                <a:cs typeface="ＭＳ Ｐゴシック" pitchFamily="-109" charset="-128"/>
              </a:rPr>
              <a:t>):</a:t>
            </a:r>
          </a:p>
          <a:p>
            <a:pPr marL="0" indent="0" eaLnBrk="1" hangingPunct="1">
              <a:buFont typeface="Wingdings" pitchFamily="-109" charset="2"/>
              <a:buNone/>
            </a:pPr>
            <a:r>
              <a:rPr lang="en-US" sz="2800" dirty="0">
                <a:ea typeface="ＭＳ Ｐゴシック" pitchFamily="-109" charset="-128"/>
                <a:cs typeface="ＭＳ Ｐゴシック" pitchFamily="-109" charset="-128"/>
              </a:rPr>
              <a:t>You cannot use (are prevented from using) them in a variable name</a:t>
            </a:r>
          </a:p>
        </p:txBody>
      </p:sp>
      <p:graphicFrame>
        <p:nvGraphicFramePr>
          <p:cNvPr id="46350" name="Group 270"/>
          <p:cNvGraphicFramePr>
            <a:graphicFrameLocks noGrp="1"/>
          </p:cNvGraphicFramePr>
          <p:nvPr>
            <p:ph sz="half" idx="2"/>
          </p:nvPr>
        </p:nvGraphicFramePr>
        <p:xfrm>
          <a:off x="3276600" y="1828800"/>
          <a:ext cx="5867400" cy="3886201"/>
        </p:xfrm>
        <a:graphic>
          <a:graphicData uri="http://schemas.openxmlformats.org/drawingml/2006/table">
            <a:tbl>
              <a:tblPr/>
              <a:tblGrid>
                <a:gridCol w="1173163">
                  <a:extLst>
                    <a:ext uri="{9D8B030D-6E8A-4147-A177-3AD203B41FA5}">
                      <a16:colId xmlns:a16="http://schemas.microsoft.com/office/drawing/2014/main" val="20000"/>
                    </a:ext>
                  </a:extLst>
                </a:gridCol>
                <a:gridCol w="1174750">
                  <a:extLst>
                    <a:ext uri="{9D8B030D-6E8A-4147-A177-3AD203B41FA5}">
                      <a16:colId xmlns:a16="http://schemas.microsoft.com/office/drawing/2014/main" val="20001"/>
                    </a:ext>
                  </a:extLst>
                </a:gridCol>
                <a:gridCol w="1171575">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173162">
                  <a:extLst>
                    <a:ext uri="{9D8B030D-6E8A-4147-A177-3AD203B41FA5}">
                      <a16:colId xmlns:a16="http://schemas.microsoft.com/office/drawing/2014/main" val="20004"/>
                    </a:ext>
                  </a:extLst>
                </a:gridCol>
              </a:tblGrid>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and</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del</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from</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not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while</a:t>
                      </a: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54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as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elif</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global</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or</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with</a:t>
                      </a: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assert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else</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if</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pass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yield</a:t>
                      </a: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break</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except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import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print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class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exec</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in</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raise</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554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continue</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finally</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is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return</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def</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for</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lambda</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try</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anim calcmode="lin" valueType="num">
                                      <p:cBhvr additive="base">
                                        <p:cTn id="13" dur="500" fill="hold"/>
                                        <p:tgtEl>
                                          <p:spTgt spid="460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608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ctrTitle"/>
          </p:nvPr>
        </p:nvSpPr>
        <p:spPr/>
        <p:txBody>
          <a:bodyPr/>
          <a:lstStyle/>
          <a:p>
            <a:pPr eaLnBrk="1" hangingPunct="1"/>
            <a:r>
              <a:rPr lang="en-US">
                <a:ea typeface="ＭＳ Ｐゴシック" pitchFamily="-109" charset="-128"/>
                <a:cs typeface="ＭＳ Ｐゴシック" pitchFamily="-109" charset="-128"/>
              </a:rPr>
              <a:t>What is a Computer Program?</a:t>
            </a:r>
          </a:p>
        </p:txBody>
      </p:sp>
      <p:sp>
        <p:nvSpPr>
          <p:cNvPr id="30723" name="Rectangle 1027"/>
          <p:cNvSpPr>
            <a:spLocks noGrp="1" noChangeArrowheads="1"/>
          </p:cNvSpPr>
          <p:nvPr>
            <p:ph type="subTitle" idx="1"/>
          </p:nvPr>
        </p:nvSpPr>
        <p:spPr/>
        <p:txBody>
          <a:bodyPr/>
          <a:lstStyle/>
          <a:p>
            <a:pPr eaLnBrk="1" hangingPunct="1">
              <a:buFont typeface="Wingdings" pitchFamily="-109" charset="2"/>
              <a:buNone/>
            </a:pPr>
            <a:endParaRPr lang="en-US">
              <a:ea typeface="ＭＳ Ｐゴシック" pitchFamily="-109" charset="-128"/>
              <a:cs typeface="ＭＳ Ｐゴシック" pitchFamily="-109"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Python Operators (</a:t>
            </a:r>
            <a:r>
              <a:rPr lang="en-US" dirty="0" err="1">
                <a:solidFill>
                  <a:srgbClr val="FF0000"/>
                </a:solidFill>
                <a:ea typeface="ＭＳ Ｐゴシック" pitchFamily="-109" charset="-128"/>
                <a:cs typeface="ＭＳ Ｐゴシック" pitchFamily="-109" charset="-128"/>
              </a:rPr>
              <a:t>virkjar</a:t>
            </a:r>
            <a:r>
              <a:rPr lang="en-US" dirty="0">
                <a:ea typeface="ＭＳ Ｐゴシック" pitchFamily="-109" charset="-128"/>
                <a:cs typeface="ＭＳ Ｐゴシック" pitchFamily="-109" charset="-128"/>
              </a:rPr>
              <a:t>)</a:t>
            </a:r>
          </a:p>
        </p:txBody>
      </p:sp>
      <p:sp>
        <p:nvSpPr>
          <p:cNvPr id="102403" name="Rectangle 3"/>
          <p:cNvSpPr>
            <a:spLocks noGrp="1" noChangeArrowheads="1"/>
          </p:cNvSpPr>
          <p:nvPr>
            <p:ph idx="1"/>
          </p:nvPr>
        </p:nvSpPr>
        <p:spPr/>
        <p:txBody>
          <a:bodyPr/>
          <a:lstStyle/>
          <a:p>
            <a:pPr eaLnBrk="1" hangingPunct="1">
              <a:buFont typeface="Wingdings" pitchFamily="-109" charset="2"/>
              <a:buNone/>
            </a:pPr>
            <a:r>
              <a:rPr lang="en-US">
                <a:ea typeface="ＭＳ Ｐゴシック" pitchFamily="-109" charset="-128"/>
                <a:cs typeface="ＭＳ Ｐゴシック" pitchFamily="-109" charset="-128"/>
              </a:rPr>
              <a:t>Reserved operators in Python (expressions)</a:t>
            </a:r>
          </a:p>
        </p:txBody>
      </p:sp>
      <p:graphicFrame>
        <p:nvGraphicFramePr>
          <p:cNvPr id="125008" name="Group 80"/>
          <p:cNvGraphicFramePr>
            <a:graphicFrameLocks noGrp="1"/>
          </p:cNvGraphicFramePr>
          <p:nvPr/>
        </p:nvGraphicFramePr>
        <p:xfrm>
          <a:off x="1600200" y="3352800"/>
          <a:ext cx="5638800" cy="1828800"/>
        </p:xfrm>
        <a:graphic>
          <a:graphicData uri="http://schemas.openxmlformats.org/drawingml/2006/table">
            <a:tbl>
              <a:tblPr/>
              <a:tblGrid>
                <a:gridCol w="806450">
                  <a:extLst>
                    <a:ext uri="{9D8B030D-6E8A-4147-A177-3AD203B41FA5}">
                      <a16:colId xmlns:a16="http://schemas.microsoft.com/office/drawing/2014/main" val="20000"/>
                    </a:ext>
                  </a:extLst>
                </a:gridCol>
                <a:gridCol w="804863">
                  <a:extLst>
                    <a:ext uri="{9D8B030D-6E8A-4147-A177-3AD203B41FA5}">
                      <a16:colId xmlns:a16="http://schemas.microsoft.com/office/drawing/2014/main" val="20001"/>
                    </a:ext>
                  </a:extLst>
                </a:gridCol>
                <a:gridCol w="806450">
                  <a:extLst>
                    <a:ext uri="{9D8B030D-6E8A-4147-A177-3AD203B41FA5}">
                      <a16:colId xmlns:a16="http://schemas.microsoft.com/office/drawing/2014/main" val="20002"/>
                    </a:ext>
                  </a:extLst>
                </a:gridCol>
                <a:gridCol w="803275">
                  <a:extLst>
                    <a:ext uri="{9D8B030D-6E8A-4147-A177-3AD203B41FA5}">
                      <a16:colId xmlns:a16="http://schemas.microsoft.com/office/drawing/2014/main" val="20003"/>
                    </a:ext>
                  </a:extLst>
                </a:gridCol>
                <a:gridCol w="806450">
                  <a:extLst>
                    <a:ext uri="{9D8B030D-6E8A-4147-A177-3AD203B41FA5}">
                      <a16:colId xmlns:a16="http://schemas.microsoft.com/office/drawing/2014/main" val="20004"/>
                    </a:ext>
                  </a:extLst>
                </a:gridCol>
                <a:gridCol w="804862">
                  <a:extLst>
                    <a:ext uri="{9D8B030D-6E8A-4147-A177-3AD203B41FA5}">
                      <a16:colId xmlns:a16="http://schemas.microsoft.com/office/drawing/2014/main" val="20005"/>
                    </a:ext>
                  </a:extLst>
                </a:gridCol>
                <a:gridCol w="806450">
                  <a:extLst>
                    <a:ext uri="{9D8B030D-6E8A-4147-A177-3AD203B41FA5}">
                      <a16:colId xmlns:a16="http://schemas.microsoft.com/office/drawing/2014/main" val="20006"/>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&lt;&lt;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&gt;&gt;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&amp;</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Arial" pitchFamily="-107"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&lt;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&gt;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&lt;=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&gt;=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&lt;&gt;</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Python Punctuators</a:t>
            </a:r>
          </a:p>
        </p:txBody>
      </p:sp>
      <p:sp>
        <p:nvSpPr>
          <p:cNvPr id="104451" name="Rectangle 3"/>
          <p:cNvSpPr>
            <a:spLocks noGrp="1" noChangeArrowheads="1"/>
          </p:cNvSpPr>
          <p:nvPr>
            <p:ph type="body" sz="half" idx="1"/>
          </p:nvPr>
        </p:nvSpPr>
        <p:spPr>
          <a:xfrm>
            <a:off x="457200" y="1752600"/>
            <a:ext cx="8305800" cy="1066800"/>
          </a:xfrm>
        </p:spPr>
        <p:txBody>
          <a:bodyPr/>
          <a:lstStyle/>
          <a:p>
            <a:pPr marL="0" indent="0" eaLnBrk="1" hangingPunct="1">
              <a:buNone/>
            </a:pPr>
            <a:r>
              <a:rPr lang="en-US" sz="2800" dirty="0">
                <a:ea typeface="ＭＳ Ｐゴシック" pitchFamily="-109" charset="-128"/>
                <a:cs typeface="ＭＳ Ｐゴシック" pitchFamily="-109" charset="-128"/>
              </a:rPr>
              <a:t>Python punctuation/delimiters ($ and ? not allowed). </a:t>
            </a:r>
          </a:p>
        </p:txBody>
      </p:sp>
      <p:graphicFrame>
        <p:nvGraphicFramePr>
          <p:cNvPr id="126101" name="Group 149"/>
          <p:cNvGraphicFramePr>
            <a:graphicFrameLocks noGrp="1"/>
          </p:cNvGraphicFramePr>
          <p:nvPr>
            <p:ph sz="half" idx="2"/>
          </p:nvPr>
        </p:nvGraphicFramePr>
        <p:xfrm>
          <a:off x="1524000" y="2743200"/>
          <a:ext cx="6324600" cy="3238500"/>
        </p:xfrm>
        <a:graphic>
          <a:graphicData uri="http://schemas.openxmlformats.org/drawingml/2006/table">
            <a:tbl>
              <a:tblPr/>
              <a:tblGrid>
                <a:gridCol w="904875">
                  <a:extLst>
                    <a:ext uri="{9D8B030D-6E8A-4147-A177-3AD203B41FA5}">
                      <a16:colId xmlns:a16="http://schemas.microsoft.com/office/drawing/2014/main" val="20000"/>
                    </a:ext>
                  </a:extLst>
                </a:gridCol>
                <a:gridCol w="901700">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1700">
                  <a:extLst>
                    <a:ext uri="{9D8B030D-6E8A-4147-A177-3AD203B41FA5}">
                      <a16:colId xmlns:a16="http://schemas.microsoft.com/office/drawing/2014/main" val="20003"/>
                    </a:ext>
                  </a:extLst>
                </a:gridCol>
                <a:gridCol w="958850">
                  <a:extLst>
                    <a:ext uri="{9D8B030D-6E8A-4147-A177-3AD203B41FA5}">
                      <a16:colId xmlns:a16="http://schemas.microsoft.com/office/drawing/2014/main" val="20004"/>
                    </a:ext>
                  </a:extLst>
                </a:gridCol>
                <a:gridCol w="847725">
                  <a:extLst>
                    <a:ext uri="{9D8B030D-6E8A-4147-A177-3AD203B41FA5}">
                      <a16:colId xmlns:a16="http://schemas.microsoft.com/office/drawing/2014/main" val="20005"/>
                    </a:ext>
                  </a:extLst>
                </a:gridCol>
                <a:gridCol w="904875">
                  <a:extLst>
                    <a:ext uri="{9D8B030D-6E8A-4147-A177-3AD203B41FA5}">
                      <a16:colId xmlns:a16="http://schemas.microsoft.com/office/drawing/2014/main" val="20006"/>
                    </a:ext>
                  </a:extLst>
                </a:gridCol>
              </a:tblGrid>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fr-FR" sz="2800" b="0" i="0" u="none" strike="noStrike" cap="none" normalizeH="0" baseline="0" dirty="0">
                          <a:ln>
                            <a:noFill/>
                          </a:ln>
                          <a:solidFill>
                            <a:schemeClr val="tx1"/>
                          </a:solidFill>
                          <a:effectLst/>
                          <a:latin typeface="Times New Roman" pitchFamily="-107" charset="0"/>
                        </a:rPr>
                        <a:t>'</a:t>
                      </a:r>
                      <a:endParaRPr kumimoji="0" lang="en-US" sz="2800" b="0" i="0" u="none" strike="noStrike" cap="none" normalizeH="0" baseline="0" dirty="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&amp;=</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&gt;&gt;=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&lt;&lt;=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Literals (</a:t>
            </a:r>
            <a:r>
              <a:rPr lang="en-US" dirty="0" err="1">
                <a:solidFill>
                  <a:srgbClr val="FF0000"/>
                </a:solidFill>
              </a:rPr>
              <a:t>lesgildi</a:t>
            </a:r>
            <a:r>
              <a:rPr lang="en-US" dirty="0"/>
              <a:t>)</a:t>
            </a:r>
          </a:p>
        </p:txBody>
      </p:sp>
      <p:sp>
        <p:nvSpPr>
          <p:cNvPr id="7" name="Content Placeholder 6"/>
          <p:cNvSpPr>
            <a:spLocks noGrp="1"/>
          </p:cNvSpPr>
          <p:nvPr>
            <p:ph idx="1"/>
          </p:nvPr>
        </p:nvSpPr>
        <p:spPr/>
        <p:txBody>
          <a:bodyPr/>
          <a:lstStyle/>
          <a:p>
            <a:pPr marL="0" indent="0">
              <a:buNone/>
            </a:pPr>
            <a:r>
              <a:rPr lang="en-US" dirty="0">
                <a:cs typeface="Courier New"/>
              </a:rPr>
              <a:t>Literal</a:t>
            </a:r>
            <a:r>
              <a:rPr lang="en-US" dirty="0"/>
              <a:t> is a programming notation for a </a:t>
            </a:r>
            <a:r>
              <a:rPr lang="en-US" b="1" i="1" dirty="0"/>
              <a:t>fixed value</a:t>
            </a:r>
            <a:r>
              <a:rPr lang="en-US" dirty="0"/>
              <a:t>.</a:t>
            </a:r>
          </a:p>
          <a:p>
            <a:r>
              <a:rPr lang="en-US" dirty="0"/>
              <a:t>For example, 123 is a fixed value, an integer</a:t>
            </a:r>
          </a:p>
          <a:p>
            <a:pPr lvl="1"/>
            <a:r>
              <a:rPr lang="en-US" dirty="0"/>
              <a:t>it would be weird if the symbol 123</a:t>
            </a:r>
            <a:r>
              <a:rPr lang="fr-FR" dirty="0"/>
              <a:t>'</a:t>
            </a:r>
            <a:r>
              <a:rPr lang="en-US" dirty="0"/>
              <a:t>s value could change to be 3.14!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228600"/>
            <a:ext cx="7772400" cy="1143000"/>
          </a:xfrm>
        </p:spPr>
        <p:txBody>
          <a:bodyPr/>
          <a:lstStyle/>
          <a:p>
            <a:pPr eaLnBrk="1" hangingPunct="1"/>
            <a:r>
              <a:rPr lang="en-US">
                <a:ea typeface="ＭＳ Ｐゴシック" pitchFamily="-109" charset="-128"/>
                <a:cs typeface="ＭＳ Ｐゴシック" pitchFamily="-109" charset="-128"/>
              </a:rPr>
              <a:t>Python name conventions</a:t>
            </a:r>
          </a:p>
        </p:txBody>
      </p:sp>
      <p:sp>
        <p:nvSpPr>
          <p:cNvPr id="47107" name="Rectangle 3"/>
          <p:cNvSpPr>
            <a:spLocks noGrp="1" noChangeArrowheads="1"/>
          </p:cNvSpPr>
          <p:nvPr>
            <p:ph idx="1"/>
          </p:nvPr>
        </p:nvSpPr>
        <p:spPr>
          <a:xfrm>
            <a:off x="0" y="1295400"/>
            <a:ext cx="9144000" cy="4495800"/>
          </a:xfrm>
        </p:spPr>
        <p:txBody>
          <a:bodyPr/>
          <a:lstStyle/>
          <a:p>
            <a:pPr eaLnBrk="1" hangingPunct="1">
              <a:lnSpc>
                <a:spcPct val="90000"/>
              </a:lnSpc>
            </a:pPr>
            <a:r>
              <a:rPr lang="en-US" dirty="0">
                <a:ea typeface="ＭＳ Ｐゴシック" pitchFamily="-109" charset="-128"/>
                <a:cs typeface="ＭＳ Ｐゴシック" pitchFamily="-109" charset="-128"/>
              </a:rPr>
              <a:t>must begin with a letter or underscore _</a:t>
            </a:r>
          </a:p>
          <a:p>
            <a:pPr lvl="1" eaLnBrk="1" hangingPunct="1">
              <a:lnSpc>
                <a:spcPct val="90000"/>
              </a:lnSpc>
            </a:pPr>
            <a:r>
              <a:rPr lang="en-US" dirty="0">
                <a:latin typeface="Courier New" pitchFamily="-109" charset="0"/>
              </a:rPr>
              <a:t>Ab_123</a:t>
            </a:r>
            <a:r>
              <a:rPr lang="en-US" dirty="0"/>
              <a:t> is OK, but </a:t>
            </a:r>
            <a:r>
              <a:rPr lang="en-US" dirty="0">
                <a:solidFill>
                  <a:srgbClr val="000000"/>
                </a:solidFill>
                <a:latin typeface="Courier New" pitchFamily="-109" charset="0"/>
              </a:rPr>
              <a:t>123_ABC</a:t>
            </a:r>
            <a:r>
              <a:rPr lang="en-US" dirty="0"/>
              <a:t> is not.</a:t>
            </a:r>
          </a:p>
          <a:p>
            <a:pPr eaLnBrk="1" hangingPunct="1">
              <a:lnSpc>
                <a:spcPct val="90000"/>
              </a:lnSpc>
            </a:pPr>
            <a:r>
              <a:rPr lang="en-US" dirty="0">
                <a:ea typeface="ＭＳ Ｐゴシック" pitchFamily="-109" charset="-128"/>
                <a:cs typeface="ＭＳ Ｐゴシック" pitchFamily="-109" charset="-128"/>
              </a:rPr>
              <a:t>may contain letters, digits, and underscores</a:t>
            </a:r>
          </a:p>
          <a:p>
            <a:pPr lvl="1" eaLnBrk="1" hangingPunct="1">
              <a:lnSpc>
                <a:spcPct val="90000"/>
              </a:lnSpc>
            </a:pPr>
            <a:r>
              <a:rPr lang="en-US" dirty="0">
                <a:solidFill>
                  <a:srgbClr val="000000"/>
                </a:solidFill>
                <a:latin typeface="Courier New" pitchFamily="-109" charset="0"/>
              </a:rPr>
              <a:t>this_is_an_identifier_123</a:t>
            </a:r>
          </a:p>
          <a:p>
            <a:pPr eaLnBrk="1" hangingPunct="1">
              <a:lnSpc>
                <a:spcPct val="90000"/>
              </a:lnSpc>
            </a:pPr>
            <a:r>
              <a:rPr lang="en-US" dirty="0">
                <a:ea typeface="ＭＳ Ｐゴシック" pitchFamily="-109" charset="-128"/>
                <a:cs typeface="ＭＳ Ｐゴシック" pitchFamily="-109" charset="-128"/>
              </a:rPr>
              <a:t>may be of any length</a:t>
            </a:r>
          </a:p>
          <a:p>
            <a:pPr eaLnBrk="1" hangingPunct="1">
              <a:lnSpc>
                <a:spcPct val="90000"/>
              </a:lnSpc>
            </a:pPr>
            <a:r>
              <a:rPr lang="en-US" dirty="0">
                <a:ea typeface="ＭＳ Ｐゴシック" pitchFamily="-109" charset="-128"/>
                <a:cs typeface="ＭＳ Ｐゴシック" pitchFamily="-109" charset="-128"/>
              </a:rPr>
              <a:t>upper and lower case letters are different</a:t>
            </a:r>
          </a:p>
          <a:p>
            <a:pPr lvl="1" eaLnBrk="1" hangingPunct="1">
              <a:lnSpc>
                <a:spcPct val="90000"/>
              </a:lnSpc>
            </a:pPr>
            <a:r>
              <a:rPr lang="en-US" dirty="0" err="1">
                <a:solidFill>
                  <a:srgbClr val="000000"/>
                </a:solidFill>
                <a:latin typeface="Courier New" pitchFamily="-109" charset="0"/>
              </a:rPr>
              <a:t>Length_Of_Rope</a:t>
            </a:r>
            <a:r>
              <a:rPr lang="en-US" dirty="0"/>
              <a:t> is not </a:t>
            </a:r>
            <a:r>
              <a:rPr lang="en-US" dirty="0" err="1">
                <a:solidFill>
                  <a:srgbClr val="000000"/>
                </a:solidFill>
                <a:latin typeface="Courier New" pitchFamily="-109" charset="0"/>
              </a:rPr>
              <a:t>length_of_rope</a:t>
            </a:r>
            <a:endParaRPr lang="en-US" dirty="0">
              <a:solidFill>
                <a:srgbClr val="000000"/>
              </a:solidFill>
              <a:latin typeface="Courier New" pitchFamily="-109" charset="0"/>
            </a:endParaRPr>
          </a:p>
          <a:p>
            <a:pPr eaLnBrk="1" hangingPunct="1">
              <a:lnSpc>
                <a:spcPct val="90000"/>
              </a:lnSpc>
            </a:pPr>
            <a:r>
              <a:rPr lang="en-US" dirty="0">
                <a:ea typeface="Arial" pitchFamily="-109" charset="0"/>
                <a:cs typeface="Arial" pitchFamily="-109" charset="0"/>
              </a:rPr>
              <a:t>names starting with </a:t>
            </a:r>
            <a:r>
              <a:rPr lang="en-US" dirty="0">
                <a:solidFill>
                  <a:srgbClr val="660066"/>
                </a:solidFill>
                <a:latin typeface="Courier New"/>
                <a:ea typeface="Arial" pitchFamily="-109" charset="0"/>
                <a:cs typeface="Courier New"/>
              </a:rPr>
              <a:t>_</a:t>
            </a:r>
            <a:r>
              <a:rPr lang="en-US" dirty="0">
                <a:solidFill>
                  <a:srgbClr val="660066"/>
                </a:solidFill>
                <a:ea typeface="Arial" pitchFamily="-109" charset="0"/>
                <a:cs typeface="Arial" pitchFamily="-109" charset="0"/>
              </a:rPr>
              <a:t>  </a:t>
            </a:r>
            <a:r>
              <a:rPr lang="en-US" dirty="0">
                <a:ea typeface="Arial" pitchFamily="-109" charset="0"/>
                <a:cs typeface="Arial" pitchFamily="-109" charset="0"/>
              </a:rPr>
              <a:t>(underline) have special meaning. Be careful!</a:t>
            </a:r>
          </a:p>
          <a:p>
            <a:pPr lvl="1" eaLnBrk="1" hangingPunct="1">
              <a:lnSpc>
                <a:spcPct val="90000"/>
              </a:lnSpc>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107">
                                            <p:txEl>
                                              <p:pRg st="1" end="1"/>
                                            </p:txEl>
                                          </p:spTgt>
                                        </p:tgtEl>
                                        <p:attrNameLst>
                                          <p:attrName>style.visibility</p:attrName>
                                        </p:attrNameLst>
                                      </p:cBhvr>
                                      <p:to>
                                        <p:strVal val="visible"/>
                                      </p:to>
                                    </p:set>
                                    <p:anim calcmode="lin" valueType="num">
                                      <p:cBhvr additive="base">
                                        <p:cTn id="13" dur="500" fill="hold"/>
                                        <p:tgtEl>
                                          <p:spTgt spid="471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1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107">
                                            <p:txEl>
                                              <p:pRg st="2" end="2"/>
                                            </p:txEl>
                                          </p:spTgt>
                                        </p:tgtEl>
                                        <p:attrNameLst>
                                          <p:attrName>style.visibility</p:attrName>
                                        </p:attrNameLst>
                                      </p:cBhvr>
                                      <p:to>
                                        <p:strVal val="visible"/>
                                      </p:to>
                                    </p:set>
                                    <p:anim calcmode="lin" valueType="num">
                                      <p:cBhvr additive="base">
                                        <p:cTn id="19" dur="500" fill="hold"/>
                                        <p:tgtEl>
                                          <p:spTgt spid="471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1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7107">
                                            <p:txEl>
                                              <p:pRg st="3" end="3"/>
                                            </p:txEl>
                                          </p:spTgt>
                                        </p:tgtEl>
                                        <p:attrNameLst>
                                          <p:attrName>style.visibility</p:attrName>
                                        </p:attrNameLst>
                                      </p:cBhvr>
                                      <p:to>
                                        <p:strVal val="visible"/>
                                      </p:to>
                                    </p:set>
                                    <p:anim calcmode="lin" valueType="num">
                                      <p:cBhvr additive="base">
                                        <p:cTn id="25" dur="500" fill="hold"/>
                                        <p:tgtEl>
                                          <p:spTgt spid="471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71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7107">
                                            <p:txEl>
                                              <p:pRg st="4" end="4"/>
                                            </p:txEl>
                                          </p:spTgt>
                                        </p:tgtEl>
                                        <p:attrNameLst>
                                          <p:attrName>style.visibility</p:attrName>
                                        </p:attrNameLst>
                                      </p:cBhvr>
                                      <p:to>
                                        <p:strVal val="visible"/>
                                      </p:to>
                                    </p:set>
                                    <p:anim calcmode="lin" valueType="num">
                                      <p:cBhvr additive="base">
                                        <p:cTn id="31" dur="500" fill="hold"/>
                                        <p:tgtEl>
                                          <p:spTgt spid="471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1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7107">
                                            <p:txEl>
                                              <p:pRg st="5" end="5"/>
                                            </p:txEl>
                                          </p:spTgt>
                                        </p:tgtEl>
                                        <p:attrNameLst>
                                          <p:attrName>style.visibility</p:attrName>
                                        </p:attrNameLst>
                                      </p:cBhvr>
                                      <p:to>
                                        <p:strVal val="visible"/>
                                      </p:to>
                                    </p:set>
                                    <p:anim calcmode="lin" valueType="num">
                                      <p:cBhvr additive="base">
                                        <p:cTn id="37" dur="500" fill="hold"/>
                                        <p:tgtEl>
                                          <p:spTgt spid="4710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710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7107">
                                            <p:txEl>
                                              <p:pRg st="6" end="6"/>
                                            </p:txEl>
                                          </p:spTgt>
                                        </p:tgtEl>
                                        <p:attrNameLst>
                                          <p:attrName>style.visibility</p:attrName>
                                        </p:attrNameLst>
                                      </p:cBhvr>
                                      <p:to>
                                        <p:strVal val="visible"/>
                                      </p:to>
                                    </p:set>
                                    <p:anim calcmode="lin" valueType="num">
                                      <p:cBhvr additive="base">
                                        <p:cTn id="43" dur="500" fill="hold"/>
                                        <p:tgtEl>
                                          <p:spTgt spid="4710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710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7107">
                                            <p:txEl>
                                              <p:pRg st="7" end="7"/>
                                            </p:txEl>
                                          </p:spTgt>
                                        </p:tgtEl>
                                        <p:attrNameLst>
                                          <p:attrName>style.visibility</p:attrName>
                                        </p:attrNameLst>
                                      </p:cBhvr>
                                      <p:to>
                                        <p:strVal val="visible"/>
                                      </p:to>
                                    </p:set>
                                    <p:anim calcmode="lin" valueType="num">
                                      <p:cBhvr additive="base">
                                        <p:cTn id="49" dur="500" fill="hold"/>
                                        <p:tgtEl>
                                          <p:spTgt spid="4710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710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conventions</a:t>
            </a:r>
          </a:p>
        </p:txBody>
      </p:sp>
      <p:sp>
        <p:nvSpPr>
          <p:cNvPr id="3" name="Content Placeholder 2"/>
          <p:cNvSpPr>
            <a:spLocks noGrp="1"/>
          </p:cNvSpPr>
          <p:nvPr>
            <p:ph idx="1"/>
          </p:nvPr>
        </p:nvSpPr>
        <p:spPr/>
        <p:txBody>
          <a:bodyPr/>
          <a:lstStyle/>
          <a:p>
            <a:r>
              <a:rPr lang="en-US" dirty="0"/>
              <a:t>Fully described by PEP8 or Google Style Guide for Python </a:t>
            </a:r>
          </a:p>
          <a:p>
            <a:pPr lvl="1"/>
            <a:r>
              <a:rPr lang="en-US" sz="2000" dirty="0">
                <a:hlinkClick r:id="rId2"/>
              </a:rPr>
              <a:t>https://github.com/google/styleguide/blob/gh-pages/</a:t>
            </a:r>
            <a:r>
              <a:rPr lang="en-US" sz="2000">
                <a:hlinkClick r:id="rId2"/>
              </a:rPr>
              <a:t>pyguide.md</a:t>
            </a:r>
            <a:endParaRPr lang="en-US" sz="2000" dirty="0"/>
          </a:p>
          <a:p>
            <a:r>
              <a:rPr lang="en-US" sz="2800" dirty="0"/>
              <a:t>the standard way for most things named in python is </a:t>
            </a:r>
            <a:r>
              <a:rPr lang="en-US" sz="2800" b="1" u="sng" dirty="0"/>
              <a:t>lower with under</a:t>
            </a:r>
            <a:r>
              <a:rPr lang="en-US" sz="2800" dirty="0"/>
              <a:t>, lower case with separate words joined by an underline:</a:t>
            </a:r>
          </a:p>
          <a:p>
            <a:pPr lvl="1"/>
            <a:r>
              <a:rPr lang="en-US" sz="2400" dirty="0" err="1"/>
              <a:t>this_is_a_var</a:t>
            </a:r>
            <a:endParaRPr lang="en-US" sz="2400" dirty="0"/>
          </a:p>
          <a:p>
            <a:pPr lvl="1"/>
            <a:r>
              <a:rPr lang="en-US" sz="2400" dirty="0" err="1"/>
              <a:t>my_list</a:t>
            </a:r>
            <a:endParaRPr lang="en-US" sz="2400" dirty="0"/>
          </a:p>
          <a:p>
            <a:pPr lvl="1"/>
            <a:r>
              <a:rPr lang="en-US" sz="2400" dirty="0" err="1"/>
              <a:t>square_root_function</a:t>
            </a:r>
            <a:endParaRPr lang="en-US" sz="2400" dirty="0"/>
          </a:p>
        </p:txBody>
      </p:sp>
    </p:spTree>
    <p:extLst>
      <p:ext uri="{BB962C8B-B14F-4D97-AF65-F5344CB8AC3E}">
        <p14:creationId xmlns:p14="http://schemas.microsoft.com/office/powerpoint/2010/main" val="1464210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4</a:t>
            </a:r>
          </a:p>
        </p:txBody>
      </p:sp>
      <p:sp>
        <p:nvSpPr>
          <p:cNvPr id="3" name="Content Placeholder 2"/>
          <p:cNvSpPr>
            <a:spLocks noGrp="1"/>
          </p:cNvSpPr>
          <p:nvPr>
            <p:ph idx="1"/>
          </p:nvPr>
        </p:nvSpPr>
        <p:spPr/>
        <p:txBody>
          <a:bodyPr/>
          <a:lstStyle/>
          <a:p>
            <a:pPr marL="0" indent="0">
              <a:buNone/>
            </a:pPr>
            <a:r>
              <a:rPr lang="en-US" i="1" dirty="0"/>
              <a:t>A foolish consistency is the hobgoblin of little minds</a:t>
            </a:r>
          </a:p>
          <a:p>
            <a:pPr marL="0" indent="0">
              <a:buNone/>
            </a:pPr>
            <a:r>
              <a:rPr lang="en-US" dirty="0"/>
              <a:t>Quote from Ralph Waldo Emerson</a:t>
            </a:r>
          </a:p>
          <a:p>
            <a:pPr marL="0" indent="0">
              <a:buNone/>
            </a:pPr>
            <a:endParaRPr lang="en-US" dirty="0"/>
          </a:p>
          <a:p>
            <a:pPr marL="0" indent="0">
              <a:buNone/>
            </a:pPr>
            <a:r>
              <a:rPr lang="en-US" dirty="0"/>
              <a:t>We name things using conventions, but admit that, under the right circumstances, we do what is necessary to help readability.</a:t>
            </a:r>
          </a:p>
        </p:txBody>
      </p:sp>
    </p:spTree>
    <p:extLst>
      <p:ext uri="{BB962C8B-B14F-4D97-AF65-F5344CB8AC3E}">
        <p14:creationId xmlns:p14="http://schemas.microsoft.com/office/powerpoint/2010/main" val="1856913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t>
            </a:r>
            <a:r>
              <a:rPr lang="en-US" dirty="0" err="1">
                <a:solidFill>
                  <a:srgbClr val="FF0000"/>
                </a:solidFill>
              </a:rPr>
              <a:t>breyta</a:t>
            </a:r>
            <a:r>
              <a:rPr lang="en-US" dirty="0"/>
              <a:t>)</a:t>
            </a:r>
          </a:p>
        </p:txBody>
      </p:sp>
      <p:sp>
        <p:nvSpPr>
          <p:cNvPr id="3" name="Content Placeholder 2"/>
          <p:cNvSpPr>
            <a:spLocks noGrp="1"/>
          </p:cNvSpPr>
          <p:nvPr>
            <p:ph idx="1"/>
          </p:nvPr>
        </p:nvSpPr>
        <p:spPr/>
        <p:txBody>
          <a:bodyPr/>
          <a:lstStyle/>
          <a:p>
            <a:r>
              <a:rPr lang="en-US" dirty="0"/>
              <a:t>A variable is a name we designate to represent an object (number, data structure, function, etc.) in our program</a:t>
            </a:r>
          </a:p>
          <a:p>
            <a:r>
              <a:rPr lang="en-US" dirty="0"/>
              <a:t>We use names to make our program more readable, so that the object is easily understood in the program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457200"/>
            <a:ext cx="8229600" cy="685800"/>
          </a:xfrm>
        </p:spPr>
        <p:txBody>
          <a:bodyPr/>
          <a:lstStyle/>
          <a:p>
            <a:pPr eaLnBrk="1" hangingPunct="1"/>
            <a:r>
              <a:rPr lang="en-US" dirty="0">
                <a:ea typeface="ＭＳ Ｐゴシック" pitchFamily="-109" charset="-128"/>
                <a:cs typeface="ＭＳ Ｐゴシック" pitchFamily="-109" charset="-128"/>
              </a:rPr>
              <a:t>Variable Objects</a:t>
            </a:r>
          </a:p>
        </p:txBody>
      </p:sp>
      <p:sp>
        <p:nvSpPr>
          <p:cNvPr id="84995" name="Rectangle 3"/>
          <p:cNvSpPr>
            <a:spLocks noGrp="1" noChangeArrowheads="1"/>
          </p:cNvSpPr>
          <p:nvPr>
            <p:ph type="body" sz="half" idx="1"/>
          </p:nvPr>
        </p:nvSpPr>
        <p:spPr>
          <a:xfrm>
            <a:off x="304800" y="1066800"/>
            <a:ext cx="8001000" cy="3962400"/>
          </a:xfrm>
        </p:spPr>
        <p:txBody>
          <a:bodyPr/>
          <a:lstStyle/>
          <a:p>
            <a:pPr eaLnBrk="1" hangingPunct="1"/>
            <a:r>
              <a:rPr lang="en-US" sz="2400" dirty="0">
                <a:ea typeface="ＭＳ Ｐゴシック" pitchFamily="-109" charset="-128"/>
                <a:cs typeface="ＭＳ Ｐゴシック" pitchFamily="-109" charset="-128"/>
              </a:rPr>
              <a:t>Python maintains a list of pairs for every variable:</a:t>
            </a:r>
          </a:p>
          <a:p>
            <a:pPr lvl="1" eaLnBrk="1" hangingPunct="1"/>
            <a:r>
              <a:rPr lang="en-US" sz="2000" dirty="0"/>
              <a:t>variable</a:t>
            </a:r>
            <a:r>
              <a:rPr lang="fr-FR" sz="2000" dirty="0"/>
              <a:t>'</a:t>
            </a:r>
            <a:r>
              <a:rPr lang="en-US" sz="2000" dirty="0"/>
              <a:t>s name</a:t>
            </a:r>
          </a:p>
          <a:p>
            <a:pPr lvl="1" eaLnBrk="1" hangingPunct="1"/>
            <a:r>
              <a:rPr lang="en-US" sz="2000" dirty="0"/>
              <a:t>variable</a:t>
            </a:r>
            <a:r>
              <a:rPr lang="fr-FR" sz="2000" dirty="0"/>
              <a:t>'</a:t>
            </a:r>
            <a:r>
              <a:rPr lang="en-US" sz="2000" dirty="0"/>
              <a:t>s value</a:t>
            </a:r>
          </a:p>
          <a:p>
            <a:pPr eaLnBrk="1" hangingPunct="1"/>
            <a:r>
              <a:rPr lang="en-US" sz="2400" dirty="0">
                <a:ea typeface="ＭＳ Ｐゴシック" pitchFamily="-109" charset="-128"/>
                <a:cs typeface="ＭＳ Ｐゴシック" pitchFamily="-109" charset="-128"/>
              </a:rPr>
              <a:t>A variable is </a:t>
            </a:r>
            <a:r>
              <a:rPr lang="en-US" sz="2400" u="sng" dirty="0">
                <a:ea typeface="ＭＳ Ｐゴシック" pitchFamily="-109" charset="-128"/>
                <a:cs typeface="ＭＳ Ｐゴシック" pitchFamily="-109" charset="-128"/>
              </a:rPr>
              <a:t>created when a value is assigned the first time</a:t>
            </a:r>
            <a:r>
              <a:rPr lang="en-US" sz="2400" dirty="0">
                <a:ea typeface="ＭＳ Ｐゴシック" pitchFamily="-109" charset="-128"/>
                <a:cs typeface="ＭＳ Ｐゴシック" pitchFamily="-109" charset="-128"/>
              </a:rPr>
              <a:t>. It associates a name and a value</a:t>
            </a:r>
            <a:endParaRPr lang="en-US" sz="2400" u="sng" dirty="0">
              <a:ea typeface="ＭＳ Ｐゴシック" pitchFamily="-109" charset="-128"/>
              <a:cs typeface="ＭＳ Ｐゴシック" pitchFamily="-109" charset="-128"/>
            </a:endParaRPr>
          </a:p>
          <a:p>
            <a:pPr eaLnBrk="1" hangingPunct="1"/>
            <a:r>
              <a:rPr lang="en-US" sz="2400" dirty="0">
                <a:ea typeface="ＭＳ Ｐゴシック" pitchFamily="-109" charset="-128"/>
                <a:cs typeface="ＭＳ Ｐゴシック" pitchFamily="-109" charset="-128"/>
              </a:rPr>
              <a:t>subsequent assignments update the associated value. </a:t>
            </a:r>
          </a:p>
          <a:p>
            <a:pPr eaLnBrk="1" hangingPunct="1"/>
            <a:r>
              <a:rPr lang="en-US" sz="2400" dirty="0">
                <a:ea typeface="ＭＳ Ｐゴシック" pitchFamily="-109" charset="-128"/>
                <a:cs typeface="ＭＳ Ｐゴシック" pitchFamily="-109" charset="-128"/>
              </a:rPr>
              <a:t>we say name </a:t>
            </a:r>
            <a:r>
              <a:rPr lang="en-US" sz="2400" u="sng" dirty="0">
                <a:ea typeface="ＭＳ Ｐゴシック" pitchFamily="-109" charset="-128"/>
                <a:cs typeface="ＭＳ Ｐゴシック" pitchFamily="-109" charset="-128"/>
              </a:rPr>
              <a:t>references</a:t>
            </a:r>
            <a:r>
              <a:rPr lang="en-US" sz="2400" dirty="0">
                <a:ea typeface="ＭＳ Ｐゴシック" pitchFamily="-109" charset="-128"/>
                <a:cs typeface="ＭＳ Ｐゴシック" pitchFamily="-109" charset="-128"/>
              </a:rPr>
              <a:t> (</a:t>
            </a:r>
            <a:r>
              <a:rPr lang="en-US" sz="2400" dirty="0" err="1">
                <a:solidFill>
                  <a:srgbClr val="FF0000"/>
                </a:solidFill>
                <a:ea typeface="ＭＳ Ｐゴシック" pitchFamily="-109" charset="-128"/>
                <a:cs typeface="ＭＳ Ｐゴシック" pitchFamily="-109" charset="-128"/>
              </a:rPr>
              <a:t>vísar</a:t>
            </a:r>
            <a:r>
              <a:rPr lang="en-US" sz="2400" dirty="0">
                <a:solidFill>
                  <a:srgbClr val="FF0000"/>
                </a:solidFill>
                <a:ea typeface="ＭＳ Ｐゴシック" pitchFamily="-109" charset="-128"/>
                <a:cs typeface="ＭＳ Ｐゴシック" pitchFamily="-109" charset="-128"/>
              </a:rPr>
              <a:t> </a:t>
            </a:r>
            <a:r>
              <a:rPr lang="en-US" sz="2400" dirty="0" err="1">
                <a:solidFill>
                  <a:srgbClr val="FF0000"/>
                </a:solidFill>
                <a:ea typeface="ＭＳ Ｐゴシック" pitchFamily="-109" charset="-128"/>
                <a:cs typeface="ＭＳ Ｐゴシック" pitchFamily="-109" charset="-128"/>
              </a:rPr>
              <a:t>á</a:t>
            </a:r>
            <a:r>
              <a:rPr lang="en-US" sz="2400" dirty="0">
                <a:ea typeface="ＭＳ Ｐゴシック" pitchFamily="-109" charset="-128"/>
                <a:cs typeface="ＭＳ Ｐゴシック" pitchFamily="-109" charset="-128"/>
              </a:rPr>
              <a:t>) value (</a:t>
            </a:r>
            <a:r>
              <a:rPr lang="en-US" sz="2400" dirty="0" err="1">
                <a:solidFill>
                  <a:srgbClr val="FF0000"/>
                </a:solidFill>
                <a:ea typeface="ＭＳ Ｐゴシック" pitchFamily="-109" charset="-128"/>
                <a:cs typeface="ＭＳ Ｐゴシック" pitchFamily="-109" charset="-128"/>
              </a:rPr>
              <a:t>gildi</a:t>
            </a:r>
            <a:r>
              <a:rPr lang="en-US" sz="2400" dirty="0">
                <a:ea typeface="ＭＳ Ｐゴシック" pitchFamily="-109" charset="-128"/>
                <a:cs typeface="ＭＳ Ｐゴシック" pitchFamily="-109" charset="-128"/>
              </a:rPr>
              <a:t>)</a:t>
            </a:r>
          </a:p>
        </p:txBody>
      </p:sp>
      <p:graphicFrame>
        <p:nvGraphicFramePr>
          <p:cNvPr id="51229" name="Group 29"/>
          <p:cNvGraphicFramePr>
            <a:graphicFrameLocks noGrp="1"/>
          </p:cNvGraphicFramePr>
          <p:nvPr>
            <p:ph sz="half" idx="2"/>
            <p:extLst>
              <p:ext uri="{D42A27DB-BD31-4B8C-83A1-F6EECF244321}">
                <p14:modId xmlns:p14="http://schemas.microsoft.com/office/powerpoint/2010/main" val="1554802095"/>
              </p:ext>
            </p:extLst>
          </p:nvPr>
        </p:nvGraphicFramePr>
        <p:xfrm>
          <a:off x="4648200" y="4876800"/>
          <a:ext cx="4038600" cy="1143000"/>
        </p:xfrm>
        <a:graphic>
          <a:graphicData uri="http://schemas.openxmlformats.org/drawingml/2006/table">
            <a:tbl>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dirty="0" err="1">
                          <a:ln>
                            <a:noFill/>
                          </a:ln>
                          <a:solidFill>
                            <a:schemeClr val="tx1"/>
                          </a:solidFill>
                          <a:effectLst/>
                          <a:latin typeface="Courier New"/>
                          <a:cs typeface="Courier New"/>
                        </a:rPr>
                        <a:t>my_int</a:t>
                      </a:r>
                      <a:endParaRPr kumimoji="0" lang="en-US" sz="2800" b="0" i="0" u="none" strike="noStrike" cap="none" normalizeH="0" baseline="0" dirty="0">
                        <a:ln>
                          <a:noFill/>
                        </a:ln>
                        <a:solidFill>
                          <a:schemeClr val="tx1"/>
                        </a:solidFill>
                        <a:effectLst/>
                        <a:latin typeface="Courier New"/>
                        <a:cs typeface="Courier New"/>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dirty="0">
                          <a:ln>
                            <a:noFill/>
                          </a:ln>
                          <a:solidFill>
                            <a:schemeClr val="tx1"/>
                          </a:solidFill>
                          <a:effectLst/>
                          <a:latin typeface="Courier New"/>
                          <a:cs typeface="Courier New"/>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4996" name="Text Box 7"/>
          <p:cNvSpPr txBox="1">
            <a:spLocks noChangeArrowheads="1"/>
          </p:cNvSpPr>
          <p:nvPr/>
        </p:nvSpPr>
        <p:spPr bwMode="auto">
          <a:xfrm>
            <a:off x="762000" y="5207000"/>
            <a:ext cx="2339453" cy="523220"/>
          </a:xfrm>
          <a:prstGeom prst="rect">
            <a:avLst/>
          </a:prstGeom>
          <a:noFill/>
          <a:ln w="9525">
            <a:noFill/>
            <a:miter lim="800000"/>
            <a:headEnd/>
            <a:tailEnd/>
          </a:ln>
        </p:spPr>
        <p:txBody>
          <a:bodyPr wrap="none">
            <a:prstTxWarp prst="textNoShape">
              <a:avLst/>
            </a:prstTxWarp>
            <a:spAutoFit/>
          </a:bodyPr>
          <a:lstStyle/>
          <a:p>
            <a:r>
              <a:rPr lang="en-US" sz="2800" dirty="0" err="1">
                <a:latin typeface="Courier New"/>
                <a:cs typeface="Courier New"/>
              </a:rPr>
              <a:t>my_int</a:t>
            </a:r>
            <a:r>
              <a:rPr lang="en-US" sz="2800" dirty="0">
                <a:latin typeface="Courier New"/>
                <a:cs typeface="Courier New"/>
              </a:rPr>
              <a:t> = 7</a:t>
            </a:r>
          </a:p>
        </p:txBody>
      </p:sp>
      <p:sp>
        <p:nvSpPr>
          <p:cNvPr id="85008" name="Line 31"/>
          <p:cNvSpPr>
            <a:spLocks noChangeShapeType="1"/>
          </p:cNvSpPr>
          <p:nvPr/>
        </p:nvSpPr>
        <p:spPr bwMode="auto">
          <a:xfrm>
            <a:off x="3048000" y="5486400"/>
            <a:ext cx="91440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Namespace (</a:t>
            </a:r>
            <a:r>
              <a:rPr lang="en-US" dirty="0" err="1">
                <a:solidFill>
                  <a:srgbClr val="FF0000"/>
                </a:solidFill>
                <a:ea typeface="ＭＳ Ｐゴシック" pitchFamily="-109" charset="-128"/>
                <a:cs typeface="ＭＳ Ｐゴシック" pitchFamily="-109" charset="-128"/>
              </a:rPr>
              <a:t>nafnasvið</a:t>
            </a:r>
            <a:r>
              <a:rPr lang="en-US" dirty="0">
                <a:ea typeface="ＭＳ Ｐゴシック" pitchFamily="-109" charset="-128"/>
                <a:cs typeface="ＭＳ Ｐゴシック" pitchFamily="-109" charset="-128"/>
              </a:rPr>
              <a:t>)</a:t>
            </a:r>
          </a:p>
        </p:txBody>
      </p:sp>
      <p:sp>
        <p:nvSpPr>
          <p:cNvPr id="87043"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A </a:t>
            </a:r>
            <a:r>
              <a:rPr lang="en-US" b="1" dirty="0">
                <a:ea typeface="ＭＳ Ｐゴシック" pitchFamily="-109" charset="-128"/>
                <a:cs typeface="ＭＳ Ｐゴシック" pitchFamily="-109" charset="-128"/>
              </a:rPr>
              <a:t>namespace</a:t>
            </a:r>
            <a:r>
              <a:rPr lang="en-US" dirty="0">
                <a:ea typeface="ＭＳ Ｐゴシック" pitchFamily="-109" charset="-128"/>
                <a:cs typeface="ＭＳ Ｐゴシック" pitchFamily="-109" charset="-128"/>
              </a:rPr>
              <a:t> is the table that contains the association of a name with a value</a:t>
            </a:r>
          </a:p>
          <a:p>
            <a:pPr eaLnBrk="1" hangingPunct="1"/>
            <a:r>
              <a:rPr lang="en-US" dirty="0">
                <a:ea typeface="ＭＳ Ｐゴシック" pitchFamily="-109" charset="-128"/>
                <a:cs typeface="ＭＳ Ｐゴシック" pitchFamily="-109" charset="-128"/>
              </a:rPr>
              <a:t>We will see more about namespaces as we get further into Python, but it is an essential part of the language.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rcRect t="-5790" b="-5790"/>
          <a:stretch>
            <a:fillRect/>
          </a:stretch>
        </p:blipFill>
        <p:spPr>
          <a:xfrm>
            <a:off x="457200" y="457200"/>
            <a:ext cx="8229600" cy="5668963"/>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a:xfrm>
            <a:off x="457200" y="457200"/>
            <a:ext cx="8229600" cy="762000"/>
          </a:xfrm>
        </p:spPr>
        <p:txBody>
          <a:bodyPr/>
          <a:lstStyle/>
          <a:p>
            <a:pPr eaLnBrk="1" hangingPunct="1"/>
            <a:r>
              <a:rPr lang="en-US" dirty="0">
                <a:ea typeface="ＭＳ Ｐゴシック" pitchFamily="-109" charset="-128"/>
                <a:cs typeface="ＭＳ Ｐゴシック" pitchFamily="-109" charset="-128"/>
              </a:rPr>
              <a:t>Program (</a:t>
            </a:r>
            <a:r>
              <a:rPr lang="en-US" dirty="0" err="1">
                <a:solidFill>
                  <a:srgbClr val="FF0000"/>
                </a:solidFill>
                <a:ea typeface="ＭＳ Ｐゴシック" pitchFamily="-109" charset="-128"/>
                <a:cs typeface="ＭＳ Ｐゴシック" pitchFamily="-109" charset="-128"/>
              </a:rPr>
              <a:t>forrit</a:t>
            </a:r>
            <a:r>
              <a:rPr lang="en-US" dirty="0">
                <a:ea typeface="ＭＳ Ｐゴシック" pitchFamily="-109" charset="-128"/>
                <a:cs typeface="ＭＳ Ｐゴシック" pitchFamily="-109" charset="-128"/>
              </a:rPr>
              <a:t>)</a:t>
            </a:r>
          </a:p>
        </p:txBody>
      </p:sp>
      <p:sp>
        <p:nvSpPr>
          <p:cNvPr id="200707" name="Rectangle 1027"/>
          <p:cNvSpPr>
            <a:spLocks noGrp="1" noChangeArrowheads="1"/>
          </p:cNvSpPr>
          <p:nvPr>
            <p:ph idx="1"/>
          </p:nvPr>
        </p:nvSpPr>
        <p:spPr>
          <a:xfrm>
            <a:off x="457200" y="1447800"/>
            <a:ext cx="8229600" cy="4419600"/>
          </a:xfrm>
        </p:spPr>
        <p:txBody>
          <a:bodyPr/>
          <a:lstStyle/>
          <a:p>
            <a:pPr eaLnBrk="1" hangingPunct="1"/>
            <a:r>
              <a:rPr lang="en-US" sz="2800" dirty="0">
                <a:ea typeface="ＭＳ Ｐゴシック" pitchFamily="-109" charset="-128"/>
                <a:cs typeface="ＭＳ Ｐゴシック" pitchFamily="-109" charset="-128"/>
              </a:rPr>
              <a:t>A program is a sequence (</a:t>
            </a:r>
            <a:r>
              <a:rPr lang="en-US" sz="2800" dirty="0" err="1">
                <a:solidFill>
                  <a:srgbClr val="FF0000"/>
                </a:solidFill>
                <a:ea typeface="ＭＳ Ｐゴシック" pitchFamily="-109" charset="-128"/>
                <a:cs typeface="ＭＳ Ｐゴシック" pitchFamily="-109" charset="-128"/>
              </a:rPr>
              <a:t>röð</a:t>
            </a:r>
            <a:r>
              <a:rPr lang="en-US" sz="2800" dirty="0">
                <a:ea typeface="ＭＳ Ｐゴシック" pitchFamily="-109" charset="-128"/>
                <a:cs typeface="ＭＳ Ｐゴシック" pitchFamily="-109" charset="-128"/>
              </a:rPr>
              <a:t>) of instructions (</a:t>
            </a:r>
            <a:r>
              <a:rPr lang="en-US" sz="2800" dirty="0" err="1">
                <a:solidFill>
                  <a:srgbClr val="FF0000"/>
                </a:solidFill>
                <a:ea typeface="ＭＳ Ｐゴシック" pitchFamily="-109" charset="-128"/>
                <a:cs typeface="ＭＳ Ｐゴシック" pitchFamily="-109" charset="-128"/>
              </a:rPr>
              <a:t>skipanir</a:t>
            </a:r>
            <a:r>
              <a:rPr lang="en-US" sz="2800" dirty="0">
                <a:ea typeface="ＭＳ Ｐゴシック" pitchFamily="-109" charset="-128"/>
                <a:cs typeface="ＭＳ Ｐゴシック" pitchFamily="-109" charset="-128"/>
              </a:rPr>
              <a:t>).</a:t>
            </a:r>
          </a:p>
          <a:p>
            <a:pPr eaLnBrk="1" hangingPunct="1"/>
            <a:r>
              <a:rPr lang="en-US" sz="2800" dirty="0">
                <a:ea typeface="ＭＳ Ｐゴシック" pitchFamily="-109" charset="-128"/>
                <a:cs typeface="ＭＳ Ｐゴシック" pitchFamily="-109" charset="-128"/>
              </a:rPr>
              <a:t>To </a:t>
            </a:r>
            <a:r>
              <a:rPr lang="en-US" sz="2800" i="1" dirty="0">
                <a:ea typeface="ＭＳ Ｐゴシック" pitchFamily="-109" charset="-128"/>
                <a:cs typeface="ＭＳ Ｐゴシック" pitchFamily="-109" charset="-128"/>
              </a:rPr>
              <a:t>run (</a:t>
            </a:r>
            <a:r>
              <a:rPr lang="en-US" sz="2800" i="1" dirty="0" err="1">
                <a:solidFill>
                  <a:srgbClr val="FF0000"/>
                </a:solidFill>
                <a:ea typeface="ＭＳ Ｐゴシック" pitchFamily="-109" charset="-128"/>
                <a:cs typeface="ＭＳ Ｐゴシック" pitchFamily="-109" charset="-128"/>
              </a:rPr>
              <a:t>keyra</a:t>
            </a:r>
            <a:r>
              <a:rPr lang="en-US" sz="2800" i="1" dirty="0">
                <a:ea typeface="ＭＳ Ｐゴシック" pitchFamily="-109" charset="-128"/>
                <a:cs typeface="ＭＳ Ｐゴシック" pitchFamily="-109" charset="-128"/>
              </a:rPr>
              <a:t>)</a:t>
            </a:r>
            <a:r>
              <a:rPr lang="en-US" sz="2800" dirty="0">
                <a:ea typeface="ＭＳ Ｐゴシック" pitchFamily="-109" charset="-128"/>
                <a:cs typeface="ＭＳ Ｐゴシック" pitchFamily="-109" charset="-128"/>
              </a:rPr>
              <a:t> a program is to:</a:t>
            </a:r>
          </a:p>
          <a:p>
            <a:pPr lvl="1" eaLnBrk="1" hangingPunct="1"/>
            <a:r>
              <a:rPr lang="en-US" sz="2400" dirty="0"/>
              <a:t>create the sequence of instructions according to your design and the language rules</a:t>
            </a:r>
          </a:p>
          <a:p>
            <a:pPr lvl="1" eaLnBrk="1" hangingPunct="1"/>
            <a:r>
              <a:rPr lang="en-US" sz="2400" dirty="0"/>
              <a:t>turn that program into the binary commands the processor (</a:t>
            </a:r>
            <a:r>
              <a:rPr lang="en-US" sz="2400" dirty="0" err="1">
                <a:solidFill>
                  <a:srgbClr val="FF0000"/>
                </a:solidFill>
              </a:rPr>
              <a:t>örgjörvi</a:t>
            </a:r>
            <a:r>
              <a:rPr lang="en-US" sz="2400" dirty="0"/>
              <a:t>) understands</a:t>
            </a:r>
          </a:p>
          <a:p>
            <a:pPr lvl="1" eaLnBrk="1" hangingPunct="1"/>
            <a:r>
              <a:rPr lang="en-US" sz="2400" dirty="0"/>
              <a:t>give the binary code to the OS (</a:t>
            </a:r>
            <a:r>
              <a:rPr lang="en-US" sz="2400" dirty="0" err="1">
                <a:solidFill>
                  <a:srgbClr val="FF0000"/>
                </a:solidFill>
              </a:rPr>
              <a:t>stýrikerfi</a:t>
            </a:r>
            <a:r>
              <a:rPr lang="en-US" sz="2400" dirty="0"/>
              <a:t>), so it can give it to the processor</a:t>
            </a:r>
          </a:p>
          <a:p>
            <a:pPr lvl="1" eaLnBrk="1" hangingPunct="1"/>
            <a:r>
              <a:rPr lang="en-US" sz="2400" dirty="0"/>
              <a:t>OS tells the processor to run the program</a:t>
            </a:r>
          </a:p>
          <a:p>
            <a:pPr lvl="1" eaLnBrk="1" hangingPunct="1"/>
            <a:r>
              <a:rPr lang="en-US" sz="2400" dirty="0"/>
              <a:t>when finished (or it dies :-), OS cleans up.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 calcmode="lin" valueType="num">
                                      <p:cBhvr additive="base">
                                        <p:cTn id="7" dur="500" fill="hold"/>
                                        <p:tgtEl>
                                          <p:spTgt spid="2007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07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0707">
                                            <p:txEl>
                                              <p:pRg st="1" end="1"/>
                                            </p:txEl>
                                          </p:spTgt>
                                        </p:tgtEl>
                                        <p:attrNameLst>
                                          <p:attrName>style.visibility</p:attrName>
                                        </p:attrNameLst>
                                      </p:cBhvr>
                                      <p:to>
                                        <p:strVal val="visible"/>
                                      </p:to>
                                    </p:set>
                                    <p:anim calcmode="lin" valueType="num">
                                      <p:cBhvr additive="base">
                                        <p:cTn id="13" dur="500" fill="hold"/>
                                        <p:tgtEl>
                                          <p:spTgt spid="2007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070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00707">
                                            <p:txEl>
                                              <p:pRg st="2" end="2"/>
                                            </p:txEl>
                                          </p:spTgt>
                                        </p:tgtEl>
                                        <p:attrNameLst>
                                          <p:attrName>style.visibility</p:attrName>
                                        </p:attrNameLst>
                                      </p:cBhvr>
                                      <p:to>
                                        <p:strVal val="visible"/>
                                      </p:to>
                                    </p:set>
                                    <p:anim calcmode="lin" valueType="num">
                                      <p:cBhvr additive="base">
                                        <p:cTn id="17" dur="500" fill="hold"/>
                                        <p:tgtEl>
                                          <p:spTgt spid="20070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070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0707">
                                            <p:txEl>
                                              <p:pRg st="3" end="3"/>
                                            </p:txEl>
                                          </p:spTgt>
                                        </p:tgtEl>
                                        <p:attrNameLst>
                                          <p:attrName>style.visibility</p:attrName>
                                        </p:attrNameLst>
                                      </p:cBhvr>
                                      <p:to>
                                        <p:strVal val="visible"/>
                                      </p:to>
                                    </p:set>
                                    <p:anim calcmode="lin" valueType="num">
                                      <p:cBhvr additive="base">
                                        <p:cTn id="21" dur="500" fill="hold"/>
                                        <p:tgtEl>
                                          <p:spTgt spid="20070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070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00707">
                                            <p:txEl>
                                              <p:pRg st="4" end="4"/>
                                            </p:txEl>
                                          </p:spTgt>
                                        </p:tgtEl>
                                        <p:attrNameLst>
                                          <p:attrName>style.visibility</p:attrName>
                                        </p:attrNameLst>
                                      </p:cBhvr>
                                      <p:to>
                                        <p:strVal val="visible"/>
                                      </p:to>
                                    </p:set>
                                    <p:anim calcmode="lin" valueType="num">
                                      <p:cBhvr additive="base">
                                        <p:cTn id="25" dur="500" fill="hold"/>
                                        <p:tgtEl>
                                          <p:spTgt spid="20070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070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00707">
                                            <p:txEl>
                                              <p:pRg st="5" end="5"/>
                                            </p:txEl>
                                          </p:spTgt>
                                        </p:tgtEl>
                                        <p:attrNameLst>
                                          <p:attrName>style.visibility</p:attrName>
                                        </p:attrNameLst>
                                      </p:cBhvr>
                                      <p:to>
                                        <p:strVal val="visible"/>
                                      </p:to>
                                    </p:set>
                                    <p:anim calcmode="lin" valueType="num">
                                      <p:cBhvr additive="base">
                                        <p:cTn id="29" dur="500" fill="hold"/>
                                        <p:tgtEl>
                                          <p:spTgt spid="20070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070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00707">
                                            <p:txEl>
                                              <p:pRg st="6" end="6"/>
                                            </p:txEl>
                                          </p:spTgt>
                                        </p:tgtEl>
                                        <p:attrNameLst>
                                          <p:attrName>style.visibility</p:attrName>
                                        </p:attrNameLst>
                                      </p:cBhvr>
                                      <p:to>
                                        <p:strVal val="visible"/>
                                      </p:to>
                                    </p:set>
                                    <p:anim calcmode="lin" valueType="num">
                                      <p:cBhvr additive="base">
                                        <p:cTn id="33" dur="500" fill="hold"/>
                                        <p:tgtEl>
                                          <p:spTgt spid="20070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07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When = </a:t>
            </a:r>
            <a:r>
              <a:rPr lang="en-US" dirty="0" err="1">
                <a:ea typeface="ＭＳ Ｐゴシック" pitchFamily="-109" charset="-128"/>
                <a:cs typeface="ＭＳ Ｐゴシック" pitchFamily="-109" charset="-128"/>
              </a:rPr>
              <a:t>doesn</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t mean equal</a:t>
            </a:r>
          </a:p>
        </p:txBody>
      </p:sp>
      <p:sp>
        <p:nvSpPr>
          <p:cNvPr id="80899"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It is most confusing at first to see the following kind of expression:</a:t>
            </a:r>
          </a:p>
          <a:p>
            <a:pPr marL="457200" lvl="1" indent="0" eaLnBrk="1" hangingPunct="1">
              <a:buNone/>
            </a:pPr>
            <a:r>
              <a:rPr lang="en-US" sz="3200" dirty="0" err="1">
                <a:latin typeface="Courier New"/>
                <a:cs typeface="Courier New"/>
              </a:rPr>
              <a:t>my_int</a:t>
            </a:r>
            <a:r>
              <a:rPr lang="en-US" sz="3200" dirty="0">
                <a:latin typeface="Courier New"/>
                <a:cs typeface="Courier New"/>
              </a:rPr>
              <a:t> = </a:t>
            </a:r>
            <a:r>
              <a:rPr lang="en-US" sz="3200" dirty="0" err="1">
                <a:latin typeface="Courier New"/>
                <a:cs typeface="Courier New"/>
              </a:rPr>
              <a:t>my_int</a:t>
            </a:r>
            <a:r>
              <a:rPr lang="en-US" sz="3200" dirty="0">
                <a:latin typeface="Courier New"/>
                <a:cs typeface="Courier New"/>
              </a:rPr>
              <a:t> + 7</a:t>
            </a:r>
          </a:p>
          <a:p>
            <a:pPr eaLnBrk="1" hangingPunct="1"/>
            <a:r>
              <a:rPr lang="en-US" dirty="0">
                <a:ea typeface="ＭＳ Ｐゴシック" pitchFamily="-109" charset="-128"/>
                <a:cs typeface="ＭＳ Ｐゴシック" pitchFamily="-109" charset="-128"/>
              </a:rPr>
              <a:t>You don</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t have to be a math genius to figure out something is wrong there.</a:t>
            </a:r>
          </a:p>
          <a:p>
            <a:pPr eaLnBrk="1" hangingPunct="1"/>
            <a:r>
              <a:rPr lang="en-US" dirty="0">
                <a:ea typeface="ＭＳ Ｐゴシック" pitchFamily="-109" charset="-128"/>
                <a:cs typeface="ＭＳ Ｐゴシック" pitchFamily="-109" charset="-128"/>
              </a:rPr>
              <a:t>What</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s wrong is that </a:t>
            </a:r>
            <a:r>
              <a:rPr lang="en-US" dirty="0">
                <a:solidFill>
                  <a:srgbClr val="660066"/>
                </a:solidFill>
                <a:latin typeface="Courier New"/>
                <a:ea typeface="ＭＳ Ｐゴシック" pitchFamily="-109" charset="-128"/>
                <a:cs typeface="Courier New"/>
              </a:rPr>
              <a:t>= </a:t>
            </a:r>
            <a:r>
              <a:rPr lang="en-US" dirty="0" err="1">
                <a:ea typeface="ＭＳ Ｐゴシック" pitchFamily="-109" charset="-128"/>
                <a:cs typeface="ＭＳ Ｐゴシック" pitchFamily="-109" charset="-128"/>
              </a:rPr>
              <a:t>doesn</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t mean equal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 is assignment</a:t>
            </a:r>
          </a:p>
        </p:txBody>
      </p:sp>
      <p:sp>
        <p:nvSpPr>
          <p:cNvPr id="82947" name="Rectangle 3"/>
          <p:cNvSpPr>
            <a:spLocks noGrp="1" noChangeArrowheads="1"/>
          </p:cNvSpPr>
          <p:nvPr>
            <p:ph idx="1"/>
          </p:nvPr>
        </p:nvSpPr>
        <p:spPr/>
        <p:txBody>
          <a:bodyPr/>
          <a:lstStyle/>
          <a:p>
            <a:pPr eaLnBrk="1" hangingPunct="1">
              <a:lnSpc>
                <a:spcPct val="90000"/>
              </a:lnSpc>
            </a:pPr>
            <a:r>
              <a:rPr lang="en-US" dirty="0">
                <a:ea typeface="ＭＳ Ｐゴシック" pitchFamily="-109" charset="-128"/>
                <a:cs typeface="ＭＳ Ｐゴシック" pitchFamily="-109" charset="-128"/>
              </a:rPr>
              <a:t>In many computer languages, </a:t>
            </a:r>
            <a:r>
              <a:rPr lang="en-US" dirty="0">
                <a:solidFill>
                  <a:srgbClr val="660066"/>
                </a:solidFill>
                <a:latin typeface="Courier New"/>
                <a:ea typeface="ＭＳ Ｐゴシック" pitchFamily="-109" charset="-128"/>
                <a:cs typeface="Courier New"/>
              </a:rPr>
              <a:t>=</a:t>
            </a:r>
            <a:r>
              <a:rPr lang="en-US" dirty="0">
                <a:solidFill>
                  <a:srgbClr val="660066"/>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means assignment (</a:t>
            </a:r>
            <a:r>
              <a:rPr lang="en-US" dirty="0" err="1">
                <a:solidFill>
                  <a:srgbClr val="FF0000"/>
                </a:solidFill>
                <a:ea typeface="ＭＳ Ｐゴシック" pitchFamily="-109" charset="-128"/>
                <a:cs typeface="ＭＳ Ｐゴシック" pitchFamily="-109" charset="-128"/>
              </a:rPr>
              <a:t>gildisveiting</a:t>
            </a:r>
            <a:r>
              <a:rPr lang="en-US" dirty="0">
                <a:ea typeface="ＭＳ Ｐゴシック" pitchFamily="-109" charset="-128"/>
                <a:cs typeface="ＭＳ Ｐゴシック" pitchFamily="-109" charset="-128"/>
              </a:rPr>
              <a:t>).</a:t>
            </a:r>
          </a:p>
          <a:p>
            <a:pPr marL="457200" lvl="1" indent="0" eaLnBrk="1" hangingPunct="1">
              <a:lnSpc>
                <a:spcPct val="90000"/>
              </a:lnSpc>
              <a:buNone/>
            </a:pPr>
            <a:r>
              <a:rPr lang="en-US" sz="3200" dirty="0" err="1">
                <a:latin typeface="Courier New"/>
                <a:cs typeface="Courier New"/>
              </a:rPr>
              <a:t>my_int</a:t>
            </a:r>
            <a:r>
              <a:rPr lang="en-US" sz="3200" dirty="0">
                <a:latin typeface="Courier New"/>
                <a:cs typeface="Courier New"/>
              </a:rPr>
              <a:t> = </a:t>
            </a:r>
            <a:r>
              <a:rPr lang="en-US" sz="3200" dirty="0" err="1">
                <a:latin typeface="Courier New"/>
                <a:cs typeface="Courier New"/>
              </a:rPr>
              <a:t>my_int</a:t>
            </a:r>
            <a:r>
              <a:rPr lang="en-US" sz="3200" dirty="0">
                <a:latin typeface="Courier New"/>
                <a:cs typeface="Courier New"/>
              </a:rPr>
              <a:t> + 7</a:t>
            </a:r>
          </a:p>
          <a:p>
            <a:pPr marL="457200" lvl="1" indent="0" eaLnBrk="1" hangingPunct="1">
              <a:lnSpc>
                <a:spcPct val="90000"/>
              </a:lnSpc>
              <a:buNone/>
            </a:pPr>
            <a:r>
              <a:rPr lang="en-US" sz="3200" dirty="0">
                <a:latin typeface="Courier New"/>
                <a:cs typeface="Courier New"/>
              </a:rPr>
              <a:t>lhs = </a:t>
            </a:r>
            <a:r>
              <a:rPr lang="en-US" sz="3200" dirty="0" err="1">
                <a:latin typeface="Courier New"/>
                <a:cs typeface="Courier New"/>
              </a:rPr>
              <a:t>rhs</a:t>
            </a:r>
            <a:endParaRPr lang="en-US" sz="3200" dirty="0">
              <a:latin typeface="Courier New"/>
              <a:cs typeface="Courier New"/>
            </a:endParaRPr>
          </a:p>
          <a:p>
            <a:pPr eaLnBrk="1" hangingPunct="1">
              <a:lnSpc>
                <a:spcPct val="90000"/>
              </a:lnSpc>
            </a:pPr>
            <a:r>
              <a:rPr lang="en-US" dirty="0">
                <a:ea typeface="ＭＳ Ｐゴシック" pitchFamily="-109" charset="-128"/>
                <a:cs typeface="ＭＳ Ｐゴシック" pitchFamily="-109" charset="-128"/>
              </a:rPr>
              <a:t>What assignment means is:</a:t>
            </a:r>
          </a:p>
          <a:p>
            <a:pPr lvl="1" eaLnBrk="1" hangingPunct="1">
              <a:lnSpc>
                <a:spcPct val="90000"/>
              </a:lnSpc>
            </a:pPr>
            <a:r>
              <a:rPr lang="en-US" dirty="0"/>
              <a:t>evaluate the </a:t>
            </a:r>
            <a:r>
              <a:rPr lang="en-US" dirty="0" err="1"/>
              <a:t>rhs</a:t>
            </a:r>
            <a:r>
              <a:rPr lang="en-US" dirty="0"/>
              <a:t> of the =</a:t>
            </a:r>
          </a:p>
          <a:p>
            <a:pPr lvl="1" eaLnBrk="1" hangingPunct="1">
              <a:lnSpc>
                <a:spcPct val="90000"/>
              </a:lnSpc>
            </a:pPr>
            <a:r>
              <a:rPr lang="en-US" dirty="0"/>
              <a:t>take the resulting value and associate it with the name on the lhs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More Assignment</a:t>
            </a:r>
          </a:p>
        </p:txBody>
      </p:sp>
      <p:sp>
        <p:nvSpPr>
          <p:cNvPr id="119811" name="Rectangle 3"/>
          <p:cNvSpPr>
            <a:spLocks noGrp="1" noChangeArrowheads="1"/>
          </p:cNvSpPr>
          <p:nvPr>
            <p:ph idx="1"/>
          </p:nvPr>
        </p:nvSpPr>
        <p:spPr>
          <a:xfrm>
            <a:off x="685800" y="1828800"/>
            <a:ext cx="7772400" cy="4114800"/>
          </a:xfrm>
        </p:spPr>
        <p:txBody>
          <a:bodyPr/>
          <a:lstStyle/>
          <a:p>
            <a:pPr eaLnBrk="1" hangingPunct="1"/>
            <a:r>
              <a:rPr lang="en-US" dirty="0">
                <a:ea typeface="ＭＳ Ｐゴシック" pitchFamily="-109" charset="-128"/>
                <a:cs typeface="ＭＳ Ｐゴシック" pitchFamily="-109" charset="-128"/>
              </a:rPr>
              <a:t>Example: </a:t>
            </a:r>
            <a:r>
              <a:rPr lang="en-US" dirty="0" err="1">
                <a:latin typeface="Courier New"/>
                <a:ea typeface="ＭＳ Ｐゴシック" pitchFamily="-109" charset="-128"/>
                <a:cs typeface="Courier New"/>
              </a:rPr>
              <a:t>my_var</a:t>
            </a:r>
            <a:r>
              <a:rPr lang="en-US" dirty="0">
                <a:latin typeface="Courier New"/>
                <a:ea typeface="ＭＳ Ｐゴシック" pitchFamily="-109" charset="-128"/>
                <a:cs typeface="Courier New"/>
              </a:rPr>
              <a:t> = 2 + 3 * 5</a:t>
            </a:r>
          </a:p>
          <a:p>
            <a:pPr lvl="1" eaLnBrk="1" hangingPunct="1"/>
            <a:r>
              <a:rPr lang="en-US" dirty="0"/>
              <a:t>evaluate expression </a:t>
            </a:r>
            <a:r>
              <a:rPr lang="en-US" dirty="0">
                <a:latin typeface="Courier New"/>
                <a:cs typeface="Courier New"/>
              </a:rPr>
              <a:t>(2+3*5): 17</a:t>
            </a:r>
          </a:p>
          <a:p>
            <a:pPr lvl="1" eaLnBrk="1" hangingPunct="1"/>
            <a:r>
              <a:rPr lang="en-US" dirty="0"/>
              <a:t>change the value of </a:t>
            </a:r>
            <a:r>
              <a:rPr lang="en-US" dirty="0" err="1">
                <a:latin typeface="Courier New"/>
                <a:cs typeface="Courier New"/>
              </a:rPr>
              <a:t>my_var</a:t>
            </a:r>
            <a:r>
              <a:rPr lang="en-US" dirty="0">
                <a:latin typeface="Monaco"/>
                <a:cs typeface="Monaco"/>
              </a:rPr>
              <a:t> </a:t>
            </a:r>
            <a:r>
              <a:rPr lang="en-US" dirty="0"/>
              <a:t>to reference 17</a:t>
            </a:r>
          </a:p>
          <a:p>
            <a:pPr eaLnBrk="1" hangingPunct="1"/>
            <a:r>
              <a:rPr lang="en-US" dirty="0">
                <a:ea typeface="ＭＳ Ｐゴシック" pitchFamily="-109" charset="-128"/>
                <a:cs typeface="ＭＳ Ｐゴシック" pitchFamily="-109" charset="-128"/>
              </a:rPr>
              <a:t>Example (</a:t>
            </a:r>
            <a:r>
              <a:rPr lang="en-US" dirty="0" err="1">
                <a:latin typeface="Courier New"/>
                <a:ea typeface="ＭＳ Ｐゴシック" pitchFamily="-109" charset="-128"/>
                <a:cs typeface="Courier New"/>
              </a:rPr>
              <a:t>my_int</a:t>
            </a:r>
            <a:r>
              <a:rPr lang="en-US" dirty="0">
                <a:ea typeface="ＭＳ Ｐゴシック" pitchFamily="-109" charset="-128"/>
                <a:cs typeface="ＭＳ Ｐゴシック" pitchFamily="-109" charset="-128"/>
              </a:rPr>
              <a:t> has value 2): </a:t>
            </a:r>
          </a:p>
          <a:p>
            <a:pPr marL="0" indent="0" eaLnBrk="1" hangingPunct="1">
              <a:buNone/>
            </a:pPr>
            <a:r>
              <a:rPr lang="en-US" dirty="0">
                <a:ea typeface="ＭＳ Ｐゴシック" pitchFamily="-109" charset="-128"/>
                <a:cs typeface="ＭＳ Ｐゴシック" pitchFamily="-109" charset="-128"/>
              </a:rPr>
              <a:t>	</a:t>
            </a:r>
            <a:r>
              <a:rPr lang="en-US" dirty="0" err="1">
                <a:latin typeface="Courier New"/>
                <a:ea typeface="ＭＳ Ｐゴシック" pitchFamily="-109" charset="-128"/>
                <a:cs typeface="Courier New"/>
              </a:rPr>
              <a:t>my_int</a:t>
            </a:r>
            <a:r>
              <a:rPr lang="en-US" dirty="0">
                <a:latin typeface="Courier New"/>
                <a:ea typeface="ＭＳ Ｐゴシック" pitchFamily="-109" charset="-128"/>
                <a:cs typeface="Courier New"/>
              </a:rPr>
              <a:t> = </a:t>
            </a:r>
            <a:r>
              <a:rPr lang="en-US" dirty="0" err="1">
                <a:latin typeface="Courier New"/>
                <a:ea typeface="ＭＳ Ｐゴシック" pitchFamily="-109" charset="-128"/>
                <a:cs typeface="Courier New"/>
              </a:rPr>
              <a:t>my_int</a:t>
            </a:r>
            <a:r>
              <a:rPr lang="en-US" dirty="0">
                <a:latin typeface="Courier New"/>
                <a:ea typeface="ＭＳ Ｐゴシック" pitchFamily="-109" charset="-128"/>
                <a:cs typeface="Courier New"/>
              </a:rPr>
              <a:t> + 3</a:t>
            </a:r>
          </a:p>
          <a:p>
            <a:pPr lvl="1" eaLnBrk="1" hangingPunct="1"/>
            <a:r>
              <a:rPr lang="en-US" dirty="0"/>
              <a:t>evaluate expression </a:t>
            </a:r>
            <a:r>
              <a:rPr lang="en-US" dirty="0">
                <a:latin typeface="Courier New"/>
                <a:cs typeface="Courier New"/>
              </a:rPr>
              <a:t>(</a:t>
            </a:r>
            <a:r>
              <a:rPr lang="en-US" dirty="0" err="1">
                <a:latin typeface="Courier New"/>
                <a:cs typeface="Courier New"/>
              </a:rPr>
              <a:t>my_int</a:t>
            </a:r>
            <a:r>
              <a:rPr lang="en-US" dirty="0">
                <a:latin typeface="Courier New"/>
                <a:cs typeface="Courier New"/>
              </a:rPr>
              <a:t> + 3): 5</a:t>
            </a:r>
          </a:p>
          <a:p>
            <a:pPr lvl="1" eaLnBrk="1" hangingPunct="1"/>
            <a:r>
              <a:rPr lang="en-US" dirty="0"/>
              <a:t>change the value of </a:t>
            </a:r>
            <a:r>
              <a:rPr lang="en-US" dirty="0" err="1">
                <a:latin typeface="Courier New"/>
                <a:cs typeface="Courier New"/>
              </a:rPr>
              <a:t>my_int</a:t>
            </a:r>
            <a:r>
              <a:rPr lang="en-US" dirty="0"/>
              <a:t> to reference </a:t>
            </a:r>
            <a:r>
              <a:rPr lang="en-US" dirty="0">
                <a:latin typeface="Monaco"/>
                <a:cs typeface="Monaco"/>
              </a:rPr>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9811">
                                            <p:txEl>
                                              <p:pRg st="1" end="1"/>
                                            </p:txEl>
                                          </p:spTgt>
                                        </p:tgtEl>
                                        <p:attrNameLst>
                                          <p:attrName>style.visibility</p:attrName>
                                        </p:attrNameLst>
                                      </p:cBhvr>
                                      <p:to>
                                        <p:strVal val="visible"/>
                                      </p:to>
                                    </p:set>
                                    <p:anim calcmode="lin" valueType="num">
                                      <p:cBhvr additive="base">
                                        <p:cTn id="13" dur="500" fill="hold"/>
                                        <p:tgtEl>
                                          <p:spTgt spid="1198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98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9811">
                                            <p:txEl>
                                              <p:pRg st="2" end="2"/>
                                            </p:txEl>
                                          </p:spTgt>
                                        </p:tgtEl>
                                        <p:attrNameLst>
                                          <p:attrName>style.visibility</p:attrName>
                                        </p:attrNameLst>
                                      </p:cBhvr>
                                      <p:to>
                                        <p:strVal val="visible"/>
                                      </p:to>
                                    </p:set>
                                    <p:anim calcmode="lin" valueType="num">
                                      <p:cBhvr additive="base">
                                        <p:cTn id="19" dur="500" fill="hold"/>
                                        <p:tgtEl>
                                          <p:spTgt spid="1198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98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9811">
                                            <p:txEl>
                                              <p:pRg st="3" end="3"/>
                                            </p:txEl>
                                          </p:spTgt>
                                        </p:tgtEl>
                                        <p:attrNameLst>
                                          <p:attrName>style.visibility</p:attrName>
                                        </p:attrNameLst>
                                      </p:cBhvr>
                                      <p:to>
                                        <p:strVal val="visible"/>
                                      </p:to>
                                    </p:set>
                                    <p:anim calcmode="lin" valueType="num">
                                      <p:cBhvr additive="base">
                                        <p:cTn id="25" dur="500" fill="hold"/>
                                        <p:tgtEl>
                                          <p:spTgt spid="1198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98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9811">
                                            <p:txEl>
                                              <p:pRg st="4" end="4"/>
                                            </p:txEl>
                                          </p:spTgt>
                                        </p:tgtEl>
                                        <p:attrNameLst>
                                          <p:attrName>style.visibility</p:attrName>
                                        </p:attrNameLst>
                                      </p:cBhvr>
                                      <p:to>
                                        <p:strVal val="visible"/>
                                      </p:to>
                                    </p:set>
                                    <p:anim calcmode="lin" valueType="num">
                                      <p:cBhvr additive="base">
                                        <p:cTn id="31" dur="500" fill="hold"/>
                                        <p:tgtEl>
                                          <p:spTgt spid="1198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98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9811">
                                            <p:txEl>
                                              <p:pRg st="5" end="5"/>
                                            </p:txEl>
                                          </p:spTgt>
                                        </p:tgtEl>
                                        <p:attrNameLst>
                                          <p:attrName>style.visibility</p:attrName>
                                        </p:attrNameLst>
                                      </p:cBhvr>
                                      <p:to>
                                        <p:strVal val="visible"/>
                                      </p:to>
                                    </p:set>
                                    <p:anim calcmode="lin" valueType="num">
                                      <p:cBhvr additive="base">
                                        <p:cTn id="37" dur="500" fill="hold"/>
                                        <p:tgtEl>
                                          <p:spTgt spid="1198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98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9811">
                                            <p:txEl>
                                              <p:pRg st="6" end="6"/>
                                            </p:txEl>
                                          </p:spTgt>
                                        </p:tgtEl>
                                        <p:attrNameLst>
                                          <p:attrName>style.visibility</p:attrName>
                                        </p:attrNameLst>
                                      </p:cBhvr>
                                      <p:to>
                                        <p:strVal val="visible"/>
                                      </p:to>
                                    </p:set>
                                    <p:anim calcmode="lin" valueType="num">
                                      <p:cBhvr additive="base">
                                        <p:cTn id="43" dur="500" fill="hold"/>
                                        <p:tgtEl>
                                          <p:spTgt spid="11981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981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bldLvl="2"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rcRect t="-25924" b="-25924"/>
          <a:stretch>
            <a:fillRect/>
          </a:stretch>
        </p:blipFill>
        <p:spPr>
          <a:xfrm>
            <a:off x="228600" y="152400"/>
            <a:ext cx="8458200" cy="5973763"/>
          </a:xfrm>
        </p:spPr>
      </p:pic>
    </p:spTree>
    <p:extLst>
      <p:ext uri="{BB962C8B-B14F-4D97-AF65-F5344CB8AC3E}">
        <p14:creationId xmlns:p14="http://schemas.microsoft.com/office/powerpoint/2010/main" val="26037551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85800" y="609600"/>
            <a:ext cx="7772400" cy="1143000"/>
          </a:xfrm>
        </p:spPr>
        <p:txBody>
          <a:bodyPr/>
          <a:lstStyle/>
          <a:p>
            <a:pPr eaLnBrk="1" hangingPunct="1"/>
            <a:r>
              <a:rPr lang="en-US" dirty="0">
                <a:ea typeface="ＭＳ Ｐゴシック" pitchFamily="-109" charset="-128"/>
                <a:cs typeface="ＭＳ Ｐゴシック" pitchFamily="-109" charset="-128"/>
              </a:rPr>
              <a:t>variables and types (</a:t>
            </a:r>
            <a:r>
              <a:rPr lang="en-US" dirty="0" err="1">
                <a:solidFill>
                  <a:srgbClr val="FF0000"/>
                </a:solidFill>
                <a:ea typeface="ＭＳ Ｐゴシック" pitchFamily="-109" charset="-128"/>
                <a:cs typeface="ＭＳ Ｐゴシック" pitchFamily="-109" charset="-128"/>
              </a:rPr>
              <a:t>tög</a:t>
            </a:r>
            <a:r>
              <a:rPr lang="en-US" dirty="0">
                <a:ea typeface="ＭＳ Ｐゴシック" pitchFamily="-109" charset="-128"/>
                <a:cs typeface="ＭＳ Ｐゴシック" pitchFamily="-109" charset="-128"/>
              </a:rPr>
              <a:t>)</a:t>
            </a:r>
          </a:p>
        </p:txBody>
      </p:sp>
      <p:sp>
        <p:nvSpPr>
          <p:cNvPr id="90115" name="Rectangle 3"/>
          <p:cNvSpPr>
            <a:spLocks noGrp="1" noChangeArrowheads="1"/>
          </p:cNvSpPr>
          <p:nvPr>
            <p:ph idx="1"/>
          </p:nvPr>
        </p:nvSpPr>
        <p:spPr>
          <a:xfrm>
            <a:off x="685800" y="1981200"/>
            <a:ext cx="7772400" cy="4114800"/>
          </a:xfrm>
        </p:spPr>
        <p:txBody>
          <a:bodyPr/>
          <a:lstStyle/>
          <a:p>
            <a:pPr eaLnBrk="1" hangingPunct="1"/>
            <a:r>
              <a:rPr lang="en-US" dirty="0">
                <a:ea typeface="ＭＳ Ｐゴシック" pitchFamily="-109" charset="-128"/>
                <a:cs typeface="ＭＳ Ｐゴシック" pitchFamily="-109" charset="-128"/>
              </a:rPr>
              <a:t>Python does not require you to pre-define what type (</a:t>
            </a:r>
            <a:r>
              <a:rPr lang="en-US" dirty="0">
                <a:solidFill>
                  <a:srgbClr val="FF0000"/>
                </a:solidFill>
                <a:ea typeface="ＭＳ Ｐゴシック" pitchFamily="-109" charset="-128"/>
                <a:cs typeface="ＭＳ Ｐゴシック" pitchFamily="-109" charset="-128"/>
              </a:rPr>
              <a:t>tag</a:t>
            </a:r>
            <a:r>
              <a:rPr lang="en-US" dirty="0">
                <a:ea typeface="ＭＳ Ｐゴシック" pitchFamily="-109" charset="-128"/>
                <a:cs typeface="ＭＳ Ｐゴシック" pitchFamily="-109" charset="-128"/>
              </a:rPr>
              <a:t>) can be associated with a variable</a:t>
            </a:r>
          </a:p>
          <a:p>
            <a:pPr eaLnBrk="1" hangingPunct="1"/>
            <a:r>
              <a:rPr lang="en-US" dirty="0">
                <a:ea typeface="ＭＳ Ｐゴシック" pitchFamily="-109" charset="-128"/>
                <a:cs typeface="ＭＳ Ｐゴシック" pitchFamily="-109" charset="-128"/>
              </a:rPr>
              <a:t>What type a variable holds can change</a:t>
            </a:r>
          </a:p>
          <a:p>
            <a:pPr eaLnBrk="1" hangingPunct="1"/>
            <a:r>
              <a:rPr lang="en-US" dirty="0">
                <a:ea typeface="ＭＳ Ｐゴシック" pitchFamily="-109" charset="-128"/>
                <a:cs typeface="ＭＳ Ｐゴシック" pitchFamily="-109" charset="-128"/>
              </a:rPr>
              <a:t>Nonetheless, knowing the type can be important for using the correct operation on a variable. Thus proper naming is important!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What can go on the lhs</a:t>
            </a:r>
          </a:p>
        </p:txBody>
      </p:sp>
      <p:sp>
        <p:nvSpPr>
          <p:cNvPr id="142339"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There are limits therefore as to what can go on the lhs of an assignment statement.</a:t>
            </a:r>
          </a:p>
          <a:p>
            <a:pPr eaLnBrk="1" hangingPunct="1"/>
            <a:r>
              <a:rPr lang="en-US" dirty="0">
                <a:ea typeface="ＭＳ Ｐゴシック" pitchFamily="-109" charset="-128"/>
                <a:cs typeface="ＭＳ Ｐゴシック" pitchFamily="-109" charset="-128"/>
              </a:rPr>
              <a:t>The lhs must indicate a name with which a value can be associated</a:t>
            </a:r>
          </a:p>
          <a:p>
            <a:pPr eaLnBrk="1" hangingPunct="1"/>
            <a:r>
              <a:rPr lang="en-US" dirty="0">
                <a:ea typeface="ＭＳ Ｐゴシック" pitchFamily="-109" charset="-128"/>
                <a:cs typeface="ＭＳ Ｐゴシック" pitchFamily="-109" charset="-128"/>
              </a:rPr>
              <a:t>must follow the naming rules</a:t>
            </a:r>
          </a:p>
          <a:p>
            <a:pPr marL="457200" lvl="1" indent="0" eaLnBrk="1" hangingPunct="1">
              <a:buNone/>
            </a:pPr>
            <a:r>
              <a:rPr lang="en-US" dirty="0" err="1">
                <a:latin typeface="Courier New"/>
                <a:cs typeface="Courier New"/>
              </a:rPr>
              <a:t>myInt</a:t>
            </a:r>
            <a:r>
              <a:rPr lang="en-US" dirty="0">
                <a:latin typeface="Courier New"/>
                <a:cs typeface="Courier New"/>
              </a:rPr>
              <a:t> = 5</a:t>
            </a:r>
            <a:r>
              <a:rPr lang="en-US" dirty="0"/>
              <a:t>			Yes</a:t>
            </a:r>
          </a:p>
          <a:p>
            <a:pPr marL="457200" lvl="1" indent="0" eaLnBrk="1" hangingPunct="1">
              <a:buNone/>
            </a:pPr>
            <a:r>
              <a:rPr lang="en-US" dirty="0" err="1">
                <a:latin typeface="Courier New"/>
                <a:cs typeface="Courier New"/>
              </a:rPr>
              <a:t>myInt</a:t>
            </a:r>
            <a:r>
              <a:rPr lang="en-US" dirty="0">
                <a:latin typeface="Courier New"/>
                <a:cs typeface="Courier New"/>
              </a:rPr>
              <a:t> + 5 = 7</a:t>
            </a:r>
            <a:r>
              <a:rPr lang="en-US" dirty="0"/>
              <a:t>		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339">
                                            <p:txEl>
                                              <p:pRg st="3" end="3"/>
                                            </p:txEl>
                                          </p:spTgt>
                                        </p:tgtEl>
                                        <p:attrNameLst>
                                          <p:attrName>style.visibility</p:attrName>
                                        </p:attrNameLst>
                                      </p:cBhvr>
                                      <p:to>
                                        <p:strVal val="visible"/>
                                      </p:to>
                                    </p:set>
                                    <p:animEffect transition="in" filter="fade">
                                      <p:cBhvr>
                                        <p:cTn id="7" dur="2000"/>
                                        <p:tgtEl>
                                          <p:spTgt spid="14233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2339">
                                            <p:txEl>
                                              <p:pRg st="4" end="4"/>
                                            </p:txEl>
                                          </p:spTgt>
                                        </p:tgtEl>
                                        <p:attrNameLst>
                                          <p:attrName>style.visibility</p:attrName>
                                        </p:attrNameLst>
                                      </p:cBhvr>
                                      <p:to>
                                        <p:strVal val="visible"/>
                                      </p:to>
                                    </p:set>
                                    <p:animEffect transition="in" filter="fade">
                                      <p:cBhvr>
                                        <p:cTn id="12" dur="2000"/>
                                        <p:tgtEl>
                                          <p:spTgt spid="142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85800" y="609600"/>
            <a:ext cx="7772400" cy="1143000"/>
          </a:xfrm>
        </p:spPr>
        <p:txBody>
          <a:bodyPr/>
          <a:lstStyle/>
          <a:p>
            <a:pPr eaLnBrk="1" hangingPunct="1"/>
            <a:r>
              <a:rPr lang="en-US">
                <a:ea typeface="ＭＳ Ｐゴシック" pitchFamily="-109" charset="-128"/>
                <a:cs typeface="ＭＳ Ｐゴシック" pitchFamily="-109" charset="-128"/>
              </a:rPr>
              <a:t>Python “types”</a:t>
            </a:r>
          </a:p>
        </p:txBody>
      </p:sp>
      <p:sp>
        <p:nvSpPr>
          <p:cNvPr id="48131" name="Rectangle 3"/>
          <p:cNvSpPr>
            <a:spLocks noGrp="1" noChangeArrowheads="1"/>
          </p:cNvSpPr>
          <p:nvPr>
            <p:ph idx="1"/>
          </p:nvPr>
        </p:nvSpPr>
        <p:spPr>
          <a:xfrm>
            <a:off x="685800" y="1981200"/>
            <a:ext cx="7772400" cy="4114800"/>
          </a:xfrm>
        </p:spPr>
        <p:txBody>
          <a:bodyPr/>
          <a:lstStyle/>
          <a:p>
            <a:pPr eaLnBrk="1" hangingPunct="1"/>
            <a:r>
              <a:rPr lang="en-US" dirty="0">
                <a:ea typeface="ＭＳ Ｐゴシック" pitchFamily="-109" charset="-128"/>
                <a:cs typeface="ＭＳ Ｐゴシック" pitchFamily="-109" charset="-128"/>
              </a:rPr>
              <a:t>integers: </a:t>
            </a:r>
            <a:r>
              <a:rPr lang="en-US" b="1" dirty="0">
                <a:solidFill>
                  <a:srgbClr val="660066"/>
                </a:solidFill>
                <a:ea typeface="ＭＳ Ｐゴシック" pitchFamily="-109" charset="-128"/>
                <a:cs typeface="ＭＳ Ｐゴシック" pitchFamily="-109" charset="-128"/>
              </a:rPr>
              <a:t>5</a:t>
            </a:r>
          </a:p>
          <a:p>
            <a:pPr eaLnBrk="1" hangingPunct="1"/>
            <a:r>
              <a:rPr lang="en-US" dirty="0">
                <a:ea typeface="ＭＳ Ｐゴシック" pitchFamily="-109" charset="-128"/>
                <a:cs typeface="ＭＳ Ｐゴシック" pitchFamily="-109" charset="-128"/>
              </a:rPr>
              <a:t>floats: </a:t>
            </a:r>
            <a:r>
              <a:rPr lang="en-US" b="1" dirty="0">
                <a:solidFill>
                  <a:srgbClr val="660066"/>
                </a:solidFill>
                <a:ea typeface="ＭＳ Ｐゴシック" pitchFamily="-109" charset="-128"/>
                <a:cs typeface="ＭＳ Ｐゴシック" pitchFamily="-109" charset="-128"/>
              </a:rPr>
              <a:t>1.2</a:t>
            </a:r>
          </a:p>
          <a:p>
            <a:pPr eaLnBrk="1" hangingPunct="1"/>
            <a:r>
              <a:rPr lang="en-US" dirty="0" err="1">
                <a:ea typeface="ＭＳ Ｐゴシック" pitchFamily="-109" charset="-128"/>
                <a:cs typeface="ＭＳ Ｐゴシック" pitchFamily="-109" charset="-128"/>
              </a:rPr>
              <a:t>booleans</a:t>
            </a:r>
            <a:r>
              <a:rPr lang="en-US" dirty="0">
                <a:ea typeface="ＭＳ Ｐゴシック" pitchFamily="-109" charset="-128"/>
                <a:cs typeface="ＭＳ Ｐゴシック" pitchFamily="-109" charset="-128"/>
              </a:rPr>
              <a:t>: </a:t>
            </a:r>
            <a:r>
              <a:rPr lang="en-US" b="1" dirty="0">
                <a:solidFill>
                  <a:srgbClr val="660066"/>
                </a:solidFill>
                <a:ea typeface="ＭＳ Ｐゴシック" pitchFamily="-109" charset="-128"/>
                <a:cs typeface="ＭＳ Ｐゴシック" pitchFamily="-109" charset="-128"/>
              </a:rPr>
              <a:t>True</a:t>
            </a:r>
          </a:p>
          <a:p>
            <a:pPr eaLnBrk="1" hangingPunct="1"/>
            <a:r>
              <a:rPr lang="en-US" dirty="0">
                <a:ea typeface="ＭＳ Ｐゴシック" pitchFamily="-109" charset="-128"/>
                <a:cs typeface="ＭＳ Ｐゴシック" pitchFamily="-109" charset="-128"/>
              </a:rPr>
              <a:t>strings: </a:t>
            </a:r>
            <a:r>
              <a:rPr lang="en-US" dirty="0">
                <a:solidFill>
                  <a:srgbClr val="660066"/>
                </a:solidFill>
                <a:ea typeface="ＭＳ Ｐゴシック" pitchFamily="-109" charset="-128"/>
                <a:cs typeface="ＭＳ Ｐゴシック" pitchFamily="-109" charset="-128"/>
              </a:rPr>
              <a:t>"anything" </a:t>
            </a:r>
            <a:r>
              <a:rPr lang="en-US" dirty="0">
                <a:ea typeface="ＭＳ Ｐゴシック" pitchFamily="-109" charset="-128"/>
                <a:cs typeface="ＭＳ Ｐゴシック" pitchFamily="-109" charset="-128"/>
              </a:rPr>
              <a:t>or </a:t>
            </a:r>
            <a:r>
              <a:rPr lang="fr-FR" dirty="0">
                <a:solidFill>
                  <a:srgbClr val="660066"/>
                </a:solidFill>
                <a:ea typeface="ＭＳ Ｐゴシック" pitchFamily="-109" charset="-128"/>
                <a:cs typeface="ＭＳ Ｐゴシック" pitchFamily="-109" charset="-128"/>
              </a:rPr>
              <a:t>'</a:t>
            </a:r>
            <a:r>
              <a:rPr lang="en-US" dirty="0">
                <a:solidFill>
                  <a:srgbClr val="660066"/>
                </a:solidFill>
                <a:ea typeface="ＭＳ Ｐゴシック" pitchFamily="-109" charset="-128"/>
                <a:cs typeface="ＭＳ Ｐゴシック" pitchFamily="-109" charset="-128"/>
              </a:rPr>
              <a:t>something</a:t>
            </a:r>
            <a:r>
              <a:rPr lang="fr-FR" dirty="0">
                <a:solidFill>
                  <a:srgbClr val="660066"/>
                </a:solidFill>
                <a:ea typeface="ＭＳ Ｐゴシック" pitchFamily="-109" charset="-128"/>
                <a:cs typeface="ＭＳ Ｐゴシック" pitchFamily="-109" charset="-128"/>
              </a:rPr>
              <a:t>'</a:t>
            </a:r>
            <a:endParaRPr lang="en-US" dirty="0">
              <a:solidFill>
                <a:srgbClr val="660066"/>
              </a:solidFill>
              <a:ea typeface="ＭＳ Ｐゴシック" pitchFamily="-109" charset="-128"/>
              <a:cs typeface="ＭＳ Ｐゴシック" pitchFamily="-109" charset="-128"/>
            </a:endParaRPr>
          </a:p>
          <a:p>
            <a:pPr eaLnBrk="1" hangingPunct="1"/>
            <a:r>
              <a:rPr lang="en-US" dirty="0">
                <a:ea typeface="ＭＳ Ｐゴシック" pitchFamily="-109" charset="-128"/>
                <a:cs typeface="ＭＳ Ｐゴシック" pitchFamily="-109" charset="-128"/>
              </a:rPr>
              <a:t>lists: </a:t>
            </a:r>
            <a:r>
              <a:rPr lang="en-US" dirty="0">
                <a:solidFill>
                  <a:srgbClr val="660066"/>
                </a:solidFill>
                <a:ea typeface="ＭＳ Ｐゴシック" pitchFamily="-109" charset="-128"/>
                <a:cs typeface="ＭＳ Ｐゴシック" pitchFamily="-109" charset="-128"/>
              </a:rPr>
              <a:t>[,]  [</a:t>
            </a:r>
            <a:r>
              <a:rPr lang="fr-FR" dirty="0">
                <a:solidFill>
                  <a:srgbClr val="660066"/>
                </a:solidFill>
                <a:ea typeface="ＭＳ Ｐゴシック" pitchFamily="-109" charset="-128"/>
                <a:cs typeface="ＭＳ Ｐゴシック" pitchFamily="-109" charset="-128"/>
              </a:rPr>
              <a:t>'</a:t>
            </a:r>
            <a:r>
              <a:rPr lang="en-US" dirty="0">
                <a:solidFill>
                  <a:srgbClr val="660066"/>
                </a:solidFill>
                <a:ea typeface="ＭＳ Ｐゴシック" pitchFamily="-109" charset="-128"/>
                <a:cs typeface="ＭＳ Ｐゴシック" pitchFamily="-109" charset="-128"/>
              </a:rPr>
              <a:t>a</a:t>
            </a:r>
            <a:r>
              <a:rPr lang="fr-FR" dirty="0">
                <a:solidFill>
                  <a:srgbClr val="660066"/>
                </a:solidFill>
                <a:ea typeface="ＭＳ Ｐゴシック" pitchFamily="-109" charset="-128"/>
                <a:cs typeface="ＭＳ Ｐゴシック" pitchFamily="-109" charset="-128"/>
              </a:rPr>
              <a:t>'</a:t>
            </a:r>
            <a:r>
              <a:rPr lang="en-US" dirty="0">
                <a:solidFill>
                  <a:srgbClr val="660066"/>
                </a:solidFill>
                <a:ea typeface="ＭＳ Ｐゴシック" pitchFamily="-109" charset="-128"/>
                <a:cs typeface="ＭＳ Ｐゴシック" pitchFamily="-109" charset="-128"/>
              </a:rPr>
              <a:t>,1,1.3]</a:t>
            </a:r>
          </a:p>
          <a:p>
            <a:pPr eaLnBrk="1" hangingPunct="1"/>
            <a:r>
              <a:rPr lang="en-US" dirty="0">
                <a:ea typeface="ＭＳ Ｐゴシック" pitchFamily="-109" charset="-128"/>
                <a:cs typeface="ＭＳ Ｐゴシック" pitchFamily="-109" charset="-128"/>
              </a:rPr>
              <a:t>others we will see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31">
                                            <p:txEl>
                                              <p:pRg st="1" end="1"/>
                                            </p:txEl>
                                          </p:spTgt>
                                        </p:tgtEl>
                                        <p:attrNameLst>
                                          <p:attrName>style.visibility</p:attrName>
                                        </p:attrNameLst>
                                      </p:cBhvr>
                                      <p:to>
                                        <p:strVal val="visible"/>
                                      </p:to>
                                    </p:set>
                                    <p:anim calcmode="lin" valueType="num">
                                      <p:cBhvr additive="base">
                                        <p:cTn id="13" dur="500" fill="hold"/>
                                        <p:tgtEl>
                                          <p:spTgt spid="481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1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131">
                                            <p:txEl>
                                              <p:pRg st="2" end="2"/>
                                            </p:txEl>
                                          </p:spTgt>
                                        </p:tgtEl>
                                        <p:attrNameLst>
                                          <p:attrName>style.visibility</p:attrName>
                                        </p:attrNameLst>
                                      </p:cBhvr>
                                      <p:to>
                                        <p:strVal val="visible"/>
                                      </p:to>
                                    </p:set>
                                    <p:anim calcmode="lin" valueType="num">
                                      <p:cBhvr additive="base">
                                        <p:cTn id="19" dur="500" fill="hold"/>
                                        <p:tgtEl>
                                          <p:spTgt spid="481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81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8131">
                                            <p:txEl>
                                              <p:pRg st="3" end="3"/>
                                            </p:txEl>
                                          </p:spTgt>
                                        </p:tgtEl>
                                        <p:attrNameLst>
                                          <p:attrName>style.visibility</p:attrName>
                                        </p:attrNameLst>
                                      </p:cBhvr>
                                      <p:to>
                                        <p:strVal val="visible"/>
                                      </p:to>
                                    </p:set>
                                    <p:anim calcmode="lin" valueType="num">
                                      <p:cBhvr additive="base">
                                        <p:cTn id="25" dur="500" fill="hold"/>
                                        <p:tgtEl>
                                          <p:spTgt spid="481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81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8131">
                                            <p:txEl>
                                              <p:pRg st="4" end="4"/>
                                            </p:txEl>
                                          </p:spTgt>
                                        </p:tgtEl>
                                        <p:attrNameLst>
                                          <p:attrName>style.visibility</p:attrName>
                                        </p:attrNameLst>
                                      </p:cBhvr>
                                      <p:to>
                                        <p:strVal val="visible"/>
                                      </p:to>
                                    </p:set>
                                    <p:anim calcmode="lin" valueType="num">
                                      <p:cBhvr additive="base">
                                        <p:cTn id="31" dur="500" fill="hold"/>
                                        <p:tgtEl>
                                          <p:spTgt spid="481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81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8131">
                                            <p:txEl>
                                              <p:pRg st="5" end="5"/>
                                            </p:txEl>
                                          </p:spTgt>
                                        </p:tgtEl>
                                        <p:attrNameLst>
                                          <p:attrName>style.visibility</p:attrName>
                                        </p:attrNameLst>
                                      </p:cBhvr>
                                      <p:to>
                                        <p:strVal val="visible"/>
                                      </p:to>
                                    </p:set>
                                    <p:anim calcmode="lin" valueType="num">
                                      <p:cBhvr additive="base">
                                        <p:cTn id="37" dur="500" fill="hold"/>
                                        <p:tgtEl>
                                          <p:spTgt spid="4813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813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bldLvl="3"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What is a type</a:t>
            </a:r>
          </a:p>
        </p:txBody>
      </p:sp>
      <p:sp>
        <p:nvSpPr>
          <p:cNvPr id="70659" name="Rectangle 3"/>
          <p:cNvSpPr>
            <a:spLocks noGrp="1" noChangeArrowheads="1"/>
          </p:cNvSpPr>
          <p:nvPr>
            <p:ph idx="1"/>
          </p:nvPr>
        </p:nvSpPr>
        <p:spPr>
          <a:xfrm>
            <a:off x="457200" y="1600200"/>
            <a:ext cx="8229600" cy="4267200"/>
          </a:xfrm>
        </p:spPr>
        <p:txBody>
          <a:bodyPr/>
          <a:lstStyle/>
          <a:p>
            <a:pPr eaLnBrk="1" hangingPunct="1">
              <a:lnSpc>
                <a:spcPct val="90000"/>
              </a:lnSpc>
            </a:pPr>
            <a:r>
              <a:rPr lang="en-US" dirty="0">
                <a:ea typeface="ＭＳ Ｐゴシック" pitchFamily="-109" charset="-128"/>
                <a:cs typeface="ＭＳ Ｐゴシック" pitchFamily="-109" charset="-128"/>
              </a:rPr>
              <a:t>a type in Python essentially defines two things:</a:t>
            </a:r>
          </a:p>
          <a:p>
            <a:pPr lvl="1" eaLnBrk="1" hangingPunct="1">
              <a:lnSpc>
                <a:spcPct val="90000"/>
              </a:lnSpc>
            </a:pPr>
            <a:r>
              <a:rPr lang="en-US" dirty="0"/>
              <a:t>the internal structure of the type (what is contains)</a:t>
            </a:r>
          </a:p>
          <a:p>
            <a:pPr lvl="1" eaLnBrk="1" hangingPunct="1">
              <a:lnSpc>
                <a:spcPct val="90000"/>
              </a:lnSpc>
            </a:pPr>
            <a:r>
              <a:rPr lang="en-US" dirty="0"/>
              <a:t>the kinds of operations you can perform</a:t>
            </a:r>
          </a:p>
          <a:p>
            <a:pPr eaLnBrk="1" hangingPunct="1">
              <a:lnSpc>
                <a:spcPct val="90000"/>
              </a:lnSpc>
            </a:pPr>
            <a:r>
              <a:rPr lang="fr-FR" dirty="0">
                <a:solidFill>
                  <a:srgbClr val="660066"/>
                </a:solidFill>
                <a:latin typeface="Courier New"/>
                <a:ea typeface="ＭＳ Ｐゴシック" pitchFamily="-109" charset="-128"/>
                <a:cs typeface="Courier New"/>
              </a:rPr>
              <a:t>'</a:t>
            </a:r>
            <a:r>
              <a:rPr lang="en-US" dirty="0" err="1">
                <a:solidFill>
                  <a:srgbClr val="660066"/>
                </a:solidFill>
                <a:latin typeface="Courier New"/>
                <a:ea typeface="ＭＳ Ｐゴシック" pitchFamily="-109" charset="-128"/>
                <a:cs typeface="Courier New"/>
              </a:rPr>
              <a:t>abc</a:t>
            </a:r>
            <a:r>
              <a:rPr lang="fr-FR" dirty="0">
                <a:solidFill>
                  <a:srgbClr val="660066"/>
                </a:solidFill>
                <a:latin typeface="Courier New"/>
                <a:ea typeface="ＭＳ Ｐゴシック" pitchFamily="-109" charset="-128"/>
                <a:cs typeface="Courier New"/>
              </a:rPr>
              <a:t>'</a:t>
            </a:r>
            <a:r>
              <a:rPr lang="en-US" dirty="0">
                <a:solidFill>
                  <a:srgbClr val="660066"/>
                </a:solidFill>
                <a:latin typeface="Courier New"/>
                <a:ea typeface="ＭＳ Ｐゴシック" pitchFamily="-109" charset="-128"/>
                <a:cs typeface="Courier New"/>
              </a:rPr>
              <a:t>.capitalize() </a:t>
            </a:r>
            <a:r>
              <a:rPr lang="en-US" dirty="0">
                <a:ea typeface="ＭＳ Ｐゴシック" pitchFamily="-109" charset="-128"/>
                <a:cs typeface="ＭＳ Ｐゴシック" pitchFamily="-109" charset="-128"/>
              </a:rPr>
              <a:t>is a method you can call on strings, but not integers</a:t>
            </a:r>
          </a:p>
          <a:p>
            <a:pPr eaLnBrk="1" hangingPunct="1">
              <a:lnSpc>
                <a:spcPct val="90000"/>
              </a:lnSpc>
            </a:pPr>
            <a:r>
              <a:rPr lang="en-US" dirty="0">
                <a:ea typeface="ＭＳ Ｐゴシック" pitchFamily="-109" charset="-128"/>
                <a:cs typeface="ＭＳ Ｐゴシック" pitchFamily="-109" charset="-128"/>
              </a:rPr>
              <a:t>some types have multiple elements (collections), we</a:t>
            </a:r>
            <a:r>
              <a:rPr lang="fr-FR" dirty="0">
                <a:ea typeface="ＭＳ Ｐゴシック" pitchFamily="-109" charset="-128"/>
                <a:cs typeface="ＭＳ Ｐゴシック" pitchFamily="-109" charset="-128"/>
              </a:rPr>
              <a:t>'</a:t>
            </a:r>
            <a:r>
              <a:rPr lang="en-US" dirty="0" err="1">
                <a:ea typeface="ＭＳ Ｐゴシック" pitchFamily="-109" charset="-128"/>
                <a:cs typeface="ＭＳ Ｐゴシック" pitchFamily="-109" charset="-128"/>
              </a:rPr>
              <a:t>ll</a:t>
            </a:r>
            <a:r>
              <a:rPr lang="en-US" dirty="0">
                <a:ea typeface="ＭＳ Ｐゴシック" pitchFamily="-109" charset="-128"/>
                <a:cs typeface="ＭＳ Ｐゴシック" pitchFamily="-109" charset="-128"/>
              </a:rPr>
              <a:t> see those later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85800" y="457200"/>
            <a:ext cx="7772400" cy="1143000"/>
          </a:xfrm>
        </p:spPr>
        <p:txBody>
          <a:bodyPr/>
          <a:lstStyle/>
          <a:p>
            <a:pPr eaLnBrk="1" hangingPunct="1"/>
            <a:r>
              <a:rPr lang="en-US">
                <a:ea typeface="ＭＳ Ｐゴシック" pitchFamily="-109" charset="-128"/>
                <a:cs typeface="ＭＳ Ｐゴシック" pitchFamily="-109" charset="-128"/>
              </a:rPr>
              <a:t>Fundamental Types</a:t>
            </a:r>
          </a:p>
        </p:txBody>
      </p:sp>
      <p:sp>
        <p:nvSpPr>
          <p:cNvPr id="53251" name="Rectangle 3"/>
          <p:cNvSpPr>
            <a:spLocks noGrp="1" noChangeArrowheads="1"/>
          </p:cNvSpPr>
          <p:nvPr>
            <p:ph idx="1"/>
          </p:nvPr>
        </p:nvSpPr>
        <p:spPr>
          <a:xfrm>
            <a:off x="685800" y="1371600"/>
            <a:ext cx="7772400" cy="4724400"/>
          </a:xfrm>
        </p:spPr>
        <p:txBody>
          <a:bodyPr/>
          <a:lstStyle/>
          <a:p>
            <a:pPr eaLnBrk="1" hangingPunct="1"/>
            <a:r>
              <a:rPr lang="en-US" sz="2800" dirty="0">
                <a:ea typeface="ＭＳ Ｐゴシック" pitchFamily="-109" charset="-128"/>
                <a:cs typeface="ＭＳ Ｐゴシック" pitchFamily="-109" charset="-128"/>
              </a:rPr>
              <a:t>Integers</a:t>
            </a:r>
          </a:p>
          <a:p>
            <a:pPr lvl="1" eaLnBrk="1" hangingPunct="1"/>
            <a:r>
              <a:rPr lang="en-US" sz="2400" b="1" dirty="0">
                <a:solidFill>
                  <a:srgbClr val="660066"/>
                </a:solidFill>
                <a:latin typeface="Courier New" pitchFamily="-109" charset="0"/>
              </a:rPr>
              <a:t>1, -27 </a:t>
            </a:r>
            <a:r>
              <a:rPr lang="en-US" sz="2400" b="1" dirty="0">
                <a:latin typeface="Courier New" pitchFamily="-109" charset="0"/>
              </a:rPr>
              <a:t>( to +/- 2</a:t>
            </a:r>
            <a:r>
              <a:rPr lang="en-US" sz="2400" b="1" baseline="30000" dirty="0">
                <a:latin typeface="Courier New" pitchFamily="-109" charset="0"/>
              </a:rPr>
              <a:t>32</a:t>
            </a:r>
            <a:r>
              <a:rPr lang="en-US" sz="2400" b="1" dirty="0">
                <a:latin typeface="Courier New" pitchFamily="-109" charset="0"/>
              </a:rPr>
              <a:t> – 1)</a:t>
            </a:r>
          </a:p>
          <a:p>
            <a:pPr lvl="1" eaLnBrk="1" hangingPunct="1"/>
            <a:r>
              <a:rPr lang="en-US" sz="2400" b="1" dirty="0">
                <a:solidFill>
                  <a:srgbClr val="660066"/>
                </a:solidFill>
                <a:latin typeface="Courier New" pitchFamily="-109" charset="0"/>
              </a:rPr>
              <a:t>123L</a:t>
            </a:r>
            <a:r>
              <a:rPr lang="en-US" sz="2400" b="1" dirty="0">
                <a:solidFill>
                  <a:schemeClr val="accent2"/>
                </a:solidFill>
                <a:latin typeface="Courier New" pitchFamily="-109" charset="0"/>
              </a:rPr>
              <a:t> </a:t>
            </a:r>
            <a:r>
              <a:rPr lang="en-US" sz="2400" b="1" dirty="0">
                <a:latin typeface="Courier New" pitchFamily="-109" charset="0"/>
              </a:rPr>
              <a:t>L suffix means any length, but potentially very slow. Python will convert if an integer gets too long automatically</a:t>
            </a:r>
            <a:endParaRPr lang="en-US" sz="2400" b="1" dirty="0">
              <a:solidFill>
                <a:schemeClr val="accent2"/>
              </a:solidFill>
              <a:latin typeface="Courier New" pitchFamily="-109" charset="0"/>
            </a:endParaRPr>
          </a:p>
          <a:p>
            <a:pPr eaLnBrk="1" hangingPunct="1"/>
            <a:r>
              <a:rPr lang="en-US" sz="2800" dirty="0">
                <a:ea typeface="ＭＳ Ｐゴシック" pitchFamily="-109" charset="-128"/>
                <a:cs typeface="ＭＳ Ｐゴシック" pitchFamily="-109" charset="-128"/>
              </a:rPr>
              <a:t>Floating Point (Real)</a:t>
            </a:r>
          </a:p>
          <a:p>
            <a:pPr lvl="1" eaLnBrk="1" hangingPunct="1"/>
            <a:r>
              <a:rPr lang="en-US" sz="2400" b="1" dirty="0">
                <a:solidFill>
                  <a:schemeClr val="hlink"/>
                </a:solidFill>
                <a:latin typeface="Courier New" pitchFamily="-109" charset="0"/>
              </a:rPr>
              <a:t> </a:t>
            </a:r>
            <a:r>
              <a:rPr lang="en-US" sz="2400" b="1" dirty="0">
                <a:solidFill>
                  <a:srgbClr val="660066"/>
                </a:solidFill>
                <a:latin typeface="Courier New" pitchFamily="-109" charset="0"/>
              </a:rPr>
              <a:t>3.14, 10., .001, 3.14e-10, 0e0</a:t>
            </a:r>
          </a:p>
          <a:p>
            <a:pPr eaLnBrk="1" hangingPunct="1"/>
            <a:r>
              <a:rPr lang="en-US" sz="2800" dirty="0">
                <a:ea typeface="ＭＳ Ｐゴシック" pitchFamily="-109" charset="-128"/>
                <a:cs typeface="ＭＳ Ｐゴシック" pitchFamily="-109" charset="-128"/>
              </a:rPr>
              <a:t>Booleans (True or False values)</a:t>
            </a:r>
          </a:p>
          <a:p>
            <a:pPr lvl="1" eaLnBrk="1" hangingPunct="1"/>
            <a:r>
              <a:rPr lang="en-US" sz="2400" b="1" dirty="0">
                <a:solidFill>
                  <a:srgbClr val="660066"/>
                </a:solidFill>
                <a:latin typeface="Courier New" pitchFamily="-109" charset="0"/>
              </a:rPr>
              <a:t>True, False </a:t>
            </a:r>
            <a:r>
              <a:rPr lang="en-US" sz="2400" b="1" dirty="0">
                <a:latin typeface="Courier New" pitchFamily="-109" charset="0"/>
              </a:rPr>
              <a:t>note the capital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anim calcmode="lin" valueType="num">
                                      <p:cBhvr additive="base">
                                        <p:cTn id="11" dur="500" fill="hold"/>
                                        <p:tgtEl>
                                          <p:spTgt spid="5325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325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3251">
                                            <p:txEl>
                                              <p:pRg st="2" end="2"/>
                                            </p:txEl>
                                          </p:spTgt>
                                        </p:tgtEl>
                                        <p:attrNameLst>
                                          <p:attrName>style.visibility</p:attrName>
                                        </p:attrNameLst>
                                      </p:cBhvr>
                                      <p:to>
                                        <p:strVal val="visible"/>
                                      </p:to>
                                    </p:set>
                                    <p:anim calcmode="lin" valueType="num">
                                      <p:cBhvr additive="base">
                                        <p:cTn id="15" dur="500" fill="hold"/>
                                        <p:tgtEl>
                                          <p:spTgt spid="5325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32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53251">
                                            <p:txEl>
                                              <p:pRg st="3" end="3"/>
                                            </p:txEl>
                                          </p:spTgt>
                                        </p:tgtEl>
                                        <p:attrNameLst>
                                          <p:attrName>style.visibility</p:attrName>
                                        </p:attrNameLst>
                                      </p:cBhvr>
                                      <p:to>
                                        <p:strVal val="visible"/>
                                      </p:to>
                                    </p:set>
                                    <p:anim calcmode="lin" valueType="num">
                                      <p:cBhvr additive="base">
                                        <p:cTn id="21" dur="500" fill="hold"/>
                                        <p:tgtEl>
                                          <p:spTgt spid="5325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325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53251">
                                            <p:txEl>
                                              <p:pRg st="4" end="4"/>
                                            </p:txEl>
                                          </p:spTgt>
                                        </p:tgtEl>
                                        <p:attrNameLst>
                                          <p:attrName>style.visibility</p:attrName>
                                        </p:attrNameLst>
                                      </p:cBhvr>
                                      <p:to>
                                        <p:strVal val="visible"/>
                                      </p:to>
                                    </p:set>
                                    <p:anim calcmode="lin" valueType="num">
                                      <p:cBhvr additive="base">
                                        <p:cTn id="25" dur="500" fill="hold"/>
                                        <p:tgtEl>
                                          <p:spTgt spid="5325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32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3251">
                                            <p:txEl>
                                              <p:pRg st="5" end="5"/>
                                            </p:txEl>
                                          </p:spTgt>
                                        </p:tgtEl>
                                        <p:attrNameLst>
                                          <p:attrName>style.visibility</p:attrName>
                                        </p:attrNameLst>
                                      </p:cBhvr>
                                      <p:to>
                                        <p:strVal val="visible"/>
                                      </p:to>
                                    </p:set>
                                    <p:anim calcmode="lin" valueType="num">
                                      <p:cBhvr additive="base">
                                        <p:cTn id="31" dur="500" fill="hold"/>
                                        <p:tgtEl>
                                          <p:spTgt spid="53251">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3251">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53251">
                                            <p:txEl>
                                              <p:pRg st="6" end="6"/>
                                            </p:txEl>
                                          </p:spTgt>
                                        </p:tgtEl>
                                        <p:attrNameLst>
                                          <p:attrName>style.visibility</p:attrName>
                                        </p:attrNameLst>
                                      </p:cBhvr>
                                      <p:to>
                                        <p:strVal val="visible"/>
                                      </p:to>
                                    </p:set>
                                    <p:anim calcmode="lin" valueType="num">
                                      <p:cBhvr additive="base">
                                        <p:cTn id="35" dur="500" fill="hold"/>
                                        <p:tgtEl>
                                          <p:spTgt spid="53251">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325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Converting types</a:t>
            </a:r>
          </a:p>
        </p:txBody>
      </p:sp>
      <p:sp>
        <p:nvSpPr>
          <p:cNvPr id="75779"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A character </a:t>
            </a:r>
            <a:r>
              <a:rPr lang="fr-FR" dirty="0">
                <a:solidFill>
                  <a:srgbClr val="660066"/>
                </a:solidFill>
                <a:ea typeface="ＭＳ Ｐゴシック" pitchFamily="-109" charset="-128"/>
                <a:cs typeface="ＭＳ Ｐゴシック" pitchFamily="-109" charset="-128"/>
              </a:rPr>
              <a:t>'</a:t>
            </a:r>
            <a:r>
              <a:rPr lang="en-US" dirty="0">
                <a:solidFill>
                  <a:srgbClr val="660066"/>
                </a:solidFill>
                <a:ea typeface="ＭＳ Ｐゴシック" pitchFamily="-109" charset="-128"/>
                <a:cs typeface="ＭＳ Ｐゴシック" pitchFamily="-109" charset="-128"/>
              </a:rPr>
              <a:t>1</a:t>
            </a:r>
            <a:r>
              <a:rPr lang="fr-FR" dirty="0">
                <a:solidFill>
                  <a:srgbClr val="660066"/>
                </a:solidFill>
                <a:ea typeface="ＭＳ Ｐゴシック" pitchFamily="-109" charset="-128"/>
                <a:cs typeface="ＭＳ Ｐゴシック" pitchFamily="-109" charset="-128"/>
              </a:rPr>
              <a:t>'</a:t>
            </a:r>
            <a:r>
              <a:rPr lang="en-US" dirty="0">
                <a:solidFill>
                  <a:srgbClr val="660066"/>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is not an integer </a:t>
            </a:r>
            <a:r>
              <a:rPr lang="en-US" dirty="0">
                <a:solidFill>
                  <a:srgbClr val="660066"/>
                </a:solidFill>
                <a:ea typeface="ＭＳ Ｐゴシック" pitchFamily="-109" charset="-128"/>
                <a:cs typeface="ＭＳ Ｐゴシック" pitchFamily="-109" charset="-128"/>
              </a:rPr>
              <a:t>1</a:t>
            </a:r>
            <a:r>
              <a:rPr lang="en-US" dirty="0">
                <a:ea typeface="ＭＳ Ｐゴシック" pitchFamily="-109" charset="-128"/>
                <a:cs typeface="ＭＳ Ｐゴシック" pitchFamily="-109" charset="-128"/>
              </a:rPr>
              <a:t>. We</a:t>
            </a:r>
            <a:r>
              <a:rPr lang="fr-FR" dirty="0">
                <a:ea typeface="ＭＳ Ｐゴシック" pitchFamily="-109" charset="-128"/>
                <a:cs typeface="ＭＳ Ｐゴシック" pitchFamily="-109" charset="-128"/>
              </a:rPr>
              <a:t>'</a:t>
            </a:r>
            <a:r>
              <a:rPr lang="en-US" dirty="0" err="1">
                <a:ea typeface="ＭＳ Ｐゴシック" pitchFamily="-109" charset="-128"/>
                <a:cs typeface="ＭＳ Ｐゴシック" pitchFamily="-109" charset="-128"/>
              </a:rPr>
              <a:t>ll</a:t>
            </a:r>
            <a:r>
              <a:rPr lang="en-US" dirty="0">
                <a:ea typeface="ＭＳ Ｐゴシック" pitchFamily="-109" charset="-128"/>
                <a:cs typeface="ＭＳ Ｐゴシック" pitchFamily="-109" charset="-128"/>
              </a:rPr>
              <a:t> see more on this later, but take my word for it.</a:t>
            </a:r>
          </a:p>
          <a:p>
            <a:pPr eaLnBrk="1" hangingPunct="1"/>
            <a:r>
              <a:rPr lang="en-US" dirty="0">
                <a:ea typeface="ＭＳ Ｐゴシック" pitchFamily="-109" charset="-128"/>
                <a:cs typeface="ＭＳ Ｐゴシック" pitchFamily="-109" charset="-128"/>
              </a:rPr>
              <a:t>You need to convert the value returned by the </a:t>
            </a:r>
            <a:r>
              <a:rPr lang="en-US" dirty="0">
                <a:solidFill>
                  <a:srgbClr val="660066"/>
                </a:solidFill>
                <a:latin typeface="Courier New"/>
                <a:ea typeface="Courier New" pitchFamily="-109" charset="0"/>
                <a:cs typeface="Courier New"/>
              </a:rPr>
              <a:t>input</a:t>
            </a:r>
            <a:r>
              <a:rPr lang="en-US" dirty="0">
                <a:solidFill>
                  <a:srgbClr val="660066"/>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command (characters) into an integer</a:t>
            </a:r>
          </a:p>
          <a:p>
            <a:pPr eaLnBrk="1" hangingPunct="1"/>
            <a:r>
              <a:rPr lang="en-US" dirty="0" err="1">
                <a:latin typeface="Courier New"/>
                <a:ea typeface="Courier New" pitchFamily="-109" charset="0"/>
                <a:cs typeface="Courier New"/>
              </a:rPr>
              <a:t>int</a:t>
            </a:r>
            <a:r>
              <a:rPr lang="en-US" dirty="0">
                <a:latin typeface="Courier New"/>
                <a:ea typeface="Courier New" pitchFamily="-109" charset="0"/>
                <a:cs typeface="Courier New"/>
              </a:rPr>
              <a:t>("123")</a:t>
            </a:r>
            <a:r>
              <a:rPr lang="en-US" dirty="0">
                <a:latin typeface="Courier New"/>
                <a:ea typeface="ＭＳ Ｐゴシック" pitchFamily="-109" charset="-128"/>
                <a:cs typeface="Courier New"/>
              </a:rPr>
              <a:t> </a:t>
            </a:r>
            <a:r>
              <a:rPr lang="en-US" dirty="0">
                <a:ea typeface="ＭＳ Ｐゴシック" pitchFamily="-109" charset="-128"/>
                <a:cs typeface="ＭＳ Ｐゴシック" pitchFamily="-109" charset="-128"/>
              </a:rPr>
              <a:t>yields the integer </a:t>
            </a:r>
            <a:r>
              <a:rPr lang="en-US" dirty="0">
                <a:latin typeface="Courier New"/>
                <a:ea typeface="ＭＳ Ｐゴシック" pitchFamily="-109" charset="-128"/>
                <a:cs typeface="Courier New"/>
              </a:rPr>
              <a:t>123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a:xfrm>
            <a:off x="457200" y="457200"/>
            <a:ext cx="8229600" cy="609600"/>
          </a:xfrm>
        </p:spPr>
        <p:txBody>
          <a:bodyPr>
            <a:normAutofit fontScale="90000"/>
          </a:bodyPr>
          <a:lstStyle/>
          <a:p>
            <a:pPr eaLnBrk="1" hangingPunct="1"/>
            <a:r>
              <a:rPr lang="en-US">
                <a:ea typeface="ＭＳ Ｐゴシック" pitchFamily="-109" charset="-128"/>
                <a:cs typeface="ＭＳ Ｐゴシック" pitchFamily="-109" charset="-128"/>
              </a:rPr>
              <a:t>Interpreted</a:t>
            </a:r>
          </a:p>
        </p:txBody>
      </p:sp>
      <p:sp>
        <p:nvSpPr>
          <p:cNvPr id="34819" name="Rectangle 1027"/>
          <p:cNvSpPr>
            <a:spLocks noGrp="1" noChangeArrowheads="1"/>
          </p:cNvSpPr>
          <p:nvPr>
            <p:ph idx="1"/>
          </p:nvPr>
        </p:nvSpPr>
        <p:spPr>
          <a:xfrm>
            <a:off x="304800" y="1219200"/>
            <a:ext cx="8382000" cy="4572000"/>
          </a:xfrm>
        </p:spPr>
        <p:txBody>
          <a:bodyPr/>
          <a:lstStyle/>
          <a:p>
            <a:pPr eaLnBrk="1" hangingPunct="1">
              <a:lnSpc>
                <a:spcPct val="90000"/>
              </a:lnSpc>
            </a:pPr>
            <a:r>
              <a:rPr lang="en-US" sz="2800" dirty="0">
                <a:ea typeface="ＭＳ Ｐゴシック" pitchFamily="-109" charset="-128"/>
                <a:cs typeface="ＭＳ Ｐゴシック" pitchFamily="-109" charset="-128"/>
              </a:rPr>
              <a:t>Python is an </a:t>
            </a:r>
            <a:r>
              <a:rPr lang="en-US" sz="2800" i="1" dirty="0">
                <a:ea typeface="ＭＳ Ｐゴシック" pitchFamily="-109" charset="-128"/>
                <a:cs typeface="ＭＳ Ｐゴシック" pitchFamily="-109" charset="-128"/>
              </a:rPr>
              <a:t>interpreted (</a:t>
            </a:r>
            <a:r>
              <a:rPr lang="en-US" sz="2800" i="1" dirty="0" err="1">
                <a:solidFill>
                  <a:srgbClr val="FF0000"/>
                </a:solidFill>
                <a:ea typeface="ＭＳ Ｐゴシック" pitchFamily="-109" charset="-128"/>
                <a:cs typeface="ＭＳ Ｐゴシック" pitchFamily="-109" charset="-128"/>
              </a:rPr>
              <a:t>túlkað</a:t>
            </a:r>
            <a:r>
              <a:rPr lang="en-US" sz="2800" i="1" dirty="0">
                <a:ea typeface="ＭＳ Ｐゴシック" pitchFamily="-109" charset="-128"/>
                <a:cs typeface="ＭＳ Ｐゴシック" pitchFamily="-109" charset="-128"/>
              </a:rPr>
              <a:t>)</a:t>
            </a:r>
            <a:r>
              <a:rPr lang="en-US" sz="2800" dirty="0">
                <a:ea typeface="ＭＳ Ｐゴシック" pitchFamily="-109" charset="-128"/>
                <a:cs typeface="ＭＳ Ｐゴシック" pitchFamily="-109" charset="-128"/>
              </a:rPr>
              <a:t> language</a:t>
            </a:r>
          </a:p>
          <a:p>
            <a:pPr eaLnBrk="1" hangingPunct="1">
              <a:lnSpc>
                <a:spcPct val="90000"/>
              </a:lnSpc>
            </a:pPr>
            <a:r>
              <a:rPr lang="en-US" sz="2800" dirty="0">
                <a:ea typeface="ＭＳ Ｐゴシック" pitchFamily="-109" charset="-128"/>
                <a:cs typeface="ＭＳ Ｐゴシック" pitchFamily="-109" charset="-128"/>
              </a:rPr>
              <a:t>interpreted means that Python looks at each instruction, one at a time, and turns that instruction into something that can be run.</a:t>
            </a:r>
          </a:p>
          <a:p>
            <a:pPr eaLnBrk="1" hangingPunct="1">
              <a:lnSpc>
                <a:spcPct val="90000"/>
              </a:lnSpc>
            </a:pPr>
            <a:r>
              <a:rPr lang="en-US" sz="2800" dirty="0">
                <a:ea typeface="ＭＳ Ｐゴシック" pitchFamily="-109" charset="-128"/>
                <a:cs typeface="ＭＳ Ｐゴシック" pitchFamily="-109" charset="-128"/>
              </a:rPr>
              <a:t>That means that you can simply open the Python interpreter and enter instructions one-at-a-time.</a:t>
            </a:r>
          </a:p>
          <a:p>
            <a:pPr eaLnBrk="1" hangingPunct="1">
              <a:lnSpc>
                <a:spcPct val="90000"/>
              </a:lnSpc>
            </a:pPr>
            <a:r>
              <a:rPr lang="en-US" sz="2800" dirty="0">
                <a:ea typeface="ＭＳ Ｐゴシック" pitchFamily="-109" charset="-128"/>
                <a:cs typeface="ＭＳ Ｐゴシック" pitchFamily="-109" charset="-128"/>
              </a:rPr>
              <a:t>You can also </a:t>
            </a:r>
            <a:r>
              <a:rPr lang="en-US" sz="2800" i="1" dirty="0">
                <a:ea typeface="ＭＳ Ｐゴシック" pitchFamily="-109" charset="-128"/>
                <a:cs typeface="ＭＳ Ｐゴシック" pitchFamily="-109" charset="-128"/>
              </a:rPr>
              <a:t>import</a:t>
            </a:r>
            <a:r>
              <a:rPr lang="en-US" sz="2800" dirty="0">
                <a:ea typeface="ＭＳ Ｐゴシック" pitchFamily="-109" charset="-128"/>
                <a:cs typeface="ＭＳ Ｐゴシック" pitchFamily="-109" charset="-128"/>
              </a:rPr>
              <a:t> a program which causes the instructions in the program to be executed, as if you had typed them in.</a:t>
            </a:r>
          </a:p>
          <a:p>
            <a:pPr eaLnBrk="1" hangingPunct="1">
              <a:lnSpc>
                <a:spcPct val="90000"/>
              </a:lnSpc>
            </a:pPr>
            <a:r>
              <a:rPr lang="en-US" sz="2800" dirty="0">
                <a:ea typeface="ＭＳ Ｐゴシック" pitchFamily="-109" charset="-128"/>
                <a:cs typeface="ＭＳ Ｐゴシック" pitchFamily="-109" charset="-128"/>
              </a:rPr>
              <a:t>To rerun an imported program you </a:t>
            </a:r>
            <a:r>
              <a:rPr lang="en-US" sz="2800" i="1" dirty="0">
                <a:ea typeface="ＭＳ Ｐゴシック" pitchFamily="-109" charset="-128"/>
                <a:cs typeface="ＭＳ Ｐゴシック" pitchFamily="-109" charset="-128"/>
              </a:rPr>
              <a:t>reload</a:t>
            </a:r>
            <a:r>
              <a:rPr lang="en-US" sz="2800" dirty="0">
                <a:ea typeface="ＭＳ Ｐゴシック" pitchFamily="-109" charset="-128"/>
                <a:cs typeface="ＭＳ Ｐゴシック" pitchFamily="-109" charset="-128"/>
              </a:rPr>
              <a:t> it.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Type conversion (</a:t>
            </a:r>
            <a:r>
              <a:rPr lang="en-US" dirty="0" err="1">
                <a:solidFill>
                  <a:srgbClr val="FF0000"/>
                </a:solidFill>
                <a:ea typeface="ＭＳ Ｐゴシック" pitchFamily="-109" charset="-128"/>
                <a:cs typeface="ＭＳ Ｐゴシック" pitchFamily="-109" charset="-128"/>
              </a:rPr>
              <a:t>tagbreyting</a:t>
            </a:r>
            <a:r>
              <a:rPr lang="en-US" dirty="0">
                <a:ea typeface="ＭＳ Ｐゴシック" pitchFamily="-109" charset="-128"/>
                <a:cs typeface="ＭＳ Ｐゴシック" pitchFamily="-109" charset="-128"/>
              </a:rPr>
              <a:t>)</a:t>
            </a:r>
          </a:p>
        </p:txBody>
      </p:sp>
      <p:sp>
        <p:nvSpPr>
          <p:cNvPr id="77827" name="Rectangle 3"/>
          <p:cNvSpPr>
            <a:spLocks noGrp="1" noChangeArrowheads="1"/>
          </p:cNvSpPr>
          <p:nvPr>
            <p:ph idx="1"/>
          </p:nvPr>
        </p:nvSpPr>
        <p:spPr>
          <a:xfrm>
            <a:off x="457200" y="1371600"/>
            <a:ext cx="8229600" cy="4495800"/>
          </a:xfrm>
        </p:spPr>
        <p:txBody>
          <a:bodyPr/>
          <a:lstStyle/>
          <a:p>
            <a:r>
              <a:rPr lang="en-US" dirty="0" err="1">
                <a:solidFill>
                  <a:srgbClr val="000000"/>
                </a:solidFill>
                <a:latin typeface="Courier New"/>
                <a:ea typeface="ＭＳ Ｐゴシック" pitchFamily="-109" charset="-128"/>
                <a:cs typeface="Courier New"/>
              </a:rPr>
              <a:t>int</a:t>
            </a:r>
            <a:r>
              <a:rPr lang="en-US" dirty="0">
                <a:solidFill>
                  <a:srgbClr val="000000"/>
                </a:solidFill>
                <a:latin typeface="Courier New"/>
                <a:ea typeface="ＭＳ Ｐゴシック" pitchFamily="-109" charset="-128"/>
                <a:cs typeface="Courier New"/>
              </a:rPr>
              <a:t>(</a:t>
            </a:r>
            <a:r>
              <a:rPr lang="en-US" dirty="0" err="1">
                <a:solidFill>
                  <a:srgbClr val="000000"/>
                </a:solidFill>
                <a:latin typeface="Courier New"/>
                <a:ea typeface="ＭＳ Ｐゴシック" pitchFamily="-109" charset="-128"/>
                <a:cs typeface="Courier New"/>
              </a:rPr>
              <a:t>some_var</a:t>
            </a:r>
            <a:r>
              <a:rPr lang="en-US" dirty="0">
                <a:solidFill>
                  <a:srgbClr val="000000"/>
                </a:solidFill>
                <a:latin typeface="Courier New"/>
                <a:ea typeface="ＭＳ Ｐゴシック" pitchFamily="-109" charset="-128"/>
                <a:cs typeface="Courier New"/>
              </a:rPr>
              <a:t>)</a:t>
            </a:r>
            <a:r>
              <a:rPr lang="en-US" dirty="0">
                <a:latin typeface="+mj-lt"/>
                <a:ea typeface="ＭＳ Ｐゴシック" pitchFamily="-109" charset="-128"/>
                <a:cs typeface="Courier New"/>
              </a:rPr>
              <a:t>returns an integer</a:t>
            </a:r>
          </a:p>
          <a:p>
            <a:r>
              <a:rPr lang="en-US" dirty="0">
                <a:solidFill>
                  <a:srgbClr val="000000"/>
                </a:solidFill>
                <a:latin typeface="Courier New"/>
                <a:ea typeface="ＭＳ Ｐゴシック" pitchFamily="-109" charset="-128"/>
                <a:cs typeface="Courier New"/>
              </a:rPr>
              <a:t>float(</a:t>
            </a:r>
            <a:r>
              <a:rPr lang="en-US" dirty="0" err="1">
                <a:solidFill>
                  <a:srgbClr val="000000"/>
                </a:solidFill>
                <a:latin typeface="Courier New"/>
                <a:ea typeface="ＭＳ Ｐゴシック" pitchFamily="-109" charset="-128"/>
                <a:cs typeface="Courier New"/>
              </a:rPr>
              <a:t>some_var</a:t>
            </a:r>
            <a:r>
              <a:rPr lang="en-US" dirty="0">
                <a:solidFill>
                  <a:srgbClr val="000000"/>
                </a:solidFill>
                <a:latin typeface="Courier New"/>
                <a:ea typeface="ＭＳ Ｐゴシック" pitchFamily="-109" charset="-128"/>
                <a:cs typeface="Courier New"/>
              </a:rPr>
              <a:t>)</a:t>
            </a:r>
            <a:r>
              <a:rPr lang="en-US" dirty="0">
                <a:latin typeface="+mj-lt"/>
                <a:ea typeface="ＭＳ Ｐゴシック" pitchFamily="-109" charset="-128"/>
                <a:cs typeface="Courier New"/>
              </a:rPr>
              <a:t>returns a float</a:t>
            </a:r>
          </a:p>
          <a:p>
            <a:r>
              <a:rPr lang="en-US" dirty="0" err="1">
                <a:solidFill>
                  <a:srgbClr val="000000"/>
                </a:solidFill>
                <a:latin typeface="Courier New"/>
                <a:ea typeface="ＭＳ Ｐゴシック" pitchFamily="-109" charset="-128"/>
                <a:cs typeface="Courier New"/>
              </a:rPr>
              <a:t>str</a:t>
            </a:r>
            <a:r>
              <a:rPr lang="en-US" dirty="0">
                <a:solidFill>
                  <a:srgbClr val="000000"/>
                </a:solidFill>
                <a:latin typeface="Courier New"/>
                <a:ea typeface="ＭＳ Ｐゴシック" pitchFamily="-109" charset="-128"/>
                <a:cs typeface="Courier New"/>
              </a:rPr>
              <a:t>(</a:t>
            </a:r>
            <a:r>
              <a:rPr lang="en-US" dirty="0" err="1">
                <a:solidFill>
                  <a:srgbClr val="000000"/>
                </a:solidFill>
                <a:latin typeface="Courier New"/>
                <a:ea typeface="ＭＳ Ｐゴシック" pitchFamily="-109" charset="-128"/>
                <a:cs typeface="Courier New"/>
              </a:rPr>
              <a:t>some_var</a:t>
            </a:r>
            <a:r>
              <a:rPr lang="en-US" dirty="0">
                <a:solidFill>
                  <a:srgbClr val="000000"/>
                </a:solidFill>
                <a:latin typeface="Courier New"/>
                <a:ea typeface="ＭＳ Ｐゴシック" pitchFamily="-109" charset="-128"/>
                <a:cs typeface="Courier New"/>
              </a:rPr>
              <a:t>) </a:t>
            </a:r>
            <a:r>
              <a:rPr lang="en-US" dirty="0">
                <a:ea typeface="ＭＳ Ｐゴシック" pitchFamily="-109" charset="-128"/>
                <a:cs typeface="ＭＳ Ｐゴシック" pitchFamily="-109" charset="-128"/>
              </a:rPr>
              <a:t>returns a string</a:t>
            </a:r>
          </a:p>
          <a:p>
            <a:pPr eaLnBrk="1" hangingPunct="1"/>
            <a:r>
              <a:rPr lang="en-US" dirty="0">
                <a:ea typeface="ＭＳ Ｐゴシック" pitchFamily="-109" charset="-128"/>
                <a:cs typeface="ＭＳ Ｐゴシック" pitchFamily="-109" charset="-128"/>
              </a:rPr>
              <a:t>should check out what works:</a:t>
            </a:r>
          </a:p>
          <a:p>
            <a:pPr lvl="1" eaLnBrk="1" hangingPunct="1"/>
            <a:r>
              <a:rPr lang="en-US" dirty="0" err="1"/>
              <a:t>int</a:t>
            </a:r>
            <a:r>
              <a:rPr lang="en-US" dirty="0"/>
              <a:t>(2.1) </a:t>
            </a:r>
            <a:r>
              <a:rPr lang="en-US" dirty="0">
                <a:sym typeface="Symbol" pitchFamily="-109" charset="2"/>
              </a:rPr>
              <a:t> 2, </a:t>
            </a:r>
            <a:r>
              <a:rPr lang="en-US" dirty="0" err="1">
                <a:sym typeface="Symbol" pitchFamily="-109" charset="2"/>
              </a:rPr>
              <a:t>int</a:t>
            </a:r>
            <a:r>
              <a:rPr lang="en-US" dirty="0">
                <a:sym typeface="Symbol" pitchFamily="-109" charset="2"/>
              </a:rPr>
              <a:t>(</a:t>
            </a:r>
            <a:r>
              <a:rPr lang="fr-FR" dirty="0">
                <a:sym typeface="Symbol" pitchFamily="-109" charset="2"/>
              </a:rPr>
              <a:t>'</a:t>
            </a:r>
            <a:r>
              <a:rPr lang="en-US" dirty="0">
                <a:sym typeface="Symbol" pitchFamily="-109" charset="2"/>
              </a:rPr>
              <a:t>2</a:t>
            </a:r>
            <a:r>
              <a:rPr lang="fr-FR" dirty="0">
                <a:sym typeface="Symbol" pitchFamily="-109" charset="2"/>
              </a:rPr>
              <a:t>'</a:t>
            </a:r>
            <a:r>
              <a:rPr lang="en-US" dirty="0">
                <a:sym typeface="Symbol" pitchFamily="-109" charset="2"/>
              </a:rPr>
              <a:t>)  2, but </a:t>
            </a:r>
            <a:r>
              <a:rPr lang="en-US" dirty="0" err="1">
                <a:sym typeface="Symbol" pitchFamily="-109" charset="2"/>
              </a:rPr>
              <a:t>int</a:t>
            </a:r>
            <a:r>
              <a:rPr lang="en-US" dirty="0">
                <a:sym typeface="Symbol" pitchFamily="-109" charset="2"/>
              </a:rPr>
              <a:t>(</a:t>
            </a:r>
            <a:r>
              <a:rPr lang="fr-FR" dirty="0">
                <a:sym typeface="Symbol" pitchFamily="-109" charset="2"/>
              </a:rPr>
              <a:t>'</a:t>
            </a:r>
            <a:r>
              <a:rPr lang="en-US" dirty="0">
                <a:sym typeface="Symbol" pitchFamily="-109" charset="2"/>
              </a:rPr>
              <a:t>2.1</a:t>
            </a:r>
            <a:r>
              <a:rPr lang="fr-FR" dirty="0">
                <a:sym typeface="Symbol" pitchFamily="-109" charset="2"/>
              </a:rPr>
              <a:t>'</a:t>
            </a:r>
            <a:r>
              <a:rPr lang="en-US" dirty="0">
                <a:sym typeface="Symbol" pitchFamily="-109" charset="2"/>
              </a:rPr>
              <a:t>) fails</a:t>
            </a:r>
          </a:p>
          <a:p>
            <a:pPr lvl="1" eaLnBrk="1" hangingPunct="1"/>
            <a:r>
              <a:rPr lang="en-US" dirty="0">
                <a:sym typeface="Symbol" pitchFamily="-109" charset="2"/>
              </a:rPr>
              <a:t>float(2)  2.0, float(</a:t>
            </a:r>
            <a:r>
              <a:rPr lang="fr-FR" dirty="0">
                <a:sym typeface="Symbol" pitchFamily="-109" charset="2"/>
              </a:rPr>
              <a:t>'</a:t>
            </a:r>
            <a:r>
              <a:rPr lang="en-US" dirty="0">
                <a:sym typeface="Symbol" pitchFamily="-109" charset="2"/>
              </a:rPr>
              <a:t>2.0</a:t>
            </a:r>
            <a:r>
              <a:rPr lang="fr-FR" dirty="0">
                <a:sym typeface="Symbol" pitchFamily="-109" charset="2"/>
              </a:rPr>
              <a:t>'</a:t>
            </a:r>
            <a:r>
              <a:rPr lang="en-US" dirty="0">
                <a:sym typeface="Symbol" pitchFamily="-109" charset="2"/>
              </a:rPr>
              <a:t>)  2.0, float(</a:t>
            </a:r>
            <a:r>
              <a:rPr lang="fr-FR" dirty="0">
                <a:sym typeface="Symbol" pitchFamily="-109" charset="2"/>
              </a:rPr>
              <a:t>'</a:t>
            </a:r>
            <a:r>
              <a:rPr lang="en-US" dirty="0">
                <a:sym typeface="Symbol" pitchFamily="-109" charset="2"/>
              </a:rPr>
              <a:t>2</a:t>
            </a:r>
            <a:r>
              <a:rPr lang="fr-FR" dirty="0">
                <a:sym typeface="Symbol" pitchFamily="-109" charset="2"/>
              </a:rPr>
              <a:t>'</a:t>
            </a:r>
            <a:r>
              <a:rPr lang="en-US" dirty="0">
                <a:sym typeface="Symbol" pitchFamily="-109" charset="2"/>
              </a:rPr>
              <a:t>)  2.0, float(2.0)  2.0</a:t>
            </a:r>
          </a:p>
          <a:p>
            <a:pPr lvl="1" eaLnBrk="1" hangingPunct="1"/>
            <a:r>
              <a:rPr lang="en-US" dirty="0" err="1">
                <a:sym typeface="Symbol" pitchFamily="-109" charset="2"/>
              </a:rPr>
              <a:t>str</a:t>
            </a:r>
            <a:r>
              <a:rPr lang="en-US" dirty="0">
                <a:sym typeface="Symbol" pitchFamily="-109" charset="2"/>
              </a:rPr>
              <a:t>(2)  </a:t>
            </a:r>
            <a:r>
              <a:rPr lang="fr-FR" dirty="0">
                <a:sym typeface="Symbol" pitchFamily="-109" charset="2"/>
              </a:rPr>
              <a:t>'</a:t>
            </a:r>
            <a:r>
              <a:rPr lang="en-US" dirty="0">
                <a:sym typeface="Symbol" pitchFamily="-109" charset="2"/>
              </a:rPr>
              <a:t>2</a:t>
            </a:r>
            <a:r>
              <a:rPr lang="fr-FR" dirty="0">
                <a:sym typeface="Symbol" pitchFamily="-109" charset="2"/>
              </a:rPr>
              <a:t>'</a:t>
            </a:r>
            <a:r>
              <a:rPr lang="en-US" dirty="0">
                <a:sym typeface="Symbol" pitchFamily="-109" charset="2"/>
              </a:rPr>
              <a:t>, </a:t>
            </a:r>
            <a:r>
              <a:rPr lang="en-US" dirty="0" err="1">
                <a:sym typeface="Symbol" pitchFamily="-109" charset="2"/>
              </a:rPr>
              <a:t>str</a:t>
            </a:r>
            <a:r>
              <a:rPr lang="en-US" dirty="0">
                <a:sym typeface="Symbol" pitchFamily="-109" charset="2"/>
              </a:rPr>
              <a:t>(2.0)  </a:t>
            </a:r>
            <a:r>
              <a:rPr lang="fr-FR" dirty="0">
                <a:sym typeface="Symbol" pitchFamily="-109" charset="2"/>
              </a:rPr>
              <a:t>'</a:t>
            </a:r>
            <a:r>
              <a:rPr lang="en-US" dirty="0">
                <a:sym typeface="Symbol" pitchFamily="-109" charset="2"/>
              </a:rPr>
              <a:t>2.0</a:t>
            </a:r>
            <a:r>
              <a:rPr lang="fr-FR" dirty="0">
                <a:sym typeface="Symbol" pitchFamily="-109" charset="2"/>
              </a:rPr>
              <a:t>'</a:t>
            </a:r>
            <a:r>
              <a:rPr lang="en-US" dirty="0">
                <a:sym typeface="Symbol" pitchFamily="-109" charset="2"/>
              </a:rPr>
              <a:t>, </a:t>
            </a:r>
            <a:r>
              <a:rPr lang="en-US" dirty="0" err="1">
                <a:sym typeface="Symbol" pitchFamily="-109" charset="2"/>
              </a:rPr>
              <a:t>str</a:t>
            </a:r>
            <a:r>
              <a:rPr lang="en-US" dirty="0">
                <a:sym typeface="Symbol" pitchFamily="-109" charset="2"/>
              </a:rPr>
              <a:t>(</a:t>
            </a:r>
            <a:r>
              <a:rPr lang="fr-FR" dirty="0">
                <a:sym typeface="Symbol" pitchFamily="-109" charset="2"/>
              </a:rPr>
              <a:t>'</a:t>
            </a:r>
            <a:r>
              <a:rPr lang="en-US" dirty="0">
                <a:sym typeface="Symbol" pitchFamily="-109" charset="2"/>
              </a:rPr>
              <a:t>a</a:t>
            </a:r>
            <a:r>
              <a:rPr lang="fr-FR" dirty="0">
                <a:sym typeface="Symbol" pitchFamily="-109" charset="2"/>
              </a:rPr>
              <a:t>'</a:t>
            </a:r>
            <a:r>
              <a:rPr lang="en-US" dirty="0">
                <a:sym typeface="Symbol" pitchFamily="-109" charset="2"/>
              </a:rPr>
              <a:t>)  </a:t>
            </a:r>
            <a:r>
              <a:rPr lang="fr-FR" dirty="0">
                <a:sym typeface="Symbol" pitchFamily="-109" charset="2"/>
              </a:rPr>
              <a:t>'</a:t>
            </a:r>
            <a:r>
              <a:rPr lang="en-US" dirty="0">
                <a:sym typeface="Symbol" pitchFamily="-109" charset="2"/>
              </a:rPr>
              <a:t>a</a:t>
            </a:r>
            <a:r>
              <a:rPr lang="fr-FR" dirty="0">
                <a:sym typeface="Symbol" pitchFamily="-109" charset="2"/>
              </a:rPr>
              <a:t>'</a:t>
            </a:r>
            <a:endParaRPr lang="en-US" dirty="0">
              <a:sym typeface="Symbol" pitchFamily="-109" charset="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685800" y="381000"/>
            <a:ext cx="7772400" cy="685800"/>
          </a:xfrm>
        </p:spPr>
        <p:txBody>
          <a:bodyPr/>
          <a:lstStyle/>
          <a:p>
            <a:pPr eaLnBrk="1" hangingPunct="1"/>
            <a:r>
              <a:rPr lang="en-US" dirty="0">
                <a:ea typeface="ＭＳ Ｐゴシック" pitchFamily="-109" charset="-128"/>
                <a:cs typeface="ＭＳ Ｐゴシック" pitchFamily="-109" charset="-128"/>
              </a:rPr>
              <a:t>Operators (</a:t>
            </a:r>
            <a:r>
              <a:rPr lang="en-US" dirty="0" err="1">
                <a:solidFill>
                  <a:srgbClr val="FF0000"/>
                </a:solidFill>
                <a:ea typeface="ＭＳ Ｐゴシック" pitchFamily="-109" charset="-128"/>
                <a:cs typeface="ＭＳ Ｐゴシック" pitchFamily="-109" charset="-128"/>
              </a:rPr>
              <a:t>virkjar</a:t>
            </a:r>
            <a:r>
              <a:rPr lang="en-US" dirty="0">
                <a:ea typeface="ＭＳ Ｐゴシック" pitchFamily="-109" charset="-128"/>
                <a:cs typeface="ＭＳ Ｐゴシック" pitchFamily="-109" charset="-128"/>
              </a:rPr>
              <a:t>)</a:t>
            </a:r>
          </a:p>
        </p:txBody>
      </p:sp>
      <p:sp>
        <p:nvSpPr>
          <p:cNvPr id="54275" name="Rectangle 3"/>
          <p:cNvSpPr>
            <a:spLocks noGrp="1" noChangeArrowheads="1"/>
          </p:cNvSpPr>
          <p:nvPr>
            <p:ph idx="1"/>
          </p:nvPr>
        </p:nvSpPr>
        <p:spPr>
          <a:xfrm>
            <a:off x="762000" y="1295400"/>
            <a:ext cx="7772400" cy="4572000"/>
          </a:xfrm>
        </p:spPr>
        <p:txBody>
          <a:bodyPr/>
          <a:lstStyle/>
          <a:p>
            <a:pPr eaLnBrk="1" hangingPunct="1"/>
            <a:r>
              <a:rPr lang="en-US" sz="2800" dirty="0">
                <a:ea typeface="ＭＳ Ｐゴシック" pitchFamily="-109" charset="-128"/>
                <a:cs typeface="ＭＳ Ｐゴシック" pitchFamily="-109" charset="-128"/>
              </a:rPr>
              <a:t>Integer</a:t>
            </a:r>
          </a:p>
          <a:p>
            <a:pPr lvl="1" eaLnBrk="1" hangingPunct="1"/>
            <a:r>
              <a:rPr lang="en-US" sz="2400" dirty="0"/>
              <a:t>addition and subtraction: </a:t>
            </a:r>
            <a:r>
              <a:rPr lang="en-US" dirty="0">
                <a:solidFill>
                  <a:srgbClr val="660066"/>
                </a:solidFill>
                <a:latin typeface="Courier New" pitchFamily="-109" charset="0"/>
              </a:rPr>
              <a:t>+, -</a:t>
            </a:r>
          </a:p>
          <a:p>
            <a:pPr lvl="1" eaLnBrk="1" hangingPunct="1"/>
            <a:r>
              <a:rPr lang="en-US" sz="2400" dirty="0"/>
              <a:t>multiplication: </a:t>
            </a:r>
            <a:r>
              <a:rPr lang="en-US" dirty="0">
                <a:solidFill>
                  <a:srgbClr val="660066"/>
                </a:solidFill>
                <a:latin typeface="Courier New" pitchFamily="-109" charset="0"/>
              </a:rPr>
              <a:t>*</a:t>
            </a:r>
          </a:p>
          <a:p>
            <a:pPr lvl="1" eaLnBrk="1" hangingPunct="1"/>
            <a:r>
              <a:rPr lang="en-US" sz="2400" dirty="0"/>
              <a:t>division </a:t>
            </a:r>
          </a:p>
          <a:p>
            <a:pPr lvl="2" eaLnBrk="1" hangingPunct="1"/>
            <a:r>
              <a:rPr lang="en-US" sz="2000" dirty="0">
                <a:ea typeface="ＭＳ Ｐゴシック" pitchFamily="-109" charset="-128"/>
              </a:rPr>
              <a:t>quotient: </a:t>
            </a:r>
            <a:r>
              <a:rPr lang="en-US" sz="2800" dirty="0">
                <a:solidFill>
                  <a:srgbClr val="660066"/>
                </a:solidFill>
                <a:latin typeface="Courier New" pitchFamily="-109" charset="0"/>
                <a:ea typeface="ＭＳ Ｐゴシック" pitchFamily="-109" charset="-128"/>
              </a:rPr>
              <a:t>/</a:t>
            </a:r>
          </a:p>
          <a:p>
            <a:pPr lvl="2" eaLnBrk="1" hangingPunct="1"/>
            <a:r>
              <a:rPr lang="en-US" sz="2000" dirty="0">
                <a:solidFill>
                  <a:srgbClr val="000000"/>
                </a:solidFill>
                <a:latin typeface="+mj-lt"/>
                <a:ea typeface="ＭＳ Ｐゴシック" pitchFamily="-109" charset="-128"/>
              </a:rPr>
              <a:t>integer quotient:</a:t>
            </a:r>
            <a:r>
              <a:rPr lang="en-US" sz="2000" dirty="0">
                <a:solidFill>
                  <a:srgbClr val="660066"/>
                </a:solidFill>
                <a:latin typeface="+mj-lt"/>
                <a:ea typeface="ＭＳ Ｐゴシック" pitchFamily="-109" charset="-128"/>
              </a:rPr>
              <a:t> </a:t>
            </a:r>
            <a:r>
              <a:rPr lang="en-US" sz="2800" dirty="0">
                <a:solidFill>
                  <a:srgbClr val="660066"/>
                </a:solidFill>
                <a:latin typeface="Courier New" pitchFamily="-109" charset="0"/>
                <a:ea typeface="ＭＳ Ｐゴシック" pitchFamily="-109" charset="-128"/>
              </a:rPr>
              <a:t>//</a:t>
            </a:r>
          </a:p>
          <a:p>
            <a:pPr lvl="2" eaLnBrk="1" hangingPunct="1"/>
            <a:r>
              <a:rPr lang="en-US" sz="2000" dirty="0">
                <a:ea typeface="ＭＳ Ｐゴシック" pitchFamily="-109" charset="-128"/>
              </a:rPr>
              <a:t>remainder: </a:t>
            </a:r>
            <a:r>
              <a:rPr lang="en-US" sz="2800" dirty="0">
                <a:solidFill>
                  <a:srgbClr val="660066"/>
                </a:solidFill>
                <a:latin typeface="Courier New"/>
                <a:ea typeface="ＭＳ Ｐゴシック" pitchFamily="-109" charset="-128"/>
                <a:cs typeface="Courier New"/>
              </a:rPr>
              <a:t>%</a:t>
            </a:r>
          </a:p>
          <a:p>
            <a:pPr eaLnBrk="1" hangingPunct="1"/>
            <a:r>
              <a:rPr lang="en-US" sz="2800" dirty="0">
                <a:ea typeface="ＭＳ Ｐゴシック" pitchFamily="-109" charset="-128"/>
                <a:cs typeface="ＭＳ Ｐゴシック" pitchFamily="-109" charset="-128"/>
              </a:rPr>
              <a:t>Floating point</a:t>
            </a:r>
          </a:p>
          <a:p>
            <a:pPr lvl="1" eaLnBrk="1" hangingPunct="1"/>
            <a:r>
              <a:rPr lang="en-US" sz="2400" dirty="0"/>
              <a:t>add, subtract, multiply, divide: </a:t>
            </a:r>
            <a:r>
              <a:rPr lang="en-US" dirty="0">
                <a:solidFill>
                  <a:srgbClr val="660066"/>
                </a:solidFill>
                <a:latin typeface="Courier New" pitchFamily="-109" charset="0"/>
              </a:rPr>
              <a:t>+, -,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anim calcmode="lin" valueType="num">
                                      <p:cBhvr additive="base">
                                        <p:cTn id="11" dur="500" fill="hold"/>
                                        <p:tgtEl>
                                          <p:spTgt spid="5427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427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anim calcmode="lin" valueType="num">
                                      <p:cBhvr additive="base">
                                        <p:cTn id="15" dur="500" fill="hold"/>
                                        <p:tgtEl>
                                          <p:spTgt spid="5427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427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anim calcmode="lin" valueType="num">
                                      <p:cBhvr additive="base">
                                        <p:cTn id="19" dur="500" fill="hold"/>
                                        <p:tgtEl>
                                          <p:spTgt spid="5427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427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4275">
                                            <p:txEl>
                                              <p:pRg st="4" end="4"/>
                                            </p:txEl>
                                          </p:spTgt>
                                        </p:tgtEl>
                                        <p:attrNameLst>
                                          <p:attrName>style.visibility</p:attrName>
                                        </p:attrNameLst>
                                      </p:cBhvr>
                                      <p:to>
                                        <p:strVal val="visible"/>
                                      </p:to>
                                    </p:set>
                                    <p:anim calcmode="lin" valueType="num">
                                      <p:cBhvr additive="base">
                                        <p:cTn id="23" dur="500" fill="hold"/>
                                        <p:tgtEl>
                                          <p:spTgt spid="5427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427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54275">
                                            <p:txEl>
                                              <p:pRg st="5" end="5"/>
                                            </p:txEl>
                                          </p:spTgt>
                                        </p:tgtEl>
                                        <p:attrNameLst>
                                          <p:attrName>style.visibility</p:attrName>
                                        </p:attrNameLst>
                                      </p:cBhvr>
                                      <p:to>
                                        <p:strVal val="visible"/>
                                      </p:to>
                                    </p:set>
                                    <p:anim calcmode="lin" valueType="num">
                                      <p:cBhvr additive="base">
                                        <p:cTn id="27" dur="500" fill="hold"/>
                                        <p:tgtEl>
                                          <p:spTgt spid="54275">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427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54275">
                                            <p:txEl>
                                              <p:pRg st="6" end="6"/>
                                            </p:txEl>
                                          </p:spTgt>
                                        </p:tgtEl>
                                        <p:attrNameLst>
                                          <p:attrName>style.visibility</p:attrName>
                                        </p:attrNameLst>
                                      </p:cBhvr>
                                      <p:to>
                                        <p:strVal val="visible"/>
                                      </p:to>
                                    </p:set>
                                    <p:anim calcmode="lin" valueType="num">
                                      <p:cBhvr additive="base">
                                        <p:cTn id="31" dur="500" fill="hold"/>
                                        <p:tgtEl>
                                          <p:spTgt spid="54275">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427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4275">
                                            <p:txEl>
                                              <p:pRg st="7" end="7"/>
                                            </p:txEl>
                                          </p:spTgt>
                                        </p:tgtEl>
                                        <p:attrNameLst>
                                          <p:attrName>style.visibility</p:attrName>
                                        </p:attrNameLst>
                                      </p:cBhvr>
                                      <p:to>
                                        <p:strVal val="visible"/>
                                      </p:to>
                                    </p:set>
                                    <p:anim calcmode="lin" valueType="num">
                                      <p:cBhvr additive="base">
                                        <p:cTn id="37" dur="500" fill="hold"/>
                                        <p:tgtEl>
                                          <p:spTgt spid="54275">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4275">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54275">
                                            <p:txEl>
                                              <p:pRg st="8" end="8"/>
                                            </p:txEl>
                                          </p:spTgt>
                                        </p:tgtEl>
                                        <p:attrNameLst>
                                          <p:attrName>style.visibility</p:attrName>
                                        </p:attrNameLst>
                                      </p:cBhvr>
                                      <p:to>
                                        <p:strVal val="visible"/>
                                      </p:to>
                                    </p:set>
                                    <p:anim calcmode="lin" valueType="num">
                                      <p:cBhvr additive="base">
                                        <p:cTn id="41" dur="500" fill="hold"/>
                                        <p:tgtEl>
                                          <p:spTgt spid="54275">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5427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operators (</a:t>
            </a:r>
            <a:r>
              <a:rPr lang="en-US" dirty="0" err="1">
                <a:solidFill>
                  <a:srgbClr val="FF0000"/>
                </a:solidFill>
              </a:rPr>
              <a:t>tvíundarvirkjar</a:t>
            </a:r>
            <a:r>
              <a:rPr lang="en-US" dirty="0"/>
              <a:t>)</a:t>
            </a:r>
          </a:p>
        </p:txBody>
      </p:sp>
      <p:sp>
        <p:nvSpPr>
          <p:cNvPr id="3" name="Content Placeholder 2"/>
          <p:cNvSpPr>
            <a:spLocks noGrp="1"/>
          </p:cNvSpPr>
          <p:nvPr>
            <p:ph idx="1"/>
          </p:nvPr>
        </p:nvSpPr>
        <p:spPr/>
        <p:txBody>
          <a:bodyPr/>
          <a:lstStyle/>
          <a:p>
            <a:pPr marL="0" indent="0">
              <a:buNone/>
            </a:pPr>
            <a:r>
              <a:rPr lang="en-US" dirty="0"/>
              <a:t>The operators addition(+), subtraction(-) and multiplication(*) work normally:</a:t>
            </a:r>
          </a:p>
          <a:p>
            <a:r>
              <a:rPr lang="en-US" dirty="0" err="1">
                <a:latin typeface="Courier New"/>
                <a:cs typeface="Courier New"/>
              </a:rPr>
              <a:t>a_int</a:t>
            </a:r>
            <a:r>
              <a:rPr lang="en-US" dirty="0">
                <a:latin typeface="Courier New"/>
                <a:cs typeface="Courier New"/>
              </a:rPr>
              <a:t> = 4</a:t>
            </a:r>
          </a:p>
          <a:p>
            <a:r>
              <a:rPr lang="en-US" dirty="0" err="1">
                <a:latin typeface="Courier New"/>
                <a:cs typeface="Courier New"/>
              </a:rPr>
              <a:t>b_int</a:t>
            </a:r>
            <a:r>
              <a:rPr lang="en-US" dirty="0">
                <a:latin typeface="Courier New"/>
                <a:cs typeface="Courier New"/>
              </a:rPr>
              <a:t> = 2</a:t>
            </a:r>
          </a:p>
          <a:p>
            <a:r>
              <a:rPr lang="en-US" dirty="0" err="1">
                <a:latin typeface="Courier New"/>
                <a:cs typeface="Courier New"/>
              </a:rPr>
              <a:t>a_int</a:t>
            </a:r>
            <a:r>
              <a:rPr lang="en-US" dirty="0">
                <a:latin typeface="Courier New"/>
                <a:cs typeface="Courier New"/>
              </a:rPr>
              <a:t> + </a:t>
            </a:r>
            <a:r>
              <a:rPr lang="en-US" dirty="0" err="1">
                <a:latin typeface="Courier New"/>
                <a:cs typeface="Courier New"/>
              </a:rPr>
              <a:t>b_int</a:t>
            </a:r>
            <a:r>
              <a:rPr lang="en-US" dirty="0">
                <a:latin typeface="Courier New"/>
                <a:cs typeface="Courier New"/>
              </a:rPr>
              <a:t>  	</a:t>
            </a:r>
            <a:r>
              <a:rPr lang="en-US" dirty="0">
                <a:latin typeface="Courier New"/>
                <a:cs typeface="Courier New"/>
                <a:sym typeface="Wingdings"/>
              </a:rPr>
              <a:t> </a:t>
            </a:r>
            <a:r>
              <a:rPr lang="en-US" dirty="0">
                <a:cs typeface="Courier New"/>
                <a:sym typeface="Wingdings"/>
              </a:rPr>
              <a:t>yields </a:t>
            </a:r>
            <a:r>
              <a:rPr lang="en-US" dirty="0">
                <a:latin typeface="Courier New"/>
                <a:cs typeface="Courier New"/>
                <a:sym typeface="Wingdings"/>
              </a:rPr>
              <a:t>6</a:t>
            </a:r>
          </a:p>
          <a:p>
            <a:r>
              <a:rPr lang="en-US" dirty="0" err="1">
                <a:latin typeface="Courier New"/>
                <a:cs typeface="Courier New"/>
                <a:sym typeface="Wingdings"/>
              </a:rPr>
              <a:t>a_int</a:t>
            </a:r>
            <a:r>
              <a:rPr lang="en-US" dirty="0">
                <a:latin typeface="Courier New"/>
                <a:cs typeface="Courier New"/>
                <a:sym typeface="Wingdings"/>
              </a:rPr>
              <a:t> – </a:t>
            </a:r>
            <a:r>
              <a:rPr lang="en-US" dirty="0" err="1">
                <a:latin typeface="Courier New"/>
                <a:cs typeface="Courier New"/>
                <a:sym typeface="Wingdings"/>
              </a:rPr>
              <a:t>b_int</a:t>
            </a:r>
            <a:r>
              <a:rPr lang="en-US" dirty="0">
                <a:latin typeface="Courier New"/>
                <a:cs typeface="Courier New"/>
                <a:sym typeface="Wingdings"/>
              </a:rPr>
              <a:t>		 </a:t>
            </a:r>
            <a:r>
              <a:rPr lang="en-US" dirty="0">
                <a:cs typeface="Courier New"/>
                <a:sym typeface="Wingdings"/>
              </a:rPr>
              <a:t>yields </a:t>
            </a:r>
            <a:r>
              <a:rPr lang="en-US" dirty="0">
                <a:latin typeface="Courier New"/>
                <a:cs typeface="Courier New"/>
                <a:sym typeface="Wingdings"/>
              </a:rPr>
              <a:t>2</a:t>
            </a:r>
          </a:p>
          <a:p>
            <a:r>
              <a:rPr lang="en-US" dirty="0" err="1">
                <a:latin typeface="Courier New"/>
                <a:cs typeface="Courier New"/>
                <a:sym typeface="Wingdings"/>
              </a:rPr>
              <a:t>a_int</a:t>
            </a:r>
            <a:r>
              <a:rPr lang="en-US" dirty="0">
                <a:latin typeface="Courier New"/>
                <a:cs typeface="Courier New"/>
                <a:sym typeface="Wingdings"/>
              </a:rPr>
              <a:t> * </a:t>
            </a:r>
            <a:r>
              <a:rPr lang="en-US" dirty="0" err="1">
                <a:latin typeface="Courier New"/>
                <a:cs typeface="Courier New"/>
                <a:sym typeface="Wingdings"/>
              </a:rPr>
              <a:t>b_int</a:t>
            </a:r>
            <a:r>
              <a:rPr lang="en-US" dirty="0">
                <a:latin typeface="Courier New"/>
                <a:cs typeface="Courier New"/>
                <a:sym typeface="Wingdings"/>
              </a:rPr>
              <a:t>		 </a:t>
            </a:r>
            <a:r>
              <a:rPr lang="en-US" dirty="0">
                <a:cs typeface="Courier New"/>
                <a:sym typeface="Wingdings"/>
              </a:rPr>
              <a:t>yields</a:t>
            </a:r>
            <a:r>
              <a:rPr lang="en-US" dirty="0">
                <a:latin typeface="Courier New"/>
                <a:cs typeface="Courier New"/>
                <a:sym typeface="Wingdings"/>
              </a:rPr>
              <a:t> 8</a:t>
            </a:r>
            <a:endParaRPr lang="en-US" dirty="0">
              <a:latin typeface="Courier New"/>
              <a:cs typeface="Courier New"/>
            </a:endParaRPr>
          </a:p>
        </p:txBody>
      </p:sp>
    </p:spTree>
    <p:extLst>
      <p:ext uri="{BB962C8B-B14F-4D97-AF65-F5344CB8AC3E}">
        <p14:creationId xmlns:p14="http://schemas.microsoft.com/office/powerpoint/2010/main" val="18302126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r>
              <a:rPr lang="en-US" dirty="0">
                <a:ea typeface="ＭＳ Ｐゴシック" pitchFamily="-109" charset="-128"/>
                <a:cs typeface="ＭＳ Ｐゴシック" pitchFamily="-109" charset="-128"/>
              </a:rPr>
              <a:t>Two types of division</a:t>
            </a:r>
          </a:p>
        </p:txBody>
      </p:sp>
      <p:sp>
        <p:nvSpPr>
          <p:cNvPr id="108547" name="Content Placeholder 2"/>
          <p:cNvSpPr>
            <a:spLocks noGrp="1"/>
          </p:cNvSpPr>
          <p:nvPr>
            <p:ph idx="1"/>
          </p:nvPr>
        </p:nvSpPr>
        <p:spPr/>
        <p:txBody>
          <a:bodyPr/>
          <a:lstStyle/>
          <a:p>
            <a:pPr marL="0" indent="0">
              <a:buFont typeface="Wingdings" pitchFamily="-109" charset="2"/>
              <a:buNone/>
            </a:pPr>
            <a:r>
              <a:rPr lang="en-US" dirty="0">
                <a:ea typeface="ＭＳ Ｐゴシック" pitchFamily="-109" charset="-128"/>
                <a:cs typeface="ＭＳ Ｐゴシック" pitchFamily="-109" charset="-128"/>
              </a:rPr>
              <a:t>The standard division operator (/) yields a floating point result no matter the type of its operands:</a:t>
            </a:r>
          </a:p>
          <a:p>
            <a:r>
              <a:rPr lang="en-US" sz="2800" dirty="0">
                <a:latin typeface="Courier New"/>
                <a:ea typeface="ＭＳ Ｐゴシック" pitchFamily="-109" charset="-128"/>
                <a:cs typeface="Courier New"/>
              </a:rPr>
              <a:t>2/3 </a:t>
            </a:r>
            <a:r>
              <a:rPr lang="en-US" sz="2800" dirty="0">
                <a:ea typeface="ＭＳ Ｐゴシック" pitchFamily="-109" charset="-128"/>
                <a:cs typeface="ＭＳ Ｐゴシック" pitchFamily="-109" charset="-128"/>
              </a:rPr>
              <a:t>	</a:t>
            </a:r>
            <a:r>
              <a:rPr lang="en-US" sz="2800" dirty="0">
                <a:ea typeface="ＭＳ Ｐゴシック" pitchFamily="-109" charset="-128"/>
                <a:cs typeface="ＭＳ Ｐゴシック" pitchFamily="-109" charset="-128"/>
                <a:sym typeface="Wingdings"/>
              </a:rPr>
              <a:t> yields </a:t>
            </a:r>
            <a:r>
              <a:rPr lang="en-US" sz="2800" dirty="0">
                <a:latin typeface="Courier New"/>
                <a:ea typeface="ＭＳ Ｐゴシック" pitchFamily="-109" charset="-128"/>
                <a:cs typeface="Courier New"/>
                <a:sym typeface="Wingdings"/>
              </a:rPr>
              <a:t>0.6666666666666666</a:t>
            </a:r>
          </a:p>
          <a:p>
            <a:r>
              <a:rPr lang="en-US" sz="2800" dirty="0">
                <a:latin typeface="Courier New"/>
                <a:ea typeface="ＭＳ Ｐゴシック" pitchFamily="-109" charset="-128"/>
                <a:cs typeface="Courier New"/>
                <a:sym typeface="Wingdings"/>
              </a:rPr>
              <a:t>4.0/2</a:t>
            </a:r>
            <a:r>
              <a:rPr lang="en-US" sz="2800" dirty="0">
                <a:ea typeface="ＭＳ Ｐゴシック" pitchFamily="-109" charset="-128"/>
                <a:cs typeface="ＭＳ Ｐゴシック" pitchFamily="-109" charset="-128"/>
                <a:sym typeface="Wingdings"/>
              </a:rPr>
              <a:t>	 yields </a:t>
            </a:r>
            <a:r>
              <a:rPr lang="en-US" sz="2800" dirty="0">
                <a:latin typeface="Courier New"/>
                <a:ea typeface="ＭＳ Ｐゴシック" pitchFamily="-109" charset="-128"/>
                <a:cs typeface="Courier New"/>
                <a:sym typeface="Wingdings"/>
              </a:rPr>
              <a:t>2.0</a:t>
            </a:r>
          </a:p>
          <a:p>
            <a:pPr marL="0" indent="0">
              <a:buNone/>
            </a:pPr>
            <a:r>
              <a:rPr lang="en-US" sz="2800" dirty="0">
                <a:ea typeface="ＭＳ Ｐゴシック" pitchFamily="-109" charset="-128"/>
                <a:cs typeface="ＭＳ Ｐゴシック" pitchFamily="-109" charset="-128"/>
                <a:sym typeface="Wingdings"/>
              </a:rPr>
              <a:t>Integer division (//) yields only the integer part of the divide (its type depends on its operands):</a:t>
            </a:r>
          </a:p>
          <a:p>
            <a:r>
              <a:rPr lang="en-US" sz="2800" dirty="0">
                <a:latin typeface="Courier New"/>
                <a:ea typeface="ＭＳ Ｐゴシック" pitchFamily="-109" charset="-128"/>
                <a:cs typeface="Courier New"/>
              </a:rPr>
              <a:t>2//3</a:t>
            </a:r>
            <a:r>
              <a:rPr lang="en-US" sz="2800" dirty="0">
                <a:ea typeface="ＭＳ Ｐゴシック" pitchFamily="-109" charset="-128"/>
                <a:cs typeface="ＭＳ Ｐゴシック" pitchFamily="-109" charset="-128"/>
              </a:rPr>
              <a:t>	</a:t>
            </a:r>
            <a:r>
              <a:rPr lang="en-US" sz="2800" dirty="0">
                <a:ea typeface="ＭＳ Ｐゴシック" pitchFamily="-109" charset="-128"/>
                <a:cs typeface="ＭＳ Ｐゴシック" pitchFamily="-109" charset="-128"/>
                <a:sym typeface="Wingdings"/>
              </a:rPr>
              <a:t> </a:t>
            </a:r>
            <a:r>
              <a:rPr lang="en-US" sz="2800" dirty="0">
                <a:latin typeface="Courier New"/>
                <a:ea typeface="ＭＳ Ｐゴシック" pitchFamily="-109" charset="-128"/>
                <a:cs typeface="Courier New"/>
                <a:sym typeface="Wingdings"/>
              </a:rPr>
              <a:t>0</a:t>
            </a:r>
          </a:p>
          <a:p>
            <a:r>
              <a:rPr lang="en-US" sz="2800" dirty="0">
                <a:latin typeface="Courier New"/>
                <a:ea typeface="ＭＳ Ｐゴシック" pitchFamily="-109" charset="-128"/>
                <a:cs typeface="Courier New"/>
                <a:sym typeface="Wingdings"/>
              </a:rPr>
              <a:t>4.0//2</a:t>
            </a:r>
            <a:r>
              <a:rPr lang="en-US" sz="2800" dirty="0">
                <a:ea typeface="ＭＳ Ｐゴシック" pitchFamily="-109" charset="-128"/>
                <a:cs typeface="ＭＳ Ｐゴシック" pitchFamily="-109" charset="-128"/>
                <a:sym typeface="Wingdings"/>
              </a:rPr>
              <a:t>	 </a:t>
            </a:r>
            <a:r>
              <a:rPr lang="en-US" sz="2800" dirty="0">
                <a:latin typeface="Courier New"/>
                <a:ea typeface="ＭＳ Ｐゴシック" pitchFamily="-109" charset="-128"/>
                <a:cs typeface="Courier New"/>
                <a:sym typeface="Wingdings"/>
              </a:rPr>
              <a:t>2.0</a:t>
            </a:r>
            <a:endParaRPr lang="en-US" sz="2800" dirty="0">
              <a:latin typeface="Courier New"/>
              <a:ea typeface="ＭＳ Ｐゴシック" pitchFamily="-109" charset="-128"/>
              <a:cs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Modulus Operator</a:t>
            </a:r>
          </a:p>
        </p:txBody>
      </p:sp>
      <p:sp>
        <p:nvSpPr>
          <p:cNvPr id="3" name="Content Placeholder 2"/>
          <p:cNvSpPr>
            <a:spLocks noGrp="1"/>
          </p:cNvSpPr>
          <p:nvPr>
            <p:ph idx="1"/>
          </p:nvPr>
        </p:nvSpPr>
        <p:spPr/>
        <p:txBody>
          <a:bodyPr/>
          <a:lstStyle/>
          <a:p>
            <a:pPr marL="0" indent="0">
              <a:buNone/>
            </a:pPr>
            <a:r>
              <a:rPr lang="en-US" dirty="0"/>
              <a:t>The modulus operator (</a:t>
            </a:r>
            <a:r>
              <a:rPr lang="en-US" dirty="0">
                <a:latin typeface="Courier New"/>
                <a:cs typeface="Courier New"/>
              </a:rPr>
              <a:t>%</a:t>
            </a:r>
            <a:r>
              <a:rPr lang="en-US" dirty="0"/>
              <a:t>) give the integer remainder of division:</a:t>
            </a:r>
          </a:p>
          <a:p>
            <a:r>
              <a:rPr lang="en-US" dirty="0">
                <a:latin typeface="Courier New"/>
                <a:cs typeface="Courier New"/>
              </a:rPr>
              <a:t>5 % 3</a:t>
            </a:r>
            <a:r>
              <a:rPr lang="en-US" dirty="0"/>
              <a:t>		</a:t>
            </a:r>
            <a:r>
              <a:rPr lang="en-US" dirty="0">
                <a:sym typeface="Wingdings"/>
              </a:rPr>
              <a:t> </a:t>
            </a:r>
            <a:r>
              <a:rPr lang="en-US" dirty="0">
                <a:latin typeface="Courier New"/>
                <a:cs typeface="Courier New"/>
                <a:sym typeface="Wingdings"/>
              </a:rPr>
              <a:t>2</a:t>
            </a:r>
          </a:p>
          <a:p>
            <a:r>
              <a:rPr lang="en-US" dirty="0">
                <a:latin typeface="Courier New"/>
                <a:cs typeface="Courier New"/>
                <a:sym typeface="Wingdings"/>
              </a:rPr>
              <a:t>7.0 % 3</a:t>
            </a:r>
            <a:r>
              <a:rPr lang="en-US" dirty="0">
                <a:sym typeface="Wingdings"/>
              </a:rPr>
              <a:t>	 </a:t>
            </a:r>
            <a:r>
              <a:rPr lang="en-US" dirty="0">
                <a:latin typeface="Courier New"/>
                <a:cs typeface="Courier New"/>
                <a:sym typeface="Wingdings"/>
              </a:rPr>
              <a:t>1.0</a:t>
            </a:r>
          </a:p>
          <a:p>
            <a:endParaRPr lang="en-US" dirty="0">
              <a:sym typeface="Wingdings"/>
            </a:endParaRPr>
          </a:p>
          <a:p>
            <a:pPr marL="0" indent="0">
              <a:buNone/>
            </a:pPr>
            <a:r>
              <a:rPr lang="en-US" dirty="0">
                <a:sym typeface="Wingdings"/>
              </a:rPr>
              <a:t>Again, the type of the result depends on the type of the operands.</a:t>
            </a:r>
            <a:endParaRPr lang="en-US" dirty="0"/>
          </a:p>
        </p:txBody>
      </p:sp>
    </p:spTree>
    <p:extLst>
      <p:ext uri="{BB962C8B-B14F-4D97-AF65-F5344CB8AC3E}">
        <p14:creationId xmlns:p14="http://schemas.microsoft.com/office/powerpoint/2010/main" val="10706437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Mixed Types</a:t>
            </a:r>
          </a:p>
        </p:txBody>
      </p:sp>
      <p:sp>
        <p:nvSpPr>
          <p:cNvPr id="109571" name="Rectangle 3"/>
          <p:cNvSpPr>
            <a:spLocks noGrp="1" noChangeArrowheads="1"/>
          </p:cNvSpPr>
          <p:nvPr>
            <p:ph idx="1"/>
          </p:nvPr>
        </p:nvSpPr>
        <p:spPr>
          <a:xfrm>
            <a:off x="457200" y="1219200"/>
            <a:ext cx="8229600" cy="4906963"/>
          </a:xfrm>
        </p:spPr>
        <p:txBody>
          <a:bodyPr/>
          <a:lstStyle/>
          <a:p>
            <a:pPr marL="0" indent="0" eaLnBrk="1" hangingPunct="1">
              <a:buNone/>
            </a:pPr>
            <a:r>
              <a:rPr lang="en-US" dirty="0">
                <a:sym typeface="Symbol" pitchFamily="-109" charset="2"/>
              </a:rPr>
              <a:t>What is the difference between </a:t>
            </a:r>
            <a:r>
              <a:rPr lang="en-US" dirty="0">
                <a:latin typeface="Courier New"/>
                <a:cs typeface="Courier New"/>
                <a:sym typeface="Symbol" pitchFamily="-109" charset="2"/>
              </a:rPr>
              <a:t>42</a:t>
            </a:r>
            <a:r>
              <a:rPr lang="en-US" dirty="0">
                <a:sym typeface="Symbol" pitchFamily="-109" charset="2"/>
              </a:rPr>
              <a:t> and </a:t>
            </a:r>
            <a:r>
              <a:rPr lang="en-US" dirty="0">
                <a:latin typeface="Courier New"/>
                <a:cs typeface="Courier New"/>
                <a:sym typeface="Symbol" pitchFamily="-109" charset="2"/>
              </a:rPr>
              <a:t>42.0 </a:t>
            </a:r>
            <a:r>
              <a:rPr lang="en-US" dirty="0">
                <a:latin typeface="+mj-lt"/>
                <a:cs typeface="Courier New"/>
                <a:sym typeface="Symbol" pitchFamily="-109" charset="2"/>
              </a:rPr>
              <a:t>?</a:t>
            </a:r>
          </a:p>
          <a:p>
            <a:r>
              <a:rPr lang="en-US" dirty="0">
                <a:latin typeface="+mj-lt"/>
                <a:cs typeface="Courier New"/>
                <a:sym typeface="Symbol" pitchFamily="-109" charset="2"/>
              </a:rPr>
              <a:t>their types: the first is an integer, the second is a float</a:t>
            </a:r>
          </a:p>
          <a:p>
            <a:pPr marL="0" indent="0">
              <a:buNone/>
            </a:pPr>
            <a:r>
              <a:rPr lang="en-US" dirty="0">
                <a:latin typeface="+mj-lt"/>
                <a:cs typeface="Courier New"/>
                <a:sym typeface="Symbol" pitchFamily="-109" charset="2"/>
              </a:rPr>
              <a:t>What happens when you mix types:</a:t>
            </a:r>
          </a:p>
          <a:p>
            <a:r>
              <a:rPr lang="en-US" dirty="0">
                <a:latin typeface="+mj-lt"/>
                <a:cs typeface="Courier New"/>
                <a:sym typeface="Symbol" pitchFamily="-109" charset="2"/>
              </a:rPr>
              <a:t>done so no information is lost</a:t>
            </a:r>
          </a:p>
          <a:p>
            <a:pPr marL="457200" lvl="1" indent="0">
              <a:buNone/>
            </a:pPr>
            <a:r>
              <a:rPr lang="en-US" dirty="0">
                <a:latin typeface="Courier New"/>
                <a:cs typeface="Courier New"/>
                <a:sym typeface="Symbol" pitchFamily="-109" charset="2"/>
              </a:rPr>
              <a:t>42 * 3 </a:t>
            </a:r>
            <a:r>
              <a:rPr lang="en-US" dirty="0">
                <a:latin typeface="Courier New"/>
                <a:cs typeface="Courier New"/>
                <a:sym typeface="Wingdings"/>
              </a:rPr>
              <a:t> 126</a:t>
            </a:r>
          </a:p>
          <a:p>
            <a:pPr marL="457200" lvl="1" indent="0">
              <a:buNone/>
            </a:pPr>
            <a:r>
              <a:rPr lang="en-US" dirty="0">
                <a:latin typeface="Courier New"/>
                <a:cs typeface="Courier New"/>
                <a:sym typeface="Wingdings"/>
              </a:rPr>
              <a:t>42.0 * 3  126.0</a:t>
            </a:r>
            <a:endParaRPr lang="en-US" dirty="0">
              <a:latin typeface="Courier New"/>
              <a:cs typeface="Courier New"/>
              <a:sym typeface="Symbol" pitchFamily="-109" charset="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10807" b="-10807"/>
          <a:stretch>
            <a:fillRect/>
          </a:stretch>
        </p:blipFill>
        <p:spPr>
          <a:xfrm>
            <a:off x="0" y="685800"/>
            <a:ext cx="8686800" cy="5440363"/>
          </a:xfrm>
        </p:spPr>
      </p:pic>
    </p:spTree>
    <p:extLst>
      <p:ext uri="{BB962C8B-B14F-4D97-AF65-F5344CB8AC3E}">
        <p14:creationId xmlns:p14="http://schemas.microsoft.com/office/powerpoint/2010/main" val="29540454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operations and parentheses</a:t>
            </a:r>
          </a:p>
        </p:txBody>
      </p:sp>
      <p:sp>
        <p:nvSpPr>
          <p:cNvPr id="3" name="Content Placeholder 2"/>
          <p:cNvSpPr>
            <a:spLocks noGrp="1"/>
          </p:cNvSpPr>
          <p:nvPr>
            <p:ph idx="1"/>
          </p:nvPr>
        </p:nvSpPr>
        <p:spPr>
          <a:xfrm>
            <a:off x="228600" y="3962400"/>
            <a:ext cx="8382000" cy="2362200"/>
          </a:xfrm>
        </p:spPr>
        <p:txBody>
          <a:bodyPr/>
          <a:lstStyle/>
          <a:p>
            <a:r>
              <a:rPr lang="en-US" dirty="0"/>
              <a:t>Precedence (</a:t>
            </a:r>
            <a:r>
              <a:rPr lang="en-US" dirty="0" err="1">
                <a:solidFill>
                  <a:srgbClr val="FF0000"/>
                </a:solidFill>
              </a:rPr>
              <a:t>forgangur</a:t>
            </a:r>
            <a:r>
              <a:rPr lang="en-US" dirty="0"/>
              <a:t>) of *,/ over +,- is the same, but there precedents for other operators as well</a:t>
            </a:r>
          </a:p>
          <a:p>
            <a:r>
              <a:rPr lang="en-US" dirty="0">
                <a:solidFill>
                  <a:srgbClr val="000000"/>
                </a:solidFill>
              </a:rPr>
              <a:t>Remember, parentheses always takes precedence</a:t>
            </a:r>
            <a:r>
              <a:rPr lang="en-US" dirty="0"/>
              <a:t> </a:t>
            </a:r>
          </a:p>
        </p:txBody>
      </p:sp>
      <p:pic>
        <p:nvPicPr>
          <p:cNvPr id="4" name="Picture 3"/>
          <p:cNvPicPr>
            <a:picLocks noChangeAspect="1"/>
          </p:cNvPicPr>
          <p:nvPr/>
        </p:nvPicPr>
        <p:blipFill>
          <a:blip r:embed="rId2"/>
          <a:stretch>
            <a:fillRect/>
          </a:stretch>
        </p:blipFill>
        <p:spPr>
          <a:xfrm>
            <a:off x="304800" y="1600200"/>
            <a:ext cx="8264046" cy="2209800"/>
          </a:xfrm>
          <a:prstGeom prst="rect">
            <a:avLst/>
          </a:prstGeom>
        </p:spPr>
      </p:pic>
    </p:spTree>
    <p:extLst>
      <p:ext uri="{BB962C8B-B14F-4D97-AF65-F5344CB8AC3E}">
        <p14:creationId xmlns:p14="http://schemas.microsoft.com/office/powerpoint/2010/main" val="35116611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Augmented assignment</a:t>
            </a:r>
          </a:p>
        </p:txBody>
      </p:sp>
      <p:sp>
        <p:nvSpPr>
          <p:cNvPr id="3" name="Content Placeholder 2"/>
          <p:cNvSpPr>
            <a:spLocks noGrp="1"/>
          </p:cNvSpPr>
          <p:nvPr>
            <p:ph idx="1"/>
          </p:nvPr>
        </p:nvSpPr>
        <p:spPr/>
        <p:txBody>
          <a:bodyPr/>
          <a:lstStyle/>
          <a:p>
            <a:pPr marL="0" indent="0">
              <a:buNone/>
            </a:pPr>
            <a:r>
              <a:rPr lang="en-US" dirty="0"/>
              <a:t>Shortcuts can be distracting, but one that is often used is augmented assignment:</a:t>
            </a:r>
          </a:p>
          <a:p>
            <a:r>
              <a:rPr lang="en-US" dirty="0"/>
              <a:t>combines an operation and reassignment to the same variable</a:t>
            </a:r>
          </a:p>
          <a:p>
            <a:r>
              <a:rPr lang="en-US" dirty="0"/>
              <a:t>useful for increment/decrement</a:t>
            </a:r>
          </a:p>
        </p:txBody>
      </p:sp>
      <p:pic>
        <p:nvPicPr>
          <p:cNvPr id="4" name="Picture 3"/>
          <p:cNvPicPr>
            <a:picLocks noChangeAspect="1"/>
          </p:cNvPicPr>
          <p:nvPr/>
        </p:nvPicPr>
        <p:blipFill>
          <a:blip r:embed="rId2"/>
          <a:stretch>
            <a:fillRect/>
          </a:stretch>
        </p:blipFill>
        <p:spPr>
          <a:xfrm>
            <a:off x="2438400" y="4343400"/>
            <a:ext cx="5560142" cy="1981200"/>
          </a:xfrm>
          <a:prstGeom prst="rect">
            <a:avLst/>
          </a:prstGeom>
        </p:spPr>
      </p:pic>
    </p:spTree>
    <p:extLst>
      <p:ext uri="{BB962C8B-B14F-4D97-AF65-F5344CB8AC3E}">
        <p14:creationId xmlns:p14="http://schemas.microsoft.com/office/powerpoint/2010/main" val="31190368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lstStyle/>
          <a:p>
            <a:pPr marL="0" indent="0">
              <a:buNone/>
            </a:pPr>
            <a:r>
              <a:rPr lang="en-US" dirty="0"/>
              <a:t>Modules are files that can be imported into your Python program.</a:t>
            </a:r>
          </a:p>
          <a:p>
            <a:r>
              <a:rPr lang="en-US" dirty="0"/>
              <a:t>use other, well proven code with yours</a:t>
            </a:r>
          </a:p>
          <a:p>
            <a:pPr marL="0" indent="0">
              <a:buNone/>
            </a:pPr>
            <a:r>
              <a:rPr lang="en-US" dirty="0"/>
              <a:t>Example is the math module</a:t>
            </a:r>
          </a:p>
          <a:p>
            <a:r>
              <a:rPr lang="en-US" dirty="0"/>
              <a:t>we </a:t>
            </a:r>
            <a:r>
              <a:rPr lang="en-US" dirty="0">
                <a:latin typeface="Courier New"/>
                <a:cs typeface="Courier New"/>
              </a:rPr>
              <a:t>import</a:t>
            </a:r>
            <a:r>
              <a:rPr lang="en-US" dirty="0"/>
              <a:t> a module to use its contents</a:t>
            </a:r>
          </a:p>
          <a:p>
            <a:r>
              <a:rPr lang="en-US" dirty="0"/>
              <a:t>we use the name of the module as part of the content we imported</a:t>
            </a:r>
          </a:p>
        </p:txBody>
      </p:sp>
    </p:spTree>
    <p:extLst>
      <p:ext uri="{BB962C8B-B14F-4D97-AF65-F5344CB8AC3E}">
        <p14:creationId xmlns:p14="http://schemas.microsoft.com/office/powerpoint/2010/main" val="3371596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subTitle" idx="1"/>
          </p:nvPr>
        </p:nvSpPr>
        <p:spPr>
          <a:prstGeom prst="rect">
            <a:avLst/>
          </a:prstGeom>
        </p:spPr>
        <p:txBody>
          <a:bodyPr/>
          <a:lstStyle/>
          <a:p>
            <a:pPr eaLnBrk="1" hangingPunct="1">
              <a:buFont typeface="Wingdings" pitchFamily="-109" charset="2"/>
              <a:buNone/>
            </a:pPr>
            <a:endParaRPr lang="en-US" dirty="0">
              <a:ea typeface="ＭＳ Ｐゴシック" pitchFamily="-109" charset="-128"/>
              <a:cs typeface="ＭＳ Ｐゴシック" pitchFamily="-109" charset="-128"/>
            </a:endParaRPr>
          </a:p>
          <a:p>
            <a:pPr eaLnBrk="1" hangingPunct="1">
              <a:buFont typeface="Wingdings" pitchFamily="-109" charset="2"/>
              <a:buNone/>
            </a:pPr>
            <a:endParaRPr lang="en-US" dirty="0">
              <a:ea typeface="ＭＳ Ｐゴシック" pitchFamily="-109" charset="-128"/>
              <a:cs typeface="ＭＳ Ｐゴシック" pitchFamily="-109" charset="-128"/>
            </a:endParaRPr>
          </a:p>
        </p:txBody>
      </p:sp>
      <p:sp>
        <p:nvSpPr>
          <p:cNvPr id="36866" name="Rectangle 2"/>
          <p:cNvSpPr>
            <a:spLocks noGrp="1" noChangeArrowheads="1"/>
          </p:cNvSpPr>
          <p:nvPr>
            <p:ph type="ctrTitle" idx="4294967295"/>
          </p:nvPr>
        </p:nvSpPr>
        <p:spPr>
          <a:xfrm>
            <a:off x="1752600" y="1143000"/>
            <a:ext cx="5562600" cy="1143000"/>
          </a:xfrm>
          <a:prstGeom prst="rect">
            <a:avLst/>
          </a:prstGeom>
        </p:spPr>
        <p:txBody>
          <a:bodyPr>
            <a:normAutofit fontScale="90000"/>
          </a:bodyPr>
          <a:lstStyle/>
          <a:p>
            <a:pPr eaLnBrk="1" hangingPunct="1"/>
            <a:r>
              <a:rPr lang="en-US" dirty="0">
                <a:ea typeface="ＭＳ Ｐゴシック" pitchFamily="-109" charset="-128"/>
                <a:cs typeface="ＭＳ Ｐゴシック" pitchFamily="-109" charset="-128"/>
              </a:rPr>
              <a:t>Your First Program</a:t>
            </a:r>
            <a:br>
              <a:rPr lang="en-US" dirty="0">
                <a:ea typeface="ＭＳ Ｐゴシック" pitchFamily="-109" charset="-128"/>
                <a:cs typeface="ＭＳ Ｐゴシック" pitchFamily="-109" charset="-128"/>
              </a:rPr>
            </a:br>
            <a:r>
              <a:rPr lang="en-US" dirty="0" err="1">
                <a:ea typeface="ＭＳ Ｐゴシック" pitchFamily="-109" charset="-128"/>
                <a:cs typeface="ＭＳ Ｐゴシック" pitchFamily="-109" charset="-128"/>
              </a:rPr>
              <a:t>QuickStart</a:t>
            </a:r>
            <a:r>
              <a:rPr lang="en-US" dirty="0">
                <a:ea typeface="ＭＳ Ｐゴシック" pitchFamily="-109" charset="-128"/>
                <a:cs typeface="ＭＳ Ｐゴシック" pitchFamily="-109" charset="-128"/>
              </a:rPr>
              <a:t> 1</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 module</a:t>
            </a:r>
          </a:p>
        </p:txBody>
      </p:sp>
      <p:sp>
        <p:nvSpPr>
          <p:cNvPr id="3" name="Content Placeholder 2"/>
          <p:cNvSpPr>
            <a:spLocks noGrp="1"/>
          </p:cNvSpPr>
          <p:nvPr>
            <p:ph idx="1"/>
          </p:nvPr>
        </p:nvSpPr>
        <p:spPr>
          <a:xfrm>
            <a:off x="457200" y="1600200"/>
            <a:ext cx="8610600" cy="4525963"/>
          </a:xfrm>
        </p:spPr>
        <p:txBody>
          <a:bodyPr/>
          <a:lstStyle/>
          <a:p>
            <a:pPr marL="0" indent="0">
              <a:buNone/>
            </a:pPr>
            <a:r>
              <a:rPr lang="en-US" sz="2400" dirty="0">
                <a:latin typeface="Courier New"/>
                <a:cs typeface="Courier New"/>
              </a:rPr>
              <a:t>import math</a:t>
            </a:r>
          </a:p>
          <a:p>
            <a:pPr marL="0" indent="0">
              <a:buNone/>
            </a:pPr>
            <a:r>
              <a:rPr lang="en-US" sz="2400" dirty="0">
                <a:latin typeface="Courier New"/>
                <a:cs typeface="Courier New"/>
              </a:rPr>
              <a:t>print(</a:t>
            </a:r>
            <a:r>
              <a:rPr lang="en-US" sz="2400" dirty="0" err="1">
                <a:latin typeface="Courier New"/>
                <a:cs typeface="Courier New"/>
              </a:rPr>
              <a:t>math.pi</a:t>
            </a:r>
            <a:r>
              <a:rPr lang="en-US" sz="2400" dirty="0">
                <a:latin typeface="Courier New"/>
                <a:cs typeface="Courier New"/>
              </a:rPr>
              <a:t>)		# constant in math module</a:t>
            </a:r>
          </a:p>
          <a:p>
            <a:pPr marL="0" indent="0">
              <a:buNone/>
            </a:pPr>
            <a:r>
              <a:rPr lang="en-US" sz="2400" dirty="0">
                <a:latin typeface="Courier New"/>
                <a:cs typeface="Courier New"/>
              </a:rPr>
              <a:t>print(</a:t>
            </a:r>
            <a:r>
              <a:rPr lang="en-US" sz="2400" dirty="0" err="1">
                <a:latin typeface="Courier New"/>
                <a:cs typeface="Courier New"/>
              </a:rPr>
              <a:t>math.sin</a:t>
            </a:r>
            <a:r>
              <a:rPr lang="en-US" sz="2400" dirty="0">
                <a:latin typeface="Courier New"/>
                <a:cs typeface="Courier New"/>
              </a:rPr>
              <a:t>(1.0))# a function in math</a:t>
            </a:r>
          </a:p>
          <a:p>
            <a:pPr marL="0" indent="0">
              <a:buNone/>
            </a:pPr>
            <a:r>
              <a:rPr lang="en-US" sz="2400" dirty="0">
                <a:latin typeface="Courier New"/>
                <a:cs typeface="Courier New"/>
              </a:rPr>
              <a:t>help(</a:t>
            </a:r>
            <a:r>
              <a:rPr lang="en-US" sz="2400" dirty="0" err="1">
                <a:latin typeface="Courier New"/>
                <a:cs typeface="Courier New"/>
              </a:rPr>
              <a:t>math.pow</a:t>
            </a:r>
            <a:r>
              <a:rPr lang="en-US" sz="2400" dirty="0">
                <a:latin typeface="Courier New"/>
                <a:cs typeface="Courier New"/>
              </a:rPr>
              <a:t>)		# help info on </a:t>
            </a:r>
            <a:r>
              <a:rPr lang="en-US" sz="2400" dirty="0" err="1">
                <a:latin typeface="Courier New"/>
                <a:cs typeface="Courier New"/>
              </a:rPr>
              <a:t>pow</a:t>
            </a:r>
            <a:endParaRPr lang="en-US" sz="2400" dirty="0">
              <a:latin typeface="Courier New"/>
              <a:cs typeface="Courier New"/>
            </a:endParaRPr>
          </a:p>
        </p:txBody>
      </p:sp>
    </p:spTree>
    <p:extLst>
      <p:ext uri="{BB962C8B-B14F-4D97-AF65-F5344CB8AC3E}">
        <p14:creationId xmlns:p14="http://schemas.microsoft.com/office/powerpoint/2010/main" val="16801151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ctrTitle"/>
          </p:nvPr>
        </p:nvSpPr>
        <p:spPr/>
        <p:txBody>
          <a:bodyPr/>
          <a:lstStyle/>
          <a:p>
            <a:pPr eaLnBrk="1" hangingPunct="1"/>
            <a:r>
              <a:rPr lang="en-US" dirty="0">
                <a:ea typeface="ＭＳ Ｐゴシック" pitchFamily="-109" charset="-128"/>
                <a:cs typeface="ＭＳ Ｐゴシック" pitchFamily="-109" charset="-128"/>
              </a:rPr>
              <a:t>Developing an Algorithm</a:t>
            </a:r>
          </a:p>
        </p:txBody>
      </p:sp>
      <p:sp>
        <p:nvSpPr>
          <p:cNvPr id="116739" name="Rectangle 3"/>
          <p:cNvSpPr>
            <a:spLocks noGrp="1" noChangeArrowheads="1"/>
          </p:cNvSpPr>
          <p:nvPr>
            <p:ph type="subTitle" idx="1"/>
          </p:nvPr>
        </p:nvSpPr>
        <p:spPr/>
        <p:txBody>
          <a:bodyPr/>
          <a:lstStyle/>
          <a:p>
            <a:pPr eaLnBrk="1" hangingPunct="1">
              <a:buFont typeface="Wingdings" pitchFamily="-109" charset="2"/>
              <a:buNone/>
            </a:pPr>
            <a:endParaRPr lang="en-US">
              <a:ea typeface="ＭＳ Ｐゴシック" pitchFamily="-109" charset="-128"/>
              <a:cs typeface="ＭＳ Ｐゴシック" pitchFamily="-109" charset="-128"/>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 an Algorithm (</a:t>
            </a:r>
            <a:r>
              <a:rPr lang="en-US" dirty="0" err="1">
                <a:solidFill>
                  <a:srgbClr val="FF0000"/>
                </a:solidFill>
              </a:rPr>
              <a:t>algrím</a:t>
            </a:r>
            <a:r>
              <a:rPr lang="en-US" dirty="0"/>
              <a:t>)</a:t>
            </a:r>
          </a:p>
        </p:txBody>
      </p:sp>
      <p:sp>
        <p:nvSpPr>
          <p:cNvPr id="3" name="Content Placeholder 2"/>
          <p:cNvSpPr>
            <a:spLocks noGrp="1"/>
          </p:cNvSpPr>
          <p:nvPr>
            <p:ph idx="1"/>
          </p:nvPr>
        </p:nvSpPr>
        <p:spPr/>
        <p:txBody>
          <a:bodyPr/>
          <a:lstStyle/>
          <a:p>
            <a:pPr>
              <a:buNone/>
            </a:pPr>
            <a:r>
              <a:rPr lang="en-US" dirty="0"/>
              <a:t>How do we solve the following?</a:t>
            </a:r>
          </a:p>
          <a:p>
            <a:r>
              <a:rPr lang="en-US" dirty="0"/>
              <a:t>If one inch of rain falls on an acre of land, how many gallons of water have accumulated on that acre?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lstStyle/>
          <a:p>
            <a:pPr marL="0" indent="0">
              <a:buNone/>
            </a:pPr>
            <a:r>
              <a:rPr lang="en-US" i="1" dirty="0"/>
              <a:t>A method – a sequence of steps – that describes how to solve a problem of class of problems</a:t>
            </a:r>
          </a:p>
          <a:p>
            <a:pPr marL="0" indent="0">
              <a:buNone/>
            </a:pPr>
            <a:endParaRPr lang="en-US" dirty="0"/>
          </a:p>
        </p:txBody>
      </p:sp>
    </p:spTree>
    <p:extLst>
      <p:ext uri="{BB962C8B-B14F-4D97-AF65-F5344CB8AC3E}">
        <p14:creationId xmlns:p14="http://schemas.microsoft.com/office/powerpoint/2010/main" val="21407127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5</a:t>
            </a:r>
          </a:p>
        </p:txBody>
      </p:sp>
      <p:sp>
        <p:nvSpPr>
          <p:cNvPr id="3" name="Content Placeholder 2"/>
          <p:cNvSpPr>
            <a:spLocks noGrp="1"/>
          </p:cNvSpPr>
          <p:nvPr>
            <p:ph idx="1"/>
          </p:nvPr>
        </p:nvSpPr>
        <p:spPr/>
        <p:txBody>
          <a:bodyPr/>
          <a:lstStyle/>
          <a:p>
            <a:pPr marL="0" indent="0">
              <a:buNone/>
            </a:pPr>
            <a:r>
              <a:rPr lang="en-US" dirty="0"/>
              <a:t>Test your code, often and thoroughly!</a:t>
            </a:r>
          </a:p>
          <a:p>
            <a:pPr marL="0" indent="0">
              <a:buNone/>
            </a:pPr>
            <a:endParaRPr lang="en-US" dirty="0"/>
          </a:p>
          <a:p>
            <a:pPr marL="0" indent="0">
              <a:buNone/>
            </a:pPr>
            <a:r>
              <a:rPr lang="en-US" dirty="0"/>
              <a:t>One thing we learn in writing our code is that we must test it, especially against a number of conditions, to assure ourselves that it works</a:t>
            </a:r>
          </a:p>
          <a:p>
            <a:r>
              <a:rPr lang="en-US" dirty="0"/>
              <a:t>it turns out that testing is very hard and "correct" is a difficult thing to establish!</a:t>
            </a:r>
          </a:p>
        </p:txBody>
      </p:sp>
    </p:spTree>
    <p:extLst>
      <p:ext uri="{BB962C8B-B14F-4D97-AF65-F5344CB8AC3E}">
        <p14:creationId xmlns:p14="http://schemas.microsoft.com/office/powerpoint/2010/main" val="25330756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Code Listing 1.2-1.3</a:t>
            </a:r>
          </a:p>
        </p:txBody>
      </p:sp>
    </p:spTree>
    <p:extLst>
      <p:ext uri="{BB962C8B-B14F-4D97-AF65-F5344CB8AC3E}">
        <p14:creationId xmlns:p14="http://schemas.microsoft.com/office/powerpoint/2010/main" val="24402213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0" y="304800"/>
            <a:ext cx="8991600" cy="5821363"/>
          </a:xfrm>
        </p:spPr>
        <p:txBody>
          <a:bodyPr/>
          <a:lstStyle/>
          <a:p>
            <a:pPr marL="0" indent="0">
              <a:buNone/>
            </a:pPr>
            <a:endParaRPr lang="en-US" dirty="0"/>
          </a:p>
        </p:txBody>
      </p:sp>
      <p:pic>
        <p:nvPicPr>
          <p:cNvPr id="5" name="Picture 4"/>
          <p:cNvPicPr>
            <a:picLocks noChangeAspect="1"/>
          </p:cNvPicPr>
          <p:nvPr/>
        </p:nvPicPr>
        <p:blipFill>
          <a:blip r:embed="rId2"/>
          <a:stretch>
            <a:fillRect/>
          </a:stretch>
        </p:blipFill>
        <p:spPr>
          <a:xfrm>
            <a:off x="31749" y="838200"/>
            <a:ext cx="8834051" cy="1752600"/>
          </a:xfrm>
          <a:prstGeom prst="rect">
            <a:avLst/>
          </a:prstGeom>
        </p:spPr>
      </p:pic>
      <p:pic>
        <p:nvPicPr>
          <p:cNvPr id="6" name="Picture 5"/>
          <p:cNvPicPr>
            <a:picLocks noChangeAspect="1"/>
          </p:cNvPicPr>
          <p:nvPr/>
        </p:nvPicPr>
        <p:blipFill>
          <a:blip r:embed="rId3"/>
          <a:stretch>
            <a:fillRect/>
          </a:stretch>
        </p:blipFill>
        <p:spPr>
          <a:xfrm>
            <a:off x="3175" y="3581400"/>
            <a:ext cx="8927432" cy="1828800"/>
          </a:xfrm>
          <a:prstGeom prst="rect">
            <a:avLst/>
          </a:prstGeom>
        </p:spPr>
      </p:pic>
    </p:spTree>
    <p:extLst>
      <p:ext uri="{BB962C8B-B14F-4D97-AF65-F5344CB8AC3E}">
        <p14:creationId xmlns:p14="http://schemas.microsoft.com/office/powerpoint/2010/main" val="13056690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Rules</a:t>
            </a:r>
          </a:p>
        </p:txBody>
      </p:sp>
      <p:sp>
        <p:nvSpPr>
          <p:cNvPr id="3" name="Content Placeholder 2"/>
          <p:cNvSpPr>
            <a:spLocks noGrp="1"/>
          </p:cNvSpPr>
          <p:nvPr>
            <p:ph idx="1"/>
          </p:nvPr>
        </p:nvSpPr>
        <p:spPr/>
        <p:txBody>
          <a:bodyPr/>
          <a:lstStyle/>
          <a:p>
            <a:pPr marL="514350" indent="-514350">
              <a:buFont typeface="+mj-lt"/>
              <a:buAutoNum type="arabicPeriod"/>
            </a:pPr>
            <a:r>
              <a:rPr lang="en-US" sz="2800" dirty="0"/>
              <a:t>Think before you program</a:t>
            </a:r>
          </a:p>
          <a:p>
            <a:pPr marL="514350" indent="-514350">
              <a:buFont typeface="+mj-lt"/>
              <a:buAutoNum type="arabicPeriod"/>
            </a:pPr>
            <a:r>
              <a:rPr lang="en-US" sz="2800" dirty="0"/>
              <a:t>A program is a human-readable essay on problem solving that also happens </a:t>
            </a:r>
            <a:r>
              <a:rPr lang="en-US" sz="2800" dirty="0" err="1"/>
              <a:t>ot</a:t>
            </a:r>
            <a:r>
              <a:rPr lang="en-US" sz="2800" dirty="0"/>
              <a:t> execute on a computer.</a:t>
            </a:r>
          </a:p>
          <a:p>
            <a:pPr marL="514350" indent="-514350">
              <a:buFont typeface="+mj-lt"/>
              <a:buAutoNum type="arabicPeriod"/>
            </a:pPr>
            <a:r>
              <a:rPr lang="en-US" sz="2800" dirty="0"/>
              <a:t>The best way to improve your programming and problem solving skills is to practice. </a:t>
            </a:r>
          </a:p>
          <a:p>
            <a:pPr marL="514350" indent="-514350">
              <a:buFont typeface="+mj-lt"/>
              <a:buAutoNum type="arabicPeriod"/>
            </a:pPr>
            <a:r>
              <a:rPr lang="en-US" sz="2800" dirty="0"/>
              <a:t>A foolish consistency is the hobgoblin of little minds</a:t>
            </a:r>
          </a:p>
          <a:p>
            <a:pPr marL="514350" indent="-514350">
              <a:buFont typeface="+mj-lt"/>
              <a:buAutoNum type="arabicPeriod"/>
            </a:pPr>
            <a:r>
              <a:rPr lang="en-US" sz="2800" dirty="0"/>
              <a:t>Test your code, often and thoroughly!</a:t>
            </a:r>
          </a:p>
          <a:p>
            <a:pPr marL="0" indent="0">
              <a:buNone/>
            </a:pPr>
            <a:endParaRPr lang="en-US" sz="2800" dirty="0"/>
          </a:p>
          <a:p>
            <a:pPr marL="514350" indent="-514350">
              <a:buFont typeface="+mj-lt"/>
              <a:buAutoNum type="arabicPeriod"/>
            </a:pPr>
            <a:endParaRPr lang="en-US" dirty="0"/>
          </a:p>
          <a:p>
            <a:pPr marL="514350" indent="-514350">
              <a:buFont typeface="+mj-lt"/>
              <a:buAutoNum type="arabicPeriod"/>
            </a:pPr>
            <a:endParaRPr lang="en-US" dirty="0"/>
          </a:p>
          <a:p>
            <a:pPr marL="0" indent="0">
              <a:buNone/>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395806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5400" y="1143000"/>
            <a:ext cx="9118600" cy="428067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Getting input</a:t>
            </a:r>
          </a:p>
        </p:txBody>
      </p:sp>
      <p:sp>
        <p:nvSpPr>
          <p:cNvPr id="40963" name="Rectangle 3"/>
          <p:cNvSpPr>
            <a:spLocks noGrp="1" noChangeArrowheads="1"/>
          </p:cNvSpPr>
          <p:nvPr>
            <p:ph idx="1"/>
          </p:nvPr>
        </p:nvSpPr>
        <p:spPr>
          <a:xfrm>
            <a:off x="457200" y="1447800"/>
            <a:ext cx="8229600" cy="4419600"/>
          </a:xfrm>
        </p:spPr>
        <p:txBody>
          <a:bodyPr/>
          <a:lstStyle/>
          <a:p>
            <a:pPr marL="509588" indent="-509588" eaLnBrk="1" hangingPunct="1">
              <a:lnSpc>
                <a:spcPct val="90000"/>
              </a:lnSpc>
              <a:buFont typeface="Wingdings" pitchFamily="-109" charset="2"/>
              <a:buNone/>
            </a:pPr>
            <a:r>
              <a:rPr lang="en-US" dirty="0">
                <a:ea typeface="ＭＳ Ｐゴシック" pitchFamily="-109" charset="-128"/>
                <a:cs typeface="ＭＳ Ｐゴシック" pitchFamily="-109" charset="-128"/>
              </a:rPr>
              <a:t>The function:</a:t>
            </a:r>
          </a:p>
          <a:p>
            <a:pPr marL="509588" indent="-509588" eaLnBrk="1" hangingPunct="1">
              <a:lnSpc>
                <a:spcPct val="90000"/>
              </a:lnSpc>
              <a:buFont typeface="Wingdings" pitchFamily="-109" charset="2"/>
              <a:buNone/>
            </a:pPr>
            <a:r>
              <a:rPr lang="en-US" dirty="0">
                <a:latin typeface="Courier New" pitchFamily="-109" charset="0"/>
                <a:ea typeface="Courier New" pitchFamily="-109" charset="0"/>
                <a:cs typeface="Courier New" pitchFamily="-109" charset="0"/>
              </a:rPr>
              <a:t>input(“Give me a value”)</a:t>
            </a:r>
          </a:p>
          <a:p>
            <a:pPr marL="509588" indent="-509588" eaLnBrk="1" hangingPunct="1">
              <a:lnSpc>
                <a:spcPct val="90000"/>
              </a:lnSpc>
            </a:pPr>
            <a:r>
              <a:rPr lang="en-US" dirty="0">
                <a:ea typeface="ＭＳ Ｐゴシック" pitchFamily="-109" charset="-128"/>
                <a:cs typeface="ＭＳ Ｐゴシック" pitchFamily="-109" charset="-128"/>
              </a:rPr>
              <a:t>prints “Give me a value” on the python screen and waits till the user types something (anything), ending with Enter</a:t>
            </a:r>
          </a:p>
          <a:p>
            <a:pPr marL="509588" indent="-509588" eaLnBrk="1" hangingPunct="1">
              <a:lnSpc>
                <a:spcPct val="90000"/>
              </a:lnSpc>
            </a:pPr>
            <a:r>
              <a:rPr lang="en-US" dirty="0">
                <a:ea typeface="ＭＳ Ｐゴシック" pitchFamily="-109" charset="-128"/>
                <a:cs typeface="ＭＳ Ｐゴシック" pitchFamily="-109" charset="-128"/>
              </a:rPr>
              <a:t>Warning, it returns a string (sequence of characters), no matter what is given, even a number (</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1</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 is not the same as 1, different types)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import of math</a:t>
            </a:r>
          </a:p>
        </p:txBody>
      </p:sp>
      <p:sp>
        <p:nvSpPr>
          <p:cNvPr id="78851" name="Rectangle 3"/>
          <p:cNvSpPr>
            <a:spLocks noGrp="1" noChangeArrowheads="1"/>
          </p:cNvSpPr>
          <p:nvPr>
            <p:ph idx="1"/>
          </p:nvPr>
        </p:nvSpPr>
        <p:spPr>
          <a:xfrm>
            <a:off x="457200" y="1600200"/>
            <a:ext cx="8229600" cy="4267200"/>
          </a:xfrm>
        </p:spPr>
        <p:txBody>
          <a:bodyPr/>
          <a:lstStyle/>
          <a:p>
            <a:pPr eaLnBrk="1" hangingPunct="1">
              <a:lnSpc>
                <a:spcPct val="90000"/>
              </a:lnSpc>
            </a:pPr>
            <a:r>
              <a:rPr lang="en-US">
                <a:ea typeface="ＭＳ Ｐゴシック" pitchFamily="-109" charset="-128"/>
                <a:cs typeface="ＭＳ Ｐゴシック" pitchFamily="-109" charset="-128"/>
              </a:rPr>
              <a:t>One thing we did was to import the math module with </a:t>
            </a:r>
            <a:r>
              <a:rPr lang="en-US">
                <a:latin typeface="Courier New" pitchFamily="-109" charset="0"/>
                <a:ea typeface="Courier New" pitchFamily="-109" charset="0"/>
                <a:cs typeface="Courier New" pitchFamily="-109" charset="0"/>
              </a:rPr>
              <a:t>import math</a:t>
            </a:r>
          </a:p>
          <a:p>
            <a:pPr eaLnBrk="1" hangingPunct="1">
              <a:lnSpc>
                <a:spcPct val="90000"/>
              </a:lnSpc>
            </a:pPr>
            <a:r>
              <a:rPr lang="en-US">
                <a:ea typeface="ＭＳ Ｐゴシック" pitchFamily="-109" charset="-128"/>
                <a:cs typeface="ＭＳ Ｐゴシック" pitchFamily="-109" charset="-128"/>
              </a:rPr>
              <a:t>This brought in python statements to support math (try it in the python window)</a:t>
            </a:r>
          </a:p>
          <a:p>
            <a:pPr eaLnBrk="1" hangingPunct="1">
              <a:lnSpc>
                <a:spcPct val="90000"/>
              </a:lnSpc>
            </a:pPr>
            <a:r>
              <a:rPr lang="en-US">
                <a:ea typeface="ＭＳ Ｐゴシック" pitchFamily="-109" charset="-128"/>
                <a:cs typeface="ＭＳ Ｐゴシック" pitchFamily="-109" charset="-128"/>
              </a:rPr>
              <a:t>We precede all operations of math with </a:t>
            </a:r>
            <a:r>
              <a:rPr lang="en-US">
                <a:latin typeface="Courier New" pitchFamily="-109" charset="0"/>
                <a:ea typeface="Courier New" pitchFamily="-109" charset="0"/>
                <a:cs typeface="Courier New" pitchFamily="-109" charset="0"/>
              </a:rPr>
              <a:t>math.xxx</a:t>
            </a:r>
          </a:p>
          <a:p>
            <a:pPr eaLnBrk="1" hangingPunct="1">
              <a:lnSpc>
                <a:spcPct val="90000"/>
              </a:lnSpc>
            </a:pPr>
            <a:r>
              <a:rPr lang="en-US">
                <a:latin typeface="Courier New" pitchFamily="-109" charset="0"/>
                <a:ea typeface="Courier New" pitchFamily="-109" charset="0"/>
                <a:cs typeface="Courier New" pitchFamily="-109" charset="0"/>
              </a:rPr>
              <a:t>math.pi</a:t>
            </a:r>
            <a:r>
              <a:rPr lang="en-US">
                <a:ea typeface="ＭＳ Ｐゴシック" pitchFamily="-109" charset="-128"/>
                <a:cs typeface="ＭＳ Ｐゴシック" pitchFamily="-109" charset="-128"/>
              </a:rPr>
              <a:t>, for example, is pi. </a:t>
            </a:r>
            <a:r>
              <a:rPr lang="en-US">
                <a:latin typeface="Courier New" pitchFamily="-109" charset="0"/>
                <a:ea typeface="Courier New" pitchFamily="-109" charset="0"/>
                <a:cs typeface="Courier New" pitchFamily="-109" charset="0"/>
              </a:rPr>
              <a:t>math.pow(x,y)</a:t>
            </a:r>
            <a:r>
              <a:rPr lang="en-US">
                <a:ea typeface="ＭＳ Ｐゴシック" pitchFamily="-109" charset="-128"/>
                <a:cs typeface="ＭＳ Ｐゴシック" pitchFamily="-109" charset="-128"/>
              </a:rPr>
              <a:t> raises x to the y</a:t>
            </a:r>
            <a:r>
              <a:rPr lang="en-US" baseline="30000">
                <a:ea typeface="ＭＳ Ｐゴシック" pitchFamily="-109" charset="-128"/>
                <a:cs typeface="ＭＳ Ｐゴシック" pitchFamily="-109" charset="-128"/>
              </a:rPr>
              <a:t>th</a:t>
            </a:r>
            <a:r>
              <a:rPr lang="en-US">
                <a:ea typeface="ＭＳ Ｐゴシック" pitchFamily="-109" charset="-128"/>
                <a:cs typeface="ＭＳ Ｐゴシック" pitchFamily="-109" charset="-128"/>
              </a:rPr>
              <a:t> power.</a:t>
            </a:r>
          </a:p>
          <a:p>
            <a:pPr eaLnBrk="1" hangingPunct="1">
              <a:lnSpc>
                <a:spcPct val="90000"/>
              </a:lnSpc>
            </a:pPr>
            <a:endParaRPr lang="en-US">
              <a:ea typeface="ＭＳ Ｐゴシック" pitchFamily="-109" charset="-128"/>
              <a:cs typeface="ＭＳ Ｐゴシック" pitchFamily="-109" charset="-128"/>
            </a:endParaRPr>
          </a:p>
        </p:txBody>
      </p:sp>
    </p:spTree>
  </p:cSld>
  <p:clrMapOvr>
    <a:masterClrMapping/>
  </p:clrMapOvr>
</p:sld>
</file>

<file path=ppt/theme/theme1.xml><?xml version="1.0" encoding="utf-8"?>
<a:theme xmlns:a="http://schemas.openxmlformats.org/drawingml/2006/main" name="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wrap="none" rtlCol="0">
        <a:spAutoFit/>
      </a:bodyPr>
      <a:lstStyle>
        <a:defPPr>
          <a:defRPr sz="3600" dirty="0" smtClean="0">
            <a:solidFill>
              <a:srgbClr val="000000"/>
            </a:solidFill>
            <a:latin typeface="+mn-lt"/>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8FC282B-4F23-E949-AD30-183A3F5A4681}" vid="{FDCE237B-43A4-8148-BF5E-54D4AD422E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py3-template</Template>
  <TotalTime>984</TotalTime>
  <Words>2865</Words>
  <Application>Microsoft Macintosh PowerPoint</Application>
  <PresentationFormat>On-screen Show (4:3)</PresentationFormat>
  <Paragraphs>417</Paragraphs>
  <Slides>67</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67</vt:i4>
      </vt:variant>
    </vt:vector>
  </HeadingPairs>
  <TitlesOfParts>
    <vt:vector size="78" baseType="lpstr">
      <vt:lpstr>ＭＳ Ｐゴシック</vt:lpstr>
      <vt:lpstr>Arial</vt:lpstr>
      <vt:lpstr>Bernard MT Condensed</vt:lpstr>
      <vt:lpstr>Calibri</vt:lpstr>
      <vt:lpstr>Courier New</vt:lpstr>
      <vt:lpstr>Monaco</vt:lpstr>
      <vt:lpstr>Rosewood Std Regular</vt:lpstr>
      <vt:lpstr>Symbol</vt:lpstr>
      <vt:lpstr>Times New Roman</vt:lpstr>
      <vt:lpstr>Wingdings</vt:lpstr>
      <vt:lpstr>template</vt:lpstr>
      <vt:lpstr>PowerPoint Presentation</vt:lpstr>
      <vt:lpstr>The Three Rules</vt:lpstr>
      <vt:lpstr>What is a Computer Program?</vt:lpstr>
      <vt:lpstr>Program (forrit)</vt:lpstr>
      <vt:lpstr>Interpreted</vt:lpstr>
      <vt:lpstr>Your First Program QuickStart 1</vt:lpstr>
      <vt:lpstr>PowerPoint Presentation</vt:lpstr>
      <vt:lpstr>Getting input</vt:lpstr>
      <vt:lpstr>import of math</vt:lpstr>
      <vt:lpstr>Assignment (gildisveiting)</vt:lpstr>
      <vt:lpstr>Conversion (umbreyting/umskráning)</vt:lpstr>
      <vt:lpstr>Printing output</vt:lpstr>
      <vt:lpstr>At the core of any language</vt:lpstr>
      <vt:lpstr>Save as a “module”</vt:lpstr>
      <vt:lpstr>Errors (villur)</vt:lpstr>
      <vt:lpstr>Common Error</vt:lpstr>
      <vt:lpstr>Syntax (málskipan)</vt:lpstr>
      <vt:lpstr>Modules</vt:lpstr>
      <vt:lpstr>Statements (setningar)</vt:lpstr>
      <vt:lpstr>Expressions (segðir)</vt:lpstr>
      <vt:lpstr>side effects and returns</vt:lpstr>
      <vt:lpstr>Whitespace (hvít bil)</vt:lpstr>
      <vt:lpstr>continuation</vt:lpstr>
      <vt:lpstr>also, tabbing is special</vt:lpstr>
      <vt:lpstr>Python comments (athugasemdir)</vt:lpstr>
      <vt:lpstr>Code as essay, an aside</vt:lpstr>
      <vt:lpstr>Knuth, Literate Programming (84)</vt:lpstr>
      <vt:lpstr>Some of the details</vt:lpstr>
      <vt:lpstr>Python Tokens (tókar)</vt:lpstr>
      <vt:lpstr>Python Operators (virkjar)</vt:lpstr>
      <vt:lpstr>Python Punctuators</vt:lpstr>
      <vt:lpstr>Literals (lesgildi)</vt:lpstr>
      <vt:lpstr>Python name conventions</vt:lpstr>
      <vt:lpstr>Naming conventions</vt:lpstr>
      <vt:lpstr>Rule 4</vt:lpstr>
      <vt:lpstr>Variable (breyta)</vt:lpstr>
      <vt:lpstr>Variable Objects</vt:lpstr>
      <vt:lpstr>Namespace (nafnasvið)</vt:lpstr>
      <vt:lpstr>PowerPoint Presentation</vt:lpstr>
      <vt:lpstr>When = doesn't mean equal</vt:lpstr>
      <vt:lpstr>= is assignment</vt:lpstr>
      <vt:lpstr>More Assignment</vt:lpstr>
      <vt:lpstr>PowerPoint Presentation</vt:lpstr>
      <vt:lpstr>variables and types (tög)</vt:lpstr>
      <vt:lpstr>What can go on the lhs</vt:lpstr>
      <vt:lpstr>Python “types”</vt:lpstr>
      <vt:lpstr>What is a type</vt:lpstr>
      <vt:lpstr>Fundamental Types</vt:lpstr>
      <vt:lpstr>Converting types</vt:lpstr>
      <vt:lpstr>Type conversion (tagbreyting)</vt:lpstr>
      <vt:lpstr>Operators (virkjar)</vt:lpstr>
      <vt:lpstr>Binary operators (tvíundarvirkjar)</vt:lpstr>
      <vt:lpstr>Two types of division</vt:lpstr>
      <vt:lpstr>Modulus Operator</vt:lpstr>
      <vt:lpstr>Mixed Types</vt:lpstr>
      <vt:lpstr>PowerPoint Presentation</vt:lpstr>
      <vt:lpstr>Order of operations and parentheses</vt:lpstr>
      <vt:lpstr>Augmented assignment</vt:lpstr>
      <vt:lpstr>Modules</vt:lpstr>
      <vt:lpstr>math module</vt:lpstr>
      <vt:lpstr>Developing an Algorithm</vt:lpstr>
      <vt:lpstr>Develop an Algorithm (algrím)</vt:lpstr>
      <vt:lpstr>Algorithm</vt:lpstr>
      <vt:lpstr>Rule 5</vt:lpstr>
      <vt:lpstr>PowerPoint Presentation</vt:lpstr>
      <vt:lpstr>PowerPoint Presentation</vt:lpstr>
      <vt:lpstr>The Rules</vt:lpstr>
    </vt:vector>
  </TitlesOfParts>
  <Company>PEARSON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usnidem</dc:creator>
  <cp:lastModifiedBy>Hrafn Loftsson</cp:lastModifiedBy>
  <cp:revision>47</cp:revision>
  <dcterms:created xsi:type="dcterms:W3CDTF">2012-03-21T18:49:41Z</dcterms:created>
  <dcterms:modified xsi:type="dcterms:W3CDTF">2018-08-20T18:07:53Z</dcterms:modified>
</cp:coreProperties>
</file>