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6" r:id="rId12"/>
    <p:sldId id="287" r:id="rId13"/>
    <p:sldId id="270" r:id="rId14"/>
    <p:sldId id="290" r:id="rId15"/>
    <p:sldId id="288" r:id="rId16"/>
    <p:sldId id="289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9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/>
    <p:restoredTop sz="94622"/>
  </p:normalViewPr>
  <p:slideViewPr>
    <p:cSldViewPr>
      <p:cViewPr varScale="1">
        <p:scale>
          <a:sx n="80" d="100"/>
          <a:sy n="80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CE8F74-B1C9-FF4C-BB1D-DC5DADFAEF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8E6D3-9ABE-2F4E-8953-657954901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951BED-D7CD-9045-B136-099CBB6E5903}" type="datetimeFigureOut">
              <a:rPr lang="en-US" altLang="en-US"/>
              <a:pPr>
                <a:defRPr/>
              </a:pPr>
              <a:t>8/27/18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ED8C5-2C28-5C46-B1A2-60BA8CBF6F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2DC0D-F8D3-4E4B-8EFB-AB777F753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52703E-591B-1243-B914-2E158AF380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D22DEF-C842-EB4D-B1E7-FA9F372167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770DF-1A80-4248-A8D5-6A67442C0F9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A3F592-AB02-FF40-917A-D5BC714A6747}" type="datetimeFigureOut">
              <a:rPr lang="en-US" altLang="en-US"/>
              <a:pPr>
                <a:defRPr/>
              </a:pPr>
              <a:t>8/27/18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0F593F9-9075-DD41-9EB6-453E6A464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4AC6B83-870A-6245-B0CF-0FE1763D5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F2FE4-3C93-B047-823F-800F832E6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9934B-71A5-BE4B-8711-D50F2B21F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E73B6A6-B628-314A-9743-A12DB339F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6AA014F2-7372-DE4F-A59F-3A92FD934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EE779B-0483-664E-A90B-D811C5837F10}" type="slidenum">
              <a:rPr lang="en-US" altLang="en-US" sz="1200">
                <a:latin typeface="Times New Roman" pitchFamily="2" charset="0"/>
              </a:rPr>
              <a:pPr/>
              <a:t>20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A955C59-04ED-4C48-9574-B23DBA999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9F94267-9437-E34D-8505-6A0098C98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9F7D209D-3BA4-B643-ACF6-D672316EB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D30801-92CE-154D-90B2-8BF9741D9CBF}" type="slidenum">
              <a:rPr lang="en-US" altLang="en-US" sz="1200">
                <a:latin typeface="Times New Roman" pitchFamily="2" charset="0"/>
              </a:rPr>
              <a:pPr/>
              <a:t>21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68DCF60-CEDB-0643-88D4-E6E72B706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011A57B-03F5-EF4F-BF87-4D93DB51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25D7E015-F453-1D42-9382-A41828A2B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DCA8C7-A483-1E46-8C1A-436B6E7EF81C}" type="slidenum">
              <a:rPr lang="en-US" altLang="en-US" sz="1200">
                <a:latin typeface="Times New Roman" pitchFamily="2" charset="0"/>
              </a:rPr>
              <a:pPr/>
              <a:t>22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C312D530-87BA-FB49-885B-1DFD3D6A2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CA8DDB34-0E48-F147-AD24-AA4FC6E61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Actual: Be Proactive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See it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Simplify it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Stir it up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 New Roman" pitchFamily="2" charset="0"/>
              </a:rPr>
              <a:t>Pause and Reflect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205CDB6-4F43-4049-8BEC-1EA0E7315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9FCC54-E4A8-5A47-B061-F550799FC70D}" type="slidenum">
              <a:rPr lang="en-US" altLang="en-US" sz="1200">
                <a:latin typeface="Times New Roman" pitchFamily="2" charset="0"/>
              </a:rPr>
              <a:pPr/>
              <a:t>23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85B6258-4B8D-D84B-A3CF-CE67B6C90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A7815CF-A10D-3E4F-9F05-4767AB1D5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96D3960-F4C0-E940-A412-CDCFA3687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B5E54-07A1-F643-B8FB-916BA740C4C5}" type="slidenum">
              <a:rPr lang="en-US" altLang="en-US" sz="1200">
                <a:latin typeface="Times New Roman" pitchFamily="2" charset="0"/>
              </a:rPr>
              <a:pPr/>
              <a:t>24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CEF1E45-FB14-3340-92F9-863501C8D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2F4936A-3A9B-AF42-90E6-BF65F52C4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FB85140-8177-254E-A2C7-67DD952D5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2EF6AB-5A3B-A746-BEE1-6E26A8F18397}" type="slidenum">
              <a:rPr lang="en-US" altLang="en-US" sz="1200">
                <a:latin typeface="Times New Roman" pitchFamily="2" charset="0"/>
              </a:rPr>
              <a:pPr/>
              <a:t>25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CE0A55D-A948-1B47-B0EB-81AADE3C1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FAA7336-0B8C-BE4D-9FFE-3DCA5E70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90A4D687-6574-9947-B16D-CC8BC52D5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CBD678-5D1E-B443-A283-CB110347CD02}" type="slidenum">
              <a:rPr lang="en-US" altLang="en-US" sz="1200">
                <a:latin typeface="Times New Roman" pitchFamily="2" charset="0"/>
              </a:rPr>
              <a:pPr/>
              <a:t>26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EE2DDCAF-4DAC-3449-B409-3EB5815C0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95A152B2-E537-FC42-9FAB-DB6FFDE0A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751FE2EE-90D0-6C46-B01D-ED4CD48C7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7D8D87-855E-EA4B-8F23-FC49203D9272}" type="slidenum">
              <a:rPr lang="en-US" altLang="en-US" sz="1200">
                <a:latin typeface="Times New Roman" pitchFamily="2" charset="0"/>
              </a:rPr>
              <a:pPr/>
              <a:t>27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47EB119-16D4-A24F-B71E-A20344082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373B002-4EDD-EF4F-A825-E1CCA1BDF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A30A546-8A26-FC4F-84D6-CEAB69364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DDABB-D816-B44E-A090-15902A583427}" type="slidenum">
              <a:rPr lang="en-US" altLang="en-US" sz="1200">
                <a:latin typeface="Times New Roman" pitchFamily="2" charset="0"/>
              </a:rPr>
              <a:pPr/>
              <a:t>28</a:t>
            </a:fld>
            <a:endParaRPr lang="en-US" altLang="en-US" sz="1200">
              <a:latin typeface="Times New Roman" pitchFamily="2" charset="0"/>
            </a:endParaRPr>
          </a:p>
        </p:txBody>
      </p:sp>
      <p:sp>
        <p:nvSpPr>
          <p:cNvPr id="47106" name="Rectangle 1026">
            <a:extLst>
              <a:ext uri="{FF2B5EF4-FFF2-40B4-BE49-F238E27FC236}">
                <a16:creationId xmlns:a16="http://schemas.microsoft.com/office/drawing/2014/main" id="{B1393ED3-11AA-5244-BE0E-F56D38C05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1027">
            <a:extLst>
              <a:ext uri="{FF2B5EF4-FFF2-40B4-BE49-F238E27FC236}">
                <a16:creationId xmlns:a16="http://schemas.microsoft.com/office/drawing/2014/main" id="{BEF22922-5DBA-D541-B721-7D41CEE8C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G_Bar_Blue_USLetter_RGB">
            <a:extLst>
              <a:ext uri="{FF2B5EF4-FFF2-40B4-BE49-F238E27FC236}">
                <a16:creationId xmlns:a16="http://schemas.microsoft.com/office/drawing/2014/main" id="{E036FBDB-0F1F-A744-A010-8713FD7A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DG_Bar_Blue_USLetter_RGB">
            <a:extLst>
              <a:ext uri="{FF2B5EF4-FFF2-40B4-BE49-F238E27FC236}">
                <a16:creationId xmlns:a16="http://schemas.microsoft.com/office/drawing/2014/main" id="{2621FB60-67D2-3440-9673-6A9E9187C6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451C1884-7D60-5F43-BB9D-A3A19D40B0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89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371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D82C9-5D58-F940-AD7C-346D4CAF6500}"/>
              </a:ext>
            </a:extLst>
          </p:cNvPr>
          <p:cNvSpPr txBox="1"/>
          <p:nvPr userDrawn="1"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"The Practice of Computing Using Python", 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Punch &amp; Enbody, Copyright © 2013 Pearson Education,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39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G_Bar_Blue_USLetter_RGB">
            <a:extLst>
              <a:ext uri="{FF2B5EF4-FFF2-40B4-BE49-F238E27FC236}">
                <a16:creationId xmlns:a16="http://schemas.microsoft.com/office/drawing/2014/main" id="{29EF59B8-8211-BC45-90C1-F553773D07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33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9B970-CC3B-7A43-A050-4F0D442BAD01}"/>
              </a:ext>
            </a:extLst>
          </p:cNvPr>
          <p:cNvSpPr txBox="1"/>
          <p:nvPr userDrawn="1"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"The Practice of Computing Using Python", 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Punch &amp; Enbody, Copyright © 2013 Pearson Education, Inc.</a:t>
            </a:r>
          </a:p>
        </p:txBody>
      </p:sp>
      <p:pic>
        <p:nvPicPr>
          <p:cNvPr id="4" name="Picture 5" descr="j0441471.png">
            <a:extLst>
              <a:ext uri="{FF2B5EF4-FFF2-40B4-BE49-F238E27FC236}">
                <a16:creationId xmlns:a16="http://schemas.microsoft.com/office/drawing/2014/main" id="{8209FF42-94E4-C74E-AABF-72EBE0AF9F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228600"/>
            <a:ext cx="8991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9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02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j0441471.png">
            <a:extLst>
              <a:ext uri="{FF2B5EF4-FFF2-40B4-BE49-F238E27FC236}">
                <a16:creationId xmlns:a16="http://schemas.microsoft.com/office/drawing/2014/main" id="{39547506-2CBC-5F40-8597-BADF96084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228600"/>
            <a:ext cx="8991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CF58B-FB4C-3E48-B879-F2BCC81258D5}"/>
              </a:ext>
            </a:extLst>
          </p:cNvPr>
          <p:cNvSpPr txBox="1"/>
          <p:nvPr userDrawn="1"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"The Practice of Computing Using Python", 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rgbClr val="008000"/>
                </a:solidFill>
              </a:rPr>
              <a:t>Punch &amp; Enbody, Copyright © 2013 Pearson Education, Inc.</a:t>
            </a:r>
          </a:p>
        </p:txBody>
      </p:sp>
      <p:pic>
        <p:nvPicPr>
          <p:cNvPr id="5" name="Picture 5" descr="j0441471.png">
            <a:extLst>
              <a:ext uri="{FF2B5EF4-FFF2-40B4-BE49-F238E27FC236}">
                <a16:creationId xmlns:a16="http://schemas.microsoft.com/office/drawing/2014/main" id="{90DA1B7D-4E3A-7747-89F1-014F90E17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228600"/>
            <a:ext cx="8991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A378A-296F-534F-9164-B108AC5EAB3A}"/>
              </a:ext>
            </a:extLst>
          </p:cNvPr>
          <p:cNvSpPr txBox="1"/>
          <p:nvPr userDrawn="1"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008000"/>
                </a:solidFill>
              </a:rPr>
              <a:t>"The Practice of Computing Using Python", </a:t>
            </a:r>
          </a:p>
          <a:p>
            <a:pPr eaLnBrk="1" hangingPunct="1">
              <a:defRPr/>
            </a:pPr>
            <a:r>
              <a:rPr lang="en-US" altLang="en-US" sz="1200" dirty="0">
                <a:solidFill>
                  <a:srgbClr val="008000"/>
                </a:solidFill>
              </a:rPr>
              <a:t>Punch &amp; </a:t>
            </a:r>
            <a:r>
              <a:rPr lang="en-US" altLang="en-US" sz="1200" dirty="0" err="1">
                <a:solidFill>
                  <a:srgbClr val="008000"/>
                </a:solidFill>
              </a:rPr>
              <a:t>Enbody</a:t>
            </a:r>
            <a:r>
              <a:rPr lang="en-US" altLang="en-US" sz="1200" dirty="0">
                <a:solidFill>
                  <a:srgbClr val="008000"/>
                </a:solidFill>
              </a:rPr>
              <a:t>, Copyright © 2017 Pearson Education,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80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16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2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12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32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96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>
            <a:extLst>
              <a:ext uri="{FF2B5EF4-FFF2-40B4-BE49-F238E27FC236}">
                <a16:creationId xmlns:a16="http://schemas.microsoft.com/office/drawing/2014/main" id="{7694FB38-3877-BA44-9A0C-07A7AF64C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5FD33A3A-839A-AE46-B114-D0BCA5789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8" name="TextBox 4">
            <a:extLst>
              <a:ext uri="{FF2B5EF4-FFF2-40B4-BE49-F238E27FC236}">
                <a16:creationId xmlns:a16="http://schemas.microsoft.com/office/drawing/2014/main" id="{81AE1D1B-2B0A-E840-8A98-A773414D8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396038"/>
            <a:ext cx="4281488" cy="4619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008000"/>
                </a:solidFill>
              </a:rPr>
              <a:t>"The Practice of Computing Using Python, 3rd/ E, GE", </a:t>
            </a:r>
          </a:p>
          <a:p>
            <a:pPr eaLnBrk="1" hangingPunct="1">
              <a:defRPr/>
            </a:pPr>
            <a:r>
              <a:rPr lang="en-US" altLang="en-US" sz="1200" dirty="0">
                <a:solidFill>
                  <a:srgbClr val="008000"/>
                </a:solidFill>
              </a:rPr>
              <a:t>Punch &amp; </a:t>
            </a:r>
            <a:r>
              <a:rPr lang="en-US" altLang="en-US" sz="1200" dirty="0" err="1">
                <a:solidFill>
                  <a:srgbClr val="008000"/>
                </a:solidFill>
              </a:rPr>
              <a:t>Enbody</a:t>
            </a:r>
            <a:r>
              <a:rPr lang="en-US" altLang="en-US" sz="1200" dirty="0">
                <a:solidFill>
                  <a:srgbClr val="008000"/>
                </a:solidFill>
              </a:rPr>
              <a:t>, Copyright © 2017 Pearson Education,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82" r:id="rId11"/>
    <p:sldLayoutId id="2147483883" r:id="rId12"/>
    <p:sldLayoutId id="2147483884" r:id="rId13"/>
    <p:sldLayoutId id="2147483878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>
            <a:extLst>
              <a:ext uri="{FF2B5EF4-FFF2-40B4-BE49-F238E27FC236}">
                <a16:creationId xmlns:a16="http://schemas.microsoft.com/office/drawing/2014/main" id="{E577BDCF-556A-6D42-B1E3-FD35E4208B6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Rosewood Std Regular" charset="0"/>
                <a:cs typeface="Arial" panose="020B0604020202020204" pitchFamily="34" charset="0"/>
              </a:rPr>
              <a:t>Chapter 3</a:t>
            </a:r>
          </a:p>
        </p:txBody>
      </p:sp>
      <p:sp>
        <p:nvSpPr>
          <p:cNvPr id="10242" name="Text Placeholder 2">
            <a:extLst>
              <a:ext uri="{FF2B5EF4-FFF2-40B4-BE49-F238E27FC236}">
                <a16:creationId xmlns:a16="http://schemas.microsoft.com/office/drawing/2014/main" id="{34147EA4-964D-A645-81F5-6C58D321527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588" y="3352800"/>
            <a:ext cx="4419600" cy="1752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Bernard MT Condensed" panose="02050806060905020404" pitchFamily="18" charset="77"/>
                <a:cs typeface="Arial" panose="020B0604020202020204" pitchFamily="34" charset="0"/>
              </a:rPr>
              <a:t>Algorithms and Program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CDBEFF1-BE55-AA4B-8843-98655E252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Readability(2): Naming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0607D2A-FB00-9043-95F5-A4BC65B2C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easiest thing to do that affects readability is good naming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use names for the items you create that reflect their purpose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to help keep straight the types used, include that as part of the name. Python does not care about the type stored, but you do!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remember "lower with under"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ubtitle 3">
            <a:extLst>
              <a:ext uri="{FF2B5EF4-FFF2-40B4-BE49-F238E27FC236}">
                <a16:creationId xmlns:a16="http://schemas.microsoft.com/office/drawing/2014/main" id="{C658C579-67FE-954B-8544-A166153DC6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Listing 3.1 (bad)</a:t>
            </a:r>
          </a:p>
          <a:p>
            <a:pPr eaLnBrk="1" hangingPunct="1"/>
            <a:r>
              <a:rPr lang="en-US" altLang="en-US"/>
              <a:t>vs</a:t>
            </a:r>
          </a:p>
          <a:p>
            <a:pPr eaLnBrk="1" hangingPunct="1"/>
            <a:r>
              <a:rPr lang="en-US" altLang="en-US"/>
              <a:t>Code Listing 3.2 (good)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>
            <a:extLst>
              <a:ext uri="{FF2B5EF4-FFF2-40B4-BE49-F238E27FC236}">
                <a16:creationId xmlns:a16="http://schemas.microsoft.com/office/drawing/2014/main" id="{82FE6787-2428-6F45-B8D3-F8478EB944A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endParaRPr lang="en-US" altLang="en-US"/>
          </a:p>
        </p:txBody>
      </p:sp>
      <p:pic>
        <p:nvPicPr>
          <p:cNvPr id="21506" name="Picture 3">
            <a:extLst>
              <a:ext uri="{FF2B5EF4-FFF2-40B4-BE49-F238E27FC236}">
                <a16:creationId xmlns:a16="http://schemas.microsoft.com/office/drawing/2014/main" id="{8B2D7DDD-9ECB-FC42-8447-4DA0F17B7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44196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">
            <a:extLst>
              <a:ext uri="{FF2B5EF4-FFF2-40B4-BE49-F238E27FC236}">
                <a16:creationId xmlns:a16="http://schemas.microsoft.com/office/drawing/2014/main" id="{FAE80CEE-4FED-874E-85CE-6944A8B09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352800"/>
            <a:ext cx="89916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6B036-691C-CE4B-A0F2-01C1C1BDD8EC}"/>
              </a:ext>
            </a:extLst>
          </p:cNvPr>
          <p:cNvSpPr txBox="1"/>
          <p:nvPr/>
        </p:nvSpPr>
        <p:spPr bwMode="auto">
          <a:xfrm>
            <a:off x="3581400" y="2667000"/>
            <a:ext cx="15446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rgbClr val="000000"/>
                </a:solidFill>
                <a:latin typeface="+mj-lt"/>
                <a:ea typeface="ＭＳ Ｐゴシック" charset="0"/>
              </a:rPr>
              <a:t>versus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2">
            <a:extLst>
              <a:ext uri="{FF2B5EF4-FFF2-40B4-BE49-F238E27FC236}">
                <a16:creationId xmlns:a16="http://schemas.microsoft.com/office/drawing/2014/main" id="{414F7C5E-694D-A644-AEF7-961693B82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Readability(3): Comments</a:t>
            </a:r>
          </a:p>
        </p:txBody>
      </p:sp>
      <p:sp>
        <p:nvSpPr>
          <p:cNvPr id="22530" name="Content Placeholder 3">
            <a:extLst>
              <a:ext uri="{FF2B5EF4-FFF2-40B4-BE49-F238E27FC236}">
                <a16:creationId xmlns:a16="http://schemas.microsoft.com/office/drawing/2014/main" id="{951EB10F-BBC8-2446-8792-DBBC8D9876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 at the top, the goal of the code</a:t>
            </a:r>
          </a:p>
          <a:p>
            <a:pPr eaLnBrk="1" hangingPunct="1"/>
            <a:r>
              <a:rPr lang="en-US" altLang="en-US"/>
              <a:t>purpose of variables (if not obvious by the name)</a:t>
            </a:r>
          </a:p>
          <a:p>
            <a:pPr eaLnBrk="1" hangingPunct="1"/>
            <a:r>
              <a:rPr lang="en-US" altLang="en-US"/>
              <a:t>purpose of other functions being used</a:t>
            </a:r>
          </a:p>
          <a:p>
            <a:pPr eaLnBrk="1" hangingPunct="1"/>
            <a:r>
              <a:rPr lang="en-US" altLang="en-US"/>
              <a:t>anything </a:t>
            </a:r>
            <a:r>
              <a:rPr lang="en-US" altLang="en-US" b="1" i="1"/>
              <a:t>tricky</a:t>
            </a:r>
            <a:r>
              <a:rPr lang="en-US" altLang="en-US"/>
              <a:t>. If it took you time to write, it probably is hard to read and needs a comment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1B12245-794A-C848-A991-E4938A647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 6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35D3B8A-8900-3F47-BE6A-A9D182706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If it was hard to write, it is probably hard to read. Add a comment.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3">
            <a:extLst>
              <a:ext uri="{FF2B5EF4-FFF2-40B4-BE49-F238E27FC236}">
                <a16:creationId xmlns:a16="http://schemas.microsoft.com/office/drawing/2014/main" id="{A5004394-E8CD-EC42-A22F-73B54B2D7E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Listing 3.3</a:t>
            </a:r>
          </a:p>
          <a:p>
            <a:pPr eaLnBrk="1" hangingPunct="1"/>
            <a:r>
              <a:rPr lang="en-US" altLang="en-US"/>
              <a:t>Bad Comment Style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2">
            <a:extLst>
              <a:ext uri="{FF2B5EF4-FFF2-40B4-BE49-F238E27FC236}">
                <a16:creationId xmlns:a16="http://schemas.microsoft.com/office/drawing/2014/main" id="{E0AABDD2-FB92-6F4D-B95C-5B531B000B6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pic>
        <p:nvPicPr>
          <p:cNvPr id="25602" name="Picture 5">
            <a:extLst>
              <a:ext uri="{FF2B5EF4-FFF2-40B4-BE49-F238E27FC236}">
                <a16:creationId xmlns:a16="http://schemas.microsoft.com/office/drawing/2014/main" id="{A1385051-52E8-5046-8E95-4AFEEE9DC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05200"/>
            <a:ext cx="84645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A3D8A2E6-24D4-8842-B8C1-CF1C8E37A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6772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0F709BAC-EE1E-3F4A-AEB8-29AA52E77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Readability(4): Indenting (</a:t>
            </a:r>
            <a:r>
              <a:rPr lang="en-US" altLang="en-US">
                <a:solidFill>
                  <a:srgbClr val="FF0000"/>
                </a:solidFill>
              </a:rPr>
              <a:t>inndráttur</a:t>
            </a:r>
            <a:r>
              <a:rPr lang="en-US" altLang="en-US"/>
              <a:t>)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878F766-ECFA-1444-B86F-8D7FF05AA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indenting is a visual cue to say what code is “part of” other code. </a:t>
            </a:r>
          </a:p>
          <a:p>
            <a:pPr eaLnBrk="1" hangingPunct="1"/>
            <a:r>
              <a:rPr lang="en-US" altLang="en-US"/>
              <a:t>This is not always required as it is in Python, but Python forces you to indent.</a:t>
            </a:r>
          </a:p>
          <a:p>
            <a:pPr eaLnBrk="1" hangingPunct="1"/>
            <a:r>
              <a:rPr lang="en-US" altLang="en-US"/>
              <a:t>This aids readability greatly.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93D15480-90F7-C645-8232-4ED510C8F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 of Programming (2)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82927AB9-DD4A-9049-9AD8-1EE8F0B09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/>
              <a:t>Robust (“</a:t>
            </a:r>
            <a:r>
              <a:rPr lang="en-US" altLang="en-US" b="1" i="1">
                <a:solidFill>
                  <a:srgbClr val="FF0000"/>
                </a:solidFill>
              </a:rPr>
              <a:t>Harðger</a:t>
            </a:r>
            <a:r>
              <a:rPr lang="en-US" altLang="en-US" b="1" i="1"/>
              <a:t>”)</a:t>
            </a:r>
            <a:r>
              <a:rPr lang="en-US" altLang="en-US"/>
              <a:t>: As much as possible, the program should account for inputs that are not what is expected. More on  this with error handling in Chapter 14</a:t>
            </a:r>
          </a:p>
          <a:p>
            <a:pPr eaLnBrk="1" hangingPunct="1"/>
            <a:r>
              <a:rPr lang="en-US" altLang="en-US" b="1" i="1"/>
              <a:t>Correct (</a:t>
            </a:r>
            <a:r>
              <a:rPr lang="en-US" altLang="en-US" b="1" i="1">
                <a:solidFill>
                  <a:srgbClr val="FF0000"/>
                </a:solidFill>
              </a:rPr>
              <a:t>Rétt</a:t>
            </a:r>
            <a:r>
              <a:rPr lang="en-US" altLang="en-US" b="1" i="1"/>
              <a:t>)</a:t>
            </a:r>
            <a:r>
              <a:rPr lang="en-US" altLang="en-US"/>
              <a:t>: Our programs should produce correct results. Much harder to ensure than it looks!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>
            <a:extLst>
              <a:ext uri="{FF2B5EF4-FFF2-40B4-BE49-F238E27FC236}">
                <a16:creationId xmlns:a16="http://schemas.microsoft.com/office/drawing/2014/main" id="{B10A52D7-A6D7-5E48-88F3-CA29BEFE64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Problem Solving</a:t>
            </a:r>
          </a:p>
        </p:txBody>
      </p:sp>
      <p:sp>
        <p:nvSpPr>
          <p:cNvPr id="28674" name="Subtitle 5">
            <a:extLst>
              <a:ext uri="{FF2B5EF4-FFF2-40B4-BE49-F238E27FC236}">
                <a16:creationId xmlns:a16="http://schemas.microsoft.com/office/drawing/2014/main" id="{267045C8-1FC3-6042-A4C9-D61F3269EE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B9904FAA-9FFB-2246-BB58-72F807413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an algorithm (</a:t>
            </a:r>
            <a:r>
              <a:rPr lang="en-US" altLang="en-US">
                <a:solidFill>
                  <a:srgbClr val="FF0000"/>
                </a:solidFill>
              </a:rPr>
              <a:t>algrím</a:t>
            </a:r>
            <a:r>
              <a:rPr lang="en-US" altLang="en-US"/>
              <a:t>)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3F912095-82E2-DA42-834E-380F8ADB1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or a set of rules to be followed in calculations or other problem-solving operations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more informally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a recipe for solving a problem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B0AD36C-922C-DF4F-80B8-59B707FAB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Problem is “Problem-Solving”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871DD5EA-3E74-664F-B409-EE164F0C3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Remember, two parts to our goal: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Understand the problems to be solved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Encode the solution </a:t>
            </a:r>
            <a:br>
              <a:rPr lang="en-US" altLang="en-US">
                <a:ea typeface="Arial" panose="020B0604020202020204" pitchFamily="34" charset="0"/>
              </a:rPr>
            </a:br>
            <a:r>
              <a:rPr lang="en-US" altLang="en-US">
                <a:ea typeface="Arial" panose="020B0604020202020204" pitchFamily="34" charset="0"/>
              </a:rPr>
              <a:t>in a programming language, e.g. Python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BC75279A-01AE-A842-9B2F-1E03A43D2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 of both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AE7D98A-C01F-3543-AD54-577E3052E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goal in each class is to do a little of both: problem solving and Python</a:t>
            </a:r>
          </a:p>
          <a:p>
            <a:pPr eaLnBrk="1" hangingPunct="1"/>
            <a:r>
              <a:rPr lang="en-US" altLang="en-US"/>
              <a:t>Terribly important that we impress on you </a:t>
            </a:r>
            <a:r>
              <a:rPr lang="en-US" altLang="en-US" i="1"/>
              <a:t>to try and understand how to solve the problem </a:t>
            </a:r>
            <a:r>
              <a:rPr lang="en-US" altLang="en-US" b="1" i="1" u="sng"/>
              <a:t>first</a:t>
            </a:r>
            <a:r>
              <a:rPr lang="en-US" altLang="en-US" i="1"/>
              <a:t> before you try and code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219B756-E461-164C-99D0-FCE95F090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Steps to problem solving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638C35F-2860-3844-8160-939602BC1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9065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/>
              <a:t>Engage/Commit</a:t>
            </a:r>
          </a:p>
          <a:p>
            <a:pPr eaLnBrk="1" hangingPunct="1"/>
            <a:r>
              <a:rPr lang="en-US" altLang="en-US"/>
              <a:t>Visualize/See</a:t>
            </a:r>
          </a:p>
          <a:p>
            <a:pPr eaLnBrk="1" hangingPunct="1"/>
            <a:r>
              <a:rPr lang="en-US" altLang="en-US"/>
              <a:t>Try it/Experiment</a:t>
            </a:r>
          </a:p>
          <a:p>
            <a:pPr eaLnBrk="1" hangingPunct="1"/>
            <a:r>
              <a:rPr lang="en-US" altLang="en-US"/>
              <a:t>Simplify</a:t>
            </a:r>
          </a:p>
          <a:p>
            <a:pPr eaLnBrk="1" hangingPunct="1"/>
            <a:r>
              <a:rPr lang="en-US" altLang="en-US"/>
              <a:t>Analyze/Think</a:t>
            </a:r>
          </a:p>
          <a:p>
            <a:pPr eaLnBrk="1" hangingPunct="1"/>
            <a:r>
              <a:rPr lang="en-US" altLang="en-US"/>
              <a:t>Relax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6CC951C3-986A-9E4C-96F5-14F4001D8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Engage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B778BA0-E803-3A40-9DA0-656A94ABF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You need to commit yourself to addressing the problem.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Don’t give up easily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Try different approaches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Set the “mood”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Just putting in time does not mean you put in a real effort!!!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A103847-1036-B14C-954C-65823BD87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Visualize/See the problem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A5A5CDA4-7CC0-7A48-9C13-ACA780B6A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Find a way that works for you, </a:t>
            </a:r>
            <a:br>
              <a:rPr lang="en-US" altLang="en-US"/>
            </a:br>
            <a:r>
              <a:rPr lang="en-US" altLang="en-US"/>
              <a:t>some way to make the problem tangible.</a:t>
            </a:r>
          </a:p>
          <a:p>
            <a:pPr marL="0" indent="0" eaLnBrk="1" hangingPunct="1"/>
            <a:r>
              <a:rPr lang="en-US" altLang="en-US"/>
              <a:t> draw pictures</a:t>
            </a:r>
          </a:p>
          <a:p>
            <a:pPr marL="0" indent="0" eaLnBrk="1" hangingPunct="1"/>
            <a:r>
              <a:rPr lang="en-US" altLang="en-US"/>
              <a:t> layout tables</a:t>
            </a:r>
          </a:p>
          <a:p>
            <a:pPr marL="0" indent="0" eaLnBrk="1" hangingPunct="1"/>
            <a:r>
              <a:rPr lang="en-US" altLang="en-US"/>
              <a:t> literally “see” the problem somehow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Everyone has a different way, find yours!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B88EE8F4-76BF-D245-9D2E-51C459B5B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Try it/Experiment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46A6A920-624A-CD43-B7B2-5D0596660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For some reason, people are afraid to just </a:t>
            </a:r>
            <a:r>
              <a:rPr lang="en-US" altLang="en-US" b="1" i="1"/>
              <a:t>try</a:t>
            </a:r>
            <a:r>
              <a:rPr lang="en-US" altLang="en-US"/>
              <a:t> some solution. Perhaps they fear failure, but experiments, done just for you, are the best way to figure out problems.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Be willing to try, and fail, to solve a problem. Get started, don’t wait for enlightenment!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C3161C5E-5A75-9347-9552-C4F4C64E6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Simplify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E85AE2C-326F-524F-B363-C2E7C71E5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Simplifying the problem so you can get a handle on it is one of the </a:t>
            </a:r>
            <a:r>
              <a:rPr lang="en-US" altLang="en-US" b="1" i="1"/>
              <a:t>most powerful </a:t>
            </a:r>
            <a:r>
              <a:rPr lang="en-US" altLang="en-US"/>
              <a:t>problem solving tools.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Given a hard problem, make is </a:t>
            </a:r>
            <a:r>
              <a:rPr lang="en-US" altLang="en-US" b="1" i="1"/>
              <a:t>simplier</a:t>
            </a:r>
            <a:r>
              <a:rPr lang="en-US" altLang="en-US"/>
              <a:t> (smaller, clearer, easier), figure that out, then ramp up to the harder problem.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A8961B6-F508-194E-8963-0C1302109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Think it over/Analyze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6FA6140-4A38-C44C-A9C8-854F06AF7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If your solution isn’t working: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stop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evaluate how you are doing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 analyze and keep going, or start over.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People can be amazingly “stiff”, banging their heads against the same wall over and over again. Loosen up, find another way!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29A7917B-C059-FF40-B92B-48B75CA81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more thing, relax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6B65FF72-7027-A64E-B370-C58B6ADDF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Take your time. Not getting an answer right away is not the end of the world. Put it away and come back to it.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You’d be surprised how easy it is to solve if you let it go for awhile. That’s why </a:t>
            </a:r>
            <a:r>
              <a:rPr lang="en-US" altLang="en-US" b="1" i="1"/>
              <a:t>starting</a:t>
            </a:r>
            <a:r>
              <a:rPr lang="en-US" altLang="en-US" b="1" u="sng"/>
              <a:t> </a:t>
            </a:r>
            <a:r>
              <a:rPr lang="en-US" altLang="en-US" b="1" i="1"/>
              <a:t>early</a:t>
            </a:r>
            <a:r>
              <a:rPr lang="en-US" altLang="en-US" i="1"/>
              <a:t> </a:t>
            </a:r>
            <a:r>
              <a:rPr lang="en-US" altLang="en-US"/>
              <a:t>is a luxury you should afford yourself.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4">
            <a:extLst>
              <a:ext uri="{FF2B5EF4-FFF2-40B4-BE49-F238E27FC236}">
                <a16:creationId xmlns:a16="http://schemas.microsoft.com/office/drawing/2014/main" id="{6417477D-D2E3-1345-A9D8-1BF1EEC048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Babylonian Square Root Example</a:t>
            </a:r>
          </a:p>
        </p:txBody>
      </p:sp>
      <p:sp>
        <p:nvSpPr>
          <p:cNvPr id="48130" name="Subtitle 5">
            <a:extLst>
              <a:ext uri="{FF2B5EF4-FFF2-40B4-BE49-F238E27FC236}">
                <a16:creationId xmlns:a16="http://schemas.microsoft.com/office/drawing/2014/main" id="{74773B02-C557-FD4B-872E-16671D723D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1DD19075-F7B8-E54C-A50A-E03751112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Example:Square Root Algorithm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E4118DE3-DA24-8143-BDE4-D19DA8200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Guess the square root of the number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Divide the working number by the guess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Average the quotient (from 2) and the guess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Make the new guess the average from step 3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/>
              <a:t>If the new guess is “sufficiently different” from the old guess, go back to step 2, else halt.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3">
            <a:extLst>
              <a:ext uri="{FF2B5EF4-FFF2-40B4-BE49-F238E27FC236}">
                <a16:creationId xmlns:a16="http://schemas.microsoft.com/office/drawing/2014/main" id="{76D4B259-AE25-E646-8B89-A7FF28C0E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Reminder, rules so far</a:t>
            </a:r>
          </a:p>
        </p:txBody>
      </p:sp>
      <p:sp>
        <p:nvSpPr>
          <p:cNvPr id="49154" name="Content Placeholder 4">
            <a:extLst>
              <a:ext uri="{FF2B5EF4-FFF2-40B4-BE49-F238E27FC236}">
                <a16:creationId xmlns:a16="http://schemas.microsoft.com/office/drawing/2014/main" id="{BD9BFCB3-FBCC-F64F-BF01-0F3B52E79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Think before you program!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A program is a human-readable essay on problem solving that also happens to execute on a computer.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The best way to imporve your programming and problem solving skills is to practice!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A foolish consistency is the hobgoblin of little minds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Test your code, often and thoroughly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400"/>
              <a:t>If it was hard to write, it is probably hard to read. Add a comment. 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AAF6C3F9-4A5E-594D-AACA-6FE14A91C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vs Program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CA01F157-ADD4-934D-BA68-1795E5C30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</a:t>
            </a:r>
            <a:r>
              <a:rPr lang="en-US" altLang="en-US" b="1" i="1"/>
              <a:t>algorithm</a:t>
            </a:r>
            <a:r>
              <a:rPr lang="en-US" altLang="en-US" b="1"/>
              <a:t> </a:t>
            </a:r>
            <a:r>
              <a:rPr lang="en-US" altLang="en-US"/>
              <a:t>is a description of how to solve a problem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 b="1" i="1"/>
              <a:t>program</a:t>
            </a:r>
            <a:r>
              <a:rPr lang="en-US" altLang="en-US" b="1"/>
              <a:t> </a:t>
            </a:r>
            <a:r>
              <a:rPr lang="en-US" altLang="en-US"/>
              <a:t>is an implementation (</a:t>
            </a:r>
            <a:r>
              <a:rPr lang="en-US" altLang="en-US">
                <a:solidFill>
                  <a:srgbClr val="FF0000"/>
                </a:solidFill>
              </a:rPr>
              <a:t>útfærsla</a:t>
            </a:r>
            <a:r>
              <a:rPr lang="en-US" altLang="en-US"/>
              <a:t>) of an algorithm in a particular language to run on a computer (usually a particular kind of computer)</a:t>
            </a:r>
          </a:p>
          <a:p>
            <a:pPr eaLnBrk="1" hangingPunct="1"/>
            <a:r>
              <a:rPr lang="en-US" altLang="en-US"/>
              <a:t>difference between </a:t>
            </a:r>
            <a:r>
              <a:rPr lang="en-US" altLang="en-US" b="1" i="1"/>
              <a:t>what we want to do </a:t>
            </a:r>
            <a:r>
              <a:rPr lang="en-US" altLang="en-US"/>
              <a:t>and </a:t>
            </a:r>
            <a:r>
              <a:rPr lang="en-US" altLang="en-US" b="1" i="1"/>
              <a:t>what we actually did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00E64015-3472-384C-B31E-23E4F2344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What’s the difference really?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DBEBAD08-1B26-9C4E-B360-6D3B83259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analyze the algorithm independent of its implementation. This is the science in Computer Science</a:t>
            </a:r>
          </a:p>
          <a:p>
            <a:pPr eaLnBrk="1" hangingPunct="1"/>
            <a:r>
              <a:rPr lang="en-US" altLang="en-US"/>
              <a:t>we can examine how easily, or with what difficulty, a language allows us to realize an algorithm</a:t>
            </a:r>
          </a:p>
          <a:p>
            <a:pPr eaLnBrk="1" hangingPunct="1"/>
            <a:r>
              <a:rPr lang="en-US" altLang="en-US"/>
              <a:t>we can examine how different computers impact the realization of an algorithm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55C7D107-CFF0-C449-B22F-9644CC66D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 of an algorithm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20FE6CD5-66BF-B44A-99F6-85FE51164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eaLnBrk="1" hangingPunct="1"/>
            <a:r>
              <a:rPr lang="en-US" altLang="en-US" b="1" i="1"/>
              <a:t>Detailed (</a:t>
            </a:r>
            <a:r>
              <a:rPr lang="en-US" altLang="en-US" b="1" i="1">
                <a:solidFill>
                  <a:srgbClr val="FF0000"/>
                </a:solidFill>
              </a:rPr>
              <a:t>Nákvæmur</a:t>
            </a:r>
            <a:r>
              <a:rPr lang="en-US" altLang="en-US" b="1" i="1"/>
              <a:t>)</a:t>
            </a:r>
            <a:r>
              <a:rPr lang="en-US" altLang="en-US"/>
              <a:t>: Provide enough detail to be implementable. Can be tricky to define completely, relies on “common sense”</a:t>
            </a:r>
          </a:p>
          <a:p>
            <a:pPr eaLnBrk="1" hangingPunct="1"/>
            <a:r>
              <a:rPr lang="en-US" altLang="en-US" b="1" i="1"/>
              <a:t>Effective (</a:t>
            </a:r>
            <a:r>
              <a:rPr lang="en-US" altLang="en-US" b="1" i="1">
                <a:solidFill>
                  <a:srgbClr val="FF0000"/>
                </a:solidFill>
              </a:rPr>
              <a:t>skilvirkur</a:t>
            </a:r>
            <a:r>
              <a:rPr lang="en-US" altLang="en-US" b="1" i="1"/>
              <a:t>)</a:t>
            </a:r>
            <a:r>
              <a:rPr lang="en-US" altLang="en-US"/>
              <a:t>: the algorithm should eventually halt, and halt in a “reasonable” amount of time. “reasonable” might change under different circumstances (faster computer, more computers,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BC25C4A0-1D5A-3D46-951F-60EB3874C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 of an Algorithm (2)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D77BD274-61FC-814E-B353-4330F7AC3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i="1"/>
              <a:t>Specific Behavior (</a:t>
            </a:r>
            <a:r>
              <a:rPr lang="en-US" altLang="en-US" b="1" i="1">
                <a:solidFill>
                  <a:srgbClr val="FF0000"/>
                </a:solidFill>
              </a:rPr>
              <a:t>tilgreind hegðun</a:t>
            </a:r>
            <a:r>
              <a:rPr lang="en-US" altLang="en-US" b="1" i="1"/>
              <a:t>)</a:t>
            </a:r>
            <a:r>
              <a:rPr lang="en-US" altLang="en-US"/>
              <a:t>: the algorithm should be specific about the information that goes in (quantity, type, etc.) and the information that comes out. </a:t>
            </a:r>
          </a:p>
          <a:p>
            <a:pPr eaLnBrk="1" hangingPunct="1"/>
            <a:r>
              <a:rPr lang="en-US" altLang="en-US" b="1" i="1"/>
              <a:t>General Purpose (</a:t>
            </a:r>
            <a:r>
              <a:rPr lang="en-US" altLang="en-US" b="1" i="1">
                <a:solidFill>
                  <a:srgbClr val="FF0000"/>
                </a:solidFill>
              </a:rPr>
              <a:t>almennur tilgangur</a:t>
            </a:r>
            <a:r>
              <a:rPr lang="en-US" altLang="en-US" b="1" i="1"/>
              <a:t>)</a:t>
            </a:r>
            <a:r>
              <a:rPr lang="en-US" altLang="en-US"/>
              <a:t>: algorithms should be idealized and therefore general purpose. A sorting algorithm should be able to sort anything (numbers, letters, patient records,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FEB881E-98C4-9146-A663-8521440F5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lot to do!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B6844B7-9064-1F41-AFCF-F5743745F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That is a lot to do for the burgeoning programmer. </a:t>
            </a:r>
          </a:p>
          <a:p>
            <a:pPr eaLnBrk="1" hangingPunct="1"/>
            <a:r>
              <a:rPr lang="en-US" altLang="en-US"/>
              <a:t>Get better as we go along, but good to know what the standards are!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BD3C073-863B-C541-B68B-130BECAD7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/>
              <a:t>Aspects of a Program: Readability (</a:t>
            </a:r>
            <a:r>
              <a:rPr lang="en-US" altLang="en-US">
                <a:solidFill>
                  <a:srgbClr val="FF0000"/>
                </a:solidFill>
              </a:rPr>
              <a:t>Læsileiki</a:t>
            </a:r>
            <a:r>
              <a:rPr lang="en-US" altLang="en-US"/>
              <a:t>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2BF144-1AA5-AD43-8F20-FC80B29FE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will emphasize, over and over, that a program is an essay on problem solving intended to be read by other people, even if “other people” is you in the future!</a:t>
            </a:r>
          </a:p>
          <a:p>
            <a:pPr eaLnBrk="1" hangingPunct="1"/>
            <a:r>
              <a:rPr lang="en-US" altLang="en-US"/>
              <a:t>Write a program so that you can read it, because it is likely that sometime in the future </a:t>
            </a:r>
            <a:r>
              <a:rPr lang="en-US" altLang="en-US" b="1" i="1"/>
              <a:t>you will </a:t>
            </a:r>
            <a:r>
              <a:rPr lang="en-US" altLang="en-US"/>
              <a:t>have to read 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711</TotalTime>
  <Words>1178</Words>
  <Application>Microsoft Macintosh PowerPoint</Application>
  <PresentationFormat>On-screen Show (4:3)</PresentationFormat>
  <Paragraphs>132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MS PGothic</vt:lpstr>
      <vt:lpstr>Calibri</vt:lpstr>
      <vt:lpstr>Rosewood Std Regular</vt:lpstr>
      <vt:lpstr>Bernard MT Condensed</vt:lpstr>
      <vt:lpstr>Wingdings</vt:lpstr>
      <vt:lpstr>Times New Roman</vt:lpstr>
      <vt:lpstr>template</vt:lpstr>
      <vt:lpstr>PowerPoint Presentation</vt:lpstr>
      <vt:lpstr>What is an algorithm (algrím)</vt:lpstr>
      <vt:lpstr>Example:Square Root Algorithm</vt:lpstr>
      <vt:lpstr>Algorithm vs Program</vt:lpstr>
      <vt:lpstr>What’s the difference really?</vt:lpstr>
      <vt:lpstr>Aspects of an algorithm</vt:lpstr>
      <vt:lpstr>Aspects of an Algorithm (2)</vt:lpstr>
      <vt:lpstr>A lot to do!</vt:lpstr>
      <vt:lpstr>Aspects of a Program: Readability (Læsileiki)</vt:lpstr>
      <vt:lpstr>Readability(2): Naming</vt:lpstr>
      <vt:lpstr>PowerPoint Presentation</vt:lpstr>
      <vt:lpstr>PowerPoint Presentation</vt:lpstr>
      <vt:lpstr>Readability(3): Comments</vt:lpstr>
      <vt:lpstr>Rule 6</vt:lpstr>
      <vt:lpstr>PowerPoint Presentation</vt:lpstr>
      <vt:lpstr>PowerPoint Presentation</vt:lpstr>
      <vt:lpstr>Readability(4): Indenting (inndráttur)</vt:lpstr>
      <vt:lpstr>Aspects of Programming (2)</vt:lpstr>
      <vt:lpstr>More on Problem Solving</vt:lpstr>
      <vt:lpstr>The Problem is “Problem-Solving”</vt:lpstr>
      <vt:lpstr>Mix of both</vt:lpstr>
      <vt:lpstr>Steps to problem solving</vt:lpstr>
      <vt:lpstr>Engage</vt:lpstr>
      <vt:lpstr>Visualize/See the problem</vt:lpstr>
      <vt:lpstr>Try it/Experiment</vt:lpstr>
      <vt:lpstr>Simplify</vt:lpstr>
      <vt:lpstr>Think it over/Analyze</vt:lpstr>
      <vt:lpstr>One more thing, relax</vt:lpstr>
      <vt:lpstr>Babylonian Square Root Example</vt:lpstr>
      <vt:lpstr>Reminder, rules so far</vt:lpstr>
    </vt:vector>
  </TitlesOfParts>
  <Company>PEARSON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Hrafn Loftsson</cp:lastModifiedBy>
  <cp:revision>57</cp:revision>
  <dcterms:created xsi:type="dcterms:W3CDTF">2012-03-21T18:49:41Z</dcterms:created>
  <dcterms:modified xsi:type="dcterms:W3CDTF">2018-08-27T16:14:57Z</dcterms:modified>
</cp:coreProperties>
</file>