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3"/>
  </p:notesMasterIdLst>
  <p:handoutMasterIdLst>
    <p:handoutMasterId r:id="rId44"/>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93" r:id="rId17"/>
    <p:sldId id="294" r:id="rId18"/>
    <p:sldId id="298" r:id="rId19"/>
    <p:sldId id="295" r:id="rId20"/>
    <p:sldId id="300" r:id="rId21"/>
    <p:sldId id="296" r:id="rId22"/>
    <p:sldId id="301" r:id="rId23"/>
    <p:sldId id="297" r:id="rId24"/>
    <p:sldId id="299" r:id="rId25"/>
    <p:sldId id="285" r:id="rId26"/>
    <p:sldId id="274" r:id="rId27"/>
    <p:sldId id="275" r:id="rId28"/>
    <p:sldId id="276" r:id="rId29"/>
    <p:sldId id="289" r:id="rId30"/>
    <p:sldId id="277" r:id="rId31"/>
    <p:sldId id="278" r:id="rId32"/>
    <p:sldId id="290" r:id="rId33"/>
    <p:sldId id="291" r:id="rId34"/>
    <p:sldId id="280" r:id="rId35"/>
    <p:sldId id="281" r:id="rId36"/>
    <p:sldId id="282" r:id="rId37"/>
    <p:sldId id="283" r:id="rId38"/>
    <p:sldId id="286" r:id="rId39"/>
    <p:sldId id="287" r:id="rId40"/>
    <p:sldId id="288" r:id="rId41"/>
    <p:sldId id="29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93"/>
            <p14:sldId id="294"/>
            <p14:sldId id="298"/>
            <p14:sldId id="295"/>
            <p14:sldId id="300"/>
            <p14:sldId id="296"/>
            <p14:sldId id="301"/>
            <p14:sldId id="297"/>
            <p14:sldId id="299"/>
            <p14:sldId id="285"/>
            <p14:sldId id="274"/>
            <p14:sldId id="275"/>
            <p14:sldId id="276"/>
            <p14:sldId id="289"/>
            <p14:sldId id="277"/>
            <p14:sldId id="278"/>
            <p14:sldId id="290"/>
            <p14:sldId id="291"/>
            <p14:sldId id="280"/>
            <p14:sldId id="281"/>
            <p14:sldId id="282"/>
            <p14:sldId id="283"/>
            <p14:sldId id="286"/>
            <p14:sldId id="287"/>
            <p14:sldId id="288"/>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22"/>
  </p:normalViewPr>
  <p:slideViewPr>
    <p:cSldViewPr>
      <p:cViewPr varScale="1">
        <p:scale>
          <a:sx n="80" d="100"/>
          <a:sy n="80" d="100"/>
        </p:scale>
        <p:origin x="19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pPr/>
              <a:t>9/18/18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pPr/>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9/18/18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4</a:t>
            </a:fld>
            <a:endParaRPr lang="en-US"/>
          </a:p>
        </p:txBody>
      </p:sp>
    </p:spTree>
    <p:extLst>
      <p:ext uri="{BB962C8B-B14F-4D97-AF65-F5344CB8AC3E}">
        <p14:creationId xmlns:p14="http://schemas.microsoft.com/office/powerpoint/2010/main" val="1491866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56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8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434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5674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1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80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2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781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8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407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28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1711397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49" r:id="rId12"/>
    <p:sldLayoutId id="2147483660" r:id="rId13"/>
    <p:sldLayoutId id="2147483655" r:id="rId14"/>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Chapter 6</a:t>
            </a:r>
            <a:endParaRPr lang="en-US" dirty="0"/>
          </a:p>
        </p:txBody>
      </p:sp>
      <p:sp>
        <p:nvSpPr>
          <p:cNvPr id="3" name="Text Placeholder 2"/>
          <p:cNvSpPr>
            <a:spLocks noGrp="1"/>
          </p:cNvSpPr>
          <p:nvPr>
            <p:ph type="body" sz="quarter" idx="11"/>
          </p:nvPr>
        </p:nvSpPr>
        <p:spPr/>
        <p:txBody>
          <a:bodyPr/>
          <a:lstStyle/>
          <a:p>
            <a:r>
              <a:rPr lang="en-US" dirty="0"/>
              <a:t>Files and</a:t>
            </a:r>
          </a:p>
          <a:p>
            <a:r>
              <a:rPr lang="en-US" dirty="0"/>
              <a:t>Exceptions I</a:t>
            </a:r>
          </a:p>
        </p:txBody>
      </p:sp>
    </p:spTree>
    <p:extLst>
      <p:ext uri="{BB962C8B-B14F-4D97-AF65-F5344CB8AC3E}">
        <p14:creationId xmlns:p14="http://schemas.microsoft.com/office/powerpoint/2010/main" val="143205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Careful with write modes</a:t>
            </a:r>
            <a:endParaRPr lang="en-US" dirty="0"/>
          </a:p>
        </p:txBody>
      </p:sp>
      <p:sp>
        <p:nvSpPr>
          <p:cNvPr id="3" name="Content Placeholder 2"/>
          <p:cNvSpPr>
            <a:spLocks noGrp="1"/>
          </p:cNvSpPr>
          <p:nvPr>
            <p:ph idx="1"/>
          </p:nvPr>
        </p:nvSpPr>
        <p:spPr/>
        <p:txBody>
          <a:bodyPr/>
          <a:lstStyle/>
          <a:p>
            <a:r>
              <a:rPr lang="en-US" dirty="0"/>
              <a:t>Be careful if you open a file with the </a:t>
            </a:r>
            <a:r>
              <a:rPr lang="en-US" dirty="0">
                <a:solidFill>
                  <a:srgbClr val="000090"/>
                </a:solidFill>
                <a:latin typeface="Courier New"/>
                <a:cs typeface="Courier New"/>
              </a:rPr>
              <a:t>'w'</a:t>
            </a:r>
            <a:r>
              <a:rPr lang="en-US" dirty="0"/>
              <a:t> mode. It sets an existing file’s contents to be empty, destroying any existing data.</a:t>
            </a:r>
          </a:p>
          <a:p>
            <a:r>
              <a:rPr lang="en-US" dirty="0"/>
              <a:t>The </a:t>
            </a:r>
            <a:r>
              <a:rPr lang="en-US" dirty="0">
                <a:solidFill>
                  <a:srgbClr val="000090"/>
                </a:solidFill>
                <a:latin typeface="Courier New"/>
                <a:cs typeface="Courier New"/>
              </a:rPr>
              <a:t>'a' </a:t>
            </a:r>
            <a:r>
              <a:rPr lang="en-US" dirty="0"/>
              <a:t>mode is nicer, allowing you to write to the end of an existing file without changing the existing contents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Text files use strings</a:t>
            </a:r>
          </a:p>
        </p:txBody>
      </p:sp>
      <p:sp>
        <p:nvSpPr>
          <p:cNvPr id="27651" name="Content Placeholder 2"/>
          <p:cNvSpPr>
            <a:spLocks noGrp="1"/>
          </p:cNvSpPr>
          <p:nvPr>
            <p:ph idx="1"/>
          </p:nvPr>
        </p:nvSpPr>
        <p:spPr/>
        <p:txBody>
          <a:bodyPr/>
          <a:lstStyle/>
          <a:p>
            <a:r>
              <a:rPr lang="en-US" dirty="0"/>
              <a:t>If you are interacting with text files (which is all we will do in this book), remember that </a:t>
            </a:r>
            <a:r>
              <a:rPr lang="en-US" i="1" dirty="0"/>
              <a:t>everything is a string</a:t>
            </a:r>
          </a:p>
          <a:p>
            <a:pPr lvl="1"/>
            <a:r>
              <a:rPr lang="en-US" dirty="0"/>
              <a:t>everything read is a string</a:t>
            </a:r>
          </a:p>
          <a:p>
            <a:pPr lvl="1"/>
            <a:r>
              <a:rPr lang="en-US" dirty="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 (</a:t>
            </a:r>
            <a:r>
              <a:rPr lang="en-US" dirty="0" err="1">
                <a:solidFill>
                  <a:srgbClr val="FF0000"/>
                </a:solidFill>
              </a:rPr>
              <a:t>skrifa</a:t>
            </a:r>
            <a:r>
              <a:rPr lang="en-US" dirty="0">
                <a:solidFill>
                  <a:srgbClr val="FF0000"/>
                </a:solidFill>
              </a:rPr>
              <a:t> </a:t>
            </a:r>
            <a:r>
              <a:rPr lang="en-US" dirty="0" err="1">
                <a:solidFill>
                  <a:srgbClr val="FF0000"/>
                </a:solidFill>
              </a:rPr>
              <a:t>í</a:t>
            </a:r>
            <a:r>
              <a:rPr lang="en-US" dirty="0">
                <a:solidFill>
                  <a:srgbClr val="FF0000"/>
                </a:solidFill>
              </a:rPr>
              <a:t> </a:t>
            </a:r>
            <a:r>
              <a:rPr lang="en-US" dirty="0" err="1">
                <a:solidFill>
                  <a:srgbClr val="FF0000"/>
                </a:solidFill>
              </a:rPr>
              <a:t>skrá</a:t>
            </a:r>
            <a:r>
              <a:rPr lang="en-US" dirty="0"/>
              <a:t>)</a:t>
            </a:r>
          </a:p>
        </p:txBody>
      </p:sp>
      <p:sp>
        <p:nvSpPr>
          <p:cNvPr id="3" name="Content Placeholder 2"/>
          <p:cNvSpPr>
            <a:spLocks noGrp="1"/>
          </p:cNvSpPr>
          <p:nvPr>
            <p:ph idx="1"/>
          </p:nvPr>
        </p:nvSpPr>
        <p:spPr/>
        <p:txBody>
          <a:bodyPr/>
          <a:lstStyle/>
          <a:p>
            <a:pPr marL="0" indent="0">
              <a:buNone/>
            </a:pPr>
            <a:r>
              <a:rPr lang="en-US" dirty="0"/>
              <a:t>Once you have created a file object, opened for reading, you can use the print command</a:t>
            </a:r>
          </a:p>
          <a:p>
            <a:r>
              <a:rPr lang="en-US" dirty="0"/>
              <a:t>you add </a:t>
            </a:r>
            <a:r>
              <a:rPr lang="en-US" dirty="0">
                <a:latin typeface="Courier New"/>
                <a:cs typeface="Courier New"/>
              </a:rPr>
              <a:t>file=file </a:t>
            </a:r>
            <a:r>
              <a:rPr lang="en-US" dirty="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a:t>
            </a:r>
          </a:p>
        </p:txBody>
      </p:sp>
      <p:sp>
        <p:nvSpPr>
          <p:cNvPr id="3" name="Content Placeholder 2"/>
          <p:cNvSpPr>
            <a:spLocks noGrp="1"/>
          </p:cNvSpPr>
          <p:nvPr>
            <p:ph idx="1"/>
          </p:nvPr>
        </p:nvSpPr>
        <p:spPr/>
        <p:txBody>
          <a:bodyPr/>
          <a:lstStyle/>
          <a:p>
            <a:pPr marL="0" indent="0">
              <a:buNone/>
            </a:pPr>
            <a:r>
              <a:rPr lang="en-US" dirty="0"/>
              <a:t>When the program is finished with a file, we </a:t>
            </a:r>
            <a:r>
              <a:rPr lang="en-US" dirty="0">
                <a:latin typeface="Courier New"/>
                <a:cs typeface="Courier New"/>
              </a:rPr>
              <a:t>close</a:t>
            </a:r>
            <a:r>
              <a:rPr lang="en-US" dirty="0"/>
              <a:t> the file</a:t>
            </a:r>
          </a:p>
          <a:p>
            <a:r>
              <a:rPr lang="en-US" dirty="0"/>
              <a:t>flush the buffer contents from the computer to the file</a:t>
            </a:r>
          </a:p>
          <a:p>
            <a:r>
              <a:rPr lang="en-US" dirty="0"/>
              <a:t>tear down the connection to the file</a:t>
            </a:r>
          </a:p>
          <a:p>
            <a:r>
              <a:rPr lang="en-US" dirty="0">
                <a:solidFill>
                  <a:srgbClr val="000090"/>
                </a:solidFill>
                <a:latin typeface="Courier New"/>
                <a:cs typeface="Courier New"/>
              </a:rPr>
              <a:t>close</a:t>
            </a:r>
            <a:r>
              <a:rPr lang="en-US" dirty="0">
                <a:solidFill>
                  <a:srgbClr val="000090"/>
                </a:solidFill>
              </a:rPr>
              <a:t> </a:t>
            </a:r>
            <a:r>
              <a:rPr lang="en-US" dirty="0"/>
              <a:t>is a method of a file </a:t>
            </a:r>
            <a:r>
              <a:rPr lang="en-US" dirty="0" err="1"/>
              <a:t>obj</a:t>
            </a:r>
            <a:endParaRPr lang="en-US" dirty="0"/>
          </a:p>
          <a:p>
            <a:pPr marL="457200" lvl="1" indent="0">
              <a:buNone/>
            </a:pPr>
            <a:r>
              <a:rPr lang="en-US" dirty="0">
                <a:latin typeface="Courier New"/>
                <a:cs typeface="Courier New"/>
              </a:rPr>
              <a:t> </a:t>
            </a:r>
            <a:r>
              <a:rPr lang="en-US" dirty="0" err="1">
                <a:latin typeface="Courier New"/>
                <a:cs typeface="Courier New"/>
              </a:rPr>
              <a:t>file_obj.close</a:t>
            </a:r>
            <a:r>
              <a:rPr lang="en-US" dirty="0">
                <a:latin typeface="Courier New"/>
                <a:cs typeface="Courier New"/>
              </a:rPr>
              <a:t>()</a:t>
            </a:r>
          </a:p>
          <a:p>
            <a:pPr marL="514350" indent="-457200"/>
            <a:r>
              <a:rPr lang="en-US" dirty="0">
                <a:cs typeface="Courier New"/>
              </a:rPr>
              <a:t>All files should be closed!</a:t>
            </a:r>
          </a:p>
        </p:txBody>
      </p:sp>
    </p:spTree>
    <p:extLst>
      <p:ext uri="{BB962C8B-B14F-4D97-AF65-F5344CB8AC3E}">
        <p14:creationId xmlns:p14="http://schemas.microsoft.com/office/powerpoint/2010/main"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6.1</a:t>
            </a:r>
          </a:p>
          <a:p>
            <a:r>
              <a:rPr lang="en-US" dirty="0"/>
              <a:t>Reverse file lines</a:t>
            </a:r>
          </a:p>
        </p:txBody>
      </p:sp>
    </p:spTree>
    <p:extLst>
      <p:ext uri="{BB962C8B-B14F-4D97-AF65-F5344CB8AC3E}">
        <p14:creationId xmlns:p14="http://schemas.microsoft.com/office/powerpoint/2010/main"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61240" y="1219200"/>
            <a:ext cx="9043023" cy="3962400"/>
          </a:xfrm>
        </p:spPr>
      </p:pic>
    </p:spTree>
    <p:extLst>
      <p:ext uri="{BB962C8B-B14F-4D97-AF65-F5344CB8AC3E}">
        <p14:creationId xmlns:p14="http://schemas.microsoft.com/office/powerpoint/2010/main"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Word Puzzle</a:t>
            </a:r>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following listings show how one might solve the following puzzle: look through a file of words, one word per line, and identify any word that has all the vowels in order, with only one example of each vowel.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example, "facetious" </a:t>
            </a:r>
          </a:p>
        </p:txBody>
      </p:sp>
    </p:spTree>
    <p:extLst>
      <p:ext uri="{BB962C8B-B14F-4D97-AF65-F5344CB8AC3E}">
        <p14:creationId xmlns:p14="http://schemas.microsoft.com/office/powerpoint/2010/main" val="8416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6.3</a:t>
            </a:r>
          </a:p>
          <a:p>
            <a:r>
              <a:rPr lang="en-US" dirty="0" err="1"/>
              <a:t>clean_word</a:t>
            </a:r>
            <a:endParaRPr lang="en-US" dirty="0"/>
          </a:p>
        </p:txBody>
      </p:sp>
    </p:spTree>
    <p:extLst>
      <p:ext uri="{BB962C8B-B14F-4D97-AF65-F5344CB8AC3E}">
        <p14:creationId xmlns:p14="http://schemas.microsoft.com/office/powerpoint/2010/main" val="128774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457200" y="2438400"/>
            <a:ext cx="831830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35874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6.4</a:t>
            </a:r>
          </a:p>
          <a:p>
            <a:endParaRPr lang="en-US" dirty="0"/>
          </a:p>
        </p:txBody>
      </p:sp>
    </p:spTree>
    <p:extLst>
      <p:ext uri="{BB962C8B-B14F-4D97-AF65-F5344CB8AC3E}">
        <p14:creationId xmlns:p14="http://schemas.microsoft.com/office/powerpoint/2010/main" val="105853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a:t>What is a file (</a:t>
            </a:r>
            <a:r>
              <a:rPr lang="en-US" dirty="0" err="1">
                <a:solidFill>
                  <a:srgbClr val="FF0000"/>
                </a:solidFill>
              </a:rPr>
              <a:t>skrá</a:t>
            </a:r>
            <a:r>
              <a:rPr lang="en-US" dirty="0"/>
              <a:t>)?</a:t>
            </a:r>
          </a:p>
        </p:txBody>
      </p:sp>
      <p:sp>
        <p:nvSpPr>
          <p:cNvPr id="18436" name="Rectangle 3"/>
          <p:cNvSpPr>
            <a:spLocks noGrp="1" noChangeArrowheads="1"/>
          </p:cNvSpPr>
          <p:nvPr>
            <p:ph idx="1"/>
          </p:nvPr>
        </p:nvSpPr>
        <p:spPr/>
        <p:txBody>
          <a:bodyPr/>
          <a:lstStyle/>
          <a:p>
            <a:r>
              <a:rPr lang="en-US"/>
              <a:t>A file is a collection of data that is stored on secondary storage like a disk or a thumb drive</a:t>
            </a:r>
          </a:p>
          <a:p>
            <a:r>
              <a:rPr lang="en-US"/>
              <a:t>accessing a file means establishing a connection between the file and the program and moving data between the two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381000" y="1143000"/>
            <a:ext cx="8318303"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dirty="0" err="1">
                <a:latin typeface="Courier New" charset="0"/>
                <a:ea typeface="Courier New" charset="0"/>
                <a:cs typeface="Courier New" charset="0"/>
              </a:rPr>
              <a:t>data_file</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open</a:t>
            </a:r>
            <a:r>
              <a:rPr lang="en-US" dirty="0">
                <a:latin typeface="Courier New" charset="0"/>
                <a:ea typeface="Courier New" charset="0"/>
                <a:cs typeface="Courier New" charset="0"/>
              </a:rPr>
              <a:t>(</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dictionary.txt</a:t>
            </a:r>
            <a:r>
              <a:rPr lang="en-US" i="1" dirty="0">
                <a:latin typeface="Courier New" charset="0"/>
                <a:ea typeface="Courier New" charset="0"/>
                <a:cs typeface="Courier New" charset="0"/>
              </a:rPr>
              <a:t>"</a:t>
            </a:r>
            <a:r>
              <a:rPr lang="en-US" dirty="0">
                <a:latin typeface="Courier New" charset="0"/>
                <a:ea typeface="Courier New" charset="0"/>
                <a:cs typeface="Courier New" charset="0"/>
              </a:rPr>
              <a:t>, </a:t>
            </a:r>
            <a:r>
              <a:rPr lang="en-US" i="1" dirty="0">
                <a:latin typeface="Courier New" charset="0"/>
                <a:ea typeface="Courier New" charset="0"/>
                <a:cs typeface="Courier New" charset="0"/>
              </a:rPr>
              <a:t>"r"</a:t>
            </a:r>
            <a:r>
              <a:rPr lang="en-US" dirty="0">
                <a:latin typeface="Courier New" charset="0"/>
                <a:ea typeface="Courier New" charset="0"/>
                <a:cs typeface="Courier New" charset="0"/>
              </a:rPr>
              <a:t>)</a:t>
            </a:r>
          </a:p>
          <a:p>
            <a:endParaRPr lang="en-US" dirty="0">
              <a:latin typeface="Courier New" charset="0"/>
              <a:ea typeface="Courier New" charset="0"/>
              <a:cs typeface="Courier New" charset="0"/>
            </a:endParaRPr>
          </a:p>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a:latin typeface="Courier New" charset="0"/>
              <a:ea typeface="Courier New" charset="0"/>
              <a:cs typeface="Courier New" charset="0"/>
            </a:endParaRPr>
          </a:p>
          <a:p>
            <a:r>
              <a:rPr lang="en-US" i="1" dirty="0">
                <a:solidFill>
                  <a:srgbClr val="92D050"/>
                </a:solidFill>
                <a:latin typeface="Courier New" charset="0"/>
                <a:ea typeface="Courier New" charset="0"/>
                <a:cs typeface="Courier New" charset="0"/>
              </a:rPr>
              <a:t># main program</a:t>
            </a:r>
          </a:p>
          <a:p>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data_file</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for</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each</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in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file</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clean_word</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clean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len</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&lt;= 6: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if</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is</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too</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small</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skip</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it</a:t>
            </a:r>
            <a:endParaRPr lang="de-DE" i="1" dirty="0">
              <a:solidFill>
                <a:srgbClr val="92D050"/>
              </a:solidFill>
              <a:latin typeface="Courier New" charset="0"/>
              <a:ea typeface="Courier New" charset="0"/>
              <a:cs typeface="Courier New" charset="0"/>
            </a:endParaRPr>
          </a:p>
          <a:p>
            <a:r>
              <a:rPr lang="ro-RO" dirty="0">
                <a:latin typeface="Courier New" charset="0"/>
                <a:ea typeface="Courier New" charset="0"/>
                <a:cs typeface="Courier New" charset="0"/>
              </a:rPr>
              <a:t>        </a:t>
            </a:r>
            <a:r>
              <a:rPr lang="ro-RO" b="1" dirty="0">
                <a:latin typeface="Courier New" charset="0"/>
                <a:ea typeface="Courier New" charset="0"/>
                <a:cs typeface="Courier New" charset="0"/>
              </a:rPr>
              <a:t>continue</a:t>
            </a:r>
          </a:p>
          <a:p>
            <a:r>
              <a:rPr lang="en-US" b="1" dirty="0">
                <a:latin typeface="Courier New" charset="0"/>
                <a:ea typeface="Courier New" charset="0"/>
                <a:cs typeface="Courier New" charset="0"/>
              </a:rPr>
              <a:t>print(word</a:t>
            </a:r>
            <a:r>
              <a:rPr lang="en-US" dirty="0">
                <a:latin typeface="Courier New" charset="0"/>
                <a:ea typeface="Courier New" charset="0"/>
                <a:cs typeface="Courier New" charset="0"/>
              </a:rPr>
              <a:t>)</a:t>
            </a:r>
            <a:endParaRPr lang="en-US" dirty="0">
              <a:solidFill>
                <a:srgbClr val="000000"/>
              </a:solidFill>
              <a:latin typeface="Courier New" charset="0"/>
              <a:ea typeface="Courier New" charset="0"/>
              <a:cs typeface="Courier New" charset="0"/>
            </a:endParaRPr>
          </a:p>
          <a:p>
            <a:endParaRPr lang="en-US" dirty="0">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22122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6.5</a:t>
            </a:r>
          </a:p>
          <a:p>
            <a:r>
              <a:rPr lang="en-US" dirty="0" err="1"/>
              <a:t>get_vowels</a:t>
            </a:r>
            <a:endParaRPr lang="en-US" dirty="0"/>
          </a:p>
        </p:txBody>
      </p:sp>
    </p:spTree>
    <p:extLst>
      <p:ext uri="{BB962C8B-B14F-4D97-AF65-F5344CB8AC3E}">
        <p14:creationId xmlns:p14="http://schemas.microsoft.com/office/powerpoint/2010/main" val="192960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533400" y="1600200"/>
            <a:ext cx="7904728"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get_vowels_in_word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vowels in string word--include repeats."""</a:t>
            </a: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vowel_str</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aeiou</a:t>
            </a:r>
            <a:r>
              <a:rPr lang="en-US" i="1"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in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vowel_str</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char</a:t>
            </a:r>
            <a:endParaRPr lang="de-DE" dirty="0">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return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endParaRPr lang="de-DE" dirty="0">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5747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6.6</a:t>
            </a:r>
          </a:p>
          <a:p>
            <a:r>
              <a:rPr lang="en-US" dirty="0"/>
              <a:t>Full Solution</a:t>
            </a:r>
          </a:p>
        </p:txBody>
      </p:sp>
    </p:spTree>
    <p:extLst>
      <p:ext uri="{BB962C8B-B14F-4D97-AF65-F5344CB8AC3E}">
        <p14:creationId xmlns:p14="http://schemas.microsoft.com/office/powerpoint/2010/main" val="69699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76200" y="-76200"/>
            <a:ext cx="8454559"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400" dirty="0">
                <a:latin typeface="Courier New" charset="0"/>
                <a:ea typeface="Courier New" charset="0"/>
                <a:cs typeface="Courier New" charset="0"/>
              </a:rPr>
              <a:t># Find a word with a single example of the vowels a, e,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o, u in that order</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data_file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dictionary.txt</a:t>
            </a:r>
            <a:r>
              <a:rPr lang="en-US" sz="1400" i="1" dirty="0">
                <a:latin typeface="Courier New" charset="0"/>
                <a:ea typeface="Courier New" charset="0"/>
                <a:cs typeface="Courier New" charset="0"/>
              </a:rPr>
              <a: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"r"</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clean_word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word in lower case stripped of whitespace."""</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return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word.strip</a:t>
            </a:r>
            <a:r>
              <a:rPr lang="en-US" sz="1400" dirty="0">
                <a:latin typeface="Courier New" charset="0"/>
                <a:ea typeface="Courier New" charset="0"/>
                <a:cs typeface="Courier New" charset="0"/>
              </a:rPr>
              <a:t>().lower()</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get_vowels_in_word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vowels in string word--include repeats."""</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vowel_str</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aeiou</a:t>
            </a:r>
            <a:r>
              <a:rPr lang="en-US" sz="1400" i="1"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vowel_str</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char</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return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main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program</a:t>
            </a:r>
            <a:endParaRPr lang="de-DE" sz="1400" dirty="0">
              <a:latin typeface="Courier New" charset="0"/>
              <a:ea typeface="Courier New" charset="0"/>
              <a:cs typeface="Courier New" charset="0"/>
            </a:endParaRPr>
          </a:p>
          <a:p>
            <a:r>
              <a:rPr lang="de-DE" sz="1400" b="1" dirty="0" err="1">
                <a:latin typeface="Courier New" charset="0"/>
                <a:ea typeface="Courier New" charset="0"/>
                <a:cs typeface="Courier New" charset="0"/>
              </a:rPr>
              <a:t>print</a:t>
            </a:r>
            <a:r>
              <a:rPr lang="de-DE" sz="1400" dirty="0">
                <a:latin typeface="Courier New" charset="0"/>
                <a:ea typeface="Courier New" charset="0"/>
                <a:cs typeface="Courier New" charset="0"/>
              </a:rPr>
              <a:t>("Find </a:t>
            </a:r>
            <a:r>
              <a:rPr lang="de-DE" sz="1400" dirty="0" err="1">
                <a:latin typeface="Courier New" charset="0"/>
                <a:ea typeface="Courier New" charset="0"/>
                <a:cs typeface="Courier New" charset="0"/>
              </a:rPr>
              <a:t>words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containing</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aeiou</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that</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order</a:t>
            </a:r>
            <a:r>
              <a:rPr lang="de-DE" sz="1400" dirty="0">
                <a:latin typeface="Courier New" charset="0"/>
                <a:ea typeface="Courier New" charset="0"/>
                <a:cs typeface="Courier New" charset="0"/>
              </a:rPr>
              <a:t>:")</a:t>
            </a:r>
          </a:p>
          <a:p>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data_file</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for</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each</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in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file</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clean_word</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clean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len</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&lt;= 6: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if</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is</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too</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small</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skip</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it</a:t>
            </a:r>
            <a:endParaRPr lang="de-DE"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a:latin typeface="Courier New" charset="0"/>
                <a:ea typeface="Courier New" charset="0"/>
                <a:cs typeface="Courier New" charset="0"/>
              </a:rPr>
              <a:t>continue</a:t>
            </a:r>
          </a:p>
          <a:p>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dirty="0" err="1">
                <a:latin typeface="Courier New" charset="0"/>
                <a:ea typeface="Courier New" charset="0"/>
                <a:cs typeface="Courier New" charset="0"/>
              </a:rPr>
              <a:t>get_vowels_in_word</a:t>
            </a:r>
            <a:r>
              <a:rPr lang="ro-RO" sz="1400" dirty="0">
                <a:latin typeface="Courier New" charset="0"/>
                <a:ea typeface="Courier New" charset="0"/>
                <a:cs typeface="Courier New" charset="0"/>
              </a:rPr>
              <a:t>(</a:t>
            </a:r>
            <a:r>
              <a:rPr lang="ro-RO" sz="1400" dirty="0" err="1">
                <a:latin typeface="Courier New" charset="0"/>
                <a:ea typeface="Courier New" charset="0"/>
                <a:cs typeface="Courier New" charset="0"/>
              </a:rPr>
              <a:t>word</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get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word</a:t>
            </a:r>
            <a:endParaRPr lang="ro-RO"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err="1">
                <a:latin typeface="Courier New" charset="0"/>
                <a:ea typeface="Courier New" charset="0"/>
                <a:cs typeface="Courier New" charset="0"/>
              </a:rPr>
              <a:t>if</a:t>
            </a:r>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i="1" dirty="0">
                <a:latin typeface="Courier New" charset="0"/>
                <a:ea typeface="Courier New" charset="0"/>
                <a:cs typeface="Courier New" charset="0"/>
              </a:rPr>
              <a:t>'</a:t>
            </a:r>
            <a:r>
              <a:rPr lang="ro-RO" sz="1400" i="1" dirty="0" err="1">
                <a:latin typeface="Courier New" charset="0"/>
                <a:ea typeface="Courier New" charset="0"/>
                <a:cs typeface="Courier New" charset="0"/>
              </a:rPr>
              <a:t>aeiou</a:t>
            </a:r>
            <a:r>
              <a:rPr lang="ro-RO" sz="1400" i="1" dirty="0">
                <a:latin typeface="Courier New" charset="0"/>
                <a:ea typeface="Courier New" charset="0"/>
                <a:cs typeface="Courier New" charset="0"/>
              </a:rPr>
              <a:t>'</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check</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all</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order</a:t>
            </a:r>
            <a:endParaRPr lang="ro-RO" sz="1400" i="1" dirty="0">
              <a:solidFill>
                <a:srgbClr val="92D050"/>
              </a:solidFill>
              <a:latin typeface="Courier New" charset="0"/>
              <a:ea typeface="Courier New" charset="0"/>
              <a:cs typeface="Courier New" charset="0"/>
            </a:endParaRP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print(word</a:t>
            </a:r>
            <a:r>
              <a:rPr lang="en-US" sz="1400" dirty="0">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2907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Exceptions (</a:t>
            </a:r>
            <a:r>
              <a:rPr lang="en-US" dirty="0" err="1">
                <a:solidFill>
                  <a:srgbClr val="FF0000"/>
                </a:solidFill>
              </a:rPr>
              <a:t>frábrigði</a:t>
            </a:r>
            <a:r>
              <a:rPr lang="en-US" dirty="0"/>
              <a:t>)</a:t>
            </a:r>
            <a:br>
              <a:rPr lang="en-US" dirty="0"/>
            </a:br>
            <a:r>
              <a:rPr lang="en-US" dirty="0"/>
              <a:t>First Cut</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053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How to deal with problems</a:t>
            </a:r>
          </a:p>
        </p:txBody>
      </p:sp>
      <p:sp>
        <p:nvSpPr>
          <p:cNvPr id="15364" name="Rectangle 3"/>
          <p:cNvSpPr>
            <a:spLocks noGrp="1" noChangeArrowheads="1"/>
          </p:cNvSpPr>
          <p:nvPr>
            <p:ph idx="1"/>
          </p:nvPr>
        </p:nvSpPr>
        <p:spPr/>
        <p:txBody>
          <a:bodyPr/>
          <a:lstStyle/>
          <a:p>
            <a:r>
              <a:rPr lang="en-US" dirty="0"/>
              <a:t>Most modern languages provide methods to deal with ‘exceptional’ situations</a:t>
            </a:r>
          </a:p>
          <a:p>
            <a:r>
              <a:rPr lang="en-US" dirty="0"/>
              <a:t>Gives the programmer the option to keep the user from having the program stop without warning</a:t>
            </a:r>
          </a:p>
          <a:p>
            <a:r>
              <a:rPr lang="en-US" dirty="0"/>
              <a:t>Again, this is not about fundamental CS, but about doing a better job as a programmer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t>What counts as exceptional</a:t>
            </a:r>
          </a:p>
        </p:txBody>
      </p:sp>
      <p:sp>
        <p:nvSpPr>
          <p:cNvPr id="16388" name="Rectangle 3"/>
          <p:cNvSpPr>
            <a:spLocks noGrp="1" noChangeArrowheads="1"/>
          </p:cNvSpPr>
          <p:nvPr>
            <p:ph idx="1"/>
          </p:nvPr>
        </p:nvSpPr>
        <p:spPr/>
        <p:txBody>
          <a:bodyPr/>
          <a:lstStyle/>
          <a:p>
            <a:r>
              <a:rPr lang="en-US"/>
              <a:t>errors. indexing past the end of a list, trying to open a nonexistent file, fetching a nonexistent key from a dictionary, etc.</a:t>
            </a:r>
          </a:p>
          <a:p>
            <a:r>
              <a:rPr lang="en-US"/>
              <a:t>events. search algorithm doesn’t find a value (not really an error), mail message arrives, queue event occurs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t>exceptions (2)</a:t>
            </a:r>
          </a:p>
        </p:txBody>
      </p:sp>
      <p:sp>
        <p:nvSpPr>
          <p:cNvPr id="17412" name="Rectangle 3"/>
          <p:cNvSpPr>
            <a:spLocks noGrp="1" noChangeArrowheads="1"/>
          </p:cNvSpPr>
          <p:nvPr>
            <p:ph idx="1"/>
          </p:nvPr>
        </p:nvSpPr>
        <p:spPr/>
        <p:txBody>
          <a:bodyPr/>
          <a:lstStyle/>
          <a:p>
            <a:r>
              <a:rPr lang="en-US"/>
              <a:t>ending conditions. File should be closed at the end of processing, list should be sorted after being filled</a:t>
            </a:r>
          </a:p>
          <a:p>
            <a:r>
              <a:rPr lang="en-US"/>
              <a:t>weird stuff. For rare events, keep from clogging your code with lots of if statements.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Error Names</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a:t>Errors have specific names, and Python shows them to us all the time.</a:t>
            </a:r>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3600" dirty="0">
                <a:latin typeface="+mn-lt"/>
              </a:rPr>
              <a:t>You can recreate an error to find the</a:t>
            </a:r>
          </a:p>
          <a:p>
            <a:r>
              <a:rPr lang="en-US" sz="3600" dirty="0">
                <a:latin typeface="+mn-lt"/>
              </a:rPr>
              <a:t>correct name. Spelling counts!</a:t>
            </a:r>
          </a:p>
        </p:txBody>
      </p:sp>
    </p:spTree>
    <p:extLst>
      <p:ext uri="{BB962C8B-B14F-4D97-AF65-F5344CB8AC3E}">
        <p14:creationId xmlns:p14="http://schemas.microsoft.com/office/powerpoint/2010/main" val="42398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Two types of files</a:t>
            </a:r>
          </a:p>
        </p:txBody>
      </p:sp>
      <p:sp>
        <p:nvSpPr>
          <p:cNvPr id="19460" name="Rectangle 3"/>
          <p:cNvSpPr>
            <a:spLocks noGrp="1" noChangeArrowheads="1"/>
          </p:cNvSpPr>
          <p:nvPr>
            <p:ph idx="1"/>
          </p:nvPr>
        </p:nvSpPr>
        <p:spPr/>
        <p:txBody>
          <a:bodyPr/>
          <a:lstStyle/>
          <a:p>
            <a:pPr marL="0" indent="0">
              <a:buNone/>
            </a:pPr>
            <a:r>
              <a:rPr lang="en-US" dirty="0"/>
              <a:t>Files come in two general types:</a:t>
            </a:r>
          </a:p>
          <a:p>
            <a:r>
              <a:rPr lang="en-US" i="1" dirty="0"/>
              <a:t>text files (</a:t>
            </a:r>
            <a:r>
              <a:rPr lang="en-US" i="1" dirty="0" err="1">
                <a:solidFill>
                  <a:srgbClr val="FF0000"/>
                </a:solidFill>
              </a:rPr>
              <a:t>textaskrár</a:t>
            </a:r>
            <a:r>
              <a:rPr lang="en-US" i="1" dirty="0"/>
              <a:t>)</a:t>
            </a:r>
            <a:r>
              <a:rPr lang="en-US" dirty="0"/>
              <a:t>. Files where control characters such as </a:t>
            </a:r>
            <a:r>
              <a:rPr lang="en-US" dirty="0">
                <a:solidFill>
                  <a:srgbClr val="000090"/>
                </a:solidFill>
                <a:latin typeface="Courier New"/>
                <a:cs typeface="Courier New"/>
              </a:rPr>
              <a:t>"/n"</a:t>
            </a:r>
            <a:r>
              <a:rPr lang="en-US" dirty="0"/>
              <a:t> are translated. This are generally human readable</a:t>
            </a:r>
          </a:p>
          <a:p>
            <a:r>
              <a:rPr lang="en-US" i="1" dirty="0"/>
              <a:t>binary files (</a:t>
            </a:r>
            <a:r>
              <a:rPr lang="en-US" i="1" dirty="0" err="1">
                <a:solidFill>
                  <a:srgbClr val="FF0000"/>
                </a:solidFill>
              </a:rPr>
              <a:t>tvíundaskrár</a:t>
            </a:r>
            <a:r>
              <a:rPr lang="en-US" i="1" dirty="0"/>
              <a:t>)</a:t>
            </a:r>
            <a:r>
              <a:rPr lang="en-US" dirty="0"/>
              <a:t>. All the information is taken directly without translation. Not readable and contains non-readable info.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a:t>a kind of non-local control</a:t>
            </a:r>
          </a:p>
        </p:txBody>
      </p:sp>
      <p:sp>
        <p:nvSpPr>
          <p:cNvPr id="18436" name="Rectangle 3"/>
          <p:cNvSpPr>
            <a:spLocks noGrp="1" noChangeArrowheads="1"/>
          </p:cNvSpPr>
          <p:nvPr>
            <p:ph idx="1"/>
          </p:nvPr>
        </p:nvSpPr>
        <p:spPr>
          <a:xfrm>
            <a:off x="457200" y="1066800"/>
            <a:ext cx="8229600" cy="5181600"/>
          </a:xfrm>
        </p:spPr>
        <p:txBody>
          <a:bodyPr/>
          <a:lstStyle/>
          <a:p>
            <a:pPr>
              <a:buNone/>
            </a:pPr>
            <a:r>
              <a:rPr lang="en-US" dirty="0"/>
              <a:t>Basic idea:</a:t>
            </a:r>
          </a:p>
          <a:p>
            <a:r>
              <a:rPr lang="en-US" dirty="0"/>
              <a:t>keep watch on a particular section of code</a:t>
            </a:r>
          </a:p>
          <a:p>
            <a:r>
              <a:rPr lang="en-US" dirty="0"/>
              <a:t>if we get an exception, raise/throw (</a:t>
            </a:r>
            <a:r>
              <a:rPr lang="en-US" dirty="0" err="1">
                <a:solidFill>
                  <a:srgbClr val="FF0000"/>
                </a:solidFill>
              </a:rPr>
              <a:t>kasta</a:t>
            </a:r>
            <a:r>
              <a:rPr lang="en-US" dirty="0"/>
              <a:t>) that exception (let it be known)</a:t>
            </a:r>
          </a:p>
          <a:p>
            <a:r>
              <a:rPr lang="en-US" dirty="0"/>
              <a:t>look for a catcher that can handle that kind of exception</a:t>
            </a:r>
          </a:p>
          <a:p>
            <a:r>
              <a:rPr lang="en-US" dirty="0"/>
              <a:t>if found, handle it, otherwise let Python handle it (which usually halts the program)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Doing better with input</a:t>
            </a:r>
          </a:p>
        </p:txBody>
      </p:sp>
      <p:sp>
        <p:nvSpPr>
          <p:cNvPr id="19460" name="Rectangle 3"/>
          <p:cNvSpPr>
            <a:spLocks noGrp="1" noChangeArrowheads="1"/>
          </p:cNvSpPr>
          <p:nvPr>
            <p:ph idx="1"/>
          </p:nvPr>
        </p:nvSpPr>
        <p:spPr/>
        <p:txBody>
          <a:bodyPr/>
          <a:lstStyle/>
          <a:p>
            <a:r>
              <a:rPr lang="en-US"/>
              <a:t>In general, we have assumed that the input we receive is correct (from a file, from the user).</a:t>
            </a:r>
          </a:p>
          <a:p>
            <a:r>
              <a:rPr lang="en-US"/>
              <a:t>This is almost never true. There is always the chance that the input could be wrong</a:t>
            </a:r>
          </a:p>
          <a:p>
            <a:r>
              <a:rPr lang="en-US"/>
              <a:t>Our programs should be able to handle this.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Worse yet, input is evil</a:t>
            </a:r>
          </a:p>
        </p:txBody>
      </p:sp>
      <p:sp>
        <p:nvSpPr>
          <p:cNvPr id="20484" name="Rectangle 3"/>
          <p:cNvSpPr>
            <a:spLocks noGrp="1" noChangeArrowheads="1"/>
          </p:cNvSpPr>
          <p:nvPr>
            <p:ph idx="1"/>
          </p:nvPr>
        </p:nvSpPr>
        <p:spPr/>
        <p:txBody>
          <a:bodyPr/>
          <a:lstStyle/>
          <a:p>
            <a:r>
              <a:rPr lang="en-US" dirty="0"/>
              <a:t>  "Writing Secure Code”, by Howard and LeBlanc</a:t>
            </a:r>
          </a:p>
          <a:p>
            <a:pPr lvl="1"/>
            <a:r>
              <a:rPr lang="en-US" dirty="0"/>
              <a:t>   “All input is evil until proven otherwise”</a:t>
            </a:r>
          </a:p>
          <a:p>
            <a:r>
              <a:rPr lang="en-US" dirty="0"/>
              <a:t>Most security holes in programs are based on assumptions programmers make about input</a:t>
            </a:r>
          </a:p>
          <a:p>
            <a:r>
              <a:rPr lang="en-US" dirty="0"/>
              <a:t>Secure programs protect themselves from evil input</a:t>
            </a:r>
          </a:p>
        </p:txBody>
      </p:sp>
    </p:spTree>
    <p:extLst>
      <p:ext uri="{BB962C8B-B14F-4D97-AF65-F5344CB8AC3E}">
        <p14:creationId xmlns:p14="http://schemas.microsoft.com/office/powerpoint/2010/main" val="360459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a:t>
            </a:r>
          </a:p>
        </p:txBody>
      </p:sp>
      <p:sp>
        <p:nvSpPr>
          <p:cNvPr id="3" name="Content Placeholder 2"/>
          <p:cNvSpPr>
            <a:spLocks noGrp="1"/>
          </p:cNvSpPr>
          <p:nvPr>
            <p:ph idx="1"/>
          </p:nvPr>
        </p:nvSpPr>
        <p:spPr/>
        <p:txBody>
          <a:bodyPr/>
          <a:lstStyle/>
          <a:p>
            <a:pPr marL="0" indent="0">
              <a:buNone/>
            </a:pPr>
            <a:r>
              <a:rPr lang="en-US" dirty="0"/>
              <a:t>All input is evil, until proven otherwise</a:t>
            </a:r>
          </a:p>
        </p:txBody>
      </p:sp>
    </p:spTree>
    <p:extLst>
      <p:ext uri="{BB962C8B-B14F-4D97-AF65-F5344CB8AC3E}">
        <p14:creationId xmlns:p14="http://schemas.microsoft.com/office/powerpoint/2010/main" val="84624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General form, version 1</a:t>
            </a:r>
          </a:p>
        </p:txBody>
      </p:sp>
      <p:sp>
        <p:nvSpPr>
          <p:cNvPr id="21508" name="Rectangle 3"/>
          <p:cNvSpPr>
            <a:spLocks noGrp="1" noChangeArrowheads="1"/>
          </p:cNvSpPr>
          <p:nvPr>
            <p:ph idx="1"/>
          </p:nvPr>
        </p:nvSpPr>
        <p:spPr/>
        <p:txBody>
          <a:bodyPr/>
          <a:lstStyle/>
          <a:p>
            <a:pPr>
              <a:buNone/>
            </a:pPr>
            <a:r>
              <a:rPr lang="en-US" dirty="0">
                <a:latin typeface="Courier New"/>
                <a:cs typeface="Courier New"/>
              </a:rPr>
              <a:t>try: </a:t>
            </a:r>
          </a:p>
          <a:p>
            <a:pPr>
              <a:buNone/>
            </a:pPr>
            <a:r>
              <a:rPr lang="en-US" dirty="0">
                <a:cs typeface="Courier New"/>
              </a:rPr>
              <a:t>   suite</a:t>
            </a:r>
          </a:p>
          <a:p>
            <a:pPr>
              <a:buNone/>
            </a:pPr>
            <a:r>
              <a:rPr lang="en-US" dirty="0">
                <a:latin typeface="Courier New"/>
                <a:cs typeface="Courier New"/>
              </a:rPr>
              <a:t>except </a:t>
            </a:r>
            <a:r>
              <a:rPr lang="en-US" dirty="0" err="1">
                <a:latin typeface="Courier New"/>
                <a:cs typeface="Courier New"/>
              </a:rPr>
              <a:t>a_particular_error</a:t>
            </a:r>
            <a:r>
              <a:rPr lang="en-US" dirty="0">
                <a:latin typeface="Courier New"/>
                <a:cs typeface="Courier New"/>
              </a:rPr>
              <a:t>:</a:t>
            </a:r>
          </a:p>
          <a:p>
            <a:pPr>
              <a:buNone/>
            </a:pPr>
            <a:r>
              <a:rPr lang="en-US" dirty="0">
                <a:cs typeface="Courier New"/>
              </a:rPr>
              <a:t>   suite</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a:t>try suite</a:t>
            </a:r>
          </a:p>
        </p:txBody>
      </p:sp>
      <p:sp>
        <p:nvSpPr>
          <p:cNvPr id="22532" name="Rectangle 3"/>
          <p:cNvSpPr>
            <a:spLocks noGrp="1" noChangeArrowheads="1"/>
          </p:cNvSpPr>
          <p:nvPr>
            <p:ph idx="1"/>
          </p:nvPr>
        </p:nvSpPr>
        <p:spPr>
          <a:xfrm>
            <a:off x="457200" y="1066800"/>
            <a:ext cx="8229600" cy="4876800"/>
          </a:xfrm>
        </p:spPr>
        <p:txBody>
          <a:bodyPr/>
          <a:lstStyle/>
          <a:p>
            <a:r>
              <a:rPr lang="en-US" dirty="0"/>
              <a:t>the </a:t>
            </a:r>
            <a:r>
              <a:rPr lang="en-US" dirty="0">
                <a:solidFill>
                  <a:srgbClr val="660066"/>
                </a:solidFill>
                <a:latin typeface="Courier New"/>
                <a:cs typeface="Courier New"/>
              </a:rPr>
              <a:t>try</a:t>
            </a:r>
            <a:r>
              <a:rPr lang="en-US" dirty="0">
                <a:latin typeface="Courier New"/>
                <a:cs typeface="Courier New"/>
              </a:rPr>
              <a:t> </a:t>
            </a:r>
            <a:r>
              <a:rPr lang="en-US" dirty="0"/>
              <a:t>suite contains code that we want to monitor for errors during its execution. </a:t>
            </a:r>
          </a:p>
          <a:p>
            <a:r>
              <a:rPr lang="en-US" dirty="0"/>
              <a:t>if an error occurs anywhere in that </a:t>
            </a:r>
            <a:r>
              <a:rPr lang="en-US" dirty="0">
                <a:solidFill>
                  <a:srgbClr val="660066"/>
                </a:solidFill>
                <a:latin typeface="Courier New"/>
                <a:cs typeface="Courier New"/>
              </a:rPr>
              <a:t>try</a:t>
            </a:r>
            <a:r>
              <a:rPr lang="en-US" dirty="0">
                <a:latin typeface="Courier New"/>
                <a:cs typeface="Courier New"/>
              </a:rPr>
              <a:t> </a:t>
            </a:r>
            <a:r>
              <a:rPr lang="en-US" dirty="0"/>
              <a:t>suite, Python looks for a handler that can deal with the error.</a:t>
            </a:r>
          </a:p>
          <a:p>
            <a:r>
              <a:rPr lang="en-US" dirty="0"/>
              <a:t>if no special handler exists, Python handles it, meaning the program halts and with an error message as we have seen so many times </a:t>
            </a:r>
            <a:r>
              <a:rPr lang="en-US" dirty="0" err="1">
                <a:sym typeface="Wingdings"/>
              </a:rPr>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a:latin typeface="Courier New"/>
                <a:cs typeface="Courier New"/>
              </a:rPr>
              <a:t>except </a:t>
            </a:r>
            <a:r>
              <a:rPr lang="en-US" dirty="0"/>
              <a:t>suite</a:t>
            </a:r>
          </a:p>
        </p:txBody>
      </p:sp>
      <p:sp>
        <p:nvSpPr>
          <p:cNvPr id="23556" name="Rectangle 3"/>
          <p:cNvSpPr>
            <a:spLocks noGrp="1" noChangeArrowheads="1"/>
          </p:cNvSpPr>
          <p:nvPr>
            <p:ph idx="1"/>
          </p:nvPr>
        </p:nvSpPr>
        <p:spPr/>
        <p:txBody>
          <a:bodyPr/>
          <a:lstStyle/>
          <a:p>
            <a:r>
              <a:rPr lang="en-US" dirty="0"/>
              <a:t>an  </a:t>
            </a:r>
            <a:r>
              <a:rPr lang="en-US" dirty="0">
                <a:solidFill>
                  <a:srgbClr val="660066"/>
                </a:solidFill>
                <a:latin typeface="Courier New"/>
                <a:cs typeface="Courier New"/>
              </a:rPr>
              <a:t>except</a:t>
            </a:r>
            <a:r>
              <a:rPr lang="en-US" dirty="0">
                <a:latin typeface="Courier New"/>
                <a:cs typeface="Courier New"/>
              </a:rPr>
              <a:t> </a:t>
            </a:r>
            <a:r>
              <a:rPr lang="en-US" dirty="0"/>
              <a:t>suite (perhaps multiple </a:t>
            </a:r>
            <a:r>
              <a:rPr lang="en-US" dirty="0">
                <a:solidFill>
                  <a:srgbClr val="660066"/>
                </a:solidFill>
                <a:latin typeface="Courier New"/>
                <a:cs typeface="Courier New"/>
              </a:rPr>
              <a:t>except</a:t>
            </a:r>
            <a:r>
              <a:rPr lang="en-US" dirty="0">
                <a:latin typeface="Courier New"/>
                <a:cs typeface="Courier New"/>
              </a:rPr>
              <a:t> </a:t>
            </a:r>
            <a:r>
              <a:rPr lang="en-US" dirty="0"/>
              <a:t>suites) is associated with a </a:t>
            </a:r>
            <a:r>
              <a:rPr lang="en-US" dirty="0">
                <a:solidFill>
                  <a:srgbClr val="660066"/>
                </a:solidFill>
                <a:latin typeface="Courier New"/>
                <a:cs typeface="Courier New"/>
              </a:rPr>
              <a:t>try</a:t>
            </a:r>
            <a:r>
              <a:rPr lang="en-US" dirty="0">
                <a:latin typeface="Courier New"/>
                <a:cs typeface="Courier New"/>
              </a:rPr>
              <a:t> </a:t>
            </a:r>
            <a:r>
              <a:rPr lang="en-US" dirty="0"/>
              <a:t>suite.</a:t>
            </a:r>
          </a:p>
          <a:p>
            <a:r>
              <a:rPr lang="en-US" dirty="0"/>
              <a:t>each exception names a type of exception it is monitoring for.</a:t>
            </a:r>
          </a:p>
          <a:p>
            <a:r>
              <a:rPr lang="en-US" dirty="0"/>
              <a:t>if the error that occurs in the </a:t>
            </a:r>
            <a:r>
              <a:rPr lang="en-US" dirty="0">
                <a:solidFill>
                  <a:srgbClr val="660066"/>
                </a:solidFill>
                <a:latin typeface="Courier New"/>
                <a:cs typeface="Courier New"/>
              </a:rPr>
              <a:t>try</a:t>
            </a:r>
            <a:r>
              <a:rPr lang="en-US" dirty="0">
                <a:latin typeface="Courier New"/>
                <a:cs typeface="Courier New"/>
              </a:rPr>
              <a:t> </a:t>
            </a:r>
            <a:r>
              <a:rPr lang="en-US" dirty="0"/>
              <a:t>suite matches the type of exception, then that </a:t>
            </a:r>
            <a:r>
              <a:rPr lang="en-US" dirty="0">
                <a:solidFill>
                  <a:srgbClr val="660066"/>
                </a:solidFill>
                <a:latin typeface="Courier New"/>
                <a:cs typeface="Courier New"/>
              </a:rPr>
              <a:t>except</a:t>
            </a:r>
            <a:r>
              <a:rPr lang="en-US" dirty="0">
                <a:latin typeface="Courier New"/>
                <a:cs typeface="Courier New"/>
              </a:rPr>
              <a:t> </a:t>
            </a:r>
            <a:r>
              <a:rPr lang="en-US" dirty="0"/>
              <a:t>suite is activated.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a:latin typeface="Courier New"/>
                <a:cs typeface="Courier New"/>
              </a:rPr>
              <a:t>try</a:t>
            </a:r>
            <a:r>
              <a:rPr lang="en-US" dirty="0"/>
              <a:t>/</a:t>
            </a:r>
            <a:r>
              <a:rPr lang="en-US" dirty="0">
                <a:latin typeface="Courier New"/>
                <a:cs typeface="Courier New"/>
              </a:rPr>
              <a:t>except </a:t>
            </a:r>
            <a:r>
              <a:rPr lang="en-US" dirty="0"/>
              <a:t>group</a:t>
            </a:r>
          </a:p>
        </p:txBody>
      </p:sp>
      <p:sp>
        <p:nvSpPr>
          <p:cNvPr id="24580" name="Rectangle 3"/>
          <p:cNvSpPr>
            <a:spLocks noGrp="1" noChangeArrowheads="1"/>
          </p:cNvSpPr>
          <p:nvPr>
            <p:ph idx="1"/>
          </p:nvPr>
        </p:nvSpPr>
        <p:spPr>
          <a:xfrm>
            <a:off x="457200" y="1219200"/>
            <a:ext cx="8229600" cy="4724400"/>
          </a:xfrm>
        </p:spPr>
        <p:txBody>
          <a:bodyPr/>
          <a:lstStyle/>
          <a:p>
            <a:r>
              <a:rPr lang="en-US" dirty="0"/>
              <a:t>if no exception in the </a:t>
            </a:r>
            <a:r>
              <a:rPr lang="en-US" dirty="0">
                <a:solidFill>
                  <a:srgbClr val="660066"/>
                </a:solidFill>
                <a:latin typeface="Courier New"/>
                <a:cs typeface="Courier New"/>
              </a:rPr>
              <a:t>try</a:t>
            </a:r>
            <a:r>
              <a:rPr lang="en-US" dirty="0">
                <a:latin typeface="Courier New"/>
                <a:cs typeface="Courier New"/>
              </a:rPr>
              <a:t> </a:t>
            </a:r>
            <a:r>
              <a:rPr lang="en-US" dirty="0"/>
              <a:t>suite, skip all the </a:t>
            </a:r>
            <a:r>
              <a:rPr lang="en-US" dirty="0">
                <a:solidFill>
                  <a:srgbClr val="660066"/>
                </a:solidFill>
                <a:latin typeface="Courier New"/>
                <a:cs typeface="Courier New"/>
              </a:rPr>
              <a:t>try</a:t>
            </a:r>
            <a:r>
              <a:rPr lang="en-US" dirty="0">
                <a:solidFill>
                  <a:srgbClr val="660066"/>
                </a:solidFill>
              </a:rPr>
              <a:t>/</a:t>
            </a:r>
            <a:r>
              <a:rPr lang="en-US" dirty="0">
                <a:solidFill>
                  <a:srgbClr val="660066"/>
                </a:solidFill>
                <a:latin typeface="Courier New"/>
                <a:cs typeface="Courier New"/>
              </a:rPr>
              <a:t>except </a:t>
            </a:r>
            <a:r>
              <a:rPr lang="en-US" dirty="0"/>
              <a:t>to the next line of code</a:t>
            </a:r>
          </a:p>
          <a:p>
            <a:r>
              <a:rPr lang="en-US" dirty="0"/>
              <a:t>if an error occurs in a </a:t>
            </a:r>
            <a:r>
              <a:rPr lang="en-US" dirty="0">
                <a:solidFill>
                  <a:srgbClr val="660066"/>
                </a:solidFill>
                <a:latin typeface="Courier New"/>
                <a:cs typeface="Courier New"/>
              </a:rPr>
              <a:t>try</a:t>
            </a:r>
            <a:r>
              <a:rPr lang="en-US" dirty="0">
                <a:latin typeface="Courier New"/>
                <a:cs typeface="Courier New"/>
              </a:rPr>
              <a:t> </a:t>
            </a:r>
            <a:r>
              <a:rPr lang="en-US" dirty="0"/>
              <a:t>suite, look for the right exception</a:t>
            </a:r>
          </a:p>
          <a:p>
            <a:r>
              <a:rPr lang="en-US" dirty="0"/>
              <a:t>if found, run that </a:t>
            </a:r>
            <a:r>
              <a:rPr lang="en-US" dirty="0">
                <a:solidFill>
                  <a:srgbClr val="660066"/>
                </a:solidFill>
                <a:latin typeface="Courier New"/>
                <a:cs typeface="Courier New"/>
              </a:rPr>
              <a:t>except</a:t>
            </a:r>
            <a:r>
              <a:rPr lang="en-US" dirty="0">
                <a:latin typeface="Courier New"/>
                <a:cs typeface="Courier New"/>
              </a:rPr>
              <a:t> </a:t>
            </a:r>
            <a:r>
              <a:rPr lang="en-US" dirty="0"/>
              <a:t>suite and then skip past the </a:t>
            </a:r>
            <a:r>
              <a:rPr lang="en-US" dirty="0">
                <a:solidFill>
                  <a:srgbClr val="660066"/>
                </a:solidFill>
                <a:latin typeface="Courier New"/>
                <a:cs typeface="Courier New"/>
              </a:rPr>
              <a:t>try</a:t>
            </a:r>
            <a:r>
              <a:rPr lang="en-US" dirty="0">
                <a:solidFill>
                  <a:srgbClr val="660066"/>
                </a:solidFill>
              </a:rPr>
              <a:t>/</a:t>
            </a:r>
            <a:r>
              <a:rPr lang="en-US" dirty="0">
                <a:solidFill>
                  <a:srgbClr val="660066"/>
                </a:solidFill>
                <a:latin typeface="Courier New"/>
                <a:cs typeface="Courier New"/>
              </a:rPr>
              <a:t>except </a:t>
            </a:r>
            <a:r>
              <a:rPr lang="en-US" dirty="0"/>
              <a:t>group to the next line of code</a:t>
            </a:r>
          </a:p>
          <a:p>
            <a:r>
              <a:rPr lang="en-US" dirty="0"/>
              <a:t>if no exception handling found, give the error to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6.7</a:t>
            </a:r>
          </a:p>
          <a:p>
            <a:r>
              <a:rPr lang="en-US" dirty="0"/>
              <a:t>Find a line in a file</a:t>
            </a:r>
          </a:p>
          <a:p>
            <a:endParaRPr lang="en-US" dirty="0"/>
          </a:p>
        </p:txBody>
      </p:sp>
    </p:spTree>
    <p:extLst>
      <p:ext uri="{BB962C8B-B14F-4D97-AF65-F5344CB8AC3E}">
        <p14:creationId xmlns:p14="http://schemas.microsoft.com/office/powerpoint/2010/main" val="10095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1" y="0"/>
            <a:ext cx="8915400" cy="6124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tlCol="0">
            <a:spAutoFit/>
          </a:bodyPr>
          <a:lstStyle/>
          <a:p>
            <a:r>
              <a:rPr lang="en-US" sz="1400" dirty="0">
                <a:latin typeface="Courier New" charset="0"/>
                <a:ea typeface="Courier New" charset="0"/>
                <a:cs typeface="Courier New" charset="0"/>
              </a:rPr>
              <a:t># read a particular line from a file. User provides both the line</a:t>
            </a:r>
          </a:p>
          <a:p>
            <a:r>
              <a:rPr lang="en-US" sz="1400" dirty="0">
                <a:latin typeface="Courier New" charset="0"/>
                <a:ea typeface="Courier New" charset="0"/>
                <a:cs typeface="Courier New" charset="0"/>
              </a:rPr>
              <a:t># number and the file name</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"Open what file:" </a:t>
            </a:r>
            <a:r>
              <a:rPr lang="en-US" sz="1400" dirty="0">
                <a:latin typeface="Courier New" charset="0"/>
                <a:ea typeface="Courier New" charset="0"/>
                <a:cs typeface="Courier New" charset="0"/>
              </a:rPr>
              <a:t>)</a:t>
            </a:r>
          </a:p>
          <a:p>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"Which line (integer):" </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try</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i="1"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 </a:t>
            </a:r>
            <a:r>
              <a:rPr lang="en-US" sz="1400" i="1" dirty="0" err="1">
                <a:latin typeface="Courier New" charset="0"/>
                <a:ea typeface="Courier New" charset="0"/>
                <a:cs typeface="Courier New" charset="0"/>
              </a:rPr>
              <a:t>int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for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Line {} of file {} is {}</a:t>
            </a:r>
            <a:r>
              <a:rPr lang="en-US" sz="1400" dirty="0">
                <a:latin typeface="Courier New" charset="0"/>
                <a:ea typeface="Courier New" charset="0"/>
                <a:cs typeface="Courier New" charset="0"/>
              </a:rPr>
              <a:t>".format(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break</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hu-HU" sz="1400" dirty="0">
                <a:latin typeface="Courier New" charset="0"/>
                <a:ea typeface="Courier New" charset="0"/>
                <a:cs typeface="Courier New" charset="0"/>
              </a:rPr>
              <a:t>    </a:t>
            </a:r>
            <a:r>
              <a:rPr lang="hu-HU" sz="1400" b="1" dirty="0" err="1">
                <a:latin typeface="Courier New" charset="0"/>
                <a:ea typeface="Courier New" charset="0"/>
                <a:cs typeface="Courier New" charset="0"/>
              </a:rPr>
              <a:t>else</a:t>
            </a:r>
            <a:r>
              <a:rPr lang="hu-HU"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get here if line sought doesn't exist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Line {} of file {} not </a:t>
            </a:r>
            <a:r>
              <a:rPr lang="en-US" sz="1400" i="1" dirty="0" err="1">
                <a:latin typeface="Courier New" charset="0"/>
                <a:ea typeface="Courier New" charset="0"/>
                <a:cs typeface="Courier New" charset="0"/>
              </a:rPr>
              <a:t>found</a:t>
            </a:r>
            <a:r>
              <a:rPr lang="en-US" sz="1400" dirty="0" err="1">
                <a:latin typeface="Courier New" charset="0"/>
                <a:ea typeface="Courier New" charset="0"/>
                <a:cs typeface="Courier New" charset="0"/>
              </a:rPr>
              <a:t>".format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i="1" dirty="0" err="1">
                <a:latin typeface="Courier New" charset="0"/>
                <a:ea typeface="Courier New" charset="0"/>
                <a:cs typeface="Courier New" charset="0"/>
              </a:rPr>
              <a:t>close</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FileNotFoundError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The file", </a:t>
            </a:r>
            <a:r>
              <a:rPr lang="en-US" sz="1400" dirty="0" err="1">
                <a:latin typeface="Courier New" charset="0"/>
                <a:ea typeface="Courier New" charset="0"/>
                <a:cs typeface="Courier New" charset="0"/>
              </a:rPr>
              <a:t>file_str</a:t>
            </a:r>
            <a:r>
              <a:rPr lang="en-US" sz="1400" i="1" dirty="0">
                <a:latin typeface="Courier New" charset="0"/>
                <a:ea typeface="Courier New" charset="0"/>
                <a:cs typeface="Courier New" charset="0"/>
              </a:rPr>
              <a:t> ,"doesn't exist</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ValueError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print("</a:t>
            </a:r>
            <a:r>
              <a:rPr lang="en-US" sz="1400" i="1" dirty="0">
                <a:latin typeface="Courier New" charset="0"/>
                <a:ea typeface="Courier New" charset="0"/>
                <a:cs typeface="Courier New" charset="0"/>
              </a:rPr>
              <a:t>Line</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Isn't a legal line number.</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End of the program</a:t>
            </a:r>
            <a:r>
              <a:rPr lang="en-US" sz="1400" dirty="0">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1684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a:t>File Objects or stream (</a:t>
            </a:r>
            <a:r>
              <a:rPr lang="en-US" dirty="0" err="1">
                <a:solidFill>
                  <a:srgbClr val="FF0000"/>
                </a:solidFill>
              </a:rPr>
              <a:t>straumur</a:t>
            </a:r>
            <a:r>
              <a:rPr lang="en-US" dirty="0"/>
              <a:t>)</a:t>
            </a:r>
          </a:p>
        </p:txBody>
      </p:sp>
      <p:sp>
        <p:nvSpPr>
          <p:cNvPr id="20484" name="Rectangle 3"/>
          <p:cNvSpPr>
            <a:spLocks noGrp="1" noChangeArrowheads="1"/>
          </p:cNvSpPr>
          <p:nvPr>
            <p:ph idx="1"/>
          </p:nvPr>
        </p:nvSpPr>
        <p:spPr/>
        <p:txBody>
          <a:bodyPr/>
          <a:lstStyle/>
          <a:p>
            <a:r>
              <a:rPr lang="en-US" dirty="0"/>
              <a:t>When opening a file, you create a file object or file stream that is a connection between the file information on disk and the program.</a:t>
            </a:r>
          </a:p>
          <a:p>
            <a:r>
              <a:rPr lang="en-US" dirty="0"/>
              <a:t>The stream contains a buffer of the information from the file, and provides the information to the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Counting Poker Hands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493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Reminder, rules so far</a:t>
            </a:r>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p>
          <a:p>
            <a:pPr marL="514350" indent="-514350">
              <a:buFontTx/>
              <a:buAutoNum type="arabicPeriod"/>
            </a:pPr>
            <a:r>
              <a:rPr lang="en-US" sz="2400" dirty="0">
                <a:latin typeface="Arial" charset="0"/>
                <a:ea typeface="ＭＳ Ｐゴシック" charset="0"/>
              </a:rPr>
              <a:t>All input is evil, unless proven otherwise.</a:t>
            </a: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val="33605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4400" y="609600"/>
            <a:ext cx="7162800" cy="4695613"/>
          </a:xfrm>
        </p:spPr>
      </p:pic>
      <p:sp>
        <p:nvSpPr>
          <p:cNvPr id="5" name="TextBox 4"/>
          <p:cNvSpPr txBox="1"/>
          <p:nvPr/>
        </p:nvSpPr>
        <p:spPr bwMode="auto">
          <a:xfrm>
            <a:off x="2289965" y="5715000"/>
            <a:ext cx="456407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a:solidFill>
                  <a:srgbClr val="000000"/>
                </a:solidFill>
                <a:latin typeface="+mn-lt"/>
              </a:rPr>
              <a:t>Figure 6.1 Input-output streams.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Buffering</a:t>
            </a:r>
          </a:p>
        </p:txBody>
      </p:sp>
      <p:sp>
        <p:nvSpPr>
          <p:cNvPr id="23556" name="Rectangle 3"/>
          <p:cNvSpPr>
            <a:spLocks noGrp="1" noChangeArrowheads="1"/>
          </p:cNvSpPr>
          <p:nvPr>
            <p:ph idx="1"/>
          </p:nvPr>
        </p:nvSpPr>
        <p:spPr/>
        <p:txBody>
          <a:bodyPr/>
          <a:lstStyle/>
          <a:p>
            <a:r>
              <a:rPr lang="en-US" dirty="0"/>
              <a:t>Reading from a disk is very slow. Thus the computer will read a lot of data from a file in the hopes that, if you need the data in the future, it will be buffered in the file object.</a:t>
            </a:r>
          </a:p>
          <a:p>
            <a:r>
              <a:rPr lang="en-US" dirty="0"/>
              <a:t>This means that the file object contains a copy of information from the file called a cache (pronounced "cash")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Making a file object</a:t>
            </a:r>
          </a:p>
        </p:txBody>
      </p:sp>
      <p:sp>
        <p:nvSpPr>
          <p:cNvPr id="24580" name="Rectangle 3"/>
          <p:cNvSpPr>
            <a:spLocks noGrp="1" noChangeArrowheads="1"/>
          </p:cNvSpPr>
          <p:nvPr>
            <p:ph idx="1"/>
          </p:nvPr>
        </p:nvSpPr>
        <p:spPr>
          <a:xfrm>
            <a:off x="152400" y="1219200"/>
            <a:ext cx="8763000" cy="4525963"/>
          </a:xfrm>
        </p:spPr>
        <p:txBody>
          <a:bodyPr/>
          <a:lstStyle/>
          <a:p>
            <a:pPr>
              <a:buNone/>
            </a:pPr>
            <a:r>
              <a:rPr lang="en-US" dirty="0" err="1">
                <a:solidFill>
                  <a:srgbClr val="2D2D8A"/>
                </a:solidFill>
                <a:latin typeface="Courier New"/>
                <a:cs typeface="Courier New"/>
              </a:rPr>
              <a:t>my_file</a:t>
            </a:r>
            <a:r>
              <a:rPr lang="en-US" dirty="0">
                <a:solidFill>
                  <a:srgbClr val="2D2D8A"/>
                </a:solidFill>
                <a:latin typeface="Courier New"/>
                <a:cs typeface="Courier New"/>
              </a:rPr>
              <a:t> = open("</a:t>
            </a:r>
            <a:r>
              <a:rPr lang="en-US" dirty="0" err="1">
                <a:solidFill>
                  <a:srgbClr val="2D2D8A"/>
                </a:solidFill>
                <a:latin typeface="Courier New"/>
                <a:cs typeface="Courier New"/>
              </a:rPr>
              <a:t>my_file.txt</a:t>
            </a:r>
            <a:r>
              <a:rPr lang="en-US" dirty="0">
                <a:solidFill>
                  <a:srgbClr val="2D2D8A"/>
                </a:solidFill>
                <a:latin typeface="Courier New"/>
                <a:cs typeface="Courier New"/>
              </a:rPr>
              <a:t>", "r")</a:t>
            </a:r>
          </a:p>
          <a:p>
            <a:endParaRPr lang="en-US" dirty="0"/>
          </a:p>
          <a:p>
            <a:r>
              <a:rPr lang="en-US" dirty="0" err="1">
                <a:solidFill>
                  <a:srgbClr val="000090"/>
                </a:solidFill>
                <a:latin typeface="Courier New"/>
                <a:cs typeface="Courier New"/>
              </a:rPr>
              <a:t>my_file</a:t>
            </a:r>
            <a:r>
              <a:rPr lang="en-US" dirty="0"/>
              <a:t> is the file object. It contains the buffer of information. The open function creates the connection between the disk file and the file object. The first quoted string is the file name on disk, the second is the mode to open it (</a:t>
            </a:r>
            <a:r>
              <a:rPr lang="en-US" dirty="0" err="1"/>
              <a:t>here,</a:t>
            </a:r>
            <a:r>
              <a:rPr lang="en-US" dirty="0" err="1">
                <a:solidFill>
                  <a:srgbClr val="000090"/>
                </a:solidFill>
                <a:latin typeface="Courier New"/>
                <a:cs typeface="Courier New"/>
              </a:rPr>
              <a:t>"r</a:t>
            </a:r>
            <a:r>
              <a:rPr lang="en-US" dirty="0">
                <a:solidFill>
                  <a:srgbClr val="000090"/>
                </a:solidFill>
                <a:latin typeface="Courier New"/>
                <a:cs typeface="Courier New"/>
              </a:rPr>
              <a:t>"</a:t>
            </a:r>
            <a:r>
              <a:rPr lang="en-US" dirty="0"/>
              <a:t> means to read)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Where is the disk file?</a:t>
            </a:r>
          </a:p>
        </p:txBody>
      </p:sp>
      <p:sp>
        <p:nvSpPr>
          <p:cNvPr id="25604" name="Rectangle 3"/>
          <p:cNvSpPr>
            <a:spLocks noGrp="1" noChangeArrowheads="1"/>
          </p:cNvSpPr>
          <p:nvPr>
            <p:ph idx="1"/>
          </p:nvPr>
        </p:nvSpPr>
        <p:spPr/>
        <p:txBody>
          <a:bodyPr/>
          <a:lstStyle/>
          <a:p>
            <a:r>
              <a:rPr lang="en-US" dirty="0"/>
              <a:t>When opened, the name of the file can come in one of two forms:</a:t>
            </a:r>
          </a:p>
          <a:p>
            <a:r>
              <a:rPr lang="en-US" dirty="0">
                <a:solidFill>
                  <a:srgbClr val="000090"/>
                </a:solidFill>
                <a:latin typeface="Courier New"/>
                <a:cs typeface="Courier New"/>
              </a:rPr>
              <a:t>"</a:t>
            </a:r>
            <a:r>
              <a:rPr lang="en-US" dirty="0" err="1">
                <a:solidFill>
                  <a:srgbClr val="000090"/>
                </a:solidFill>
                <a:latin typeface="Courier New"/>
                <a:cs typeface="Courier New"/>
              </a:rPr>
              <a:t>file.txt</a:t>
            </a:r>
            <a:r>
              <a:rPr lang="en-US" dirty="0">
                <a:solidFill>
                  <a:srgbClr val="000090"/>
                </a:solidFill>
                <a:latin typeface="Courier New"/>
                <a:cs typeface="Courier New"/>
              </a:rPr>
              <a:t>" </a:t>
            </a:r>
            <a:r>
              <a:rPr lang="en-US" dirty="0"/>
              <a:t>assumes the file name is </a:t>
            </a:r>
            <a:r>
              <a:rPr lang="en-US" dirty="0" err="1"/>
              <a:t>file.txt</a:t>
            </a:r>
            <a:r>
              <a:rPr lang="en-US" dirty="0"/>
              <a:t> and it is located in the current program directory</a:t>
            </a:r>
          </a:p>
          <a:p>
            <a:r>
              <a:rPr lang="en-US" dirty="0">
                <a:solidFill>
                  <a:srgbClr val="000090"/>
                </a:solidFill>
                <a:latin typeface="Courier New"/>
                <a:cs typeface="Courier New"/>
              </a:rPr>
              <a:t>"c:\bill\</a:t>
            </a:r>
            <a:r>
              <a:rPr lang="en-US" dirty="0" err="1">
                <a:solidFill>
                  <a:srgbClr val="000090"/>
                </a:solidFill>
                <a:latin typeface="Courier New"/>
                <a:cs typeface="Courier New"/>
              </a:rPr>
              <a:t>file.txt</a:t>
            </a:r>
            <a:r>
              <a:rPr lang="en-US" dirty="0">
                <a:solidFill>
                  <a:srgbClr val="000090"/>
                </a:solidFill>
                <a:latin typeface="Courier New"/>
                <a:cs typeface="Courier New"/>
              </a:rPr>
              <a:t>" </a:t>
            </a:r>
            <a:r>
              <a:rPr lang="en-US" dirty="0"/>
              <a:t>is the fully qualified file name and includes the directory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Different modes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10600" cy="3478913"/>
          </a:xfrm>
        </p:spPr>
      </p:pic>
      <p:sp>
        <p:nvSpPr>
          <p:cNvPr id="5" name="TextBox 4"/>
          <p:cNvSpPr txBox="1"/>
          <p:nvPr/>
        </p:nvSpPr>
        <p:spPr bwMode="auto">
          <a:xfrm>
            <a:off x="3016222" y="5334000"/>
            <a:ext cx="31115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a:solidFill>
                  <a:srgbClr val="000000"/>
                </a:solidFill>
                <a:latin typeface="+mn-lt"/>
              </a:rPr>
              <a:t>Table 6.1 File modes.</a:t>
            </a: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1037</TotalTime>
  <Words>1958</Words>
  <Application>Microsoft Macintosh PowerPoint</Application>
  <PresentationFormat>On-screen Show (4:3)</PresentationFormat>
  <Paragraphs>196</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Arial</vt:lpstr>
      <vt:lpstr>Bernard MT Condensed</vt:lpstr>
      <vt:lpstr>Calibri</vt:lpstr>
      <vt:lpstr>Courier New</vt:lpstr>
      <vt:lpstr>Rosewood Std Regular</vt:lpstr>
      <vt:lpstr>Wingdings</vt:lpstr>
      <vt:lpstr>template</vt:lpstr>
      <vt:lpstr>PowerPoint Presentation</vt:lpstr>
      <vt:lpstr>What is a file (skrá)?</vt:lpstr>
      <vt:lpstr>Two types of files</vt:lpstr>
      <vt:lpstr>File Objects or stream (straumur)</vt:lpstr>
      <vt:lpstr>PowerPoint Presentation</vt:lpstr>
      <vt:lpstr>Buffering</vt:lpstr>
      <vt:lpstr>Making a file object</vt:lpstr>
      <vt:lpstr>Where is the disk file?</vt:lpstr>
      <vt:lpstr>Different modes</vt:lpstr>
      <vt:lpstr>Careful with write modes</vt:lpstr>
      <vt:lpstr>Text files use strings</vt:lpstr>
      <vt:lpstr>writing to a file (skrifa í skrá)</vt:lpstr>
      <vt:lpstr>close</vt:lpstr>
      <vt:lpstr>PowerPoint Presentation</vt:lpstr>
      <vt:lpstr>PowerPoint Presentation</vt:lpstr>
      <vt:lpstr>Word Puzzle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(frábrigði)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PowerPoint Presentation</vt:lpstr>
      <vt:lpstr>PowerPoint Presentation</vt:lpstr>
      <vt:lpstr>Counting Poker Hands</vt:lpstr>
      <vt:lpstr>Reminder, rules so far</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Hrafn Loftsson</cp:lastModifiedBy>
  <cp:revision>63</cp:revision>
  <dcterms:created xsi:type="dcterms:W3CDTF">2012-03-21T18:49:41Z</dcterms:created>
  <dcterms:modified xsi:type="dcterms:W3CDTF">2018-09-18T13:31:43Z</dcterms:modified>
</cp:coreProperties>
</file>