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62" r:id="rId4"/>
    <p:sldId id="282" r:id="rId5"/>
    <p:sldId id="265" r:id="rId6"/>
    <p:sldId id="266" r:id="rId7"/>
    <p:sldId id="267" r:id="rId8"/>
    <p:sldId id="290" r:id="rId9"/>
    <p:sldId id="295" r:id="rId10"/>
    <p:sldId id="296" r:id="rId11"/>
    <p:sldId id="291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B1283-2794-4B9C-AB5C-8A04C60E32A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287B5E3-59FD-4698-B7C8-78C0FC519198}">
      <dgm:prSet phldrT="[Text]" custT="1"/>
      <dgm:spPr/>
      <dgm:t>
        <a:bodyPr/>
        <a:lstStyle/>
        <a:p>
          <a:r>
            <a:rPr lang="de-DE" sz="1200" dirty="0"/>
            <a:t>Konzentriertes Arbeiten</a:t>
          </a:r>
          <a:endParaRPr lang="en-GB" sz="1200" dirty="0"/>
        </a:p>
      </dgm:t>
    </dgm:pt>
    <dgm:pt modelId="{1A294F76-0BB7-45C9-A721-81F290F3B59D}" type="parTrans" cxnId="{F2DC9641-832C-4609-B32E-8AD6A9447BAD}">
      <dgm:prSet/>
      <dgm:spPr/>
      <dgm:t>
        <a:bodyPr/>
        <a:lstStyle/>
        <a:p>
          <a:endParaRPr lang="en-GB"/>
        </a:p>
      </dgm:t>
    </dgm:pt>
    <dgm:pt modelId="{35A7004E-4198-4880-AAA4-7EE029E41980}" type="sibTrans" cxnId="{F2DC9641-832C-4609-B32E-8AD6A9447BAD}">
      <dgm:prSet/>
      <dgm:spPr/>
      <dgm:t>
        <a:bodyPr/>
        <a:lstStyle/>
        <a:p>
          <a:endParaRPr lang="en-GB"/>
        </a:p>
      </dgm:t>
    </dgm:pt>
    <dgm:pt modelId="{A34E32EA-5ABD-4B05-9497-938395F7C816}">
      <dgm:prSet phldrT="[Text]" custT="1"/>
      <dgm:spPr/>
      <dgm:t>
        <a:bodyPr/>
        <a:lstStyle/>
        <a:p>
          <a:r>
            <a:rPr lang="de-DE" sz="1200" dirty="0"/>
            <a:t>Verringerung der Luftqualität und Anstieg des CO2-Gehaltes</a:t>
          </a:r>
          <a:endParaRPr lang="en-GB" sz="1200" dirty="0"/>
        </a:p>
      </dgm:t>
    </dgm:pt>
    <dgm:pt modelId="{9701993C-61CA-41B0-9F0D-4BE549F248DA}" type="parTrans" cxnId="{F84CD3D1-FD89-4B43-8F2D-212E0D662C32}">
      <dgm:prSet/>
      <dgm:spPr/>
      <dgm:t>
        <a:bodyPr/>
        <a:lstStyle/>
        <a:p>
          <a:endParaRPr lang="en-GB"/>
        </a:p>
      </dgm:t>
    </dgm:pt>
    <dgm:pt modelId="{1143C3D0-84C0-499B-9D25-237441EC47B9}" type="sibTrans" cxnId="{F84CD3D1-FD89-4B43-8F2D-212E0D662C32}">
      <dgm:prSet/>
      <dgm:spPr/>
      <dgm:t>
        <a:bodyPr/>
        <a:lstStyle/>
        <a:p>
          <a:endParaRPr lang="en-GB"/>
        </a:p>
      </dgm:t>
    </dgm:pt>
    <dgm:pt modelId="{DF97C6FE-9BF0-467D-85F0-9CE3527D6DD0}">
      <dgm:prSet phldrT="[Text]" custT="1"/>
      <dgm:spPr/>
      <dgm:t>
        <a:bodyPr/>
        <a:lstStyle/>
        <a:p>
          <a:r>
            <a:rPr lang="de-DE" sz="1200" dirty="0"/>
            <a:t>Verringerte Konzentrations- und Leistungsfähigkeit</a:t>
          </a:r>
          <a:endParaRPr lang="en-GB" sz="1200" dirty="0"/>
        </a:p>
      </dgm:t>
    </dgm:pt>
    <dgm:pt modelId="{11F9E928-46A9-4111-8A56-428A4B2AE991}" type="parTrans" cxnId="{796077C4-CDA9-4D0D-9A28-984E7303CC36}">
      <dgm:prSet/>
      <dgm:spPr/>
      <dgm:t>
        <a:bodyPr/>
        <a:lstStyle/>
        <a:p>
          <a:endParaRPr lang="en-GB"/>
        </a:p>
      </dgm:t>
    </dgm:pt>
    <dgm:pt modelId="{DBAA478F-2E35-4FAB-98BF-B664E4DAA0D8}" type="sibTrans" cxnId="{796077C4-CDA9-4D0D-9A28-984E7303CC36}">
      <dgm:prSet/>
      <dgm:spPr/>
      <dgm:t>
        <a:bodyPr/>
        <a:lstStyle/>
        <a:p>
          <a:endParaRPr lang="en-GB"/>
        </a:p>
      </dgm:t>
    </dgm:pt>
    <dgm:pt modelId="{5C9A1E79-6ABA-4E30-9F6D-0797D85358F5}">
      <dgm:prSet phldrT="[Text]" custT="1"/>
      <dgm:spPr/>
      <dgm:t>
        <a:bodyPr/>
        <a:lstStyle/>
        <a:p>
          <a:r>
            <a:rPr lang="de-DE" sz="1200" dirty="0"/>
            <a:t>Seltenes Lüften</a:t>
          </a:r>
          <a:endParaRPr lang="en-GB" sz="1200" dirty="0"/>
        </a:p>
      </dgm:t>
    </dgm:pt>
    <dgm:pt modelId="{4E0CD4CE-45A4-49CF-AA3F-E0C5AD29AE1D}" type="parTrans" cxnId="{08DC073A-32E3-416F-BE80-927A2C62C82F}">
      <dgm:prSet/>
      <dgm:spPr/>
      <dgm:t>
        <a:bodyPr/>
        <a:lstStyle/>
        <a:p>
          <a:endParaRPr lang="en-GB"/>
        </a:p>
      </dgm:t>
    </dgm:pt>
    <dgm:pt modelId="{8F75D007-AB7B-4501-BF58-84598C13A408}" type="sibTrans" cxnId="{08DC073A-32E3-416F-BE80-927A2C62C82F}">
      <dgm:prSet/>
      <dgm:spPr/>
      <dgm:t>
        <a:bodyPr/>
        <a:lstStyle/>
        <a:p>
          <a:endParaRPr lang="en-GB"/>
        </a:p>
      </dgm:t>
    </dgm:pt>
    <dgm:pt modelId="{424C10E7-F4C2-42E0-A896-E40F2E46BCCC}" type="pres">
      <dgm:prSet presAssocID="{CA0B1283-2794-4B9C-AB5C-8A04C60E32A5}" presName="Name0" presStyleCnt="0">
        <dgm:presLayoutVars>
          <dgm:chMax val="7"/>
          <dgm:chPref val="5"/>
        </dgm:presLayoutVars>
      </dgm:prSet>
      <dgm:spPr/>
    </dgm:pt>
    <dgm:pt modelId="{0A74286A-768A-4278-8438-8187E350B72C}" type="pres">
      <dgm:prSet presAssocID="{CA0B1283-2794-4B9C-AB5C-8A04C60E32A5}" presName="arrowNode" presStyleLbl="node1" presStyleIdx="0" presStyleCnt="1"/>
      <dgm:spPr/>
    </dgm:pt>
    <dgm:pt modelId="{94EBE307-825B-4F54-894B-1CBED09626DF}" type="pres">
      <dgm:prSet presAssocID="{D287B5E3-59FD-4698-B7C8-78C0FC519198}" presName="txNode1" presStyleLbl="revTx" presStyleIdx="0" presStyleCnt="4" custScaleX="152857">
        <dgm:presLayoutVars>
          <dgm:bulletEnabled val="1"/>
        </dgm:presLayoutVars>
      </dgm:prSet>
      <dgm:spPr/>
    </dgm:pt>
    <dgm:pt modelId="{CA168D0F-6B2B-48F1-A8AA-BA654FA0DE57}" type="pres">
      <dgm:prSet presAssocID="{5C9A1E79-6ABA-4E30-9F6D-0797D85358F5}" presName="txNode2" presStyleLbl="revTx" presStyleIdx="1" presStyleCnt="4">
        <dgm:presLayoutVars>
          <dgm:bulletEnabled val="1"/>
        </dgm:presLayoutVars>
      </dgm:prSet>
      <dgm:spPr/>
    </dgm:pt>
    <dgm:pt modelId="{18444A48-9F28-46C7-A124-2C1F0BF2BAF3}" type="pres">
      <dgm:prSet presAssocID="{8F75D007-AB7B-4501-BF58-84598C13A408}" presName="dotNode2" presStyleCnt="0"/>
      <dgm:spPr/>
    </dgm:pt>
    <dgm:pt modelId="{5AFC2D34-24FE-4F3A-BCB5-4FFDBD838FA7}" type="pres">
      <dgm:prSet presAssocID="{8F75D007-AB7B-4501-BF58-84598C13A408}" presName="dotRepeatNode" presStyleLbl="fgShp" presStyleIdx="0" presStyleCnt="2"/>
      <dgm:spPr/>
    </dgm:pt>
    <dgm:pt modelId="{8CAC8333-642A-40B5-AAD2-C8B9A711678E}" type="pres">
      <dgm:prSet presAssocID="{A34E32EA-5ABD-4B05-9497-938395F7C816}" presName="txNode3" presStyleLbl="revTx" presStyleIdx="2" presStyleCnt="4" custLinFactNeighborX="3306" custLinFactNeighborY="44790">
        <dgm:presLayoutVars>
          <dgm:bulletEnabled val="1"/>
        </dgm:presLayoutVars>
      </dgm:prSet>
      <dgm:spPr/>
    </dgm:pt>
    <dgm:pt modelId="{CED2565B-28C7-4DD3-AAC9-44B22F6D6D11}" type="pres">
      <dgm:prSet presAssocID="{1143C3D0-84C0-499B-9D25-237441EC47B9}" presName="dotNode3" presStyleCnt="0"/>
      <dgm:spPr/>
    </dgm:pt>
    <dgm:pt modelId="{C7C709C7-D12E-4668-AE14-6EE98847B3E3}" type="pres">
      <dgm:prSet presAssocID="{1143C3D0-84C0-499B-9D25-237441EC47B9}" presName="dotRepeatNode" presStyleLbl="fgShp" presStyleIdx="1" presStyleCnt="2"/>
      <dgm:spPr/>
    </dgm:pt>
    <dgm:pt modelId="{3FDBAA91-6619-4A54-87DC-4560FDC4089E}" type="pres">
      <dgm:prSet presAssocID="{DF97C6FE-9BF0-467D-85F0-9CE3527D6DD0}" presName="txNode4" presStyleLbl="revTx" presStyleIdx="3" presStyleCnt="4" custScaleY="60317" custLinFactNeighborX="-66056" custLinFactNeighborY="-38889">
        <dgm:presLayoutVars>
          <dgm:bulletEnabled val="1"/>
        </dgm:presLayoutVars>
      </dgm:prSet>
      <dgm:spPr/>
    </dgm:pt>
  </dgm:ptLst>
  <dgm:cxnLst>
    <dgm:cxn modelId="{C9283C2A-5B27-45AC-9C89-6E1D4766673D}" type="presOf" srcId="{1143C3D0-84C0-499B-9D25-237441EC47B9}" destId="{C7C709C7-D12E-4668-AE14-6EE98847B3E3}" srcOrd="0" destOrd="0" presId="urn:microsoft.com/office/officeart/2009/3/layout/DescendingProcess"/>
    <dgm:cxn modelId="{08DC073A-32E3-416F-BE80-927A2C62C82F}" srcId="{CA0B1283-2794-4B9C-AB5C-8A04C60E32A5}" destId="{5C9A1E79-6ABA-4E30-9F6D-0797D85358F5}" srcOrd="1" destOrd="0" parTransId="{4E0CD4CE-45A4-49CF-AA3F-E0C5AD29AE1D}" sibTransId="{8F75D007-AB7B-4501-BF58-84598C13A408}"/>
    <dgm:cxn modelId="{F2DC9641-832C-4609-B32E-8AD6A9447BAD}" srcId="{CA0B1283-2794-4B9C-AB5C-8A04C60E32A5}" destId="{D287B5E3-59FD-4698-B7C8-78C0FC519198}" srcOrd="0" destOrd="0" parTransId="{1A294F76-0BB7-45C9-A721-81F290F3B59D}" sibTransId="{35A7004E-4198-4880-AAA4-7EE029E41980}"/>
    <dgm:cxn modelId="{3F2AB066-18D3-4A2F-B360-792B40824905}" type="presOf" srcId="{D287B5E3-59FD-4698-B7C8-78C0FC519198}" destId="{94EBE307-825B-4F54-894B-1CBED09626DF}" srcOrd="0" destOrd="0" presId="urn:microsoft.com/office/officeart/2009/3/layout/DescendingProcess"/>
    <dgm:cxn modelId="{B08BA156-336A-4E6A-8954-F1343CBA6F54}" type="presOf" srcId="{DF97C6FE-9BF0-467D-85F0-9CE3527D6DD0}" destId="{3FDBAA91-6619-4A54-87DC-4560FDC4089E}" srcOrd="0" destOrd="0" presId="urn:microsoft.com/office/officeart/2009/3/layout/DescendingProcess"/>
    <dgm:cxn modelId="{E6665D89-ED78-42BF-AA8F-6407786A9F1A}" type="presOf" srcId="{5C9A1E79-6ABA-4E30-9F6D-0797D85358F5}" destId="{CA168D0F-6B2B-48F1-A8AA-BA654FA0DE57}" srcOrd="0" destOrd="0" presId="urn:microsoft.com/office/officeart/2009/3/layout/DescendingProcess"/>
    <dgm:cxn modelId="{4B22F8A4-9694-431D-A252-A30B69E9F36F}" type="presOf" srcId="{A34E32EA-5ABD-4B05-9497-938395F7C816}" destId="{8CAC8333-642A-40B5-AAD2-C8B9A711678E}" srcOrd="0" destOrd="0" presId="urn:microsoft.com/office/officeart/2009/3/layout/DescendingProcess"/>
    <dgm:cxn modelId="{92AA1CBB-1953-4190-A79F-23B56B1C6470}" type="presOf" srcId="{CA0B1283-2794-4B9C-AB5C-8A04C60E32A5}" destId="{424C10E7-F4C2-42E0-A896-E40F2E46BCCC}" srcOrd="0" destOrd="0" presId="urn:microsoft.com/office/officeart/2009/3/layout/DescendingProcess"/>
    <dgm:cxn modelId="{796077C4-CDA9-4D0D-9A28-984E7303CC36}" srcId="{CA0B1283-2794-4B9C-AB5C-8A04C60E32A5}" destId="{DF97C6FE-9BF0-467D-85F0-9CE3527D6DD0}" srcOrd="3" destOrd="0" parTransId="{11F9E928-46A9-4111-8A56-428A4B2AE991}" sibTransId="{DBAA478F-2E35-4FAB-98BF-B664E4DAA0D8}"/>
    <dgm:cxn modelId="{FBED72C9-E3F3-48D2-B214-A6918DC3B909}" type="presOf" srcId="{8F75D007-AB7B-4501-BF58-84598C13A408}" destId="{5AFC2D34-24FE-4F3A-BCB5-4FFDBD838FA7}" srcOrd="0" destOrd="0" presId="urn:microsoft.com/office/officeart/2009/3/layout/DescendingProcess"/>
    <dgm:cxn modelId="{F84CD3D1-FD89-4B43-8F2D-212E0D662C32}" srcId="{CA0B1283-2794-4B9C-AB5C-8A04C60E32A5}" destId="{A34E32EA-5ABD-4B05-9497-938395F7C816}" srcOrd="2" destOrd="0" parTransId="{9701993C-61CA-41B0-9F0D-4BE549F248DA}" sibTransId="{1143C3D0-84C0-499B-9D25-237441EC47B9}"/>
    <dgm:cxn modelId="{BEE6D17D-518A-450F-A425-8B5058263D88}" type="presParOf" srcId="{424C10E7-F4C2-42E0-A896-E40F2E46BCCC}" destId="{0A74286A-768A-4278-8438-8187E350B72C}" srcOrd="0" destOrd="0" presId="urn:microsoft.com/office/officeart/2009/3/layout/DescendingProcess"/>
    <dgm:cxn modelId="{0DAE22C3-B0DB-4B6F-BCF0-494F6E9342D5}" type="presParOf" srcId="{424C10E7-F4C2-42E0-A896-E40F2E46BCCC}" destId="{94EBE307-825B-4F54-894B-1CBED09626DF}" srcOrd="1" destOrd="0" presId="urn:microsoft.com/office/officeart/2009/3/layout/DescendingProcess"/>
    <dgm:cxn modelId="{4CAB7371-04C6-4796-8A0C-993E9648365C}" type="presParOf" srcId="{424C10E7-F4C2-42E0-A896-E40F2E46BCCC}" destId="{CA168D0F-6B2B-48F1-A8AA-BA654FA0DE57}" srcOrd="2" destOrd="0" presId="urn:microsoft.com/office/officeart/2009/3/layout/DescendingProcess"/>
    <dgm:cxn modelId="{4BBC9B72-D100-4DF1-957A-A74AC8F8214D}" type="presParOf" srcId="{424C10E7-F4C2-42E0-A896-E40F2E46BCCC}" destId="{18444A48-9F28-46C7-A124-2C1F0BF2BAF3}" srcOrd="3" destOrd="0" presId="urn:microsoft.com/office/officeart/2009/3/layout/DescendingProcess"/>
    <dgm:cxn modelId="{067ED11B-28CE-41B3-824D-264A53F52F64}" type="presParOf" srcId="{18444A48-9F28-46C7-A124-2C1F0BF2BAF3}" destId="{5AFC2D34-24FE-4F3A-BCB5-4FFDBD838FA7}" srcOrd="0" destOrd="0" presId="urn:microsoft.com/office/officeart/2009/3/layout/DescendingProcess"/>
    <dgm:cxn modelId="{B2FB023F-4019-4974-BB0D-C6426A86CFE1}" type="presParOf" srcId="{424C10E7-F4C2-42E0-A896-E40F2E46BCCC}" destId="{8CAC8333-642A-40B5-AAD2-C8B9A711678E}" srcOrd="4" destOrd="0" presId="urn:microsoft.com/office/officeart/2009/3/layout/DescendingProcess"/>
    <dgm:cxn modelId="{BEC0E9BD-5D26-4A7C-A7BD-1F13E3AA9198}" type="presParOf" srcId="{424C10E7-F4C2-42E0-A896-E40F2E46BCCC}" destId="{CED2565B-28C7-4DD3-AAC9-44B22F6D6D11}" srcOrd="5" destOrd="0" presId="urn:microsoft.com/office/officeart/2009/3/layout/DescendingProcess"/>
    <dgm:cxn modelId="{A0F5C5F8-4C81-4DED-BB13-CD9A830BD498}" type="presParOf" srcId="{CED2565B-28C7-4DD3-AAC9-44B22F6D6D11}" destId="{C7C709C7-D12E-4668-AE14-6EE98847B3E3}" srcOrd="0" destOrd="0" presId="urn:microsoft.com/office/officeart/2009/3/layout/DescendingProcess"/>
    <dgm:cxn modelId="{9527BFC1-1505-4CBC-84DC-5EFE02412B80}" type="presParOf" srcId="{424C10E7-F4C2-42E0-A896-E40F2E46BCCC}" destId="{3FDBAA91-6619-4A54-87DC-4560FDC4089E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4286A-768A-4278-8438-8187E350B72C}">
      <dsp:nvSpPr>
        <dsp:cNvPr id="0" name=""/>
        <dsp:cNvSpPr/>
      </dsp:nvSpPr>
      <dsp:spPr>
        <a:xfrm rot="4396374">
          <a:off x="711734" y="902728"/>
          <a:ext cx="3916179" cy="273104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C2D34-24FE-4F3A-BCB5-4FFDBD838FA7}">
      <dsp:nvSpPr>
        <dsp:cNvPr id="0" name=""/>
        <dsp:cNvSpPr/>
      </dsp:nvSpPr>
      <dsp:spPr>
        <a:xfrm>
          <a:off x="2345917" y="1380911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9C7-D12E-4668-AE14-6EE98847B3E3}">
      <dsp:nvSpPr>
        <dsp:cNvPr id="0" name=""/>
        <dsp:cNvSpPr/>
      </dsp:nvSpPr>
      <dsp:spPr>
        <a:xfrm>
          <a:off x="3207218" y="2220618"/>
          <a:ext cx="98895" cy="9889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BE307-825B-4F54-894B-1CBED09626DF}">
      <dsp:nvSpPr>
        <dsp:cNvPr id="0" name=""/>
        <dsp:cNvSpPr/>
      </dsp:nvSpPr>
      <dsp:spPr>
        <a:xfrm>
          <a:off x="-38759" y="0"/>
          <a:ext cx="2822286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Konzentriertes Arbeiten</a:t>
          </a:r>
          <a:endParaRPr lang="en-GB" sz="1200" kern="1200" dirty="0"/>
        </a:p>
      </dsp:txBody>
      <dsp:txXfrm>
        <a:off x="-38759" y="0"/>
        <a:ext cx="2822286" cy="725840"/>
      </dsp:txXfrm>
    </dsp:sp>
    <dsp:sp modelId="{CA168D0F-6B2B-48F1-A8AA-BA654FA0DE57}">
      <dsp:nvSpPr>
        <dsp:cNvPr id="0" name=""/>
        <dsp:cNvSpPr/>
      </dsp:nvSpPr>
      <dsp:spPr>
        <a:xfrm>
          <a:off x="2894380" y="1067439"/>
          <a:ext cx="2544978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Seltenes Lüften</a:t>
          </a:r>
          <a:endParaRPr lang="en-GB" sz="1200" kern="1200" dirty="0"/>
        </a:p>
      </dsp:txBody>
      <dsp:txXfrm>
        <a:off x="2894380" y="1067439"/>
        <a:ext cx="2544978" cy="725840"/>
      </dsp:txXfrm>
    </dsp:sp>
    <dsp:sp modelId="{8CAC8333-642A-40B5-AAD2-C8B9A711678E}">
      <dsp:nvSpPr>
        <dsp:cNvPr id="0" name=""/>
        <dsp:cNvSpPr/>
      </dsp:nvSpPr>
      <dsp:spPr>
        <a:xfrm>
          <a:off x="531692" y="2232250"/>
          <a:ext cx="2495077" cy="72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Verringerung der Luftqualität und Anstieg des CO2-Gehaltes</a:t>
          </a:r>
          <a:endParaRPr lang="en-GB" sz="1200" kern="1200" dirty="0"/>
        </a:p>
      </dsp:txBody>
      <dsp:txXfrm>
        <a:off x="531692" y="2232250"/>
        <a:ext cx="2495077" cy="725840"/>
      </dsp:txXfrm>
    </dsp:sp>
    <dsp:sp modelId="{3FDBAA91-6619-4A54-87DC-4560FDC4089E}">
      <dsp:nvSpPr>
        <dsp:cNvPr id="0" name=""/>
        <dsp:cNvSpPr/>
      </dsp:nvSpPr>
      <dsp:spPr>
        <a:xfrm>
          <a:off x="1296134" y="3672408"/>
          <a:ext cx="2495077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Verringerte Konzentrations- und Leistungsfähigkeit</a:t>
          </a:r>
          <a:endParaRPr lang="en-GB" sz="1200" kern="1200" dirty="0"/>
        </a:p>
      </dsp:txBody>
      <dsp:txXfrm>
        <a:off x="1296134" y="3672408"/>
        <a:ext cx="2495077" cy="43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24.06.2021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24.06.2021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78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010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24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23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419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24. Juni 2021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24. Juni 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nus-d/master_ie_ip_i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7338" y="909000"/>
            <a:ext cx="8064000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Schlechte Luft, 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schlechtes Arbeiten</a:t>
            </a:r>
            <a:br>
              <a:rPr lang="de-DE" sz="1800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de-DE" sz="2400" dirty="0">
                <a:solidFill>
                  <a:srgbClr val="00B1AC"/>
                </a:solidFill>
              </a:rPr>
              <a:t>Schlechte Luftqualität im Homeoffice? So können wir dir helfen!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r>
              <a:rPr lang="en-GB" sz="1600" dirty="0"/>
              <a:t>Modul </a:t>
            </a:r>
            <a:r>
              <a:rPr lang="en-GB" sz="1600" dirty="0" err="1"/>
              <a:t>Industrielle</a:t>
            </a:r>
            <a:r>
              <a:rPr lang="en-GB" sz="1600" dirty="0"/>
              <a:t> </a:t>
            </a:r>
            <a:r>
              <a:rPr lang="en-GB" sz="1600" dirty="0" err="1"/>
              <a:t>Produktion</a:t>
            </a:r>
            <a:r>
              <a:rPr lang="en-GB" sz="1600" dirty="0"/>
              <a:t> und </a:t>
            </a:r>
            <a:r>
              <a:rPr lang="en-GB" sz="1600" dirty="0" err="1"/>
              <a:t>Industrie</a:t>
            </a:r>
            <a:r>
              <a:rPr lang="en-GB" sz="1600" dirty="0"/>
              <a:t> 4.0 </a:t>
            </a:r>
            <a:br>
              <a:rPr lang="en-GB" sz="1600" dirty="0"/>
            </a:br>
            <a:r>
              <a:rPr lang="en-GB" sz="1600" dirty="0"/>
              <a:t>Prof. Christian </a:t>
            </a:r>
            <a:r>
              <a:rPr lang="en-GB" sz="1600" dirty="0" err="1"/>
              <a:t>Drumm</a:t>
            </a:r>
            <a:r>
              <a:rPr lang="en-GB" sz="1600" dirty="0"/>
              <a:t> &amp; Prof. Matthias Meinecke </a:t>
            </a:r>
            <a:br>
              <a:rPr lang="en-GB" sz="1600" dirty="0"/>
            </a:br>
            <a:r>
              <a:rPr lang="en-GB" sz="1600" dirty="0"/>
              <a:t>WiSe2021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338" y="5661248"/>
            <a:ext cx="8064000" cy="720204"/>
          </a:xfrm>
        </p:spPr>
        <p:txBody>
          <a:bodyPr/>
          <a:lstStyle/>
          <a:p>
            <a:r>
              <a:rPr lang="de-DE" sz="1600" dirty="0" err="1">
                <a:ea typeface="+mj-ea"/>
                <a:cs typeface="+mj-cs"/>
              </a:rPr>
              <a:t>Diepers</a:t>
            </a:r>
            <a:r>
              <a:rPr lang="de-DE" sz="1600" dirty="0">
                <a:ea typeface="+mj-ea"/>
                <a:cs typeface="+mj-cs"/>
              </a:rPr>
              <a:t>, Magnus - 3307011</a:t>
            </a:r>
          </a:p>
          <a:p>
            <a:r>
              <a:rPr lang="de-DE" sz="1600" dirty="0" err="1">
                <a:ea typeface="+mj-ea"/>
                <a:cs typeface="+mj-cs"/>
              </a:rPr>
              <a:t>Röhser</a:t>
            </a:r>
            <a:r>
              <a:rPr lang="de-DE" sz="1600" dirty="0">
                <a:ea typeface="+mj-ea"/>
                <a:cs typeface="+mj-cs"/>
              </a:rPr>
              <a:t>, Simon - 3291574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WWW.FH-AACHEN.DE</a:t>
            </a:r>
          </a:p>
          <a:p>
            <a:pPr>
              <a:defRPr/>
            </a:pPr>
            <a:endParaRPr lang="de-DE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79D6FF-30EB-4C0E-A695-8D8BF66A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844824"/>
            <a:ext cx="115653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F1D02D-8E69-4472-B021-ABC6F8896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29" y="1844824"/>
            <a:ext cx="1262807" cy="136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Zu 2.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5CA554-344C-4995-97FE-74DD03AB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66" y="1201556"/>
            <a:ext cx="7084067" cy="52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D109245-1C3C-4DF4-85E4-49B805E6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7843" y="1371834"/>
            <a:ext cx="8128313" cy="4114331"/>
          </a:xfrm>
        </p:spPr>
      </p:pic>
    </p:spTree>
    <p:extLst>
      <p:ext uri="{BB962C8B-B14F-4D97-AF65-F5344CB8AC3E}">
        <p14:creationId xmlns:p14="http://schemas.microsoft.com/office/powerpoint/2010/main" val="2944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Schlechte Luft macht krank!</a:t>
            </a:r>
            <a:endParaRPr lang="de-DE" altLang="de-DE" dirty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Mit Mikrocontrollern die Luft überwachen!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Mikrocontroller als Luftqualitätsretter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Literatur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/>
              <a:t>Anhang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Schlechte Luft macht krank!</a:t>
            </a:r>
          </a:p>
        </p:txBody>
      </p: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237788DB-3450-42E7-8EFE-BD55E6E32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51797"/>
              </p:ext>
            </p:extLst>
          </p:nvPr>
        </p:nvGraphicFramePr>
        <p:xfrm>
          <a:off x="-396552" y="1196752"/>
          <a:ext cx="540060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1737190F-1B33-4E7E-805D-AF0BBE7B9E79}"/>
              </a:ext>
            </a:extLst>
          </p:cNvPr>
          <p:cNvSpPr txBox="1"/>
          <p:nvPr/>
        </p:nvSpPr>
        <p:spPr>
          <a:xfrm>
            <a:off x="4463568" y="183426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Verstärkter Einsatz von hybriden Arbeitskonzepten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Erhöhter Fokus auf die Arbeitsqualität im Homeoffice</a:t>
            </a:r>
          </a:p>
          <a:p>
            <a:endParaRPr lang="de-DE" sz="1200" dirty="0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Ungesunde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Arbeitsumgebung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Mitarbeitergesundheit</a:t>
            </a:r>
            <a:endParaRPr lang="en-GB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Schlechte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Luftqualität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geringe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Produktivität</a:t>
            </a:r>
            <a:r>
              <a:rPr lang="en-GB" sz="1200" dirty="0">
                <a:latin typeface="Verdana" panose="020B0604030504040204" pitchFamily="34" charset="0"/>
                <a:ea typeface="Verdana" panose="020B0604030504040204" pitchFamily="34" charset="0"/>
              </a:rPr>
              <a:t> [1]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783551-0FDC-417F-A54D-2B9DA0D1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2D2856C-FEDB-4F36-9CC9-F1AD87676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3874FA5-5A14-4F2F-8F1A-C44E07385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51668"/>
              </p:ext>
            </p:extLst>
          </p:nvPr>
        </p:nvGraphicFramePr>
        <p:xfrm>
          <a:off x="4039750" y="4222448"/>
          <a:ext cx="4943872" cy="196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1">
                  <a:extLst>
                    <a:ext uri="{9D8B030D-6E8A-4147-A177-3AD203B41FA5}">
                      <a16:colId xmlns:a16="http://schemas.microsoft.com/office/drawing/2014/main" val="431970995"/>
                    </a:ext>
                  </a:extLst>
                </a:gridCol>
                <a:gridCol w="1680663">
                  <a:extLst>
                    <a:ext uri="{9D8B030D-6E8A-4147-A177-3AD203B41FA5}">
                      <a16:colId xmlns:a16="http://schemas.microsoft.com/office/drawing/2014/main" val="3748209343"/>
                    </a:ext>
                  </a:extLst>
                </a:gridCol>
                <a:gridCol w="1947908">
                  <a:extLst>
                    <a:ext uri="{9D8B030D-6E8A-4147-A177-3AD203B41FA5}">
                      <a16:colId xmlns:a16="http://schemas.microsoft.com/office/drawing/2014/main" val="1295585230"/>
                    </a:ext>
                  </a:extLst>
                </a:gridCol>
              </a:tblGrid>
              <a:tr h="510304">
                <a:tc>
                  <a:txBody>
                    <a:bodyPr/>
                    <a:lstStyle/>
                    <a:p>
                      <a:r>
                        <a:rPr lang="de-DE" sz="1200" dirty="0"/>
                        <a:t>Raumluft Kategorie [2]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Grenzen [ppm]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Erklärung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74076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IDA</a:t>
                      </a:r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&lt;= 800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Hohe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46823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2 – IDA 3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800; &lt;=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Mittlere bis mäßige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48315"/>
                  </a:ext>
                </a:extLst>
              </a:tr>
              <a:tr h="40767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IDA 4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 1400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Niedrige Raumluftqualität</a:t>
                      </a:r>
                      <a:endParaRPr lang="en-GB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78879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F5574E8-F972-4F42-925C-EC93345812EC}"/>
              </a:ext>
            </a:extLst>
          </p:cNvPr>
          <p:cNvSpPr txBox="1"/>
          <p:nvPr/>
        </p:nvSpPr>
        <p:spPr>
          <a:xfrm>
            <a:off x="8644814" y="6184603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n-lt"/>
              </a:rPr>
              <a:t>[1]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EC16932-AABC-45CA-9010-DDB50D65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2" y="1159245"/>
            <a:ext cx="8633460" cy="54102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DD80286-5BBE-42F3-8438-240B121C84F8}"/>
              </a:ext>
            </a:extLst>
          </p:cNvPr>
          <p:cNvSpPr txBox="1"/>
          <p:nvPr/>
        </p:nvSpPr>
        <p:spPr>
          <a:xfrm>
            <a:off x="2555776" y="1201556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+mn-lt"/>
              </a:rPr>
              <a:t>Das MVP beinhaltet folgende Funktionen: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latin typeface="+mn-lt"/>
              </a:rPr>
              <a:t>CO2-Ampel zur Visualisierung des momentanen CO2-Gehalts (als Orientierung für die Luftqualität)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LED </a:t>
            </a:r>
            <a:r>
              <a:rPr lang="en-GB" sz="1200" dirty="0" err="1">
                <a:latin typeface="+mn-lt"/>
              </a:rPr>
              <a:t>zur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Visualisierung</a:t>
            </a:r>
            <a:r>
              <a:rPr lang="en-GB" sz="1200" dirty="0">
                <a:latin typeface="+mn-lt"/>
              </a:rPr>
              <a:t> des </a:t>
            </a:r>
            <a:r>
              <a:rPr lang="en-GB" sz="1200" dirty="0" err="1">
                <a:latin typeface="+mn-lt"/>
              </a:rPr>
              <a:t>Programmstatus</a:t>
            </a:r>
            <a:r>
              <a:rPr lang="en-GB" sz="1200" dirty="0">
                <a:latin typeface="+mn-lt"/>
              </a:rPr>
              <a:t> (</a:t>
            </a:r>
            <a:r>
              <a:rPr lang="en-GB" sz="1200" dirty="0" err="1">
                <a:latin typeface="+mn-lt"/>
              </a:rPr>
              <a:t>Messung</a:t>
            </a:r>
            <a:r>
              <a:rPr lang="en-GB" sz="1200" dirty="0">
                <a:latin typeface="+mn-lt"/>
              </a:rPr>
              <a:t>?, </a:t>
            </a:r>
            <a:r>
              <a:rPr lang="en-GB" sz="1200" dirty="0" err="1">
                <a:latin typeface="+mn-lt"/>
              </a:rPr>
              <a:t>Aufheizphase</a:t>
            </a:r>
            <a:r>
              <a:rPr lang="en-GB" sz="1200" dirty="0">
                <a:latin typeface="+mn-lt"/>
              </a:rPr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LED </a:t>
            </a:r>
            <a:r>
              <a:rPr lang="en-GB" sz="1200" dirty="0" err="1">
                <a:latin typeface="+mn-lt"/>
              </a:rPr>
              <a:t>zur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Visualisierung</a:t>
            </a:r>
            <a:r>
              <a:rPr lang="en-GB" sz="1200" dirty="0">
                <a:latin typeface="+mn-lt"/>
              </a:rPr>
              <a:t> von </a:t>
            </a:r>
            <a:r>
              <a:rPr lang="en-GB" sz="1200" dirty="0" err="1">
                <a:latin typeface="+mn-lt"/>
              </a:rPr>
              <a:t>Temperatur</a:t>
            </a:r>
            <a:r>
              <a:rPr lang="en-GB" sz="1200" dirty="0">
                <a:latin typeface="+mn-lt"/>
              </a:rPr>
              <a:t>- und </a:t>
            </a:r>
            <a:r>
              <a:rPr lang="en-GB" sz="1200" dirty="0" err="1">
                <a:latin typeface="+mn-lt"/>
              </a:rPr>
              <a:t>Luftfeuchtigkeitsunterschreitungen</a:t>
            </a:r>
            <a:r>
              <a:rPr lang="en-GB" sz="1200" dirty="0">
                <a:latin typeface="+mn-lt"/>
              </a:rPr>
              <a:t> und –</a:t>
            </a:r>
            <a:r>
              <a:rPr lang="en-GB" sz="1200" dirty="0" err="1">
                <a:latin typeface="+mn-lt"/>
              </a:rPr>
              <a:t>überschreitungen</a:t>
            </a:r>
            <a:endParaRPr lang="en-GB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+mn-lt"/>
              </a:rPr>
              <a:t>Sammeln</a:t>
            </a:r>
            <a:r>
              <a:rPr lang="en-GB" sz="1200" dirty="0">
                <a:latin typeface="+mn-lt"/>
              </a:rPr>
              <a:t> der </a:t>
            </a:r>
            <a:r>
              <a:rPr lang="en-GB" sz="1200" dirty="0" err="1">
                <a:latin typeface="+mn-lt"/>
              </a:rPr>
              <a:t>Daten</a:t>
            </a:r>
            <a:r>
              <a:rPr lang="en-GB" sz="1200" dirty="0">
                <a:latin typeface="+mn-lt"/>
              </a:rPr>
              <a:t> in AWS </a:t>
            </a:r>
            <a:r>
              <a:rPr lang="en-GB" sz="1200" dirty="0" err="1">
                <a:latin typeface="+mn-lt"/>
              </a:rPr>
              <a:t>mit</a:t>
            </a:r>
            <a:r>
              <a:rPr lang="en-GB" sz="1200" dirty="0">
                <a:latin typeface="+mn-lt"/>
              </a:rPr>
              <a:t> Notification-</a:t>
            </a:r>
            <a:r>
              <a:rPr lang="en-GB" sz="1200" dirty="0" err="1">
                <a:latin typeface="+mn-lt"/>
              </a:rPr>
              <a:t>Regelungen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bei</a:t>
            </a:r>
            <a:r>
              <a:rPr lang="en-GB" sz="1200" dirty="0">
                <a:latin typeface="+mn-lt"/>
              </a:rPr>
              <a:t> </a:t>
            </a:r>
            <a:r>
              <a:rPr lang="en-GB" sz="1200" dirty="0" err="1">
                <a:latin typeface="+mn-lt"/>
              </a:rPr>
              <a:t>Grenzwertüberschreitungen</a:t>
            </a:r>
            <a:endParaRPr lang="en-GB" sz="1200" dirty="0">
              <a:latin typeface="+mn-lt"/>
            </a:endParaRPr>
          </a:p>
        </p:txBody>
      </p:sp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Mit Mikrocontrollern die Luft </a:t>
            </a:r>
            <a:br>
              <a:rPr lang="de-DE" altLang="de-DE" dirty="0"/>
            </a:br>
            <a:r>
              <a:rPr lang="de-DE" altLang="de-DE" dirty="0"/>
              <a:t>überwachen!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55CE89-5943-4E7A-9095-44EDD3BD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0EC6E3A4-CABE-4D96-B78C-558BEBA0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Mikrocontroller als Luftqualitätsretter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8D71C96-E5AE-41D0-86EB-52D4EB42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295999"/>
            <a:ext cx="8388456" cy="254667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/>
              <a:t>Auswertung mit </a:t>
            </a:r>
            <a:r>
              <a:rPr lang="de-DE" altLang="de-DE" sz="1200" dirty="0" err="1"/>
              <a:t>Jupyter</a:t>
            </a:r>
            <a:r>
              <a:rPr lang="de-DE" altLang="de-DE" sz="1200" dirty="0"/>
              <a:t> Notebook und Excel realisiert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User stellt Beobachtungszeitraum ein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Daten werden aus IoT Analytics importiert 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200" dirty="0"/>
              <a:t>Visualisierung des zeitlichen Verlaufs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CO2 in PPM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Luftfeuchtigkeit in % </a:t>
            </a:r>
          </a:p>
          <a:p>
            <a:pPr marL="1009650" lvl="2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Temperatur in °C </a:t>
            </a:r>
          </a:p>
          <a:p>
            <a:pPr marL="285750" lvl="1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Messwerthäufigkeit </a:t>
            </a:r>
          </a:p>
          <a:p>
            <a:pPr marL="0" indent="0"/>
            <a:endParaRPr lang="de-DE" alt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39DB3-D636-4652-90D8-9C08DF2F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95BC-EAE7-4FAB-B1A2-0B495771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0454A4C5-1805-459F-A1CA-D690888FABD6}"/>
              </a:ext>
            </a:extLst>
          </p:cNvPr>
          <p:cNvSpPr txBox="1">
            <a:spLocks/>
          </p:cNvSpPr>
          <p:nvPr/>
        </p:nvSpPr>
        <p:spPr>
          <a:xfrm>
            <a:off x="288000" y="4607521"/>
            <a:ext cx="8388456" cy="191782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4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1600"/>
              </a:spcBef>
              <a:spcAft>
                <a:spcPct val="0"/>
              </a:spcAft>
              <a:buFont typeface="Arial" charset="0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de-DE" altLang="de-DE" sz="1200" dirty="0"/>
              <a:t>Kritische Betrachtung: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Aktivere Regelung möglich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Intensivierung der Device-Kommunikation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Programmierung stellenweise zu kompliziert 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Nächste Entwicklungsstufe einfacher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Unhandlich ohne Case 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Begrenztes Feedback</a:t>
            </a:r>
          </a:p>
          <a:p>
            <a:pPr marL="685800" lvl="1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Erweiterung durch LCD-Display empfehlenswert</a:t>
            </a:r>
          </a:p>
          <a:p>
            <a:pPr marL="285750">
              <a:spcBef>
                <a:spcPct val="0"/>
              </a:spcBef>
              <a:buFontTx/>
              <a:buChar char="-"/>
            </a:pPr>
            <a:r>
              <a:rPr lang="de-DE" altLang="de-DE" sz="1200" dirty="0"/>
              <a:t>Eignung des Mikrocontrollers fraglich (diverse willkürliche Fehlermeldungen)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44CF54-854F-4CB5-9A57-A2666738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79" y="2060848"/>
            <a:ext cx="4570321" cy="24047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56D866-5F78-408E-890A-8889FFC20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068960"/>
            <a:ext cx="1387515" cy="14322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192EFAE-1F10-4FBB-9AF7-D846CF990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601" y="3037792"/>
            <a:ext cx="1357676" cy="14322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418CEB9-7247-4266-9BFD-D5C7270E9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859" y="3031630"/>
            <a:ext cx="1377569" cy="14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1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Literatur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4839AB-07C4-408E-9387-E81291010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8100424" cy="5040000"/>
          </a:xfrm>
        </p:spPr>
        <p:txBody>
          <a:bodyPr/>
          <a:lstStyle/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[1]	„Gesundheitliche Bewertung von Kohlendioxid in der Innenraumluft. Mitteilungen der Ad-hoc-Arbeitsgruppe Innenraumrichtwerte der Innenraumlufthygiene-Kommission des Umweltbundesamtes und der Obersten Landesgesundheitsbehörden“ (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ger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), 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Bundesgesundheitsblatt, Gesundheitsforschung, Gesundheitsschutz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Jg. 51, Nr. 11, S. 1366, 2008, </a:t>
            </a:r>
            <a:r>
              <a:rPr lang="de-DE" sz="1800" b="0" i="0" u="none" strike="noStrike" baseline="0" dirty="0" err="1">
                <a:latin typeface="Segoe UI" panose="020B0502040204020203" pitchFamily="34" charset="0"/>
              </a:rPr>
              <a:t>doi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: 10.1007/s00103-008-0707-2.</a:t>
            </a:r>
          </a:p>
          <a:p>
            <a:pPr marL="0" indent="0"/>
            <a:r>
              <a:rPr lang="de-DE" sz="1800" b="0" i="0" u="none" strike="noStrike" baseline="0" dirty="0">
                <a:latin typeface="Segoe UI" panose="020B0502040204020203" pitchFamily="34" charset="0"/>
              </a:rPr>
              <a:t>[2]	</a:t>
            </a:r>
            <a:r>
              <a:rPr lang="de-DE" sz="1800" b="0" i="1" u="none" strike="noStrike" baseline="0" dirty="0">
                <a:latin typeface="Segoe UI" panose="020B0502040204020203" pitchFamily="34" charset="0"/>
              </a:rPr>
              <a:t>DIN EN 16798-3:2017-11, Energetische Bewertung von Gebäuden_- Lüftung von Gebäuden_- Teil_3: Lüftung von Nichtwohngebäuden_- Leistungsanforderungen an Lüftungs- und Klimaanlagen und Raumkühlsysteme (Module M5-1, M5-4); Deutsche Fassung EN_16798-3:2017</a:t>
            </a:r>
            <a:r>
              <a:rPr lang="de-DE" sz="1800" b="0" i="0" u="none" strike="noStrike" baseline="0" dirty="0">
                <a:latin typeface="Segoe UI" panose="020B0502040204020203" pitchFamily="34" charset="0"/>
              </a:rPr>
              <a:t>, Berlin.</a:t>
            </a:r>
          </a:p>
          <a:p>
            <a:pPr marL="0" indent="0"/>
            <a:endParaRPr lang="de-DE" sz="1800" b="0" i="0" u="none" strike="noStrike" baseline="0" dirty="0"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indent="0"/>
            <a:endParaRPr lang="en-GB" sz="1600" dirty="0"/>
          </a:p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3943CA-5B74-4B1F-A6B4-32709A12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BF4E21B-F052-413F-9EA3-F8F2C0D2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10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Anhang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Regelung?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A2 – E-Mail </a:t>
            </a:r>
            <a:r>
              <a:rPr lang="de-DE" altLang="de-DE" dirty="0" err="1"/>
              <a:t>Notification</a:t>
            </a:r>
            <a:r>
              <a:rPr lang="de-DE" altLang="de-DE" dirty="0"/>
              <a:t> - Screenshot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Alle weiteren Anhänge befinden sich im GitHub Repository: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hlinkClick r:id="rId3"/>
              </a:rPr>
              <a:t>https://github.com/magnus-d/master_ie_ip_i4.0</a:t>
            </a:r>
            <a:endParaRPr lang="de-DE" alt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0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Für unsere E-Mail </a:t>
            </a:r>
            <a:r>
              <a:rPr lang="de-DE" sz="1600" dirty="0" err="1"/>
              <a:t>Notification</a:t>
            </a:r>
            <a:r>
              <a:rPr lang="de-DE" sz="1600" dirty="0"/>
              <a:t> mittels AWS SNS nutzen wir die IoT Core Regeln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Amazon SNS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Thema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jeweiligen User zu diesem Thema eine Subskription einstellen =&gt; auf Mail Adresse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IOT Core eine Regel erzeugen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 aktivieren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der folgenden Seite befinden sich zwei Screenshots, welche die Einstellungen zu Punkt 1 und 3 zeigen.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Hilfe dieser Regel werden die Grenzwerte der Innenraumluftqualität aufgefasst. Bedeutet in diesem Zusammenhang, dass der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regristrierte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eine E-Mail erhält mit der Information, dass der CO²-Grenzwert überschritten wurde. </a:t>
            </a:r>
          </a:p>
          <a:p>
            <a:pPr lvl="0">
              <a:lnSpc>
                <a:spcPct val="107000"/>
              </a:lnSpc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Anhang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A9 ist eine Beispiel-E-Mail-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resultierend aus einer Grenzwertüberschreitung abgebildet.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0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56999">
              <a:srgbClr val="E0F6F5">
                <a:alpha val="80049"/>
              </a:srgbClr>
            </a:gs>
            <a:gs pos="73000">
              <a:srgbClr val="B3E8E6">
                <a:alpha val="74448"/>
              </a:srgbClr>
            </a:gs>
            <a:gs pos="89000">
              <a:srgbClr val="01B2AC">
                <a:alpha val="68848"/>
              </a:srgbClr>
            </a:gs>
            <a:gs pos="100000">
              <a:srgbClr val="00817D">
                <a:alpha val="64998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A1 – Wie funktioniert unsere AWS </a:t>
            </a:r>
            <a:br>
              <a:rPr lang="de-DE" altLang="de-DE" dirty="0"/>
            </a:br>
            <a:r>
              <a:rPr lang="de-DE" altLang="de-DE" dirty="0"/>
              <a:t>Regelung?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A5AE90-48DB-461C-8C0D-65FA761F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56" y="44624"/>
            <a:ext cx="1068600" cy="99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21A7B-3D00-4C7D-B19E-44296544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25" y="3216"/>
            <a:ext cx="1107403" cy="11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4E7A35-878E-417E-A153-A0770E1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 1.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BC1ADB-A2C0-461B-B556-CD2E4C07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49" y="2204864"/>
            <a:ext cx="8245102" cy="39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95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579</Words>
  <Application>Microsoft Office PowerPoint</Application>
  <PresentationFormat>Bildschirmpräsentation (4:3)</PresentationFormat>
  <Paragraphs>94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Verdana</vt:lpstr>
      <vt:lpstr>Wingdings</vt:lpstr>
      <vt:lpstr>Vorlage_Powerpoint_2010</vt:lpstr>
      <vt:lpstr>Schlechte Luft,  schlechtes Arbeiten  Schlechte Luftqualität im Homeoffice? So können wir dir helfen!  Modul Industrielle Produktion und Industrie 4.0  Prof. Christian Drumm &amp; Prof. Matthias Meinecke  WiSe2021</vt:lpstr>
      <vt:lpstr>Inhaltsverzeichnis</vt:lpstr>
      <vt:lpstr>Schlechte Luft macht krank!</vt:lpstr>
      <vt:lpstr>Mit Mikrocontrollern die Luft  überwachen!</vt:lpstr>
      <vt:lpstr>Mikrocontroller als Luftqualitätsretter</vt:lpstr>
      <vt:lpstr>Literatur</vt:lpstr>
      <vt:lpstr>Anhang</vt:lpstr>
      <vt:lpstr>A1 – Wie funktioniert unsere AWS  Regelung?</vt:lpstr>
      <vt:lpstr>A1 – Wie funktioniert unsere AWS  Regelung?</vt:lpstr>
      <vt:lpstr>A1 – Wie funktioniert unsere AWS  Regelung?</vt:lpstr>
      <vt:lpstr>A2 – E-Mail Notification -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 ggf. Untertitel</dc:title>
  <dc:creator>Windows-Benutzer</dc:creator>
  <cp:lastModifiedBy>Windows-Benutzer</cp:lastModifiedBy>
  <cp:revision>46</cp:revision>
  <dcterms:created xsi:type="dcterms:W3CDTF">2021-04-12T12:13:27Z</dcterms:created>
  <dcterms:modified xsi:type="dcterms:W3CDTF">2021-06-24T11:20:02Z</dcterms:modified>
</cp:coreProperties>
</file>