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92" r:id="rId6"/>
    <p:sldId id="273" r:id="rId7"/>
    <p:sldId id="267" r:id="rId8"/>
    <p:sldId id="268" r:id="rId9"/>
    <p:sldId id="261" r:id="rId10"/>
    <p:sldId id="274" r:id="rId11"/>
    <p:sldId id="276" r:id="rId12"/>
    <p:sldId id="277" r:id="rId13"/>
    <p:sldId id="278" r:id="rId14"/>
    <p:sldId id="279" r:id="rId15"/>
    <p:sldId id="280" r:id="rId16"/>
    <p:sldId id="262" r:id="rId17"/>
    <p:sldId id="281" r:id="rId18"/>
    <p:sldId id="288" r:id="rId19"/>
    <p:sldId id="291" r:id="rId20"/>
    <p:sldId id="289" r:id="rId21"/>
    <p:sldId id="282" r:id="rId22"/>
    <p:sldId id="290" r:id="rId23"/>
    <p:sldId id="263" r:id="rId24"/>
    <p:sldId id="264"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45"/>
    <p:restoredTop sz="96327"/>
  </p:normalViewPr>
  <p:slideViewPr>
    <p:cSldViewPr snapToGrid="0">
      <p:cViewPr varScale="1">
        <p:scale>
          <a:sx n="175" d="100"/>
          <a:sy n="175" d="100"/>
        </p:scale>
        <p:origin x="16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8E6D8-0A81-4CE6-A6FE-D74D916040B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09178B5-6792-433D-98C6-8FFFC05A66FF}">
      <dgm:prSet/>
      <dgm:spPr/>
      <dgm:t>
        <a:bodyPr/>
        <a:lstStyle/>
        <a:p>
          <a:r>
            <a:rPr lang="en-US"/>
            <a:t>CNN is more computationally efficient and accurate, outperforming SVC in nearly every critical feat. CNN did not require many layers to correctly classify the ASL images and is arguably the simplest model compared to SVC in this experiment.</a:t>
          </a:r>
        </a:p>
      </dgm:t>
    </dgm:pt>
    <dgm:pt modelId="{AD6F9CEE-63D4-4A60-B966-E711C286FAF1}" type="parTrans" cxnId="{1DC64978-5B4E-427B-BBBF-EF601DD46260}">
      <dgm:prSet/>
      <dgm:spPr/>
      <dgm:t>
        <a:bodyPr/>
        <a:lstStyle/>
        <a:p>
          <a:endParaRPr lang="en-US"/>
        </a:p>
      </dgm:t>
    </dgm:pt>
    <dgm:pt modelId="{C4EFBA86-6F46-4BF2-9877-511F69551C56}" type="sibTrans" cxnId="{1DC64978-5B4E-427B-BBBF-EF601DD46260}">
      <dgm:prSet/>
      <dgm:spPr/>
      <dgm:t>
        <a:bodyPr/>
        <a:lstStyle/>
        <a:p>
          <a:endParaRPr lang="en-US"/>
        </a:p>
      </dgm:t>
    </dgm:pt>
    <dgm:pt modelId="{6517FC0D-B4CF-4F92-95BB-BC46D5028EEC}">
      <dgm:prSet/>
      <dgm:spPr/>
      <dgm:t>
        <a:bodyPr/>
        <a:lstStyle/>
        <a:p>
          <a:r>
            <a:rPr lang="en-US"/>
            <a:t>SVC could be considered simpler and more interpretable, but it did not demonstrate these features on this dataset. It required additional pre-processing, took much longer to run than the CNN, and tested at a lower accuracy rate despite having 100% accuracy on the cross-validated training approach.</a:t>
          </a:r>
        </a:p>
      </dgm:t>
    </dgm:pt>
    <dgm:pt modelId="{01802DBD-DD87-4730-920F-7CF3ACD14C99}" type="parTrans" cxnId="{ABDA407B-C20E-4ACF-B62C-1760D770548E}">
      <dgm:prSet/>
      <dgm:spPr/>
      <dgm:t>
        <a:bodyPr/>
        <a:lstStyle/>
        <a:p>
          <a:endParaRPr lang="en-US"/>
        </a:p>
      </dgm:t>
    </dgm:pt>
    <dgm:pt modelId="{EA32247D-FE42-41A4-BBED-517BC48FC90B}" type="sibTrans" cxnId="{ABDA407B-C20E-4ACF-B62C-1760D770548E}">
      <dgm:prSet/>
      <dgm:spPr/>
      <dgm:t>
        <a:bodyPr/>
        <a:lstStyle/>
        <a:p>
          <a:endParaRPr lang="en-US"/>
        </a:p>
      </dgm:t>
    </dgm:pt>
    <dgm:pt modelId="{7156A05F-7814-AB4E-A92A-0C1B87BAC529}" type="pres">
      <dgm:prSet presAssocID="{FEC8E6D8-0A81-4CE6-A6FE-D74D916040B8}" presName="hierChild1" presStyleCnt="0">
        <dgm:presLayoutVars>
          <dgm:chPref val="1"/>
          <dgm:dir/>
          <dgm:animOne val="branch"/>
          <dgm:animLvl val="lvl"/>
          <dgm:resizeHandles/>
        </dgm:presLayoutVars>
      </dgm:prSet>
      <dgm:spPr/>
    </dgm:pt>
    <dgm:pt modelId="{1E554013-D015-2548-A09F-347274A8153B}" type="pres">
      <dgm:prSet presAssocID="{A09178B5-6792-433D-98C6-8FFFC05A66FF}" presName="hierRoot1" presStyleCnt="0"/>
      <dgm:spPr/>
    </dgm:pt>
    <dgm:pt modelId="{4746D7E6-C5CB-1048-A009-B045B9F912FC}" type="pres">
      <dgm:prSet presAssocID="{A09178B5-6792-433D-98C6-8FFFC05A66FF}" presName="composite" presStyleCnt="0"/>
      <dgm:spPr/>
    </dgm:pt>
    <dgm:pt modelId="{EB4DC5B3-D088-2841-AA57-4789F970C4DE}" type="pres">
      <dgm:prSet presAssocID="{A09178B5-6792-433D-98C6-8FFFC05A66FF}" presName="background" presStyleLbl="node0" presStyleIdx="0" presStyleCnt="2"/>
      <dgm:spPr/>
    </dgm:pt>
    <dgm:pt modelId="{880538C7-40AF-EA41-8416-A74FB44684CC}" type="pres">
      <dgm:prSet presAssocID="{A09178B5-6792-433D-98C6-8FFFC05A66FF}" presName="text" presStyleLbl="fgAcc0" presStyleIdx="0" presStyleCnt="2">
        <dgm:presLayoutVars>
          <dgm:chPref val="3"/>
        </dgm:presLayoutVars>
      </dgm:prSet>
      <dgm:spPr/>
    </dgm:pt>
    <dgm:pt modelId="{F84926EA-769F-064A-A395-FD3E4609DFE8}" type="pres">
      <dgm:prSet presAssocID="{A09178B5-6792-433D-98C6-8FFFC05A66FF}" presName="hierChild2" presStyleCnt="0"/>
      <dgm:spPr/>
    </dgm:pt>
    <dgm:pt modelId="{6CC68F61-86A8-414C-8C0F-688F99607F84}" type="pres">
      <dgm:prSet presAssocID="{6517FC0D-B4CF-4F92-95BB-BC46D5028EEC}" presName="hierRoot1" presStyleCnt="0"/>
      <dgm:spPr/>
    </dgm:pt>
    <dgm:pt modelId="{FD50BF96-91F1-3B4B-80E5-F25C8D34980B}" type="pres">
      <dgm:prSet presAssocID="{6517FC0D-B4CF-4F92-95BB-BC46D5028EEC}" presName="composite" presStyleCnt="0"/>
      <dgm:spPr/>
    </dgm:pt>
    <dgm:pt modelId="{D8325147-E8CC-4947-9FD1-4682AA20DCAF}" type="pres">
      <dgm:prSet presAssocID="{6517FC0D-B4CF-4F92-95BB-BC46D5028EEC}" presName="background" presStyleLbl="node0" presStyleIdx="1" presStyleCnt="2"/>
      <dgm:spPr/>
    </dgm:pt>
    <dgm:pt modelId="{3EACBBF4-0DE9-CF47-A7E7-BCE915E3A526}" type="pres">
      <dgm:prSet presAssocID="{6517FC0D-B4CF-4F92-95BB-BC46D5028EEC}" presName="text" presStyleLbl="fgAcc0" presStyleIdx="1" presStyleCnt="2">
        <dgm:presLayoutVars>
          <dgm:chPref val="3"/>
        </dgm:presLayoutVars>
      </dgm:prSet>
      <dgm:spPr/>
    </dgm:pt>
    <dgm:pt modelId="{60E0F9FE-A886-844B-9E4D-1193A3FA2781}" type="pres">
      <dgm:prSet presAssocID="{6517FC0D-B4CF-4F92-95BB-BC46D5028EEC}" presName="hierChild2" presStyleCnt="0"/>
      <dgm:spPr/>
    </dgm:pt>
  </dgm:ptLst>
  <dgm:cxnLst>
    <dgm:cxn modelId="{44504513-C748-E54D-A91B-29F8FAEDC995}" type="presOf" srcId="{6517FC0D-B4CF-4F92-95BB-BC46D5028EEC}" destId="{3EACBBF4-0DE9-CF47-A7E7-BCE915E3A526}" srcOrd="0" destOrd="0" presId="urn:microsoft.com/office/officeart/2005/8/layout/hierarchy1"/>
    <dgm:cxn modelId="{1DC64978-5B4E-427B-BBBF-EF601DD46260}" srcId="{FEC8E6D8-0A81-4CE6-A6FE-D74D916040B8}" destId="{A09178B5-6792-433D-98C6-8FFFC05A66FF}" srcOrd="0" destOrd="0" parTransId="{AD6F9CEE-63D4-4A60-B966-E711C286FAF1}" sibTransId="{C4EFBA86-6F46-4BF2-9877-511F69551C56}"/>
    <dgm:cxn modelId="{ABDA407B-C20E-4ACF-B62C-1760D770548E}" srcId="{FEC8E6D8-0A81-4CE6-A6FE-D74D916040B8}" destId="{6517FC0D-B4CF-4F92-95BB-BC46D5028EEC}" srcOrd="1" destOrd="0" parTransId="{01802DBD-DD87-4730-920F-7CF3ACD14C99}" sibTransId="{EA32247D-FE42-41A4-BBED-517BC48FC90B}"/>
    <dgm:cxn modelId="{A481C8AC-BC49-704B-8769-731584067033}" type="presOf" srcId="{A09178B5-6792-433D-98C6-8FFFC05A66FF}" destId="{880538C7-40AF-EA41-8416-A74FB44684CC}" srcOrd="0" destOrd="0" presId="urn:microsoft.com/office/officeart/2005/8/layout/hierarchy1"/>
    <dgm:cxn modelId="{ADE9CFBD-9F7B-A34F-BD0A-DC0AC05C4BDA}" type="presOf" srcId="{FEC8E6D8-0A81-4CE6-A6FE-D74D916040B8}" destId="{7156A05F-7814-AB4E-A92A-0C1B87BAC529}" srcOrd="0" destOrd="0" presId="urn:microsoft.com/office/officeart/2005/8/layout/hierarchy1"/>
    <dgm:cxn modelId="{888DA01B-FCAC-DB46-9914-E5288E734102}" type="presParOf" srcId="{7156A05F-7814-AB4E-A92A-0C1B87BAC529}" destId="{1E554013-D015-2548-A09F-347274A8153B}" srcOrd="0" destOrd="0" presId="urn:microsoft.com/office/officeart/2005/8/layout/hierarchy1"/>
    <dgm:cxn modelId="{C2EC3481-8AA6-7246-82F2-37961444DB32}" type="presParOf" srcId="{1E554013-D015-2548-A09F-347274A8153B}" destId="{4746D7E6-C5CB-1048-A009-B045B9F912FC}" srcOrd="0" destOrd="0" presId="urn:microsoft.com/office/officeart/2005/8/layout/hierarchy1"/>
    <dgm:cxn modelId="{14049176-F06A-CC48-B3B6-0D5C000405D8}" type="presParOf" srcId="{4746D7E6-C5CB-1048-A009-B045B9F912FC}" destId="{EB4DC5B3-D088-2841-AA57-4789F970C4DE}" srcOrd="0" destOrd="0" presId="urn:microsoft.com/office/officeart/2005/8/layout/hierarchy1"/>
    <dgm:cxn modelId="{78EB1601-D9E3-A24B-AA64-C423E743A659}" type="presParOf" srcId="{4746D7E6-C5CB-1048-A009-B045B9F912FC}" destId="{880538C7-40AF-EA41-8416-A74FB44684CC}" srcOrd="1" destOrd="0" presId="urn:microsoft.com/office/officeart/2005/8/layout/hierarchy1"/>
    <dgm:cxn modelId="{8EA61BD9-D48D-A649-B360-94E16A77DEFB}" type="presParOf" srcId="{1E554013-D015-2548-A09F-347274A8153B}" destId="{F84926EA-769F-064A-A395-FD3E4609DFE8}" srcOrd="1" destOrd="0" presId="urn:microsoft.com/office/officeart/2005/8/layout/hierarchy1"/>
    <dgm:cxn modelId="{D3D60EAC-9430-7142-A8EE-D4377162ADBF}" type="presParOf" srcId="{7156A05F-7814-AB4E-A92A-0C1B87BAC529}" destId="{6CC68F61-86A8-414C-8C0F-688F99607F84}" srcOrd="1" destOrd="0" presId="urn:microsoft.com/office/officeart/2005/8/layout/hierarchy1"/>
    <dgm:cxn modelId="{BE9E411C-CD88-5F48-9E2C-0CF18213E720}" type="presParOf" srcId="{6CC68F61-86A8-414C-8C0F-688F99607F84}" destId="{FD50BF96-91F1-3B4B-80E5-F25C8D34980B}" srcOrd="0" destOrd="0" presId="urn:microsoft.com/office/officeart/2005/8/layout/hierarchy1"/>
    <dgm:cxn modelId="{B29A8B7F-706D-5A4C-8C73-76A3EE8B04E7}" type="presParOf" srcId="{FD50BF96-91F1-3B4B-80E5-F25C8D34980B}" destId="{D8325147-E8CC-4947-9FD1-4682AA20DCAF}" srcOrd="0" destOrd="0" presId="urn:microsoft.com/office/officeart/2005/8/layout/hierarchy1"/>
    <dgm:cxn modelId="{637415B9-8F7B-C84C-8681-F52E8330F801}" type="presParOf" srcId="{FD50BF96-91F1-3B4B-80E5-F25C8D34980B}" destId="{3EACBBF4-0DE9-CF47-A7E7-BCE915E3A526}" srcOrd="1" destOrd="0" presId="urn:microsoft.com/office/officeart/2005/8/layout/hierarchy1"/>
    <dgm:cxn modelId="{10C4CE16-8AD8-0044-B40C-3F0ECC46E10F}" type="presParOf" srcId="{6CC68F61-86A8-414C-8C0F-688F99607F84}" destId="{60E0F9FE-A886-844B-9E4D-1193A3FA27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2A414-47B4-4B99-A1BA-7925AE8711B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B80297C-54D9-4E6E-A43C-41000A7CD7F1}">
      <dgm:prSet/>
      <dgm:spPr/>
      <dgm:t>
        <a:bodyPr/>
        <a:lstStyle/>
        <a:p>
          <a:r>
            <a:rPr lang="en-US" b="0" i="0"/>
            <a:t>AI models can automate the process of recognizing and interpreting sign language, making communication more accessible for the deaf and hard-of-hearing community.</a:t>
          </a:r>
          <a:endParaRPr lang="en-US"/>
        </a:p>
      </dgm:t>
    </dgm:pt>
    <dgm:pt modelId="{F2FB3881-87EE-475B-B96D-98A0722FC602}" type="parTrans" cxnId="{D0878092-278C-4FF4-8516-9B2B29F40395}">
      <dgm:prSet/>
      <dgm:spPr/>
      <dgm:t>
        <a:bodyPr/>
        <a:lstStyle/>
        <a:p>
          <a:endParaRPr lang="en-US"/>
        </a:p>
      </dgm:t>
    </dgm:pt>
    <dgm:pt modelId="{83DC0310-9ABB-468C-8DC3-B63A3267F883}" type="sibTrans" cxnId="{D0878092-278C-4FF4-8516-9B2B29F40395}">
      <dgm:prSet/>
      <dgm:spPr/>
      <dgm:t>
        <a:bodyPr/>
        <a:lstStyle/>
        <a:p>
          <a:endParaRPr lang="en-US"/>
        </a:p>
      </dgm:t>
    </dgm:pt>
    <dgm:pt modelId="{D76D6C3C-5E97-4F6B-AFA3-1778F908A418}">
      <dgm:prSet/>
      <dgm:spPr/>
      <dgm:t>
        <a:bodyPr/>
        <a:lstStyle/>
        <a:p>
          <a:r>
            <a:rPr lang="en-US" b="0" i="0" dirty="0"/>
            <a:t>It aids in creating systems or applications that can facilitate real-time interpretation of sign language.</a:t>
          </a:r>
          <a:endParaRPr lang="en-US" dirty="0"/>
        </a:p>
      </dgm:t>
    </dgm:pt>
    <dgm:pt modelId="{A034BD6D-3808-4EAA-BAF6-63A1BEA9115E}" type="parTrans" cxnId="{D291E9C4-E343-4819-BADA-7C2F8D10C517}">
      <dgm:prSet/>
      <dgm:spPr/>
      <dgm:t>
        <a:bodyPr/>
        <a:lstStyle/>
        <a:p>
          <a:endParaRPr lang="en-US"/>
        </a:p>
      </dgm:t>
    </dgm:pt>
    <dgm:pt modelId="{7AEE5E42-A3CB-40BF-A56B-F7C309A0617E}" type="sibTrans" cxnId="{D291E9C4-E343-4819-BADA-7C2F8D10C517}">
      <dgm:prSet/>
      <dgm:spPr/>
      <dgm:t>
        <a:bodyPr/>
        <a:lstStyle/>
        <a:p>
          <a:endParaRPr lang="en-US"/>
        </a:p>
      </dgm:t>
    </dgm:pt>
    <dgm:pt modelId="{BED72153-2EA9-4E5D-864C-423398E83A16}">
      <dgm:prSet/>
      <dgm:spPr/>
      <dgm:t>
        <a:bodyPr/>
        <a:lstStyle/>
        <a:p>
          <a:r>
            <a:rPr lang="en-US" dirty="0"/>
            <a:t>CNN demonstrated much better performance and speed over SVC on this type of problem.</a:t>
          </a:r>
        </a:p>
      </dgm:t>
    </dgm:pt>
    <dgm:pt modelId="{A5E43F98-2A3E-4DF1-8003-A1CA6E170D61}" type="parTrans" cxnId="{250A5BD5-8F29-4E0D-A7ED-F341A59A2414}">
      <dgm:prSet/>
      <dgm:spPr/>
      <dgm:t>
        <a:bodyPr/>
        <a:lstStyle/>
        <a:p>
          <a:endParaRPr lang="en-US"/>
        </a:p>
      </dgm:t>
    </dgm:pt>
    <dgm:pt modelId="{14EC87A6-3703-424D-9B7D-4A5E2D87EF20}" type="sibTrans" cxnId="{250A5BD5-8F29-4E0D-A7ED-F341A59A2414}">
      <dgm:prSet/>
      <dgm:spPr/>
      <dgm:t>
        <a:bodyPr/>
        <a:lstStyle/>
        <a:p>
          <a:endParaRPr lang="en-US"/>
        </a:p>
      </dgm:t>
    </dgm:pt>
    <dgm:pt modelId="{F8FDD463-87C1-4845-92B8-0FEE7748C1BB}" type="pres">
      <dgm:prSet presAssocID="{6252A414-47B4-4B99-A1BA-7925AE8711B4}" presName="hierChild1" presStyleCnt="0">
        <dgm:presLayoutVars>
          <dgm:chPref val="1"/>
          <dgm:dir/>
          <dgm:animOne val="branch"/>
          <dgm:animLvl val="lvl"/>
          <dgm:resizeHandles/>
        </dgm:presLayoutVars>
      </dgm:prSet>
      <dgm:spPr/>
    </dgm:pt>
    <dgm:pt modelId="{1EF29933-63EB-1742-B0D0-FC43A31BA395}" type="pres">
      <dgm:prSet presAssocID="{6B80297C-54D9-4E6E-A43C-41000A7CD7F1}" presName="hierRoot1" presStyleCnt="0"/>
      <dgm:spPr/>
    </dgm:pt>
    <dgm:pt modelId="{0B6F6175-6F84-224C-8AC7-3CF3DF1B9FB3}" type="pres">
      <dgm:prSet presAssocID="{6B80297C-54D9-4E6E-A43C-41000A7CD7F1}" presName="composite" presStyleCnt="0"/>
      <dgm:spPr/>
    </dgm:pt>
    <dgm:pt modelId="{E5A4CFF5-5F37-D64B-8E17-576F1FE6146E}" type="pres">
      <dgm:prSet presAssocID="{6B80297C-54D9-4E6E-A43C-41000A7CD7F1}" presName="background" presStyleLbl="node0" presStyleIdx="0" presStyleCnt="3"/>
      <dgm:spPr/>
    </dgm:pt>
    <dgm:pt modelId="{1D0772DC-3F3A-B444-A25F-757981376D41}" type="pres">
      <dgm:prSet presAssocID="{6B80297C-54D9-4E6E-A43C-41000A7CD7F1}" presName="text" presStyleLbl="fgAcc0" presStyleIdx="0" presStyleCnt="3">
        <dgm:presLayoutVars>
          <dgm:chPref val="3"/>
        </dgm:presLayoutVars>
      </dgm:prSet>
      <dgm:spPr/>
    </dgm:pt>
    <dgm:pt modelId="{20639BE9-EF2D-8341-8DC1-CAB32BEBCBA8}" type="pres">
      <dgm:prSet presAssocID="{6B80297C-54D9-4E6E-A43C-41000A7CD7F1}" presName="hierChild2" presStyleCnt="0"/>
      <dgm:spPr/>
    </dgm:pt>
    <dgm:pt modelId="{614D6FFE-451F-E640-88FB-0E3FFD34E07F}" type="pres">
      <dgm:prSet presAssocID="{D76D6C3C-5E97-4F6B-AFA3-1778F908A418}" presName="hierRoot1" presStyleCnt="0"/>
      <dgm:spPr/>
    </dgm:pt>
    <dgm:pt modelId="{78426A7F-9671-5B45-B815-F15766B521E4}" type="pres">
      <dgm:prSet presAssocID="{D76D6C3C-5E97-4F6B-AFA3-1778F908A418}" presName="composite" presStyleCnt="0"/>
      <dgm:spPr/>
    </dgm:pt>
    <dgm:pt modelId="{5DC91B9D-BDEE-E44D-9E67-78AF4E014755}" type="pres">
      <dgm:prSet presAssocID="{D76D6C3C-5E97-4F6B-AFA3-1778F908A418}" presName="background" presStyleLbl="node0" presStyleIdx="1" presStyleCnt="3"/>
      <dgm:spPr/>
    </dgm:pt>
    <dgm:pt modelId="{6540FA80-13F0-5A46-B677-53B83B228C8F}" type="pres">
      <dgm:prSet presAssocID="{D76D6C3C-5E97-4F6B-AFA3-1778F908A418}" presName="text" presStyleLbl="fgAcc0" presStyleIdx="1" presStyleCnt="3">
        <dgm:presLayoutVars>
          <dgm:chPref val="3"/>
        </dgm:presLayoutVars>
      </dgm:prSet>
      <dgm:spPr/>
    </dgm:pt>
    <dgm:pt modelId="{998C5A2C-5EE8-3C4A-A0FC-B666D4DD05DB}" type="pres">
      <dgm:prSet presAssocID="{D76D6C3C-5E97-4F6B-AFA3-1778F908A418}" presName="hierChild2" presStyleCnt="0"/>
      <dgm:spPr/>
    </dgm:pt>
    <dgm:pt modelId="{81FE02EB-2788-2844-95CE-C5C6F4B056FE}" type="pres">
      <dgm:prSet presAssocID="{BED72153-2EA9-4E5D-864C-423398E83A16}" presName="hierRoot1" presStyleCnt="0"/>
      <dgm:spPr/>
    </dgm:pt>
    <dgm:pt modelId="{73835636-AD54-8F47-A278-3603DAA2F2D4}" type="pres">
      <dgm:prSet presAssocID="{BED72153-2EA9-4E5D-864C-423398E83A16}" presName="composite" presStyleCnt="0"/>
      <dgm:spPr/>
    </dgm:pt>
    <dgm:pt modelId="{535EDCAB-797A-2742-93C8-8A3F28868921}" type="pres">
      <dgm:prSet presAssocID="{BED72153-2EA9-4E5D-864C-423398E83A16}" presName="background" presStyleLbl="node0" presStyleIdx="2" presStyleCnt="3"/>
      <dgm:spPr/>
    </dgm:pt>
    <dgm:pt modelId="{43504DC4-A174-5C44-9A76-88F86EBC7439}" type="pres">
      <dgm:prSet presAssocID="{BED72153-2EA9-4E5D-864C-423398E83A16}" presName="text" presStyleLbl="fgAcc0" presStyleIdx="2" presStyleCnt="3">
        <dgm:presLayoutVars>
          <dgm:chPref val="3"/>
        </dgm:presLayoutVars>
      </dgm:prSet>
      <dgm:spPr/>
    </dgm:pt>
    <dgm:pt modelId="{91571FF8-7678-FF40-8D11-04D9746E07C2}" type="pres">
      <dgm:prSet presAssocID="{BED72153-2EA9-4E5D-864C-423398E83A16}" presName="hierChild2" presStyleCnt="0"/>
      <dgm:spPr/>
    </dgm:pt>
  </dgm:ptLst>
  <dgm:cxnLst>
    <dgm:cxn modelId="{819AF343-D45C-564E-A342-EFBED4157111}" type="presOf" srcId="{BED72153-2EA9-4E5D-864C-423398E83A16}" destId="{43504DC4-A174-5C44-9A76-88F86EBC7439}" srcOrd="0" destOrd="0" presId="urn:microsoft.com/office/officeart/2005/8/layout/hierarchy1"/>
    <dgm:cxn modelId="{248A3E83-1DE3-C445-9DE5-DB4E8FC03FE8}" type="presOf" srcId="{D76D6C3C-5E97-4F6B-AFA3-1778F908A418}" destId="{6540FA80-13F0-5A46-B677-53B83B228C8F}" srcOrd="0" destOrd="0" presId="urn:microsoft.com/office/officeart/2005/8/layout/hierarchy1"/>
    <dgm:cxn modelId="{D0878092-278C-4FF4-8516-9B2B29F40395}" srcId="{6252A414-47B4-4B99-A1BA-7925AE8711B4}" destId="{6B80297C-54D9-4E6E-A43C-41000A7CD7F1}" srcOrd="0" destOrd="0" parTransId="{F2FB3881-87EE-475B-B96D-98A0722FC602}" sibTransId="{83DC0310-9ABB-468C-8DC3-B63A3267F883}"/>
    <dgm:cxn modelId="{01C2C294-9D37-0F47-ABBE-7A8955DDCCBC}" type="presOf" srcId="{6B80297C-54D9-4E6E-A43C-41000A7CD7F1}" destId="{1D0772DC-3F3A-B444-A25F-757981376D41}" srcOrd="0" destOrd="0" presId="urn:microsoft.com/office/officeart/2005/8/layout/hierarchy1"/>
    <dgm:cxn modelId="{D291E9C4-E343-4819-BADA-7C2F8D10C517}" srcId="{6252A414-47B4-4B99-A1BA-7925AE8711B4}" destId="{D76D6C3C-5E97-4F6B-AFA3-1778F908A418}" srcOrd="1" destOrd="0" parTransId="{A034BD6D-3808-4EAA-BAF6-63A1BEA9115E}" sibTransId="{7AEE5E42-A3CB-40BF-A56B-F7C309A0617E}"/>
    <dgm:cxn modelId="{250A5BD5-8F29-4E0D-A7ED-F341A59A2414}" srcId="{6252A414-47B4-4B99-A1BA-7925AE8711B4}" destId="{BED72153-2EA9-4E5D-864C-423398E83A16}" srcOrd="2" destOrd="0" parTransId="{A5E43F98-2A3E-4DF1-8003-A1CA6E170D61}" sibTransId="{14EC87A6-3703-424D-9B7D-4A5E2D87EF20}"/>
    <dgm:cxn modelId="{8CC0F2ED-AF0C-674B-AAB6-DB2A37766385}" type="presOf" srcId="{6252A414-47B4-4B99-A1BA-7925AE8711B4}" destId="{F8FDD463-87C1-4845-92B8-0FEE7748C1BB}" srcOrd="0" destOrd="0" presId="urn:microsoft.com/office/officeart/2005/8/layout/hierarchy1"/>
    <dgm:cxn modelId="{97C3914B-01A8-7F4F-A4CD-DEC3C8B72329}" type="presParOf" srcId="{F8FDD463-87C1-4845-92B8-0FEE7748C1BB}" destId="{1EF29933-63EB-1742-B0D0-FC43A31BA395}" srcOrd="0" destOrd="0" presId="urn:microsoft.com/office/officeart/2005/8/layout/hierarchy1"/>
    <dgm:cxn modelId="{AFBE838D-3B8D-4A48-9A36-F88E48018B01}" type="presParOf" srcId="{1EF29933-63EB-1742-B0D0-FC43A31BA395}" destId="{0B6F6175-6F84-224C-8AC7-3CF3DF1B9FB3}" srcOrd="0" destOrd="0" presId="urn:microsoft.com/office/officeart/2005/8/layout/hierarchy1"/>
    <dgm:cxn modelId="{6AFE8289-1E28-CF4A-9F6B-76B6947D5E1C}" type="presParOf" srcId="{0B6F6175-6F84-224C-8AC7-3CF3DF1B9FB3}" destId="{E5A4CFF5-5F37-D64B-8E17-576F1FE6146E}" srcOrd="0" destOrd="0" presId="urn:microsoft.com/office/officeart/2005/8/layout/hierarchy1"/>
    <dgm:cxn modelId="{4799C0DB-6826-4146-A3E0-DF8FFD582CE5}" type="presParOf" srcId="{0B6F6175-6F84-224C-8AC7-3CF3DF1B9FB3}" destId="{1D0772DC-3F3A-B444-A25F-757981376D41}" srcOrd="1" destOrd="0" presId="urn:microsoft.com/office/officeart/2005/8/layout/hierarchy1"/>
    <dgm:cxn modelId="{16A4BD45-4FCC-0945-A47C-3A940C7C1769}" type="presParOf" srcId="{1EF29933-63EB-1742-B0D0-FC43A31BA395}" destId="{20639BE9-EF2D-8341-8DC1-CAB32BEBCBA8}" srcOrd="1" destOrd="0" presId="urn:microsoft.com/office/officeart/2005/8/layout/hierarchy1"/>
    <dgm:cxn modelId="{E6104D30-0975-2A43-B11F-CCD4A9AB1399}" type="presParOf" srcId="{F8FDD463-87C1-4845-92B8-0FEE7748C1BB}" destId="{614D6FFE-451F-E640-88FB-0E3FFD34E07F}" srcOrd="1" destOrd="0" presId="urn:microsoft.com/office/officeart/2005/8/layout/hierarchy1"/>
    <dgm:cxn modelId="{4ED02C53-42B2-8D4D-A5B6-8C3362A9A654}" type="presParOf" srcId="{614D6FFE-451F-E640-88FB-0E3FFD34E07F}" destId="{78426A7F-9671-5B45-B815-F15766B521E4}" srcOrd="0" destOrd="0" presId="urn:microsoft.com/office/officeart/2005/8/layout/hierarchy1"/>
    <dgm:cxn modelId="{54B0BE2B-EF58-E34E-AB60-18ADFCCEB9D8}" type="presParOf" srcId="{78426A7F-9671-5B45-B815-F15766B521E4}" destId="{5DC91B9D-BDEE-E44D-9E67-78AF4E014755}" srcOrd="0" destOrd="0" presId="urn:microsoft.com/office/officeart/2005/8/layout/hierarchy1"/>
    <dgm:cxn modelId="{ADCBD9B1-4EAD-6F46-B759-EEEFA65D265F}" type="presParOf" srcId="{78426A7F-9671-5B45-B815-F15766B521E4}" destId="{6540FA80-13F0-5A46-B677-53B83B228C8F}" srcOrd="1" destOrd="0" presId="urn:microsoft.com/office/officeart/2005/8/layout/hierarchy1"/>
    <dgm:cxn modelId="{6FCFC13E-B4D5-BB40-8A23-4B20346A0972}" type="presParOf" srcId="{614D6FFE-451F-E640-88FB-0E3FFD34E07F}" destId="{998C5A2C-5EE8-3C4A-A0FC-B666D4DD05DB}" srcOrd="1" destOrd="0" presId="urn:microsoft.com/office/officeart/2005/8/layout/hierarchy1"/>
    <dgm:cxn modelId="{38A4157B-FDDC-0747-91AD-D0680F0547D7}" type="presParOf" srcId="{F8FDD463-87C1-4845-92B8-0FEE7748C1BB}" destId="{81FE02EB-2788-2844-95CE-C5C6F4B056FE}" srcOrd="2" destOrd="0" presId="urn:microsoft.com/office/officeart/2005/8/layout/hierarchy1"/>
    <dgm:cxn modelId="{246A696E-193D-124A-AFB8-96013DAEB722}" type="presParOf" srcId="{81FE02EB-2788-2844-95CE-C5C6F4B056FE}" destId="{73835636-AD54-8F47-A278-3603DAA2F2D4}" srcOrd="0" destOrd="0" presId="urn:microsoft.com/office/officeart/2005/8/layout/hierarchy1"/>
    <dgm:cxn modelId="{106C877C-BEB2-9342-94DE-9AD7EB5E04BC}" type="presParOf" srcId="{73835636-AD54-8F47-A278-3603DAA2F2D4}" destId="{535EDCAB-797A-2742-93C8-8A3F28868921}" srcOrd="0" destOrd="0" presId="urn:microsoft.com/office/officeart/2005/8/layout/hierarchy1"/>
    <dgm:cxn modelId="{38EA05FE-B9C8-9343-A253-A25616BDDB91}" type="presParOf" srcId="{73835636-AD54-8F47-A278-3603DAA2F2D4}" destId="{43504DC4-A174-5C44-9A76-88F86EBC7439}" srcOrd="1" destOrd="0" presId="urn:microsoft.com/office/officeart/2005/8/layout/hierarchy1"/>
    <dgm:cxn modelId="{4ED175B8-940F-D24A-B5BD-9F075AD2D7CA}" type="presParOf" srcId="{81FE02EB-2788-2844-95CE-C5C6F4B056FE}" destId="{91571FF8-7678-FF40-8D11-04D9746E07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DC5B3-D088-2841-AA57-4789F970C4DE}">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538C7-40AF-EA41-8416-A74FB44684C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CNN is more computationally efficient and accurate, outperforming SVC in nearly every critical feat. CNN did not require many layers to correctly classify the ASL images and is arguably the simplest model compared to SVC in this experiment.</a:t>
          </a:r>
        </a:p>
      </dsp:txBody>
      <dsp:txXfrm>
        <a:off x="696297" y="538547"/>
        <a:ext cx="4171627" cy="2590157"/>
      </dsp:txXfrm>
    </dsp:sp>
    <dsp:sp modelId="{D8325147-E8CC-4947-9FD1-4682AA20DCAF}">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CBBF4-0DE9-CF47-A7E7-BCE915E3A526}">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SVC could be considered simpler and more interpretable, but it did not demonstrate these features on this dataset. It required additional pre-processing, took much longer to run than the CNN, and tested at a lower accuracy rate despite having 100% accuracy on the cross-validated training approach.</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4CFF5-5F37-D64B-8E17-576F1FE6146E}">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772DC-3F3A-B444-A25F-757981376D41}">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AI models can automate the process of recognizing and interpreting sign language, making communication more accessible for the deaf and hard-of-hearing community.</a:t>
          </a:r>
          <a:endParaRPr lang="en-US" sz="1700" kern="1200"/>
        </a:p>
      </dsp:txBody>
      <dsp:txXfrm>
        <a:off x="378614" y="886531"/>
        <a:ext cx="2810360" cy="1744948"/>
      </dsp:txXfrm>
    </dsp:sp>
    <dsp:sp modelId="{5DC91B9D-BDEE-E44D-9E67-78AF4E014755}">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40FA80-13F0-5A46-B677-53B83B228C8F}">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It aids in creating systems or applications that can facilitate real-time interpretation of sign language.</a:t>
          </a:r>
          <a:endParaRPr lang="en-US" sz="1700" kern="1200" dirty="0"/>
        </a:p>
      </dsp:txBody>
      <dsp:txXfrm>
        <a:off x="3946203" y="886531"/>
        <a:ext cx="2810360" cy="1744948"/>
      </dsp:txXfrm>
    </dsp:sp>
    <dsp:sp modelId="{535EDCAB-797A-2742-93C8-8A3F28868921}">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04DC4-A174-5C44-9A76-88F86EBC7439}">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CNN demonstrated much better performance and speed over SVC on this type of problem.</a:t>
          </a:r>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9151-CFDB-C863-7CB5-99A6767ECC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84F2CF-4593-A1D1-0135-B17E6C821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B62FF-9D04-7699-483B-DF2785B47C8C}"/>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5" name="Footer Placeholder 4">
            <a:extLst>
              <a:ext uri="{FF2B5EF4-FFF2-40B4-BE49-F238E27FC236}">
                <a16:creationId xmlns:a16="http://schemas.microsoft.com/office/drawing/2014/main" id="{9F57CF45-C518-E356-8D2C-9282A85C9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11334-62CF-3813-1A36-EB7B5E642338}"/>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193603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1443-421A-EC56-5772-BBB0EE734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95AEF-B0D9-15BA-AA02-A19E90477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1CABB-49C1-3DB8-0449-13629922B5F6}"/>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5" name="Footer Placeholder 4">
            <a:extLst>
              <a:ext uri="{FF2B5EF4-FFF2-40B4-BE49-F238E27FC236}">
                <a16:creationId xmlns:a16="http://schemas.microsoft.com/office/drawing/2014/main" id="{65443136-3381-BC5E-1E52-41EE14FB2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214EC-3E31-A853-29B2-A13CA194A1E9}"/>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174297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55D7C2-9833-9EC0-950A-5C4B3D4B3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CE0CDB-D27B-B11D-459F-4C8A1B17F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D1165-CC5B-38A8-D084-6BBF66285D9B}"/>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5" name="Footer Placeholder 4">
            <a:extLst>
              <a:ext uri="{FF2B5EF4-FFF2-40B4-BE49-F238E27FC236}">
                <a16:creationId xmlns:a16="http://schemas.microsoft.com/office/drawing/2014/main" id="{E5F3AE01-39DE-8915-D36C-C8FDD86F8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BCB-D1C5-5B19-3C8B-B5BCC72BE065}"/>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270554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9AE5-D1DC-84DD-91E9-50617E36F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6F818F-4316-8F55-4696-D7ED7E1AB6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549DD-D8CA-04FB-134D-2094CB26CDE5}"/>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5" name="Footer Placeholder 4">
            <a:extLst>
              <a:ext uri="{FF2B5EF4-FFF2-40B4-BE49-F238E27FC236}">
                <a16:creationId xmlns:a16="http://schemas.microsoft.com/office/drawing/2014/main" id="{F5022BE3-33F0-D913-6C11-5294353EE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F913D-96A3-1536-B578-6D26E6736331}"/>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9691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3390-0787-D7D0-D591-7DDC3C629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A12623-1ABA-ECDA-5084-A55A6B2EE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0F55C5-33E3-1D80-4084-E814167B6E1E}"/>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5" name="Footer Placeholder 4">
            <a:extLst>
              <a:ext uri="{FF2B5EF4-FFF2-40B4-BE49-F238E27FC236}">
                <a16:creationId xmlns:a16="http://schemas.microsoft.com/office/drawing/2014/main" id="{B008EACB-E022-F351-0864-EAE423E44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5EDA1-D441-3E6D-C4EC-1FA6D19B5726}"/>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45177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0897-DC15-96A7-81A3-94A8E2D8A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7264B-5A65-6C0D-E9DC-B42F8E9D5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887DC-9BF9-2DEA-1C14-FC2A36C46C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CBD39-75D7-1446-3D75-D8E738C658D7}"/>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6" name="Footer Placeholder 5">
            <a:extLst>
              <a:ext uri="{FF2B5EF4-FFF2-40B4-BE49-F238E27FC236}">
                <a16:creationId xmlns:a16="http://schemas.microsoft.com/office/drawing/2014/main" id="{89F6A6F3-8B0C-73CF-0999-9EEFFE7D0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28FF2-30FB-D917-0CDF-45381522AD1C}"/>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269328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82DA-03A2-4B87-EF78-016A2133E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A42F6A-54B8-A6BD-D892-A6D5CA0A7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5B280-03DA-C67E-9298-CB696BD0D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3A1FAD-CF97-9B55-8B8C-414DF1EF2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B30C94-A79F-70D1-6BB7-60703A410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117DEF-5D4C-4E48-0F97-CE42547E3659}"/>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8" name="Footer Placeholder 7">
            <a:extLst>
              <a:ext uri="{FF2B5EF4-FFF2-40B4-BE49-F238E27FC236}">
                <a16:creationId xmlns:a16="http://schemas.microsoft.com/office/drawing/2014/main" id="{9F37168B-26C6-1ED1-DB0C-B1EE6CFB57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F8CD4B-C006-FCB9-EEBD-430F5F458986}"/>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215367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9B6A-2B3B-2E09-84E4-8B123699B2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6A9FF3-C4B4-8B1A-4D76-92A79239846F}"/>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4" name="Footer Placeholder 3">
            <a:extLst>
              <a:ext uri="{FF2B5EF4-FFF2-40B4-BE49-F238E27FC236}">
                <a16:creationId xmlns:a16="http://schemas.microsoft.com/office/drawing/2014/main" id="{740D2BEB-9EA3-218E-EC6A-ED816FF3DA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5104A2-4183-68FC-D214-45806386B177}"/>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152344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A2372-C8BF-F8C1-B0C4-E4C1E8495E7F}"/>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3" name="Footer Placeholder 2">
            <a:extLst>
              <a:ext uri="{FF2B5EF4-FFF2-40B4-BE49-F238E27FC236}">
                <a16:creationId xmlns:a16="http://schemas.microsoft.com/office/drawing/2014/main" id="{5FA26EAB-486F-BE52-B93A-A5A81102F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6CD3A2-130D-0EB7-8B53-6EBDC14C2A26}"/>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330048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F2E7-605F-1E7E-3B12-443950F47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6EE15C-BAE9-211B-0559-127EEA12F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7A071C-815A-D4A0-4291-A2090BC9B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923EC-D323-1C26-7011-BB89535547C2}"/>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6" name="Footer Placeholder 5">
            <a:extLst>
              <a:ext uri="{FF2B5EF4-FFF2-40B4-BE49-F238E27FC236}">
                <a16:creationId xmlns:a16="http://schemas.microsoft.com/office/drawing/2014/main" id="{098CAFAB-B432-4580-04EB-D9738D002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A7707-966A-AFCB-E308-02C084C450FB}"/>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219970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0C8E-E9C0-AC99-5187-FB8B16675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85ED5-5AB1-53FC-21EE-9AAB8CFCB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7966D3-AD3E-848C-2AA4-C6C41E6B4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CB92E-B3A7-9FA2-49AA-6515F6336332}"/>
              </a:ext>
            </a:extLst>
          </p:cNvPr>
          <p:cNvSpPr>
            <a:spLocks noGrp="1"/>
          </p:cNvSpPr>
          <p:nvPr>
            <p:ph type="dt" sz="half" idx="10"/>
          </p:nvPr>
        </p:nvSpPr>
        <p:spPr/>
        <p:txBody>
          <a:bodyPr/>
          <a:lstStyle/>
          <a:p>
            <a:fld id="{34F6F36A-CF18-024C-AD06-873D20D6254F}" type="datetimeFigureOut">
              <a:rPr lang="en-US" smtClean="0"/>
              <a:t>10/22/23</a:t>
            </a:fld>
            <a:endParaRPr lang="en-US"/>
          </a:p>
        </p:txBody>
      </p:sp>
      <p:sp>
        <p:nvSpPr>
          <p:cNvPr id="6" name="Footer Placeholder 5">
            <a:extLst>
              <a:ext uri="{FF2B5EF4-FFF2-40B4-BE49-F238E27FC236}">
                <a16:creationId xmlns:a16="http://schemas.microsoft.com/office/drawing/2014/main" id="{E46F2F00-51CB-C432-0739-1C25CDF4EE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778A6-7D35-A926-04BF-79497ACF2DC4}"/>
              </a:ext>
            </a:extLst>
          </p:cNvPr>
          <p:cNvSpPr>
            <a:spLocks noGrp="1"/>
          </p:cNvSpPr>
          <p:nvPr>
            <p:ph type="sldNum" sz="quarter" idx="12"/>
          </p:nvPr>
        </p:nvSpPr>
        <p:spPr/>
        <p:txBody>
          <a:bodyPr/>
          <a:lstStyle/>
          <a:p>
            <a:fld id="{E36A33E3-BDAF-7D4A-B07A-24DD20A6F42E}" type="slidenum">
              <a:rPr lang="en-US" smtClean="0"/>
              <a:t>‹#›</a:t>
            </a:fld>
            <a:endParaRPr lang="en-US"/>
          </a:p>
        </p:txBody>
      </p:sp>
    </p:spTree>
    <p:extLst>
      <p:ext uri="{BB962C8B-B14F-4D97-AF65-F5344CB8AC3E}">
        <p14:creationId xmlns:p14="http://schemas.microsoft.com/office/powerpoint/2010/main" val="19400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7D780-9128-D230-13DD-323DEC701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58918A-A727-B817-4FF7-01174A63E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39575-96E1-4804-C589-CB60640F1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6F36A-CF18-024C-AD06-873D20D6254F}" type="datetimeFigureOut">
              <a:rPr lang="en-US" smtClean="0"/>
              <a:t>10/22/23</a:t>
            </a:fld>
            <a:endParaRPr lang="en-US"/>
          </a:p>
        </p:txBody>
      </p:sp>
      <p:sp>
        <p:nvSpPr>
          <p:cNvPr id="5" name="Footer Placeholder 4">
            <a:extLst>
              <a:ext uri="{FF2B5EF4-FFF2-40B4-BE49-F238E27FC236}">
                <a16:creationId xmlns:a16="http://schemas.microsoft.com/office/drawing/2014/main" id="{8118A80D-7BAD-0AB1-8009-2C9BD61E8C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F549D0-2C32-ED24-B6E5-D137C7900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A33E3-BDAF-7D4A-B07A-24DD20A6F42E}" type="slidenum">
              <a:rPr lang="en-US" smtClean="0"/>
              <a:t>‹#›</a:t>
            </a:fld>
            <a:endParaRPr lang="en-US"/>
          </a:p>
        </p:txBody>
      </p:sp>
    </p:spTree>
    <p:extLst>
      <p:ext uri="{BB962C8B-B14F-4D97-AF65-F5344CB8AC3E}">
        <p14:creationId xmlns:p14="http://schemas.microsoft.com/office/powerpoint/2010/main" val="360977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datasets/datamunge/sign-language-mnist/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aggle.com/datasets/datamunge/sign-language-mnist/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D0BB951F-6E96-2CEE-1B7E-2E64A24F5004}"/>
              </a:ext>
            </a:extLst>
          </p:cNvPr>
          <p:cNvPicPr>
            <a:picLocks noChangeAspect="1"/>
          </p:cNvPicPr>
          <p:nvPr/>
        </p:nvPicPr>
        <p:blipFill rotWithShape="1">
          <a:blip r:embed="rId2"/>
          <a:srcRect r="16575" b="-1"/>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22398-5F88-5FE5-5BC1-0BE44C6862AD}"/>
              </a:ext>
            </a:extLst>
          </p:cNvPr>
          <p:cNvSpPr>
            <a:spLocks noGrp="1"/>
          </p:cNvSpPr>
          <p:nvPr>
            <p:ph type="ctrTitle"/>
          </p:nvPr>
        </p:nvSpPr>
        <p:spPr>
          <a:xfrm>
            <a:off x="477981" y="1122363"/>
            <a:ext cx="4023360" cy="3204134"/>
          </a:xfrm>
        </p:spPr>
        <p:txBody>
          <a:bodyPr anchor="b">
            <a:normAutofit/>
          </a:bodyPr>
          <a:lstStyle/>
          <a:p>
            <a:pPr algn="l"/>
            <a:r>
              <a:rPr lang="en-US" sz="4800" b="1" dirty="0">
                <a:solidFill>
                  <a:schemeClr val="bg1"/>
                </a:solidFill>
              </a:rPr>
              <a:t>MNIST Sign Language Modeling with CNN and SVC</a:t>
            </a:r>
          </a:p>
        </p:txBody>
      </p:sp>
      <p:sp>
        <p:nvSpPr>
          <p:cNvPr id="3" name="Subtitle 2">
            <a:extLst>
              <a:ext uri="{FF2B5EF4-FFF2-40B4-BE49-F238E27FC236}">
                <a16:creationId xmlns:a16="http://schemas.microsoft.com/office/drawing/2014/main" id="{997E63D6-0246-8BE6-8224-F62B4CA0A663}"/>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Magnus Aghe</a:t>
            </a:r>
          </a:p>
          <a:p>
            <a:pPr algn="l"/>
            <a:r>
              <a:rPr lang="en-US" sz="2000" dirty="0">
                <a:solidFill>
                  <a:schemeClr val="bg1"/>
                </a:solidFill>
              </a:rPr>
              <a:t>Elijah C Walker</a:t>
            </a:r>
          </a:p>
          <a:p>
            <a:pPr algn="l"/>
            <a:r>
              <a:rPr lang="en-US" sz="2000" dirty="0">
                <a:solidFill>
                  <a:schemeClr val="bg1"/>
                </a:solidFill>
              </a:rPr>
              <a:t>ANA675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48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0" name="Rectangle 3099">
            <a:extLst>
              <a:ext uri="{FF2B5EF4-FFF2-40B4-BE49-F238E27FC236}">
                <a16:creationId xmlns:a16="http://schemas.microsoft.com/office/drawing/2014/main" id="{AE47195D-EC06-4298-8805-0F0D65997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ADE77-5407-1FAD-64D4-15A8F11E702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dirty="0"/>
              <a:t>CNN Model Summary and Layers</a:t>
            </a:r>
          </a:p>
        </p:txBody>
      </p:sp>
      <p:sp>
        <p:nvSpPr>
          <p:cNvPr id="3101" name="Rectangle 310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2" name="Rectangle 310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8826F68B-504C-E77A-1173-069DD22D95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4759" y="858525"/>
            <a:ext cx="1745988" cy="5211906"/>
          </a:xfrm>
          <a:prstGeom prst="rect">
            <a:avLst/>
          </a:prstGeom>
          <a:noFill/>
          <a:extLst>
            <a:ext uri="{909E8E84-426E-40DD-AFC4-6F175D3DCCD1}">
              <a14:hiddenFill xmlns:a14="http://schemas.microsoft.com/office/drawing/2010/main">
                <a:solidFill>
                  <a:srgbClr val="FFFFFF"/>
                </a:solidFill>
              </a14:hiddenFill>
            </a:ext>
          </a:extLst>
        </p:spPr>
      </p:pic>
      <p:sp>
        <p:nvSpPr>
          <p:cNvPr id="3099" name="Rectangle 309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99E1F9-C27F-DD1A-8C49-C0B2E724333B}"/>
              </a:ext>
            </a:extLst>
          </p:cNvPr>
          <p:cNvPicPr>
            <a:picLocks noChangeAspect="1"/>
          </p:cNvPicPr>
          <p:nvPr/>
        </p:nvPicPr>
        <p:blipFill>
          <a:blip r:embed="rId3"/>
          <a:stretch>
            <a:fillRect/>
          </a:stretch>
        </p:blipFill>
        <p:spPr>
          <a:xfrm>
            <a:off x="3609822" y="697715"/>
            <a:ext cx="4045667" cy="5270013"/>
          </a:xfrm>
          <a:prstGeom prst="rect">
            <a:avLst/>
          </a:prstGeom>
        </p:spPr>
      </p:pic>
    </p:spTree>
    <p:extLst>
      <p:ext uri="{BB962C8B-B14F-4D97-AF65-F5344CB8AC3E}">
        <p14:creationId xmlns:p14="http://schemas.microsoft.com/office/powerpoint/2010/main" val="344347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F493B8-433A-7E9F-DA90-2D6D2B1F20E1}"/>
              </a:ext>
            </a:extLst>
          </p:cNvPr>
          <p:cNvSpPr>
            <a:spLocks noGrp="1"/>
          </p:cNvSpPr>
          <p:nvPr>
            <p:ph type="title"/>
          </p:nvPr>
        </p:nvSpPr>
        <p:spPr>
          <a:xfrm>
            <a:off x="1046746" y="586822"/>
            <a:ext cx="3560252" cy="1645920"/>
          </a:xfrm>
        </p:spPr>
        <p:txBody>
          <a:bodyPr>
            <a:normAutofit/>
          </a:bodyPr>
          <a:lstStyle/>
          <a:p>
            <a:r>
              <a:rPr lang="en-US" sz="3200" b="1" dirty="0"/>
              <a:t>CNN Training and Testing</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311A88-1D55-B774-7D8F-1068AA0304AE}"/>
              </a:ext>
            </a:extLst>
          </p:cNvPr>
          <p:cNvSpPr>
            <a:spLocks noGrp="1"/>
          </p:cNvSpPr>
          <p:nvPr>
            <p:ph idx="1"/>
          </p:nvPr>
        </p:nvSpPr>
        <p:spPr>
          <a:xfrm>
            <a:off x="5351164" y="586822"/>
            <a:ext cx="6002636" cy="1645920"/>
          </a:xfrm>
        </p:spPr>
        <p:txBody>
          <a:bodyPr anchor="ctr">
            <a:normAutofit fontScale="92500" lnSpcReduction="20000"/>
          </a:bodyPr>
          <a:lstStyle/>
          <a:p>
            <a:r>
              <a:rPr lang="en-US" sz="1500" dirty="0"/>
              <a:t>The CNN Model went from 35% training and 76% validation accuracy on the first training cycle (epoch) to 94% training and 99% validation accuracy by the third epoch.</a:t>
            </a:r>
          </a:p>
          <a:p>
            <a:r>
              <a:rPr lang="en-US" sz="1500" dirty="0"/>
              <a:t>Accuracy for training and validation achieved and loosely held 100% accuracy after 25 epochs. It ended at 99.97% training and 100% validation accuracy after 35 epochs.</a:t>
            </a:r>
          </a:p>
          <a:p>
            <a:r>
              <a:rPr lang="en-US" sz="1500" dirty="0"/>
              <a:t>The final accuracy on the test data after 35 epochs, achieved a respectable 92.43% accuracy and 0.4970 loss.</a:t>
            </a:r>
          </a:p>
        </p:txBody>
      </p:sp>
      <p:pic>
        <p:nvPicPr>
          <p:cNvPr id="8" name="Picture 7">
            <a:extLst>
              <a:ext uri="{FF2B5EF4-FFF2-40B4-BE49-F238E27FC236}">
                <a16:creationId xmlns:a16="http://schemas.microsoft.com/office/drawing/2014/main" id="{5AE62FC2-2A34-6398-4504-969FCBA9FC9A}"/>
              </a:ext>
            </a:extLst>
          </p:cNvPr>
          <p:cNvPicPr>
            <a:picLocks noChangeAspect="1"/>
          </p:cNvPicPr>
          <p:nvPr/>
        </p:nvPicPr>
        <p:blipFill>
          <a:blip r:embed="rId2"/>
          <a:stretch>
            <a:fillRect/>
          </a:stretch>
        </p:blipFill>
        <p:spPr>
          <a:xfrm>
            <a:off x="671321" y="2884109"/>
            <a:ext cx="11050542" cy="3038899"/>
          </a:xfrm>
          <a:prstGeom prst="rect">
            <a:avLst/>
          </a:prstGeom>
        </p:spPr>
      </p:pic>
    </p:spTree>
    <p:extLst>
      <p:ext uri="{BB962C8B-B14F-4D97-AF65-F5344CB8AC3E}">
        <p14:creationId xmlns:p14="http://schemas.microsoft.com/office/powerpoint/2010/main" val="85277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C1AA0-C102-8FB9-B0CB-4EAE32DC045A}"/>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CNN Loss and Accuracy Per Epoch</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67C839-414F-792E-7F0A-80A6A9E39086}"/>
              </a:ext>
            </a:extLst>
          </p:cNvPr>
          <p:cNvPicPr>
            <a:picLocks noChangeAspect="1"/>
          </p:cNvPicPr>
          <p:nvPr/>
        </p:nvPicPr>
        <p:blipFill>
          <a:blip r:embed="rId2"/>
          <a:stretch>
            <a:fillRect/>
          </a:stretch>
        </p:blipFill>
        <p:spPr>
          <a:xfrm>
            <a:off x="431320" y="1974730"/>
            <a:ext cx="11535029" cy="4253542"/>
          </a:xfrm>
          <a:prstGeom prst="rect">
            <a:avLst/>
          </a:prstGeom>
        </p:spPr>
      </p:pic>
    </p:spTree>
    <p:extLst>
      <p:ext uri="{BB962C8B-B14F-4D97-AF65-F5344CB8AC3E}">
        <p14:creationId xmlns:p14="http://schemas.microsoft.com/office/powerpoint/2010/main" val="65762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EDFAE4-3194-CD86-7E9F-9E8073C69CC7}"/>
              </a:ext>
            </a:extLst>
          </p:cNvPr>
          <p:cNvSpPr>
            <a:spLocks noGrp="1"/>
          </p:cNvSpPr>
          <p:nvPr>
            <p:ph type="title"/>
          </p:nvPr>
        </p:nvSpPr>
        <p:spPr>
          <a:xfrm>
            <a:off x="1046746" y="586822"/>
            <a:ext cx="3560252" cy="1645920"/>
          </a:xfrm>
        </p:spPr>
        <p:txBody>
          <a:bodyPr>
            <a:normAutofit/>
          </a:bodyPr>
          <a:lstStyle/>
          <a:p>
            <a:r>
              <a:rPr lang="en-US" sz="3200" b="1" dirty="0"/>
              <a:t>CNN Tuning</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E3D89D8-9F4A-0F52-7248-60908885D356}"/>
              </a:ext>
            </a:extLst>
          </p:cNvPr>
          <p:cNvSpPr>
            <a:spLocks noGrp="1"/>
          </p:cNvSpPr>
          <p:nvPr>
            <p:ph idx="1"/>
          </p:nvPr>
        </p:nvSpPr>
        <p:spPr>
          <a:xfrm>
            <a:off x="5351164" y="586822"/>
            <a:ext cx="6002636" cy="1645920"/>
          </a:xfrm>
        </p:spPr>
        <p:txBody>
          <a:bodyPr anchor="ctr">
            <a:normAutofit/>
          </a:bodyPr>
          <a:lstStyle/>
          <a:p>
            <a:r>
              <a:rPr lang="en-US" sz="1700" dirty="0"/>
              <a:t>Due to the exceptional accuracy of the first CNN model, tuning model parameters may show little to no improvements. </a:t>
            </a:r>
          </a:p>
          <a:p>
            <a:r>
              <a:rPr lang="en-US" sz="1700" dirty="0"/>
              <a:t>The CNN accuracy levels off very quickly. Increasing the number of epochs from 35 to 48 produced virtually the same accuracy but increased test prediction accuracy to 93.35% and decreased loss from 0.4970 to 0.4784.</a:t>
            </a:r>
          </a:p>
        </p:txBody>
      </p:sp>
      <p:pic>
        <p:nvPicPr>
          <p:cNvPr id="6" name="Picture 5">
            <a:extLst>
              <a:ext uri="{FF2B5EF4-FFF2-40B4-BE49-F238E27FC236}">
                <a16:creationId xmlns:a16="http://schemas.microsoft.com/office/drawing/2014/main" id="{1C6202B3-EA01-F0B9-9649-E8DD50CD565A}"/>
              </a:ext>
            </a:extLst>
          </p:cNvPr>
          <p:cNvPicPr>
            <a:picLocks noChangeAspect="1"/>
          </p:cNvPicPr>
          <p:nvPr/>
        </p:nvPicPr>
        <p:blipFill>
          <a:blip r:embed="rId2"/>
          <a:stretch>
            <a:fillRect/>
          </a:stretch>
        </p:blipFill>
        <p:spPr>
          <a:xfrm>
            <a:off x="731947" y="3260613"/>
            <a:ext cx="10812384" cy="2791215"/>
          </a:xfrm>
          <a:prstGeom prst="rect">
            <a:avLst/>
          </a:prstGeom>
        </p:spPr>
      </p:pic>
    </p:spTree>
    <p:extLst>
      <p:ext uri="{BB962C8B-B14F-4D97-AF65-F5344CB8AC3E}">
        <p14:creationId xmlns:p14="http://schemas.microsoft.com/office/powerpoint/2010/main" val="189853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57CC2-8683-2631-FF6A-776546C18C2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dirty="0">
                <a:solidFill>
                  <a:schemeClr val="tx1"/>
                </a:solidFill>
                <a:latin typeface="+mj-lt"/>
                <a:ea typeface="+mj-ea"/>
                <a:cs typeface="+mj-cs"/>
              </a:rPr>
              <a:t>CNN Classification Accuracy per Epoch</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Picture 6">
            <a:extLst>
              <a:ext uri="{FF2B5EF4-FFF2-40B4-BE49-F238E27FC236}">
                <a16:creationId xmlns:a16="http://schemas.microsoft.com/office/drawing/2014/main" id="{81085813-A29F-95CB-9105-90174D8DE927}"/>
              </a:ext>
            </a:extLst>
          </p:cNvPr>
          <p:cNvPicPr>
            <a:picLocks noChangeAspect="1"/>
          </p:cNvPicPr>
          <p:nvPr/>
        </p:nvPicPr>
        <p:blipFill>
          <a:blip r:embed="rId2"/>
          <a:stretch>
            <a:fillRect/>
          </a:stretch>
        </p:blipFill>
        <p:spPr>
          <a:xfrm>
            <a:off x="4597191" y="604443"/>
            <a:ext cx="7259063" cy="5649113"/>
          </a:xfrm>
          <a:prstGeom prst="rect">
            <a:avLst/>
          </a:prstGeom>
        </p:spPr>
      </p:pic>
    </p:spTree>
    <p:extLst>
      <p:ext uri="{BB962C8B-B14F-4D97-AF65-F5344CB8AC3E}">
        <p14:creationId xmlns:p14="http://schemas.microsoft.com/office/powerpoint/2010/main" val="107161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A89274-9044-683F-E0F7-A0F120610192}"/>
              </a:ext>
            </a:extLst>
          </p:cNvPr>
          <p:cNvSpPr>
            <a:spLocks noGrp="1"/>
          </p:cNvSpPr>
          <p:nvPr>
            <p:ph type="title"/>
          </p:nvPr>
        </p:nvSpPr>
        <p:spPr>
          <a:xfrm>
            <a:off x="1115568" y="548640"/>
            <a:ext cx="10168128" cy="1179576"/>
          </a:xfrm>
        </p:spPr>
        <p:txBody>
          <a:bodyPr>
            <a:normAutofit/>
          </a:bodyPr>
          <a:lstStyle/>
          <a:p>
            <a:r>
              <a:rPr lang="en-US" sz="4000" b="1"/>
              <a:t>CNN 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8EF65F-C2F0-2E17-11E6-922334251C58}"/>
              </a:ext>
            </a:extLst>
          </p:cNvPr>
          <p:cNvSpPr>
            <a:spLocks noGrp="1"/>
          </p:cNvSpPr>
          <p:nvPr>
            <p:ph idx="1"/>
          </p:nvPr>
        </p:nvSpPr>
        <p:spPr>
          <a:xfrm>
            <a:off x="1115568" y="2481943"/>
            <a:ext cx="10168128" cy="3695020"/>
          </a:xfrm>
        </p:spPr>
        <p:txBody>
          <a:bodyPr>
            <a:normAutofit/>
          </a:bodyPr>
          <a:lstStyle/>
          <a:p>
            <a:r>
              <a:rPr lang="en-US" sz="1700" b="0" i="0">
                <a:effectLst/>
              </a:rPr>
              <a:t>The developed CNN model has exhibited strong predictive capabilities with a significant training accuracy of around 99.95% and a test accuracy of 93.35%. The architecture, featuring a blend of convolutional layers, pooling layers, and dense layers, was instrumental in harnessing hierarchical feature representations crucial for ASL image classification.</a:t>
            </a:r>
          </a:p>
          <a:p>
            <a:r>
              <a:rPr lang="en-US" sz="1700" b="0" i="0">
                <a:effectLst/>
              </a:rPr>
              <a:t>Despite its successes, the model shows signs of overfitting, as evidenced by the discrepancy between training and testing performances. This aspect necessitates further investigation and potential strategies such as data augmentation, regularization, or architectural adjustments to enhance generalization and robustness, ensuring that the model’s predictions remain reliable and consistent across unseen or new data.</a:t>
            </a:r>
          </a:p>
          <a:p>
            <a:r>
              <a:rPr lang="en-US" sz="1700" b="0" i="0">
                <a:effectLst/>
              </a:rPr>
              <a:t>In conclusion, the CNN model has demonstrated promising outcomes in classifying ASL images, paving the way for further optimizations and improvements to bolster its effectiveness and reliability in real-world applications.</a:t>
            </a:r>
          </a:p>
          <a:p>
            <a:r>
              <a:rPr lang="en-US" sz="1700"/>
              <a:t>Adding additional epochs to the 2</a:t>
            </a:r>
            <a:r>
              <a:rPr lang="en-US" sz="1700" baseline="30000"/>
              <a:t>nd</a:t>
            </a:r>
            <a:r>
              <a:rPr lang="en-US" sz="1700"/>
              <a:t> CNN greatly improved its loss metric during testing, and accuracy on test data.</a:t>
            </a:r>
            <a:endParaRPr lang="en-US" sz="1700" b="0" i="0">
              <a:effectLst/>
            </a:endParaRPr>
          </a:p>
          <a:p>
            <a:pPr marL="0" indent="0">
              <a:buNone/>
            </a:pPr>
            <a:endParaRPr lang="en-US" sz="1700"/>
          </a:p>
        </p:txBody>
      </p:sp>
    </p:spTree>
    <p:extLst>
      <p:ext uri="{BB962C8B-B14F-4D97-AF65-F5344CB8AC3E}">
        <p14:creationId xmlns:p14="http://schemas.microsoft.com/office/powerpoint/2010/main" val="248173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01602E-1271-0810-37F1-21934A011C22}"/>
              </a:ext>
            </a:extLst>
          </p:cNvPr>
          <p:cNvSpPr>
            <a:spLocks noGrp="1"/>
          </p:cNvSpPr>
          <p:nvPr>
            <p:ph type="title"/>
          </p:nvPr>
        </p:nvSpPr>
        <p:spPr>
          <a:xfrm>
            <a:off x="1115568" y="548640"/>
            <a:ext cx="10168128" cy="1179576"/>
          </a:xfrm>
        </p:spPr>
        <p:txBody>
          <a:bodyPr>
            <a:normAutofit/>
          </a:bodyPr>
          <a:lstStyle/>
          <a:p>
            <a:r>
              <a:rPr lang="en-US" sz="4000" b="1"/>
              <a:t>Support Vector Classifier</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8C738A3-64EF-DC82-E898-E7F40DDA5DDE}"/>
              </a:ext>
            </a:extLst>
          </p:cNvPr>
          <p:cNvSpPr>
            <a:spLocks noGrp="1"/>
          </p:cNvSpPr>
          <p:nvPr>
            <p:ph idx="1"/>
          </p:nvPr>
        </p:nvSpPr>
        <p:spPr>
          <a:xfrm>
            <a:off x="1115568" y="2481943"/>
            <a:ext cx="10168128" cy="3695020"/>
          </a:xfrm>
        </p:spPr>
        <p:txBody>
          <a:bodyPr>
            <a:normAutofit/>
          </a:bodyPr>
          <a:lstStyle/>
          <a:p>
            <a:r>
              <a:rPr lang="en-US" sz="2200"/>
              <a:t>SVCs are also incredibly useful in certain image recognition scenarios because they create high-dimensional input spaces.</a:t>
            </a:r>
          </a:p>
          <a:p>
            <a:r>
              <a:rPr lang="en-US" sz="2200"/>
              <a:t>SVCs utilize the “kernel trick” which transforms the input space so that hyperplanes can separate the classes. Non-linearities can be addressed using radial basis functions with SVC.</a:t>
            </a:r>
          </a:p>
          <a:p>
            <a:r>
              <a:rPr lang="en-US" sz="2200"/>
              <a:t>Robust to overfitting, especially with proper tuning of the hyperparameters (C and gamma)</a:t>
            </a:r>
          </a:p>
          <a:p>
            <a:r>
              <a:rPr lang="en-US" sz="2200"/>
              <a:t>The preprocessed nature of the data assisted in SVCs high accuracy (99%)</a:t>
            </a:r>
          </a:p>
        </p:txBody>
      </p:sp>
    </p:spTree>
    <p:extLst>
      <p:ext uri="{BB962C8B-B14F-4D97-AF65-F5344CB8AC3E}">
        <p14:creationId xmlns:p14="http://schemas.microsoft.com/office/powerpoint/2010/main" val="3600328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91DDA-B0D1-5650-2628-77924DD90C15}"/>
              </a:ext>
            </a:extLst>
          </p:cNvPr>
          <p:cNvSpPr>
            <a:spLocks noGrp="1"/>
          </p:cNvSpPr>
          <p:nvPr>
            <p:ph type="title"/>
          </p:nvPr>
        </p:nvSpPr>
        <p:spPr>
          <a:xfrm>
            <a:off x="630936" y="639520"/>
            <a:ext cx="3429000" cy="1719072"/>
          </a:xfrm>
        </p:spPr>
        <p:txBody>
          <a:bodyPr anchor="b">
            <a:normAutofit/>
          </a:bodyPr>
          <a:lstStyle/>
          <a:p>
            <a:r>
              <a:rPr lang="en-US" sz="4600" b="1" dirty="0"/>
              <a:t>SVC Model Development</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5B8F88-8F81-03A0-9792-D0388C9A7598}"/>
              </a:ext>
            </a:extLst>
          </p:cNvPr>
          <p:cNvSpPr>
            <a:spLocks noGrp="1"/>
          </p:cNvSpPr>
          <p:nvPr>
            <p:ph idx="1"/>
          </p:nvPr>
        </p:nvSpPr>
        <p:spPr>
          <a:xfrm>
            <a:off x="630936" y="2807208"/>
            <a:ext cx="3429000" cy="3410712"/>
          </a:xfrm>
        </p:spPr>
        <p:txBody>
          <a:bodyPr anchor="t">
            <a:normAutofit fontScale="92500" lnSpcReduction="10000"/>
          </a:bodyPr>
          <a:lstStyle/>
          <a:p>
            <a:r>
              <a:rPr lang="en-US" sz="2200" dirty="0"/>
              <a:t>More sensitive to </a:t>
            </a:r>
            <a:r>
              <a:rPr lang="en-US" sz="2200" dirty="0" err="1"/>
              <a:t>NaN</a:t>
            </a:r>
            <a:r>
              <a:rPr lang="en-US" sz="2200" dirty="0"/>
              <a:t> values which are removed for the model</a:t>
            </a:r>
          </a:p>
          <a:p>
            <a:r>
              <a:rPr lang="en-US" sz="2200" dirty="0"/>
              <a:t>Using the ‘</a:t>
            </a:r>
            <a:r>
              <a:rPr lang="en-US" sz="2200" dirty="0" err="1"/>
              <a:t>rbf</a:t>
            </a:r>
            <a:r>
              <a:rPr lang="en-US" sz="2200" dirty="0"/>
              <a:t>’ kernel assisted in non linear problems such as image recognition</a:t>
            </a:r>
          </a:p>
          <a:p>
            <a:r>
              <a:rPr lang="en-US" sz="2200" dirty="0"/>
              <a:t>Due to extremely high accuracy with minimal adjusting, cross validation is performed to check for overfitting</a:t>
            </a:r>
          </a:p>
        </p:txBody>
      </p:sp>
      <p:pic>
        <p:nvPicPr>
          <p:cNvPr id="4" name="Picture 3">
            <a:extLst>
              <a:ext uri="{FF2B5EF4-FFF2-40B4-BE49-F238E27FC236}">
                <a16:creationId xmlns:a16="http://schemas.microsoft.com/office/drawing/2014/main" id="{2B13E5E3-18B7-F705-AC5C-2C33E90C34F3}"/>
              </a:ext>
            </a:extLst>
          </p:cNvPr>
          <p:cNvPicPr>
            <a:picLocks noChangeAspect="1"/>
          </p:cNvPicPr>
          <p:nvPr/>
        </p:nvPicPr>
        <p:blipFill>
          <a:blip r:embed="rId2"/>
          <a:stretch>
            <a:fillRect/>
          </a:stretch>
        </p:blipFill>
        <p:spPr>
          <a:xfrm>
            <a:off x="4654296" y="1340625"/>
            <a:ext cx="6903720" cy="4176749"/>
          </a:xfrm>
          <a:prstGeom prst="rect">
            <a:avLst/>
          </a:prstGeom>
        </p:spPr>
      </p:pic>
    </p:spTree>
    <p:extLst>
      <p:ext uri="{BB962C8B-B14F-4D97-AF65-F5344CB8AC3E}">
        <p14:creationId xmlns:p14="http://schemas.microsoft.com/office/powerpoint/2010/main" val="231590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7E2AD9-C312-3A19-79FD-CBE37FC74336}"/>
              </a:ext>
            </a:extLst>
          </p:cNvPr>
          <p:cNvSpPr>
            <a:spLocks noGrp="1"/>
          </p:cNvSpPr>
          <p:nvPr>
            <p:ph type="title"/>
          </p:nvPr>
        </p:nvSpPr>
        <p:spPr>
          <a:xfrm>
            <a:off x="1115568" y="548640"/>
            <a:ext cx="10168128" cy="1179576"/>
          </a:xfrm>
        </p:spPr>
        <p:txBody>
          <a:bodyPr>
            <a:normAutofit/>
          </a:bodyPr>
          <a:lstStyle/>
          <a:p>
            <a:r>
              <a:rPr lang="en-US" sz="4000" b="1"/>
              <a:t>SVC Results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F170B2B-DEBC-BA2C-9010-F9142592615E}"/>
              </a:ext>
            </a:extLst>
          </p:cNvPr>
          <p:cNvSpPr>
            <a:spLocks noGrp="1"/>
          </p:cNvSpPr>
          <p:nvPr>
            <p:ph idx="1"/>
          </p:nvPr>
        </p:nvSpPr>
        <p:spPr>
          <a:xfrm>
            <a:off x="1115568" y="2481943"/>
            <a:ext cx="10168128" cy="3695020"/>
          </a:xfrm>
        </p:spPr>
        <p:txBody>
          <a:bodyPr>
            <a:normAutofit/>
          </a:bodyPr>
          <a:lstStyle/>
          <a:p>
            <a:r>
              <a:rPr lang="en-US" sz="2200" b="0" i="0">
                <a:effectLst/>
              </a:rPr>
              <a:t>The model achieved a mean cross-validation (CV) score of 0.99, demonstrating its robust performance during the training phase and its ability to handle various subsets of the dataset effectively.</a:t>
            </a:r>
          </a:p>
          <a:p>
            <a:r>
              <a:rPr lang="en-US" sz="2200" b="0" i="0">
                <a:effectLst/>
              </a:rPr>
              <a:t>The SVC model attained a test accuracy of 0.84. This robust performance illustrates the model's capability to generalize well to unseen data, despite some degree of disparity from the training phase.</a:t>
            </a:r>
          </a:p>
          <a:p>
            <a:r>
              <a:rPr lang="en-US" sz="2200" b="0" i="0">
                <a:effectLst/>
              </a:rPr>
              <a:t>The SVC model presents a strong, albeit varied, performance across different classes in the ASL dataset, proving its efficacy as a classification tool but also highlighting areas necessitating further refinement for enhanced accuracy and reliability.</a:t>
            </a:r>
            <a:endParaRPr lang="en-US" sz="2200"/>
          </a:p>
        </p:txBody>
      </p:sp>
    </p:spTree>
    <p:extLst>
      <p:ext uri="{BB962C8B-B14F-4D97-AF65-F5344CB8AC3E}">
        <p14:creationId xmlns:p14="http://schemas.microsoft.com/office/powerpoint/2010/main" val="359544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95369-D023-1255-CCB7-1A73B378B970}"/>
              </a:ext>
            </a:extLst>
          </p:cNvPr>
          <p:cNvSpPr>
            <a:spLocks noGrp="1"/>
          </p:cNvSpPr>
          <p:nvPr>
            <p:ph type="title"/>
          </p:nvPr>
        </p:nvSpPr>
        <p:spPr>
          <a:xfrm>
            <a:off x="630936" y="639520"/>
            <a:ext cx="3429000" cy="1719072"/>
          </a:xfrm>
        </p:spPr>
        <p:txBody>
          <a:bodyPr anchor="b">
            <a:normAutofit fontScale="90000"/>
          </a:bodyPr>
          <a:lstStyle/>
          <a:p>
            <a:r>
              <a:rPr lang="en-US" sz="5400" b="1" dirty="0"/>
              <a:t>SVC Confusion Matrix</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0DA826-DA04-8F32-E57A-0E8E48D46388}"/>
              </a:ext>
            </a:extLst>
          </p:cNvPr>
          <p:cNvSpPr>
            <a:spLocks noGrp="1"/>
          </p:cNvSpPr>
          <p:nvPr>
            <p:ph idx="1"/>
          </p:nvPr>
        </p:nvSpPr>
        <p:spPr>
          <a:xfrm>
            <a:off x="630936" y="2807208"/>
            <a:ext cx="3429000" cy="3410712"/>
          </a:xfrm>
        </p:spPr>
        <p:txBody>
          <a:bodyPr anchor="t">
            <a:normAutofit/>
          </a:bodyPr>
          <a:lstStyle/>
          <a:p>
            <a:r>
              <a:rPr lang="en-US" sz="2200" dirty="0"/>
              <a:t>Misclassifications happen in reasonable areas. For example, ASL ”M” and “S” are extremely similar in appearance when using ASL,  and had the highest misclassification amount (70)</a:t>
            </a:r>
          </a:p>
        </p:txBody>
      </p:sp>
      <p:pic>
        <p:nvPicPr>
          <p:cNvPr id="1026" name="Picture 2">
            <a:extLst>
              <a:ext uri="{FF2B5EF4-FFF2-40B4-BE49-F238E27FC236}">
                <a16:creationId xmlns:a16="http://schemas.microsoft.com/office/drawing/2014/main" id="{30C5BDB8-E71A-331A-1F68-443AE53325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85101"/>
            <a:ext cx="6903720" cy="548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3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94E9D08-B68A-D941-F56A-9071BA001071}"/>
              </a:ext>
            </a:extLst>
          </p:cNvPr>
          <p:cNvPicPr>
            <a:picLocks noChangeAspect="1"/>
          </p:cNvPicPr>
          <p:nvPr/>
        </p:nvPicPr>
        <p:blipFill rotWithShape="1">
          <a:blip r:embed="rId2"/>
          <a:srcRect l="12243" r="-2" b="-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8" name="Freeform: Shape 10">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E54073-1B6A-F336-DA96-6D7E241DA7C0}"/>
              </a:ext>
            </a:extLst>
          </p:cNvPr>
          <p:cNvSpPr>
            <a:spLocks noGrp="1"/>
          </p:cNvSpPr>
          <p:nvPr>
            <p:ph type="title"/>
          </p:nvPr>
        </p:nvSpPr>
        <p:spPr>
          <a:xfrm>
            <a:off x="371094" y="1161288"/>
            <a:ext cx="3438144" cy="1125728"/>
          </a:xfrm>
        </p:spPr>
        <p:txBody>
          <a:bodyPr anchor="b">
            <a:normAutofit/>
          </a:bodyPr>
          <a:lstStyle/>
          <a:p>
            <a:r>
              <a:rPr lang="en-US" sz="5400" b="1" dirty="0"/>
              <a:t>Purpose</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7972EA-895E-140D-80B2-6569A15E585B}"/>
              </a:ext>
            </a:extLst>
          </p:cNvPr>
          <p:cNvSpPr>
            <a:spLocks noGrp="1"/>
          </p:cNvSpPr>
          <p:nvPr>
            <p:ph idx="1"/>
          </p:nvPr>
        </p:nvSpPr>
        <p:spPr>
          <a:xfrm>
            <a:off x="371094" y="2718054"/>
            <a:ext cx="3438906" cy="3207258"/>
          </a:xfrm>
        </p:spPr>
        <p:txBody>
          <a:bodyPr anchor="t">
            <a:normAutofit fontScale="92500" lnSpcReduction="20000"/>
          </a:bodyPr>
          <a:lstStyle/>
          <a:p>
            <a:r>
              <a:rPr lang="en-US" sz="1700" i="0" dirty="0">
                <a:effectLst/>
              </a:rPr>
              <a:t>The project aims to explore, preprocess, and analyze the Sign Language MNIST dataset.</a:t>
            </a:r>
            <a:endParaRPr lang="en-US" sz="1700" dirty="0"/>
          </a:p>
          <a:p>
            <a:r>
              <a:rPr lang="en-US" sz="1700" dirty="0"/>
              <a:t>Develop a Neural Networking and Machine Learning model to accurately classify American Sign Language (ASL) letters.</a:t>
            </a:r>
          </a:p>
          <a:p>
            <a:pPr>
              <a:buFont typeface="Arial" panose="020B0604020202020204" pitchFamily="34" charset="0"/>
              <a:buChar char="•"/>
            </a:pPr>
            <a:r>
              <a:rPr lang="en-US" sz="1700" dirty="0"/>
              <a:t>C</a:t>
            </a:r>
            <a:r>
              <a:rPr lang="en-US" sz="1700" i="0" dirty="0">
                <a:effectLst/>
              </a:rPr>
              <a:t>ompare the performance of Convolutional Neural Networks (CNN) and Support Vector Classifier (SVC) in classifying the ASL letters.</a:t>
            </a:r>
          </a:p>
          <a:p>
            <a:pPr>
              <a:buFont typeface="Arial" panose="020B0604020202020204" pitchFamily="34" charset="0"/>
              <a:buChar char="•"/>
            </a:pPr>
            <a:r>
              <a:rPr lang="en-US" sz="1700" dirty="0"/>
              <a:t>A robust visual recognition algorithm like this could help the deaf and hard-of-hearing better communicate using computer vision applications.</a:t>
            </a:r>
            <a:endParaRPr lang="en-US" sz="1700" i="0" dirty="0">
              <a:effectLst/>
            </a:endParaRPr>
          </a:p>
          <a:p>
            <a:pPr marL="0" indent="0">
              <a:buNone/>
            </a:pPr>
            <a:endParaRPr lang="en-US" sz="1700" dirty="0"/>
          </a:p>
          <a:p>
            <a:endParaRPr lang="en-US" sz="1700" dirty="0"/>
          </a:p>
        </p:txBody>
      </p:sp>
    </p:spTree>
    <p:extLst>
      <p:ext uri="{BB962C8B-B14F-4D97-AF65-F5344CB8AC3E}">
        <p14:creationId xmlns:p14="http://schemas.microsoft.com/office/powerpoint/2010/main" val="387718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F16CE-3D66-2B44-635F-370309ED09DA}"/>
              </a:ext>
            </a:extLst>
          </p:cNvPr>
          <p:cNvSpPr>
            <a:spLocks noGrp="1"/>
          </p:cNvSpPr>
          <p:nvPr>
            <p:ph type="title"/>
          </p:nvPr>
        </p:nvSpPr>
        <p:spPr>
          <a:xfrm>
            <a:off x="645065" y="1165014"/>
            <a:ext cx="3796306" cy="4666206"/>
          </a:xfrm>
        </p:spPr>
        <p:txBody>
          <a:bodyPr anchor="ctr">
            <a:normAutofit/>
          </a:bodyPr>
          <a:lstStyle/>
          <a:p>
            <a:r>
              <a:rPr lang="en-US" sz="4800" b="1" dirty="0"/>
              <a:t>SVC Confusion Matrix Analysis</a:t>
            </a:r>
          </a:p>
        </p:txBody>
      </p:sp>
      <p:grpSp>
        <p:nvGrpSpPr>
          <p:cNvPr id="10" name="Group 9">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1" name="Rectangle 10">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5731C1-EA25-8CC3-78A1-002F0AF82259}"/>
              </a:ext>
            </a:extLst>
          </p:cNvPr>
          <p:cNvSpPr>
            <a:spLocks noGrp="1"/>
          </p:cNvSpPr>
          <p:nvPr>
            <p:ph idx="1"/>
          </p:nvPr>
        </p:nvSpPr>
        <p:spPr>
          <a:xfrm>
            <a:off x="5577840" y="1165014"/>
            <a:ext cx="5625253" cy="4666206"/>
          </a:xfrm>
        </p:spPr>
        <p:txBody>
          <a:bodyPr anchor="ctr">
            <a:normAutofit/>
          </a:bodyPr>
          <a:lstStyle/>
          <a:p>
            <a:pPr>
              <a:buFont typeface="Arial" panose="020B0604020202020204" pitchFamily="34" charset="0"/>
              <a:buChar char="•"/>
            </a:pPr>
            <a:r>
              <a:rPr lang="en-US" sz="1700" b="1" i="0" dirty="0">
                <a:effectLst/>
              </a:rPr>
              <a:t>Precision, Recall, and F1-Score:</a:t>
            </a:r>
            <a:endParaRPr lang="en-US" sz="1700" b="0" i="0" dirty="0">
              <a:effectLst/>
            </a:endParaRPr>
          </a:p>
          <a:p>
            <a:pPr marL="742950" lvl="1" indent="-285750">
              <a:buFont typeface="Arial" panose="020B0604020202020204" pitchFamily="34" charset="0"/>
              <a:buChar char="•"/>
            </a:pPr>
            <a:r>
              <a:rPr lang="en-US" sz="1700" b="0" i="0" dirty="0">
                <a:effectLst/>
              </a:rPr>
              <a:t>Class 0 has high precision (0.94) and recall (1.00), resulting in an F1-score of 0.97, showing excellent classification performance.</a:t>
            </a:r>
          </a:p>
          <a:p>
            <a:pPr marL="742950" lvl="1" indent="-285750">
              <a:buFont typeface="Arial" panose="020B0604020202020204" pitchFamily="34" charset="0"/>
              <a:buChar char="•"/>
            </a:pPr>
            <a:r>
              <a:rPr lang="en-US" sz="1700" b="0" i="0" dirty="0">
                <a:effectLst/>
              </a:rPr>
              <a:t>However, certain classes like Class 16 exhibit lower precision (0.28) and a moderate recall (0.54), leading to a lesser F1-score of 0.37, indicating room for improvement.</a:t>
            </a:r>
          </a:p>
          <a:p>
            <a:pPr>
              <a:buFont typeface="Arial" panose="020B0604020202020204" pitchFamily="34" charset="0"/>
              <a:buChar char="•"/>
            </a:pPr>
            <a:r>
              <a:rPr lang="en-US" sz="1700" b="1" i="0" dirty="0">
                <a:effectLst/>
              </a:rPr>
              <a:t>Confusion Matrix Analysis:</a:t>
            </a:r>
            <a:endParaRPr lang="en-US" sz="1700" b="0" i="0" dirty="0">
              <a:effectLst/>
            </a:endParaRPr>
          </a:p>
          <a:p>
            <a:pPr marL="742950" lvl="1" indent="-285750">
              <a:buFont typeface="Arial" panose="020B0604020202020204" pitchFamily="34" charset="0"/>
              <a:buChar char="•"/>
            </a:pPr>
            <a:r>
              <a:rPr lang="en-US" sz="1700" b="0" i="0" dirty="0">
                <a:effectLst/>
              </a:rPr>
              <a:t>The confusion matrix reveals that the model has varying degrees of success in classifying different letters correctly.</a:t>
            </a:r>
          </a:p>
          <a:p>
            <a:pPr marL="742950" lvl="1" indent="-285750">
              <a:buFont typeface="Arial" panose="020B0604020202020204" pitchFamily="34" charset="0"/>
              <a:buChar char="•"/>
            </a:pPr>
            <a:r>
              <a:rPr lang="en-US" sz="1700" b="0" i="0" dirty="0">
                <a:effectLst/>
              </a:rPr>
              <a:t>Some letters are identified with high accuracy and precision, while others show mixed results, indicating potential areas where model fine-tuning and data preprocessing might improve performance.</a:t>
            </a:r>
          </a:p>
          <a:p>
            <a:endParaRPr lang="en-US" sz="1700" dirty="0"/>
          </a:p>
        </p:txBody>
      </p:sp>
    </p:spTree>
    <p:extLst>
      <p:ext uri="{BB962C8B-B14F-4D97-AF65-F5344CB8AC3E}">
        <p14:creationId xmlns:p14="http://schemas.microsoft.com/office/powerpoint/2010/main" val="323049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2D222-15F9-63B3-B4AC-11A1A3635D2E}"/>
              </a:ext>
            </a:extLst>
          </p:cNvPr>
          <p:cNvSpPr>
            <a:spLocks noGrp="1"/>
          </p:cNvSpPr>
          <p:nvPr>
            <p:ph type="title"/>
          </p:nvPr>
        </p:nvSpPr>
        <p:spPr>
          <a:xfrm>
            <a:off x="645065" y="1165014"/>
            <a:ext cx="3796306" cy="4666206"/>
          </a:xfrm>
        </p:spPr>
        <p:txBody>
          <a:bodyPr anchor="ctr">
            <a:normAutofit/>
          </a:bodyPr>
          <a:lstStyle/>
          <a:p>
            <a:r>
              <a:rPr lang="en-US" sz="4800" b="1" dirty="0"/>
              <a:t>SVC Model Tuning</a:t>
            </a:r>
          </a:p>
        </p:txBody>
      </p:sp>
      <p:grpSp>
        <p:nvGrpSpPr>
          <p:cNvPr id="10" name="Group 9">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1" name="Rectangle 10">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2F7A46-C808-EDFD-F8BA-CF900FC8070E}"/>
              </a:ext>
            </a:extLst>
          </p:cNvPr>
          <p:cNvSpPr>
            <a:spLocks noGrp="1"/>
          </p:cNvSpPr>
          <p:nvPr>
            <p:ph idx="1"/>
          </p:nvPr>
        </p:nvSpPr>
        <p:spPr>
          <a:xfrm>
            <a:off x="5577840" y="1165014"/>
            <a:ext cx="5625253" cy="4666206"/>
          </a:xfrm>
        </p:spPr>
        <p:txBody>
          <a:bodyPr anchor="ctr">
            <a:normAutofit/>
          </a:bodyPr>
          <a:lstStyle/>
          <a:p>
            <a:r>
              <a:rPr lang="en-US" sz="2000" dirty="0"/>
              <a:t>Using grid search CV, automated hyperparameter testing is applied to a 2</a:t>
            </a:r>
            <a:r>
              <a:rPr lang="en-US" sz="2000" baseline="30000" dirty="0"/>
              <a:t>nd</a:t>
            </a:r>
            <a:r>
              <a:rPr lang="en-US" sz="2000" dirty="0"/>
              <a:t> SVC model</a:t>
            </a:r>
          </a:p>
          <a:p>
            <a:r>
              <a:rPr lang="en-US" sz="2000" dirty="0"/>
              <a:t>Using feature scaling, imputation, and parameter grid searching in an an attempt to improve the model all created a drastic decline in model performance.</a:t>
            </a:r>
          </a:p>
          <a:p>
            <a:r>
              <a:rPr lang="en-US" sz="2000" dirty="0"/>
              <a:t>The original model outperformed the tuned version.</a:t>
            </a:r>
          </a:p>
          <a:p>
            <a:r>
              <a:rPr lang="en-US" sz="2000" dirty="0"/>
              <a:t>The ‘optimal’ parameters chosen by </a:t>
            </a:r>
            <a:r>
              <a:rPr lang="en-US" sz="2000" dirty="0" err="1"/>
              <a:t>GridSearchCV</a:t>
            </a:r>
            <a:r>
              <a:rPr lang="en-US" sz="2000" dirty="0"/>
              <a:t> were:</a:t>
            </a:r>
          </a:p>
          <a:p>
            <a:pPr lvl="1"/>
            <a:r>
              <a:rPr lang="en-US" sz="2000" dirty="0"/>
              <a:t>C = 1</a:t>
            </a:r>
          </a:p>
          <a:p>
            <a:pPr lvl="1"/>
            <a:r>
              <a:rPr lang="en-US" sz="2000" dirty="0"/>
              <a:t>Gamma = 1</a:t>
            </a:r>
          </a:p>
          <a:p>
            <a:pPr lvl="1"/>
            <a:r>
              <a:rPr lang="en-US" sz="2000" dirty="0"/>
              <a:t>Kernel – ‘RBF’ </a:t>
            </a:r>
          </a:p>
        </p:txBody>
      </p:sp>
    </p:spTree>
    <p:extLst>
      <p:ext uri="{BB962C8B-B14F-4D97-AF65-F5344CB8AC3E}">
        <p14:creationId xmlns:p14="http://schemas.microsoft.com/office/powerpoint/2010/main" val="366646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4FB9C-0171-69F6-F816-58D243240EBC}"/>
              </a:ext>
            </a:extLst>
          </p:cNvPr>
          <p:cNvSpPr>
            <a:spLocks noGrp="1"/>
          </p:cNvSpPr>
          <p:nvPr>
            <p:ph type="title"/>
          </p:nvPr>
        </p:nvSpPr>
        <p:spPr>
          <a:xfrm>
            <a:off x="1282963" y="1238080"/>
            <a:ext cx="9849751" cy="1349671"/>
          </a:xfrm>
        </p:spPr>
        <p:txBody>
          <a:bodyPr anchor="b">
            <a:normAutofit/>
          </a:bodyPr>
          <a:lstStyle/>
          <a:p>
            <a:r>
              <a:rPr lang="en-US" sz="5400" b="1" dirty="0"/>
              <a:t>SVC Summary</a:t>
            </a:r>
          </a:p>
        </p:txBody>
      </p:sp>
      <p:sp>
        <p:nvSpPr>
          <p:cNvPr id="19" name="Content Placeholder 2">
            <a:extLst>
              <a:ext uri="{FF2B5EF4-FFF2-40B4-BE49-F238E27FC236}">
                <a16:creationId xmlns:a16="http://schemas.microsoft.com/office/drawing/2014/main" id="{F3EC6741-D550-69F6-8F91-FDB10BD97F22}"/>
              </a:ext>
            </a:extLst>
          </p:cNvPr>
          <p:cNvSpPr>
            <a:spLocks noGrp="1"/>
          </p:cNvSpPr>
          <p:nvPr>
            <p:ph idx="1"/>
          </p:nvPr>
        </p:nvSpPr>
        <p:spPr>
          <a:xfrm>
            <a:off x="1289304" y="2902913"/>
            <a:ext cx="9849751" cy="3032168"/>
          </a:xfrm>
        </p:spPr>
        <p:txBody>
          <a:bodyPr anchor="ctr">
            <a:normAutofit fontScale="92500" lnSpcReduction="20000"/>
          </a:bodyPr>
          <a:lstStyle/>
          <a:p>
            <a:r>
              <a:rPr lang="en-US" sz="2000" dirty="0"/>
              <a:t>For a somewhat simpler model, SVC still performed quite well</a:t>
            </a:r>
          </a:p>
          <a:p>
            <a:r>
              <a:rPr lang="en-US" sz="2000" dirty="0"/>
              <a:t>It appeared to be far more computationally expensive and much slower to cross-validate and produce quality results.</a:t>
            </a:r>
          </a:p>
          <a:p>
            <a:r>
              <a:rPr lang="en-US" sz="2000" dirty="0"/>
              <a:t>Produced moderate-high accuracy on the testing data (~83%) </a:t>
            </a:r>
          </a:p>
          <a:p>
            <a:r>
              <a:rPr lang="en-US" sz="2000" dirty="0"/>
              <a:t>The ‘</a:t>
            </a:r>
            <a:r>
              <a:rPr lang="en-US" sz="2000" dirty="0" err="1"/>
              <a:t>rbf</a:t>
            </a:r>
            <a:r>
              <a:rPr lang="en-US" sz="2000" dirty="0"/>
              <a:t>’ parameter allowed compensation for non-linearity, linear kernels did not perform well during tuning</a:t>
            </a:r>
          </a:p>
          <a:p>
            <a:r>
              <a:rPr lang="en-US" sz="2000" dirty="0"/>
              <a:t>Parameter searching to find the ideal hyperparameters resulted in the default parameters being the best performing.</a:t>
            </a:r>
          </a:p>
          <a:p>
            <a:r>
              <a:rPr lang="en-US" sz="2000" dirty="0"/>
              <a:t>Imputing the model and scaling features for tuning purposes greatly decreased model accuracy on the testing data (~43%)</a:t>
            </a:r>
          </a:p>
          <a:p>
            <a:endParaRPr lang="en-US" sz="2000" dirty="0"/>
          </a:p>
        </p:txBody>
      </p:sp>
    </p:spTree>
    <p:extLst>
      <p:ext uri="{BB962C8B-B14F-4D97-AF65-F5344CB8AC3E}">
        <p14:creationId xmlns:p14="http://schemas.microsoft.com/office/powerpoint/2010/main" val="3365855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F82E0-3DAA-8CB3-F7D8-95FCEB751C3D}"/>
              </a:ext>
            </a:extLst>
          </p:cNvPr>
          <p:cNvSpPr>
            <a:spLocks noGrp="1"/>
          </p:cNvSpPr>
          <p:nvPr>
            <p:ph type="title"/>
          </p:nvPr>
        </p:nvSpPr>
        <p:spPr>
          <a:xfrm>
            <a:off x="1043631" y="809898"/>
            <a:ext cx="10173010" cy="1554480"/>
          </a:xfrm>
        </p:spPr>
        <p:txBody>
          <a:bodyPr anchor="ctr">
            <a:normAutofit/>
          </a:bodyPr>
          <a:lstStyle/>
          <a:p>
            <a:r>
              <a:rPr lang="en-US" sz="4800" b="1" dirty="0"/>
              <a:t>Model Comparison Results</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1015293A-0375-063D-68E4-5BBA366E9CAA}"/>
              </a:ext>
            </a:extLst>
          </p:cNvPr>
          <p:cNvGraphicFramePr>
            <a:graphicFrameLocks noGrp="1"/>
          </p:cNvGraphicFramePr>
          <p:nvPr>
            <p:ph idx="1"/>
            <p:extLst>
              <p:ext uri="{D42A27DB-BD31-4B8C-83A1-F6EECF244321}">
                <p14:modId xmlns:p14="http://schemas.microsoft.com/office/powerpoint/2010/main" val="366373678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150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1D1ED-0DC2-9961-216E-51993770229B}"/>
              </a:ext>
            </a:extLst>
          </p:cNvPr>
          <p:cNvSpPr>
            <a:spLocks noGrp="1"/>
          </p:cNvSpPr>
          <p:nvPr>
            <p:ph type="title"/>
          </p:nvPr>
        </p:nvSpPr>
        <p:spPr>
          <a:xfrm>
            <a:off x="1043631" y="809898"/>
            <a:ext cx="10173010" cy="1554480"/>
          </a:xfrm>
        </p:spPr>
        <p:txBody>
          <a:bodyPr anchor="ctr">
            <a:normAutofit/>
          </a:bodyPr>
          <a:lstStyle/>
          <a:p>
            <a:r>
              <a:rPr lang="en-US" sz="4800" b="1" dirty="0"/>
              <a:t>Conclusion</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80D3CB2-41DC-FAA8-D67B-D65DAD45EBD8}"/>
              </a:ext>
            </a:extLst>
          </p:cNvPr>
          <p:cNvGraphicFramePr>
            <a:graphicFrameLocks noGrp="1"/>
          </p:cNvGraphicFramePr>
          <p:nvPr>
            <p:ph idx="1"/>
            <p:extLst>
              <p:ext uri="{D42A27DB-BD31-4B8C-83A1-F6EECF244321}">
                <p14:modId xmlns:p14="http://schemas.microsoft.com/office/powerpoint/2010/main" val="205817120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563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683B-5B52-1E79-9004-29BDD6A9272A}"/>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AE874A78-9504-E7A5-8927-5A8E711E4480}"/>
              </a:ext>
            </a:extLst>
          </p:cNvPr>
          <p:cNvSpPr>
            <a:spLocks noGrp="1"/>
          </p:cNvSpPr>
          <p:nvPr>
            <p:ph idx="1"/>
          </p:nvPr>
        </p:nvSpPr>
        <p:spPr/>
        <p:txBody>
          <a:bodyPr/>
          <a:lstStyle/>
          <a:p>
            <a:r>
              <a:rPr lang="en-US" sz="2800" b="0" i="0" dirty="0" err="1">
                <a:solidFill>
                  <a:schemeClr val="tx1"/>
                </a:solidFill>
                <a:effectLst/>
              </a:rPr>
              <a:t>Tecperson</a:t>
            </a:r>
            <a:r>
              <a:rPr lang="en-US" sz="2800" b="0" i="0" dirty="0">
                <a:solidFill>
                  <a:schemeClr val="tx1"/>
                </a:solidFill>
                <a:effectLst/>
              </a:rPr>
              <a:t> (2017). Sign Language MNIST. Drop-in Replacement for MNIST for Hand Gesture Recognition Tasks. </a:t>
            </a:r>
            <a:r>
              <a:rPr lang="en-US" sz="2800" b="0" i="0" dirty="0">
                <a:solidFill>
                  <a:schemeClr val="tx1"/>
                </a:solidFill>
                <a:effectLst/>
                <a:hlinkClick r:id="rId2"/>
              </a:rPr>
              <a:t>https://www.kaggle.com/datasets/datamunge/sign-language-mnist/data</a:t>
            </a:r>
            <a:r>
              <a:rPr lang="en-US" sz="2800" b="0" i="0" dirty="0">
                <a:solidFill>
                  <a:schemeClr val="tx1"/>
                </a:solidFill>
                <a:effectLst/>
              </a:rPr>
              <a:t> </a:t>
            </a:r>
            <a:endParaRPr lang="en-US" sz="2800" dirty="0">
              <a:solidFill>
                <a:schemeClr val="tx1"/>
              </a:solidFill>
            </a:endParaRPr>
          </a:p>
          <a:p>
            <a:endParaRPr lang="en-US" dirty="0"/>
          </a:p>
        </p:txBody>
      </p:sp>
    </p:spTree>
    <p:extLst>
      <p:ext uri="{BB962C8B-B14F-4D97-AF65-F5344CB8AC3E}">
        <p14:creationId xmlns:p14="http://schemas.microsoft.com/office/powerpoint/2010/main" val="272060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D36A4-1935-1C43-BA5F-2EDCDD99FBDC}"/>
              </a:ext>
            </a:extLst>
          </p:cNvPr>
          <p:cNvSpPr>
            <a:spLocks noGrp="1"/>
          </p:cNvSpPr>
          <p:nvPr>
            <p:ph type="title"/>
          </p:nvPr>
        </p:nvSpPr>
        <p:spPr>
          <a:xfrm>
            <a:off x="640080" y="325369"/>
            <a:ext cx="4368602" cy="1956841"/>
          </a:xfrm>
        </p:spPr>
        <p:txBody>
          <a:bodyPr anchor="b">
            <a:normAutofit/>
          </a:bodyPr>
          <a:lstStyle/>
          <a:p>
            <a:r>
              <a:rPr lang="en-US" sz="5400" b="1" dirty="0"/>
              <a:t>Dataset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2931F5-DBBE-FA9B-CD4D-46B49AD2317F}"/>
              </a:ext>
            </a:extLst>
          </p:cNvPr>
          <p:cNvSpPr>
            <a:spLocks noGrp="1"/>
          </p:cNvSpPr>
          <p:nvPr>
            <p:ph idx="1"/>
          </p:nvPr>
        </p:nvSpPr>
        <p:spPr>
          <a:xfrm>
            <a:off x="640080" y="2872899"/>
            <a:ext cx="4243589" cy="3320668"/>
          </a:xfrm>
        </p:spPr>
        <p:txBody>
          <a:bodyPr>
            <a:normAutofit fontScale="92500" lnSpcReduction="20000"/>
          </a:bodyPr>
          <a:lstStyle/>
          <a:p>
            <a:pPr>
              <a:buFont typeface="Arial" panose="020B0604020202020204" pitchFamily="34" charset="0"/>
              <a:buChar char="•"/>
            </a:pPr>
            <a:r>
              <a:rPr lang="en-US" sz="1900" b="0" i="0" dirty="0">
                <a:effectLst/>
                <a:latin typeface="Söhne"/>
              </a:rPr>
              <a:t>The dataset used is the Sign Language MNIST dataset.</a:t>
            </a:r>
          </a:p>
          <a:p>
            <a:pPr lvl="1"/>
            <a:r>
              <a:rPr lang="en-US" sz="1900" b="0" i="0" dirty="0">
                <a:effectLst/>
                <a:latin typeface="Söhne"/>
                <a:hlinkClick r:id="rId2"/>
              </a:rPr>
              <a:t>https://www.kaggle.com/datasets/datamunge/sign-language-mnist/data</a:t>
            </a:r>
            <a:r>
              <a:rPr lang="en-US" sz="1900" b="0" i="0" dirty="0">
                <a:effectLst/>
                <a:latin typeface="Söhne"/>
              </a:rPr>
              <a:t> </a:t>
            </a:r>
          </a:p>
          <a:p>
            <a:pPr>
              <a:buFont typeface="Arial" panose="020B0604020202020204" pitchFamily="34" charset="0"/>
              <a:buChar char="•"/>
            </a:pPr>
            <a:r>
              <a:rPr lang="en-US" sz="1900" b="0" i="0" dirty="0">
                <a:effectLst/>
                <a:latin typeface="Söhne"/>
              </a:rPr>
              <a:t>It consists of images of hand gestures representing the letters in the ASL.</a:t>
            </a:r>
          </a:p>
          <a:p>
            <a:pPr>
              <a:buFont typeface="Arial" panose="020B0604020202020204" pitchFamily="34" charset="0"/>
              <a:buChar char="•"/>
            </a:pPr>
            <a:r>
              <a:rPr lang="en-US" sz="1900" b="0" i="0" dirty="0">
                <a:effectLst/>
                <a:latin typeface="Söhne"/>
              </a:rPr>
              <a:t>Each image is labeled with the corresponding letter that the hand gesture represents.</a:t>
            </a:r>
          </a:p>
          <a:p>
            <a:pPr>
              <a:buFont typeface="Arial" panose="020B0604020202020204" pitchFamily="34" charset="0"/>
              <a:buChar char="•"/>
            </a:pPr>
            <a:r>
              <a:rPr lang="en-US" sz="1900" dirty="0">
                <a:latin typeface="Söhne"/>
              </a:rPr>
              <a:t>The dataset was inspired by the Fashion-MNIST 2 and the machine learning pipeline for gestures.</a:t>
            </a:r>
            <a:endParaRPr lang="en-US" sz="1900" b="0" i="0" dirty="0">
              <a:effectLst/>
              <a:latin typeface="Söhne"/>
            </a:endParaRPr>
          </a:p>
          <a:p>
            <a:pPr marL="0" indent="0">
              <a:buNone/>
            </a:pPr>
            <a:endParaRPr lang="en-US" sz="1900" dirty="0"/>
          </a:p>
        </p:txBody>
      </p:sp>
      <p:pic>
        <p:nvPicPr>
          <p:cNvPr id="5" name="Picture 4" descr="Many question marks on black background">
            <a:extLst>
              <a:ext uri="{FF2B5EF4-FFF2-40B4-BE49-F238E27FC236}">
                <a16:creationId xmlns:a16="http://schemas.microsoft.com/office/drawing/2014/main" id="{034D9DCE-EA11-04F9-23A0-08C54F638BDB}"/>
              </a:ext>
            </a:extLst>
          </p:cNvPr>
          <p:cNvPicPr>
            <a:picLocks noChangeAspect="1"/>
          </p:cNvPicPr>
          <p:nvPr/>
        </p:nvPicPr>
        <p:blipFill rotWithShape="1">
          <a:blip r:embed="rId3"/>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3617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FBA13-6613-5FCC-79C5-B791AFCC9B75}"/>
              </a:ext>
            </a:extLst>
          </p:cNvPr>
          <p:cNvSpPr>
            <a:spLocks noGrp="1"/>
          </p:cNvSpPr>
          <p:nvPr>
            <p:ph type="title"/>
          </p:nvPr>
        </p:nvSpPr>
        <p:spPr>
          <a:xfrm>
            <a:off x="808638" y="386930"/>
            <a:ext cx="9236700" cy="1188950"/>
          </a:xfrm>
        </p:spPr>
        <p:txBody>
          <a:bodyPr anchor="b">
            <a:normAutofit/>
          </a:bodyPr>
          <a:lstStyle/>
          <a:p>
            <a:r>
              <a:rPr lang="en-US" sz="5400" b="1" dirty="0"/>
              <a:t>Exploratory Data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0756FB-8A57-D4D5-F4F2-117F8D1C17A6}"/>
              </a:ext>
            </a:extLst>
          </p:cNvPr>
          <p:cNvSpPr>
            <a:spLocks noGrp="1"/>
          </p:cNvSpPr>
          <p:nvPr>
            <p:ph idx="1"/>
          </p:nvPr>
        </p:nvSpPr>
        <p:spPr>
          <a:xfrm>
            <a:off x="793660" y="2599509"/>
            <a:ext cx="10143668" cy="3435531"/>
          </a:xfrm>
        </p:spPr>
        <p:txBody>
          <a:bodyPr anchor="ctr">
            <a:normAutofit lnSpcReduction="10000"/>
          </a:bodyPr>
          <a:lstStyle/>
          <a:p>
            <a:r>
              <a:rPr lang="en-US" sz="2200" dirty="0"/>
              <a:t>The dataset consists of two downloads from </a:t>
            </a:r>
            <a:r>
              <a:rPr lang="en-US" sz="2200" dirty="0" err="1"/>
              <a:t>Kaggle.com</a:t>
            </a:r>
            <a:endParaRPr lang="en-US" sz="2200" dirty="0"/>
          </a:p>
          <a:p>
            <a:pPr lvl="1"/>
            <a:r>
              <a:rPr lang="en-US" sz="2200" dirty="0" err="1"/>
              <a:t>sign_mnist_train.csv</a:t>
            </a:r>
            <a:endParaRPr lang="en-US" sz="2200" dirty="0"/>
          </a:p>
          <a:p>
            <a:pPr lvl="2"/>
            <a:r>
              <a:rPr lang="en-US" sz="2200" dirty="0"/>
              <a:t>27,455 Observations</a:t>
            </a:r>
          </a:p>
          <a:p>
            <a:pPr lvl="1"/>
            <a:r>
              <a:rPr lang="en-US" sz="2200" dirty="0" err="1"/>
              <a:t>sign_mnist_test.csv</a:t>
            </a:r>
            <a:endParaRPr lang="en-US" sz="2200" dirty="0"/>
          </a:p>
          <a:p>
            <a:pPr lvl="2"/>
            <a:r>
              <a:rPr lang="en-US" sz="2200" dirty="0"/>
              <a:t>7,172 Observations</a:t>
            </a:r>
          </a:p>
          <a:p>
            <a:pPr lvl="1"/>
            <a:r>
              <a:rPr lang="en-US" sz="2200" dirty="0"/>
              <a:t>Both datasets contain 785 features (pixel values)</a:t>
            </a:r>
          </a:p>
          <a:p>
            <a:pPr lvl="1"/>
            <a:r>
              <a:rPr lang="en-US" sz="2200" dirty="0"/>
              <a:t>24 labels, one for each letter of the alphabet with 0 being A, 23 being Y</a:t>
            </a:r>
          </a:p>
          <a:p>
            <a:pPr lvl="1"/>
            <a:r>
              <a:rPr lang="en-US" sz="2200" dirty="0"/>
              <a:t>Letters J and Z are excluded from the dataset because they require motion</a:t>
            </a:r>
          </a:p>
          <a:p>
            <a:pPr lvl="1"/>
            <a:r>
              <a:rPr lang="en-US" sz="2200" dirty="0"/>
              <a:t>Largely pre-processed and well-maintained (typical of MNIST datasets)</a:t>
            </a:r>
          </a:p>
          <a:p>
            <a:pPr lvl="1"/>
            <a:r>
              <a:rPr lang="en-US" sz="2200" dirty="0"/>
              <a:t>A few </a:t>
            </a:r>
            <a:r>
              <a:rPr lang="en-US" sz="2200" dirty="0" err="1"/>
              <a:t>NaN</a:t>
            </a:r>
            <a:r>
              <a:rPr lang="en-US" sz="2200" dirty="0"/>
              <a:t> values, otherwise no missing or inconsistent data</a:t>
            </a:r>
          </a:p>
          <a:p>
            <a:pPr lvl="1"/>
            <a:endParaRPr lang="en-US" sz="2200" dirty="0"/>
          </a:p>
        </p:txBody>
      </p:sp>
    </p:spTree>
    <p:extLst>
      <p:ext uri="{BB962C8B-B14F-4D97-AF65-F5344CB8AC3E}">
        <p14:creationId xmlns:p14="http://schemas.microsoft.com/office/powerpoint/2010/main" val="259002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B1B0D3C-47B2-B3FC-72E1-03FB8187BD23}"/>
              </a:ext>
            </a:extLst>
          </p:cNvPr>
          <p:cNvSpPr txBox="1"/>
          <p:nvPr/>
        </p:nvSpPr>
        <p:spPr>
          <a:xfrm>
            <a:off x="901690" y="405575"/>
            <a:ext cx="6430414"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Baseline Class Images</a:t>
            </a: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7">
            <a:extLst>
              <a:ext uri="{FF2B5EF4-FFF2-40B4-BE49-F238E27FC236}">
                <a16:creationId xmlns:a16="http://schemas.microsoft.com/office/drawing/2014/main" id="{F5E95762-E98E-BAD5-3854-F27BC416CE04}"/>
              </a:ext>
            </a:extLst>
          </p:cNvPr>
          <p:cNvPicPr>
            <a:picLocks noChangeAspect="1"/>
          </p:cNvPicPr>
          <p:nvPr/>
        </p:nvPicPr>
        <p:blipFill>
          <a:blip r:embed="rId2"/>
          <a:stretch>
            <a:fillRect/>
          </a:stretch>
        </p:blipFill>
        <p:spPr>
          <a:xfrm>
            <a:off x="3145985" y="2091095"/>
            <a:ext cx="5903495" cy="4206240"/>
          </a:xfrm>
          <a:prstGeom prst="rect">
            <a:avLst/>
          </a:prstGeom>
        </p:spPr>
      </p:pic>
      <p:sp>
        <p:nvSpPr>
          <p:cNvPr id="4" name="AutoShape 2">
            <a:extLst>
              <a:ext uri="{FF2B5EF4-FFF2-40B4-BE49-F238E27FC236}">
                <a16:creationId xmlns:a16="http://schemas.microsoft.com/office/drawing/2014/main" id="{922B646D-6D34-0418-09BF-028FF5E9C9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48CEE700-2F06-90A9-8942-EECA8AE3CF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6121CBF1-285D-1C7C-FCC3-F0738CDEFF5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a:extLst>
              <a:ext uri="{FF2B5EF4-FFF2-40B4-BE49-F238E27FC236}">
                <a16:creationId xmlns:a16="http://schemas.microsoft.com/office/drawing/2014/main" id="{4174ED23-E0FC-EF12-B33A-D33FC9B1D1E3}"/>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07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D1EA5-60F7-92CB-6C5B-E8D424FE0DE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dirty="0">
                <a:solidFill>
                  <a:schemeClr val="tx1"/>
                </a:solidFill>
                <a:latin typeface="+mj-lt"/>
                <a:ea typeface="+mj-ea"/>
                <a:cs typeface="+mj-cs"/>
              </a:rPr>
              <a:t>Dataset Image Preview</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0538202-627C-BB3C-5037-2CDE84F82787}"/>
              </a:ext>
            </a:extLst>
          </p:cNvPr>
          <p:cNvPicPr>
            <a:picLocks noGrp="1" noChangeAspect="1"/>
          </p:cNvPicPr>
          <p:nvPr>
            <p:ph idx="1"/>
          </p:nvPr>
        </p:nvPicPr>
        <p:blipFill>
          <a:blip r:embed="rId2"/>
          <a:stretch>
            <a:fillRect/>
          </a:stretch>
        </p:blipFill>
        <p:spPr>
          <a:xfrm>
            <a:off x="4877208" y="640080"/>
            <a:ext cx="6768791" cy="5550408"/>
          </a:xfrm>
          <a:prstGeom prst="rect">
            <a:avLst/>
          </a:prstGeom>
        </p:spPr>
      </p:pic>
    </p:spTree>
    <p:extLst>
      <p:ext uri="{BB962C8B-B14F-4D97-AF65-F5344CB8AC3E}">
        <p14:creationId xmlns:p14="http://schemas.microsoft.com/office/powerpoint/2010/main" val="275319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00BB0-4B66-6ACA-7C3F-01025799D97B}"/>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b="1" kern="1200" dirty="0">
                <a:solidFill>
                  <a:schemeClr val="tx1"/>
                </a:solidFill>
                <a:latin typeface="+mj-lt"/>
                <a:ea typeface="+mj-ea"/>
                <a:cs typeface="+mj-cs"/>
              </a:rPr>
              <a:t>Class Distribution (Training Data)</a:t>
            </a:r>
          </a:p>
        </p:txBody>
      </p:sp>
      <p:sp>
        <p:nvSpPr>
          <p:cNvPr id="3" name="TextBox 2">
            <a:extLst>
              <a:ext uri="{FF2B5EF4-FFF2-40B4-BE49-F238E27FC236}">
                <a16:creationId xmlns:a16="http://schemas.microsoft.com/office/drawing/2014/main" id="{445D1715-651E-072F-0E0C-3CE738A06F47}"/>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Relatively normal distribution, no class dominance apparent</a:t>
            </a:r>
          </a:p>
        </p:txBody>
      </p:sp>
      <p:sp>
        <p:nvSpPr>
          <p:cNvPr id="46" name="Rectangle 4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different colored bars&#10;&#10;Description automatically generated">
            <a:extLst>
              <a:ext uri="{FF2B5EF4-FFF2-40B4-BE49-F238E27FC236}">
                <a16:creationId xmlns:a16="http://schemas.microsoft.com/office/drawing/2014/main" id="{E5845BA6-13CF-AE0B-2B77-7F50CF6FB5D3}"/>
              </a:ext>
            </a:extLst>
          </p:cNvPr>
          <p:cNvPicPr>
            <a:picLocks noChangeAspect="1"/>
          </p:cNvPicPr>
          <p:nvPr/>
        </p:nvPicPr>
        <p:blipFill rotWithShape="1">
          <a:blip r:embed="rId2"/>
          <a:srcRect l="1623" r="2780" b="1619"/>
          <a:stretch/>
        </p:blipFill>
        <p:spPr>
          <a:xfrm>
            <a:off x="6930493" y="1785839"/>
            <a:ext cx="4223252" cy="3346605"/>
          </a:xfrm>
          <a:prstGeom prst="rect">
            <a:avLst/>
          </a:prstGeom>
        </p:spPr>
      </p:pic>
      <p:cxnSp>
        <p:nvCxnSpPr>
          <p:cNvPr id="48" name="Straight Connector 4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39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3EE3C-AA92-BDB2-6E9F-20A18D71650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dirty="0">
                <a:latin typeface="+mj-lt"/>
                <a:ea typeface="+mj-ea"/>
                <a:cs typeface="+mj-cs"/>
              </a:rPr>
              <a:t>Class Distribution (Test Data)</a:t>
            </a:r>
          </a:p>
        </p:txBody>
      </p:sp>
      <p:sp>
        <p:nvSpPr>
          <p:cNvPr id="40" name="Rectangle 3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85BE1F4-FDBC-34A0-7B32-991685CB0578}"/>
              </a:ext>
            </a:extLst>
          </p:cNvPr>
          <p:cNvSpPr>
            <a:spLocks noGrp="1"/>
          </p:cNvSpPr>
          <p:nvPr>
            <p:ph idx="1"/>
          </p:nvPr>
        </p:nvSpPr>
        <p:spPr>
          <a:xfrm>
            <a:off x="793661" y="2599509"/>
            <a:ext cx="4530898" cy="3639450"/>
          </a:xfrm>
        </p:spPr>
        <p:txBody>
          <a:bodyPr anchor="ctr">
            <a:normAutofit/>
          </a:bodyPr>
          <a:lstStyle/>
          <a:p>
            <a:r>
              <a:rPr lang="en-US" sz="2000" dirty="0"/>
              <a:t>Much less normally distributed than the training data. This could be more apparent or scaled differently due to less observations being present in the testing dataset.</a:t>
            </a:r>
          </a:p>
        </p:txBody>
      </p:sp>
      <p:pic>
        <p:nvPicPr>
          <p:cNvPr id="6" name="Picture 5">
            <a:extLst>
              <a:ext uri="{FF2B5EF4-FFF2-40B4-BE49-F238E27FC236}">
                <a16:creationId xmlns:a16="http://schemas.microsoft.com/office/drawing/2014/main" id="{67666369-7CC4-7858-5627-86B50F99AABA}"/>
              </a:ext>
            </a:extLst>
          </p:cNvPr>
          <p:cNvPicPr>
            <a:picLocks noChangeAspect="1"/>
          </p:cNvPicPr>
          <p:nvPr/>
        </p:nvPicPr>
        <p:blipFill>
          <a:blip r:embed="rId2"/>
          <a:stretch>
            <a:fillRect/>
          </a:stretch>
        </p:blipFill>
        <p:spPr>
          <a:xfrm>
            <a:off x="6113351" y="2484255"/>
            <a:ext cx="4746638" cy="3714244"/>
          </a:xfrm>
          <a:prstGeom prst="rect">
            <a:avLst/>
          </a:prstGeom>
        </p:spPr>
      </p:pic>
      <p:sp>
        <p:nvSpPr>
          <p:cNvPr id="44" name="Rectangle 4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93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2" name="Rectangle 1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E5CB4-6A75-90D9-CCC7-6905BE9DE7F8}"/>
              </a:ext>
            </a:extLst>
          </p:cNvPr>
          <p:cNvSpPr>
            <a:spLocks noGrp="1"/>
          </p:cNvSpPr>
          <p:nvPr>
            <p:ph type="title"/>
          </p:nvPr>
        </p:nvSpPr>
        <p:spPr>
          <a:xfrm>
            <a:off x="1153618" y="1239927"/>
            <a:ext cx="4008586" cy="4680583"/>
          </a:xfrm>
        </p:spPr>
        <p:txBody>
          <a:bodyPr anchor="ctr">
            <a:normAutofit/>
          </a:bodyPr>
          <a:lstStyle/>
          <a:p>
            <a:r>
              <a:rPr lang="en-US" sz="5200" b="1" dirty="0"/>
              <a:t>Convolutional Neural Network</a:t>
            </a:r>
          </a:p>
        </p:txBody>
      </p:sp>
      <p:sp>
        <p:nvSpPr>
          <p:cNvPr id="4" name="Content Placeholder 3">
            <a:extLst>
              <a:ext uri="{FF2B5EF4-FFF2-40B4-BE49-F238E27FC236}">
                <a16:creationId xmlns:a16="http://schemas.microsoft.com/office/drawing/2014/main" id="{3C175811-3FE7-5456-36F1-CB2EC48E5957}"/>
              </a:ext>
            </a:extLst>
          </p:cNvPr>
          <p:cNvSpPr>
            <a:spLocks noGrp="1"/>
          </p:cNvSpPr>
          <p:nvPr>
            <p:ph idx="1"/>
          </p:nvPr>
        </p:nvSpPr>
        <p:spPr>
          <a:xfrm>
            <a:off x="6291923" y="1239927"/>
            <a:ext cx="4971824" cy="4680583"/>
          </a:xfrm>
        </p:spPr>
        <p:txBody>
          <a:bodyPr anchor="ctr">
            <a:normAutofit/>
          </a:bodyPr>
          <a:lstStyle/>
          <a:p>
            <a:r>
              <a:rPr lang="en-US" sz="1600"/>
              <a:t>CNNs are particularly effective for image classification tasks for several key reasons:</a:t>
            </a:r>
          </a:p>
          <a:p>
            <a:pPr lvl="1"/>
            <a:r>
              <a:rPr lang="en-US" sz="1600"/>
              <a:t>Hierarchical Feature Learning – Lower layers capture basic textures and patterns, while deeper layers can recognize semantics and complex structures. Using convolutional layers, edge detection, textures, and awareness of other local features improves their recognition potential.</a:t>
            </a:r>
          </a:p>
          <a:p>
            <a:pPr lvl="1"/>
            <a:r>
              <a:rPr lang="en-US" sz="1600"/>
              <a:t>Parameter sharing – Shared weights reduce the number of parameters, making the model more generalized.</a:t>
            </a:r>
          </a:p>
          <a:p>
            <a:pPr lvl="1"/>
            <a:r>
              <a:rPr lang="en-US" sz="1600"/>
              <a:t>Pooling Layers – reduction of the spatial dimensions of the input. Only the most essential information is retained during analysis.</a:t>
            </a:r>
          </a:p>
          <a:p>
            <a:pPr lvl="1"/>
            <a:r>
              <a:rPr lang="en-US" sz="1600"/>
              <a:t>Several other reasons – Translation Invariance, Adaptability, End to End Training, Robustness to Variability</a:t>
            </a:r>
          </a:p>
          <a:p>
            <a:pPr lvl="1"/>
            <a:endParaRPr lang="en-US" sz="1600"/>
          </a:p>
        </p:txBody>
      </p:sp>
    </p:spTree>
    <p:extLst>
      <p:ext uri="{BB962C8B-B14F-4D97-AF65-F5344CB8AC3E}">
        <p14:creationId xmlns:p14="http://schemas.microsoft.com/office/powerpoint/2010/main" val="1770843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1512</Words>
  <Application>Microsoft Macintosh PowerPoint</Application>
  <PresentationFormat>Widescreen</PresentationFormat>
  <Paragraphs>99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Söhne</vt:lpstr>
      <vt:lpstr>Office Theme</vt:lpstr>
      <vt:lpstr>MNIST Sign Language Modeling with CNN and SVC</vt:lpstr>
      <vt:lpstr>Purpose</vt:lpstr>
      <vt:lpstr>Dataset</vt:lpstr>
      <vt:lpstr>Exploratory Data Analysis</vt:lpstr>
      <vt:lpstr>PowerPoint Presentation</vt:lpstr>
      <vt:lpstr>Dataset Image Preview</vt:lpstr>
      <vt:lpstr>Class Distribution (Training Data)</vt:lpstr>
      <vt:lpstr>Class Distribution (Test Data)</vt:lpstr>
      <vt:lpstr>Convolutional Neural Network</vt:lpstr>
      <vt:lpstr>CNN Model Summary and Layers</vt:lpstr>
      <vt:lpstr>CNN Training and Testing</vt:lpstr>
      <vt:lpstr>CNN Loss and Accuracy Per Epoch</vt:lpstr>
      <vt:lpstr>CNN Tuning</vt:lpstr>
      <vt:lpstr>CNN Classification Accuracy per Epoch</vt:lpstr>
      <vt:lpstr>CNN Summary</vt:lpstr>
      <vt:lpstr>Support Vector Classifier</vt:lpstr>
      <vt:lpstr>SVC Model Development</vt:lpstr>
      <vt:lpstr>SVC Results</vt:lpstr>
      <vt:lpstr>SVC Confusion Matrix</vt:lpstr>
      <vt:lpstr>SVC Confusion Matrix Analysis</vt:lpstr>
      <vt:lpstr>SVC Model Tuning</vt:lpstr>
      <vt:lpstr>SVC Summary</vt:lpstr>
      <vt:lpstr>Model Comparison 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Elijah Walker</dc:creator>
  <cp:lastModifiedBy>Elijah Walker</cp:lastModifiedBy>
  <cp:revision>6</cp:revision>
  <dcterms:created xsi:type="dcterms:W3CDTF">2023-10-18T23:42:08Z</dcterms:created>
  <dcterms:modified xsi:type="dcterms:W3CDTF">2023-10-22T21:46:24Z</dcterms:modified>
</cp:coreProperties>
</file>