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61" r:id="rId2"/>
    <p:sldId id="269" r:id="rId3"/>
    <p:sldId id="259" r:id="rId4"/>
    <p:sldId id="288" r:id="rId5"/>
    <p:sldId id="260" r:id="rId6"/>
    <p:sldId id="263" r:id="rId7"/>
    <p:sldId id="264" r:id="rId8"/>
    <p:sldId id="270" r:id="rId9"/>
    <p:sldId id="271" r:id="rId10"/>
    <p:sldId id="273" r:id="rId11"/>
    <p:sldId id="272" r:id="rId12"/>
    <p:sldId id="275" r:id="rId13"/>
    <p:sldId id="276" r:id="rId14"/>
    <p:sldId id="277" r:id="rId15"/>
    <p:sldId id="282" r:id="rId16"/>
    <p:sldId id="283" r:id="rId17"/>
    <p:sldId id="284" r:id="rId18"/>
    <p:sldId id="280" r:id="rId19"/>
    <p:sldId id="281" r:id="rId20"/>
    <p:sldId id="285" r:id="rId21"/>
    <p:sldId id="286" r:id="rId22"/>
    <p:sldId id="289" r:id="rId23"/>
    <p:sldId id="290" r:id="rId24"/>
    <p:sldId id="291" r:id="rId25"/>
    <p:sldId id="292" r:id="rId26"/>
    <p:sldId id="293" r:id="rId27"/>
    <p:sldId id="295" r:id="rId28"/>
    <p:sldId id="296" r:id="rId29"/>
    <p:sldId id="294" r:id="rId3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6AE7E-564B-42E4-8AF7-445C3844569F}" type="datetimeFigureOut">
              <a:rPr lang="en-US" smtClean="0"/>
              <a:t>4/6/2024</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5FB8C-FF81-47A3-AF5B-D486244E4FFC}" type="slidenum">
              <a:rPr lang="en-US" smtClean="0"/>
              <a:t>‹#›</a:t>
            </a:fld>
            <a:endParaRPr lang="en-US"/>
          </a:p>
        </p:txBody>
      </p:sp>
    </p:spTree>
    <p:extLst>
      <p:ext uri="{BB962C8B-B14F-4D97-AF65-F5344CB8AC3E}">
        <p14:creationId xmlns:p14="http://schemas.microsoft.com/office/powerpoint/2010/main" val="3278341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7BF600-96AB-4D78-A3EF-D43629EB5048}"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391320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21141-2CF7-4A47-AD79-350CDC2BFB08}"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132101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A1055-5C81-4C65-8F0B-AB7AD1327D08}"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117523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6A85B-9222-4FE1-B5B9-40AD95978AB6}"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412313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3D943-C4D2-4768-94C1-18388AE10746}"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395111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87631-7552-4C41-A70D-7C95FA3A80B8}" type="datetime1">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67515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B13387-F3F9-450B-AFF9-C12DE43A2647}" type="datetime1">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178119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A2FEDB-4A2A-4380-86D5-BDBAA07B58E5}" type="datetime1">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229362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19C55-AB8C-499E-8B35-4FD5415E0E8B}" type="datetime1">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213771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0F99BA0-5FD0-4C9C-8881-B6FFBFADDCA2}" type="datetime1">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15914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7167644-F260-43B1-8191-3DED6CBE7330}" type="datetime1">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32392-EBC6-4AA7-A894-96A44497D01B}" type="slidenum">
              <a:rPr lang="en-US" smtClean="0"/>
              <a:t>‹#›</a:t>
            </a:fld>
            <a:endParaRPr lang="en-US"/>
          </a:p>
        </p:txBody>
      </p:sp>
    </p:spTree>
    <p:extLst>
      <p:ext uri="{BB962C8B-B14F-4D97-AF65-F5344CB8AC3E}">
        <p14:creationId xmlns:p14="http://schemas.microsoft.com/office/powerpoint/2010/main" val="423421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732FE78-6795-4C5D-8DB2-44D342D1E142}" type="datetime1">
              <a:rPr lang="en-US" smtClean="0"/>
              <a:t>4/6/2024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5C32392-EBC6-4AA7-A894-96A44497D01B}" type="slidenum">
              <a:rPr lang="en-US" smtClean="0"/>
              <a:t>‹#›</a:t>
            </a:fld>
            <a:endParaRPr lang="en-US"/>
          </a:p>
        </p:txBody>
      </p:sp>
    </p:spTree>
    <p:extLst>
      <p:ext uri="{BB962C8B-B14F-4D97-AF65-F5344CB8AC3E}">
        <p14:creationId xmlns:p14="http://schemas.microsoft.com/office/powerpoint/2010/main" val="218566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inancialservices.gov.in/" TargetMode="External"/><Relationship Id="rId2" Type="http://schemas.openxmlformats.org/officeDocument/2006/relationships/hyperlink" Target="https://forms.gle/3bGGBfrHwtFoSedA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381001"/>
            <a:ext cx="5915025" cy="159092"/>
          </a:xfrm>
        </p:spPr>
        <p:txBody>
          <a:bodyPr>
            <a:normAutofit fontScale="90000"/>
          </a:bodyPr>
          <a:lstStyle/>
          <a:p>
            <a:r>
              <a:rPr lang="en-IN" sz="450" dirty="0"/>
              <a:t>.</a:t>
            </a:r>
            <a:br>
              <a:rPr lang="en-IN" sz="450" dirty="0"/>
            </a:br>
            <a:endParaRPr lang="en-IN" sz="450" dirty="0"/>
          </a:p>
        </p:txBody>
      </p:sp>
      <p:sp>
        <p:nvSpPr>
          <p:cNvPr id="3" name="Content Placeholder 2"/>
          <p:cNvSpPr>
            <a:spLocks noGrp="1"/>
          </p:cNvSpPr>
          <p:nvPr>
            <p:ph idx="1"/>
          </p:nvPr>
        </p:nvSpPr>
        <p:spPr>
          <a:xfrm>
            <a:off x="471487" y="480040"/>
            <a:ext cx="5811747" cy="8945919"/>
          </a:xfrm>
        </p:spPr>
        <p:txBody>
          <a:bodyPr>
            <a:normAutofit/>
          </a:bodyPr>
          <a:lstStyle/>
          <a:p>
            <a:pPr marL="0" indent="0" algn="ctr">
              <a:buNone/>
            </a:pPr>
            <a:r>
              <a:rPr lang="en-IN" dirty="0"/>
              <a:t>  </a:t>
            </a:r>
          </a:p>
          <a:p>
            <a:pPr marL="0" indent="0" algn="ctr">
              <a:buNone/>
            </a:pPr>
            <a:r>
              <a:rPr lang="en-IN" b="1" u="sng" dirty="0"/>
              <a:t>“</a:t>
            </a:r>
            <a:r>
              <a:rPr lang="en-US" b="1" u="sng" dirty="0"/>
              <a:t>Efficacy of Government Schemes in a Public School - A Case Study Of Malihabad</a:t>
            </a:r>
            <a:r>
              <a:rPr lang="en-IN" b="1" u="sng" dirty="0"/>
              <a:t>”</a:t>
            </a:r>
          </a:p>
          <a:p>
            <a:pPr marL="0" indent="0" algn="ctr">
              <a:buNone/>
            </a:pPr>
            <a:r>
              <a:rPr lang="en-IN" dirty="0"/>
              <a:t>Submitted to :</a:t>
            </a:r>
          </a:p>
          <a:p>
            <a:pPr marL="0" indent="0" algn="ctr">
              <a:buNone/>
            </a:pPr>
            <a:r>
              <a:rPr lang="en-IN" b="1" u="sng" dirty="0"/>
              <a:t>Isabella Thoburn College, Lucknow</a:t>
            </a:r>
          </a:p>
          <a:p>
            <a:pPr marL="0" indent="0" algn="ctr">
              <a:buNone/>
            </a:pPr>
            <a:r>
              <a:rPr lang="en-IN" b="1" u="sng" dirty="0"/>
              <a:t>Department of Economics</a:t>
            </a:r>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Session : 2023-24</a:t>
            </a:r>
          </a:p>
          <a:p>
            <a:pPr marL="0" indent="0" algn="ctr">
              <a:buNone/>
            </a:pPr>
            <a:r>
              <a:rPr lang="en-IN" dirty="0"/>
              <a:t>Supervised by :</a:t>
            </a:r>
          </a:p>
          <a:p>
            <a:pPr marL="0" indent="0" algn="ctr">
              <a:buNone/>
            </a:pPr>
            <a:r>
              <a:rPr lang="en-IN" b="1" u="sng" dirty="0" err="1"/>
              <a:t>Dr.</a:t>
            </a:r>
            <a:r>
              <a:rPr lang="en-IN" b="1" u="sng" dirty="0"/>
              <a:t> Amita Marwha</a:t>
            </a:r>
          </a:p>
          <a:p>
            <a:pPr marL="0" indent="0" algn="ctr">
              <a:buNone/>
            </a:pPr>
            <a:r>
              <a:rPr lang="en-IN" dirty="0"/>
              <a:t>Assistant Professor</a:t>
            </a:r>
          </a:p>
          <a:p>
            <a:pPr marL="0" indent="0" algn="ctr">
              <a:buNone/>
            </a:pPr>
            <a:r>
              <a:rPr lang="en-IN" dirty="0"/>
              <a:t>Department of Economics</a:t>
            </a:r>
          </a:p>
          <a:p>
            <a:pPr marL="0" indent="0" algn="ctr">
              <a:buNone/>
            </a:pPr>
            <a:r>
              <a:rPr lang="en-IN" dirty="0"/>
              <a:t>Isabella Thoburn College</a:t>
            </a:r>
          </a:p>
          <a:p>
            <a:pPr marL="0" indent="0" algn="ctr">
              <a:buNone/>
            </a:pPr>
            <a:endParaRPr lang="en-IN" dirty="0"/>
          </a:p>
          <a:p>
            <a:pPr marL="0" indent="0" algn="ctr">
              <a:buNone/>
            </a:pPr>
            <a:r>
              <a:rPr lang="en-IN" dirty="0"/>
              <a:t>Submitted By :</a:t>
            </a:r>
          </a:p>
          <a:p>
            <a:pPr marL="0" indent="0" algn="ctr">
              <a:buNone/>
            </a:pPr>
            <a:r>
              <a:rPr lang="en-IN" b="1" u="sng" dirty="0"/>
              <a:t>Anshika Chandra</a:t>
            </a:r>
          </a:p>
          <a:p>
            <a:pPr marL="0" indent="0" algn="ctr">
              <a:buNone/>
            </a:pPr>
            <a:r>
              <a:rPr lang="en-IN" dirty="0"/>
              <a:t>BA </a:t>
            </a:r>
            <a:r>
              <a:rPr lang="en-US" sz="1800" kern="100" dirty="0">
                <a:effectLst/>
                <a:latin typeface="Bahnschrift SemiBold SemiConden" panose="020B0502040204020203" pitchFamily="34" charset="0"/>
                <a:ea typeface="Calibri" panose="020F0502020204030204" pitchFamily="34" charset="0"/>
                <a:cs typeface="Times New Roman" panose="02020603050405020304" pitchFamily="18" charset="0"/>
              </a:rPr>
              <a:t>3</a:t>
            </a:r>
            <a:r>
              <a:rPr lang="en-US" sz="1800" kern="100" baseline="30000" dirty="0">
                <a:effectLst/>
                <a:latin typeface="Bahnschrift SemiBold SemiConden" panose="020B0502040204020203" pitchFamily="34" charset="0"/>
                <a:ea typeface="Calibri" panose="020F0502020204030204" pitchFamily="34" charset="0"/>
                <a:cs typeface="Times New Roman" panose="02020603050405020304" pitchFamily="18" charset="0"/>
              </a:rPr>
              <a:t>rd</a:t>
            </a:r>
            <a:r>
              <a:rPr lang="en-IN" dirty="0"/>
              <a:t> Year (2021-24)</a:t>
            </a:r>
          </a:p>
          <a:p>
            <a:pPr marL="0" indent="0" algn="ctr">
              <a:buNone/>
            </a:pPr>
            <a:r>
              <a:rPr lang="en-IN" dirty="0"/>
              <a:t>Roll Number: 214154</a:t>
            </a:r>
          </a:p>
          <a:p>
            <a:pPr marL="0" indent="0" algn="ctr">
              <a:buNone/>
            </a:pPr>
            <a:r>
              <a:rPr lang="en-IN" dirty="0"/>
              <a:t>University Roll Number: 2110381010075</a:t>
            </a:r>
          </a:p>
          <a:p>
            <a:pPr marL="0" indent="0" algn="ctr">
              <a:buNone/>
            </a:pPr>
            <a:endParaRPr lang="en-IN" dirty="0"/>
          </a:p>
        </p:txBody>
      </p:sp>
      <p:pic>
        <p:nvPicPr>
          <p:cNvPr id="4" name="Picture 3"/>
          <p:cNvPicPr>
            <a:picLocks noChangeAspect="1"/>
          </p:cNvPicPr>
          <p:nvPr/>
        </p:nvPicPr>
        <p:blipFill>
          <a:blip r:embed="rId2"/>
          <a:stretch>
            <a:fillRect/>
          </a:stretch>
        </p:blipFill>
        <p:spPr>
          <a:xfrm>
            <a:off x="2646109" y="2721976"/>
            <a:ext cx="1607344" cy="1607344"/>
          </a:xfrm>
          <a:prstGeom prst="rect">
            <a:avLst/>
          </a:prstGeom>
        </p:spPr>
      </p:pic>
      <p:sp>
        <p:nvSpPr>
          <p:cNvPr id="5" name="Rectangle 4">
            <a:extLst>
              <a:ext uri="{FF2B5EF4-FFF2-40B4-BE49-F238E27FC236}">
                <a16:creationId xmlns:a16="http://schemas.microsoft.com/office/drawing/2014/main" id="{02C836AA-EFC9-73FB-E1BF-FA1694E727E6}"/>
              </a:ext>
            </a:extLst>
          </p:cNvPr>
          <p:cNvSpPr/>
          <p:nvPr/>
        </p:nvSpPr>
        <p:spPr>
          <a:xfrm>
            <a:off x="117566" y="104503"/>
            <a:ext cx="6622868" cy="970570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6" name="Slide Number Placeholder 5">
            <a:extLst>
              <a:ext uri="{FF2B5EF4-FFF2-40B4-BE49-F238E27FC236}">
                <a16:creationId xmlns:a16="http://schemas.microsoft.com/office/drawing/2014/main" id="{A5221511-3730-3B9A-9753-50396EA9CD74}"/>
              </a:ext>
            </a:extLst>
          </p:cNvPr>
          <p:cNvSpPr>
            <a:spLocks noGrp="1"/>
          </p:cNvSpPr>
          <p:nvPr>
            <p:ph type="sldNum" sz="quarter" idx="12"/>
          </p:nvPr>
        </p:nvSpPr>
        <p:spPr/>
        <p:txBody>
          <a:bodyPr/>
          <a:lstStyle/>
          <a:p>
            <a:fld id="{E5C32392-EBC6-4AA7-A894-96A44497D01B}" type="slidenum">
              <a:rPr lang="en-US" smtClean="0"/>
              <a:t>1</a:t>
            </a:fld>
            <a:endParaRPr lang="en-US"/>
          </a:p>
        </p:txBody>
      </p:sp>
    </p:spTree>
    <p:extLst>
      <p:ext uri="{BB962C8B-B14F-4D97-AF65-F5344CB8AC3E}">
        <p14:creationId xmlns:p14="http://schemas.microsoft.com/office/powerpoint/2010/main" val="334754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473" y="174172"/>
            <a:ext cx="6712527" cy="9081435"/>
          </a:xfrm>
        </p:spPr>
        <p:txBody>
          <a:bodyPr>
            <a:noAutofit/>
          </a:bodyPr>
          <a:lstStyle/>
          <a:p>
            <a:pPr algn="l">
              <a:buFont typeface="Wingdings" panose="05000000000000000000" pitchFamily="2" charset="2"/>
              <a:buChar char="Ø"/>
            </a:pPr>
            <a:r>
              <a:rPr lang="en-US" sz="1400" b="0" i="0" dirty="0" err="1">
                <a:effectLst/>
                <a:latin typeface="Bahnschrift SemiBold" panose="020B0502040204020203" pitchFamily="34" charset="0"/>
              </a:rPr>
              <a:t>Fiszbein</a:t>
            </a:r>
            <a:r>
              <a:rPr lang="en-US" sz="1400" b="0" i="0" dirty="0">
                <a:effectLst/>
                <a:latin typeface="Bahnschrift SemiBold" panose="020B0502040204020203" pitchFamily="34" charset="0"/>
              </a:rPr>
              <a:t> et al. (2009) evaluated Brazil's conditional cash transfer program, "Bolsa Escola," noting positive effects on schooling and health outcomes.</a:t>
            </a:r>
          </a:p>
          <a:p>
            <a:pPr algn="l">
              <a:buFont typeface="Wingdings" panose="05000000000000000000" pitchFamily="2" charset="2"/>
              <a:buChar char="Ø"/>
            </a:pPr>
            <a:r>
              <a:rPr lang="en-US" sz="1400" b="0" i="0" dirty="0" err="1">
                <a:effectLst/>
                <a:latin typeface="Bahnschrift SemiBold" panose="020B0502040204020203" pitchFamily="34" charset="0"/>
              </a:rPr>
              <a:t>Rekalidou</a:t>
            </a:r>
            <a:r>
              <a:rPr lang="en-US" sz="1400" b="0" i="0" dirty="0">
                <a:effectLst/>
                <a:latin typeface="Bahnschrift SemiBold" panose="020B0502040204020203" pitchFamily="34" charset="0"/>
              </a:rPr>
              <a:t> and </a:t>
            </a:r>
            <a:r>
              <a:rPr lang="en-US" sz="1400" b="0" i="0" dirty="0" err="1">
                <a:effectLst/>
                <a:latin typeface="Bahnschrift SemiBold" panose="020B0502040204020203" pitchFamily="34" charset="0"/>
              </a:rPr>
              <a:t>Penderi</a:t>
            </a:r>
            <a:r>
              <a:rPr lang="en-US" sz="1400" b="0" i="0" dirty="0">
                <a:effectLst/>
                <a:latin typeface="Bahnschrift SemiBold" panose="020B0502040204020203" pitchFamily="34" charset="0"/>
              </a:rPr>
              <a:t> (2009) studied the relationship between classroom climate, teacher-student interactions, and student outcomes.</a:t>
            </a:r>
          </a:p>
          <a:p>
            <a:pPr algn="l">
              <a:buFont typeface="Wingdings" panose="05000000000000000000" pitchFamily="2" charset="2"/>
              <a:buChar char="Ø"/>
            </a:pPr>
            <a:r>
              <a:rPr lang="en-US" sz="1400" b="0" i="0" dirty="0">
                <a:effectLst/>
                <a:latin typeface="Bahnschrift SemiBold" panose="020B0502040204020203" pitchFamily="34" charset="0"/>
              </a:rPr>
              <a:t>Khan (2010) identified challenges in achieving universal primary education in Pakistan, including poverty and social beliefs.</a:t>
            </a:r>
          </a:p>
          <a:p>
            <a:pPr algn="l">
              <a:buFont typeface="Wingdings" panose="05000000000000000000" pitchFamily="2" charset="2"/>
              <a:buChar char="Ø"/>
            </a:pPr>
            <a:endParaRPr lang="en-US" sz="1400" dirty="0">
              <a:latin typeface="Bahnschrift SemiBold" panose="020B0502040204020203" pitchFamily="34" charset="0"/>
            </a:endParaRPr>
          </a:p>
          <a:p>
            <a:pPr marL="0" indent="0">
              <a:buNone/>
            </a:pPr>
            <a:r>
              <a:rPr lang="en-US" sz="2000" b="1" u="sng" dirty="0">
                <a:latin typeface="Aptos Display" panose="020B0004020202020204" pitchFamily="34" charset="0"/>
              </a:rPr>
              <a:t>RESEARCH STUDIES AT NATIONAL LEVEL </a:t>
            </a:r>
          </a:p>
          <a:p>
            <a:pPr marL="0" indent="0">
              <a:buNone/>
            </a:pPr>
            <a:endParaRPr lang="en-US" sz="2000" b="1" u="sng" dirty="0">
              <a:latin typeface="Aptos Display" panose="020B0004020202020204" pitchFamily="34" charset="0"/>
            </a:endParaRPr>
          </a:p>
          <a:p>
            <a:pPr algn="l">
              <a:buFont typeface="Wingdings" panose="05000000000000000000" pitchFamily="2" charset="2"/>
              <a:buChar char="Ø"/>
            </a:pPr>
            <a:r>
              <a:rPr lang="en-US" sz="1400" b="0" i="0" dirty="0">
                <a:effectLst/>
                <a:latin typeface="Bahnschrift SemiBold" panose="020B0502040204020203" pitchFamily="34" charset="0"/>
              </a:rPr>
              <a:t>Deewan (1992) found that while incentives like free textbooks and mid-day meals improved children's health and attendance, funds weren't utilized properly.</a:t>
            </a:r>
          </a:p>
          <a:p>
            <a:pPr algn="l">
              <a:buFont typeface="Wingdings" panose="05000000000000000000" pitchFamily="2" charset="2"/>
              <a:buChar char="Ø"/>
            </a:pPr>
            <a:r>
              <a:rPr lang="en-US" sz="1400" b="0" i="0" dirty="0">
                <a:effectLst/>
                <a:latin typeface="Bahnschrift SemiBold" panose="020B0502040204020203" pitchFamily="34" charset="0"/>
              </a:rPr>
              <a:t>Shukla (1995) highlighted that interventions for tribal education were often inadequate and failed to reach all needy students.</a:t>
            </a:r>
          </a:p>
          <a:p>
            <a:pPr algn="l">
              <a:buFont typeface="Wingdings" panose="05000000000000000000" pitchFamily="2" charset="2"/>
              <a:buChar char="Ø"/>
            </a:pPr>
            <a:r>
              <a:rPr lang="en-US" sz="1400" b="0" i="0" dirty="0">
                <a:effectLst/>
                <a:latin typeface="Bahnschrift SemiBold" panose="020B0502040204020203" pitchFamily="34" charset="0"/>
              </a:rPr>
              <a:t>Dyer (1996) showed that despite enrollment, factors like teacher absenteeism led to students being pushed out of school.</a:t>
            </a:r>
          </a:p>
          <a:p>
            <a:pPr algn="l">
              <a:buFont typeface="Wingdings" panose="05000000000000000000" pitchFamily="2" charset="2"/>
              <a:buChar char="Ø"/>
            </a:pPr>
            <a:r>
              <a:rPr lang="en-US" sz="1400" b="0" i="0" dirty="0">
                <a:effectLst/>
                <a:latin typeface="Bahnschrift SemiBold" panose="020B0502040204020203" pitchFamily="34" charset="0"/>
              </a:rPr>
              <a:t>Planning Commission (1998) found that while monetary schemes increased enrollment, dropout rates also rose due to various social factors.</a:t>
            </a:r>
          </a:p>
          <a:p>
            <a:pPr algn="l">
              <a:buFont typeface="Wingdings" panose="05000000000000000000" pitchFamily="2" charset="2"/>
              <a:buChar char="Ø"/>
            </a:pPr>
            <a:r>
              <a:rPr lang="en-US" sz="1400" b="0" i="0" dirty="0">
                <a:effectLst/>
                <a:latin typeface="Bahnschrift SemiBold" panose="020B0502040204020203" pitchFamily="34" charset="0"/>
              </a:rPr>
              <a:t>Saxena et al. (2000) suggested community awareness campaigns and incentives to enhance girl's participation in education.</a:t>
            </a:r>
          </a:p>
          <a:p>
            <a:pPr algn="l">
              <a:buFont typeface="Wingdings" panose="05000000000000000000" pitchFamily="2" charset="2"/>
              <a:buChar char="Ø"/>
            </a:pPr>
            <a:r>
              <a:rPr lang="en-US" sz="1400" b="0" i="0" dirty="0">
                <a:effectLst/>
                <a:latin typeface="Bahnschrift SemiBold" panose="020B0502040204020203" pitchFamily="34" charset="0"/>
              </a:rPr>
              <a:t>Kaul (2001) identified household poverty and lack of infrastructure as reasons for low enrollment and high dropout rates.</a:t>
            </a:r>
          </a:p>
          <a:p>
            <a:pPr algn="l">
              <a:buFont typeface="Wingdings" panose="05000000000000000000" pitchFamily="2" charset="2"/>
              <a:buChar char="Ø"/>
            </a:pPr>
            <a:r>
              <a:rPr lang="en-US" sz="1400" b="0" i="0" dirty="0" err="1">
                <a:effectLst/>
                <a:latin typeface="Bahnschrift SemiBold" panose="020B0502040204020203" pitchFamily="34" charset="0"/>
              </a:rPr>
              <a:t>Duraisamy</a:t>
            </a:r>
            <a:r>
              <a:rPr lang="en-US" sz="1400" b="0" i="0" dirty="0">
                <a:effectLst/>
                <a:latin typeface="Bahnschrift SemiBold" panose="020B0502040204020203" pitchFamily="34" charset="0"/>
              </a:rPr>
              <a:t> (2001) emphasized the need for targeted policies to address social, cultural, and gender-based imbalances in education.</a:t>
            </a:r>
          </a:p>
          <a:p>
            <a:pPr algn="l">
              <a:buFont typeface="Wingdings" panose="05000000000000000000" pitchFamily="2" charset="2"/>
              <a:buChar char="Ø"/>
            </a:pPr>
            <a:r>
              <a:rPr lang="en-US" sz="1400" b="0" i="0" dirty="0">
                <a:effectLst/>
                <a:latin typeface="Bahnschrift SemiBold" panose="020B0502040204020203" pitchFamily="34" charset="0"/>
              </a:rPr>
              <a:t>Aggarwal (2001) noted improvements in enrollment but emphasized the need for additional efforts to achieve universal primary education.</a:t>
            </a:r>
          </a:p>
          <a:p>
            <a:pPr algn="l">
              <a:buFont typeface="Wingdings" panose="05000000000000000000" pitchFamily="2" charset="2"/>
              <a:buChar char="Ø"/>
            </a:pPr>
            <a:r>
              <a:rPr lang="en-US" sz="1400" b="0" i="0" dirty="0" err="1">
                <a:effectLst/>
                <a:latin typeface="Bahnschrift SemiBold" panose="020B0502040204020203" pitchFamily="34" charset="0"/>
              </a:rPr>
              <a:t>Yadappanavar</a:t>
            </a:r>
            <a:r>
              <a:rPr lang="en-US" sz="1400" b="0" i="0" dirty="0">
                <a:effectLst/>
                <a:latin typeface="Bahnschrift SemiBold" panose="020B0502040204020203" pitchFamily="34" charset="0"/>
              </a:rPr>
              <a:t> (2002) highlighted migration and cultural attitudes as barriers to education and called for policy interventions.</a:t>
            </a:r>
          </a:p>
          <a:p>
            <a:pPr algn="l">
              <a:buFont typeface="Wingdings" panose="05000000000000000000" pitchFamily="2" charset="2"/>
              <a:buChar char="Ø"/>
            </a:pPr>
            <a:r>
              <a:rPr lang="en-US" sz="1400" b="0" i="0" dirty="0">
                <a:effectLst/>
                <a:latin typeface="Bahnschrift SemiBold" panose="020B0502040204020203" pitchFamily="34" charset="0"/>
              </a:rPr>
              <a:t>Kar (2002) emphasized the significance of schools and parental attitudes in promoting education.</a:t>
            </a:r>
          </a:p>
          <a:p>
            <a:pPr algn="l">
              <a:buFont typeface="Wingdings" panose="05000000000000000000" pitchFamily="2" charset="2"/>
              <a:buChar char="Ø"/>
            </a:pPr>
            <a:r>
              <a:rPr lang="en-US" sz="1400" b="0" i="0" dirty="0">
                <a:effectLst/>
                <a:latin typeface="Bahnschrift SemiBold" panose="020B0502040204020203" pitchFamily="34" charset="0"/>
              </a:rPr>
              <a:t>Raghu Raman (2002) found that incentive schemes encouraged children to attend school regularly.</a:t>
            </a:r>
          </a:p>
          <a:p>
            <a:pPr algn="l">
              <a:buFont typeface="Wingdings" panose="05000000000000000000" pitchFamily="2" charset="2"/>
              <a:buChar char="Ø"/>
            </a:pPr>
            <a:r>
              <a:rPr lang="en-US" sz="1400" b="0" i="0" dirty="0">
                <a:effectLst/>
                <a:latin typeface="Bahnschrift SemiBold" panose="020B0502040204020203" pitchFamily="34" charset="0"/>
              </a:rPr>
              <a:t>Centre for Equity Studies (2003) reported increased enrollment and social integration due to midday meal schemes.</a:t>
            </a:r>
          </a:p>
          <a:p>
            <a:pPr algn="l">
              <a:buFont typeface="Wingdings" panose="05000000000000000000" pitchFamily="2" charset="2"/>
              <a:buChar char="Ø"/>
            </a:pPr>
            <a:r>
              <a:rPr lang="en-US" sz="1400" b="0" i="0" dirty="0">
                <a:effectLst/>
                <a:latin typeface="Bahnschrift SemiBold" panose="020B0502040204020203" pitchFamily="34" charset="0"/>
              </a:rPr>
              <a:t>Miguel and Kremer (2004) observed a positive impact of incentive programs on school participation.</a:t>
            </a:r>
          </a:p>
          <a:p>
            <a:pPr algn="l">
              <a:buFont typeface="Wingdings" panose="05000000000000000000" pitchFamily="2" charset="2"/>
              <a:buChar char="Ø"/>
            </a:pPr>
            <a:r>
              <a:rPr lang="en-US" sz="1400" b="0" i="0" dirty="0">
                <a:effectLst/>
                <a:latin typeface="Bahnschrift SemiBold" panose="020B0502040204020203" pitchFamily="34" charset="0"/>
              </a:rPr>
              <a:t>Luitel and Acharya (2006) found a lack of clarity and potential discrimination in scholarship schemes.</a:t>
            </a:r>
          </a:p>
          <a:p>
            <a:pPr algn="l">
              <a:buFont typeface="Wingdings" panose="05000000000000000000" pitchFamily="2" charset="2"/>
              <a:buChar char="Ø"/>
            </a:pPr>
            <a:endParaRPr lang="en-US" sz="1400" b="0" i="0" dirty="0">
              <a:effectLst/>
              <a:latin typeface="Bahnschrift SemiBold" panose="020B0502040204020203" pitchFamily="34" charset="0"/>
            </a:endParaRPr>
          </a:p>
          <a:p>
            <a:pPr algn="l">
              <a:buFont typeface="Wingdings" panose="05000000000000000000" pitchFamily="2" charset="2"/>
              <a:buChar char="Ø"/>
            </a:pPr>
            <a:endParaRPr lang="en-US" sz="1400" b="0" i="0" dirty="0">
              <a:effectLst/>
              <a:latin typeface="Bahnschrift SemiBold" panose="020B0502040204020203" pitchFamily="34" charset="0"/>
            </a:endParaRPr>
          </a:p>
          <a:p>
            <a:pPr marL="0" indent="0" algn="l">
              <a:buNone/>
            </a:pPr>
            <a:endParaRPr lang="en-US" sz="1700" b="0" i="0" dirty="0">
              <a:effectLst/>
              <a:latin typeface="Bahnschrift SemiBold" panose="020B0502040204020203" pitchFamily="34" charset="0"/>
            </a:endParaRPr>
          </a:p>
        </p:txBody>
      </p:sp>
      <p:sp>
        <p:nvSpPr>
          <p:cNvPr id="2" name="Rectangle 1">
            <a:extLst>
              <a:ext uri="{FF2B5EF4-FFF2-40B4-BE49-F238E27FC236}">
                <a16:creationId xmlns:a16="http://schemas.microsoft.com/office/drawing/2014/main" id="{4BAB8A03-4822-F4F0-3A62-8EC51586CEA8}"/>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Slide Number Placeholder 3">
            <a:extLst>
              <a:ext uri="{FF2B5EF4-FFF2-40B4-BE49-F238E27FC236}">
                <a16:creationId xmlns:a16="http://schemas.microsoft.com/office/drawing/2014/main" id="{898FC6AA-6778-25A5-90AF-E97DD8BFC4B2}"/>
              </a:ext>
            </a:extLst>
          </p:cNvPr>
          <p:cNvSpPr>
            <a:spLocks noGrp="1"/>
          </p:cNvSpPr>
          <p:nvPr>
            <p:ph type="sldNum" sz="quarter" idx="12"/>
          </p:nvPr>
        </p:nvSpPr>
        <p:spPr>
          <a:xfrm>
            <a:off x="5209223" y="9416716"/>
            <a:ext cx="1543050" cy="527403"/>
          </a:xfrm>
        </p:spPr>
        <p:txBody>
          <a:bodyPr/>
          <a:lstStyle/>
          <a:p>
            <a:fld id="{E5C32392-EBC6-4AA7-A894-96A44497D01B}" type="slidenum">
              <a:rPr lang="en-US" smtClean="0"/>
              <a:t>10</a:t>
            </a:fld>
            <a:endParaRPr lang="en-US" dirty="0"/>
          </a:p>
        </p:txBody>
      </p:sp>
    </p:spTree>
    <p:extLst>
      <p:ext uri="{BB962C8B-B14F-4D97-AF65-F5344CB8AC3E}">
        <p14:creationId xmlns:p14="http://schemas.microsoft.com/office/powerpoint/2010/main" val="274451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 y="0"/>
            <a:ext cx="6525491" cy="9124384"/>
          </a:xfrm>
        </p:spPr>
        <p:txBody>
          <a:bodyPr>
            <a:noAutofit/>
          </a:bodyPr>
          <a:lstStyle/>
          <a:p>
            <a:pPr marL="0" indent="0" algn="l">
              <a:buNone/>
            </a:pPr>
            <a:endParaRPr lang="en-US" sz="1800" u="sng" dirty="0">
              <a:latin typeface="Bahnschrift SemiBold" panose="020B0502040204020203" pitchFamily="34" charset="0"/>
            </a:endParaRPr>
          </a:p>
          <a:p>
            <a:pPr marL="0" indent="0" algn="l">
              <a:buNone/>
            </a:pPr>
            <a:r>
              <a:rPr lang="en-US" sz="2000" b="1" u="sng" dirty="0">
                <a:latin typeface="Aptos Display" panose="020B0004020202020204" pitchFamily="34" charset="0"/>
              </a:rPr>
              <a:t>OVERVIEW</a:t>
            </a:r>
          </a:p>
          <a:p>
            <a:pPr marL="0" indent="0" algn="l">
              <a:buNone/>
            </a:pPr>
            <a:r>
              <a:rPr lang="en-US" sz="1400" dirty="0">
                <a:latin typeface="Bahnschrift SemiBold" panose="020B0502040204020203" pitchFamily="34" charset="0"/>
              </a:rPr>
              <a:t>Incentives are good attempts made by the Government to attract the maximum number of students towards school but it is the quality of teaching that decides whether children going to retain and continue their education. Apart from these incentives, there ought to be many reasons for children to go to school and learn in several ways. These incentives and scholarships has been used for a long time as a means to promote education of girl child and children from disadvantaged groups but still, enrolment, retention and learning achievements are far from reaching to the target set again and again by the Government to accomplish the dream of universal elementary education. Many studies have concluded that these schemes somewhere have a positive impact on the enrolment of children in schools especially the girl child but dropout rates are still a major problem. Many programs have been designed to control the drop- out rates but somewhere we are lagging behind in providing quality education of satisfactory level.</a:t>
            </a:r>
          </a:p>
          <a:p>
            <a:pPr marL="0" indent="0" algn="l">
              <a:buNone/>
            </a:pPr>
            <a:endParaRPr lang="en-US" sz="1700" dirty="0">
              <a:latin typeface="Bahnschrift SemiBold" panose="020B0502040204020203" pitchFamily="34" charset="0"/>
            </a:endParaRPr>
          </a:p>
          <a:p>
            <a:pPr marL="0" indent="0" algn="l">
              <a:buNone/>
            </a:pPr>
            <a:r>
              <a:rPr lang="en-US" sz="2000" b="1" u="sng" dirty="0">
                <a:latin typeface="Aptos Display" panose="020B0004020202020204" pitchFamily="34" charset="0"/>
              </a:rPr>
              <a:t>CONCLUSION</a:t>
            </a:r>
          </a:p>
          <a:p>
            <a:pPr marL="0" indent="0" algn="l">
              <a:buNone/>
            </a:pPr>
            <a:r>
              <a:rPr lang="en-US" sz="1400" dirty="0">
                <a:latin typeface="Bahnschrift SemiBold" panose="020B0502040204020203" pitchFamily="34" charset="0"/>
              </a:rPr>
              <a:t>The present review has helped the researcher in gaining a clear view related to the study. The researcher realized the importance of study in comparison to another review in the research work. Considerable research has been done in an effort to study the impact of various schemes on enrolment and retention rates of students across the country. The robustness of research in the field of enrolment and retention of children in schools has been substantiated by the researchers. All studies support the fact that there is a rise in enrolment of children in schools due to these schemes. To conclude from the above literature review one can observe that there is a need for the planned and systematic analysis of various schemes and their impact on the schooling of children as a whole. </a:t>
            </a:r>
          </a:p>
          <a:p>
            <a:pPr algn="l">
              <a:buFont typeface="Wingdings" panose="05000000000000000000" pitchFamily="2" charset="2"/>
              <a:buChar char="Ø"/>
            </a:pPr>
            <a:r>
              <a:rPr lang="en-US" sz="1400" b="0" i="0" dirty="0">
                <a:effectLst/>
                <a:latin typeface="Bahnschrift SemiBold" panose="020B0502040204020203" pitchFamily="34" charset="0"/>
              </a:rPr>
              <a:t>Lack of teaching-learning resources is a major reason for school dropouts, emphasizing the need for better infrastructure.</a:t>
            </a:r>
          </a:p>
          <a:p>
            <a:pPr algn="l">
              <a:buFont typeface="Wingdings" panose="05000000000000000000" pitchFamily="2" charset="2"/>
              <a:buChar char="Ø"/>
            </a:pPr>
            <a:r>
              <a:rPr lang="en-US" sz="1400" b="0" i="0" dirty="0">
                <a:effectLst/>
                <a:latin typeface="Bahnschrift SemiBold" panose="020B0502040204020203" pitchFamily="34" charset="0"/>
              </a:rPr>
              <a:t>Effective teaching-learning environments positively impact retention rates and learning outcomes.</a:t>
            </a:r>
          </a:p>
          <a:p>
            <a:pPr algn="l">
              <a:buFont typeface="Wingdings" panose="05000000000000000000" pitchFamily="2" charset="2"/>
              <a:buChar char="Ø"/>
            </a:pPr>
            <a:r>
              <a:rPr lang="en-US" sz="1400" b="0" i="0" dirty="0">
                <a:effectLst/>
                <a:latin typeface="Bahnschrift SemiBold" panose="020B0502040204020203" pitchFamily="34" charset="0"/>
              </a:rPr>
              <a:t>Elementary education studies highlight the significant gap in basic skills like reading and numeracy.</a:t>
            </a:r>
          </a:p>
          <a:p>
            <a:pPr algn="l">
              <a:buFont typeface="Wingdings" panose="05000000000000000000" pitchFamily="2" charset="2"/>
              <a:buChar char="Ø"/>
            </a:pPr>
            <a:r>
              <a:rPr lang="en-US" sz="1400" b="0" i="0" dirty="0">
                <a:effectLst/>
                <a:latin typeface="Bahnschrift SemiBold" panose="020B0502040204020203" pitchFamily="34" charset="0"/>
              </a:rPr>
              <a:t>Government schemes reduce social and gender imbalances, leading to increased enrollment of marginalized children.</a:t>
            </a:r>
          </a:p>
          <a:p>
            <a:pPr algn="l">
              <a:buFont typeface="Wingdings" panose="05000000000000000000" pitchFamily="2" charset="2"/>
              <a:buChar char="Ø"/>
            </a:pPr>
            <a:r>
              <a:rPr lang="en-US" sz="1400" b="0" i="0" dirty="0">
                <a:effectLst/>
                <a:latin typeface="Bahnschrift SemiBold" panose="020B0502040204020203" pitchFamily="34" charset="0"/>
              </a:rPr>
              <a:t>The mid-day meal scheme is preferred by students, improving enrollment and retention rates.</a:t>
            </a:r>
          </a:p>
          <a:p>
            <a:pPr algn="l">
              <a:buFont typeface="Wingdings" panose="05000000000000000000" pitchFamily="2" charset="2"/>
              <a:buChar char="Ø"/>
            </a:pPr>
            <a:r>
              <a:rPr lang="en-US" sz="1400" b="0" i="0" dirty="0">
                <a:effectLst/>
                <a:latin typeface="Bahnschrift SemiBold" panose="020B0502040204020203" pitchFamily="34" charset="0"/>
              </a:rPr>
              <a:t>Many countries use conditional cash transfers to encourage school attendance for primary education.</a:t>
            </a:r>
          </a:p>
          <a:p>
            <a:pPr algn="l">
              <a:buFont typeface="Wingdings" panose="05000000000000000000" pitchFamily="2" charset="2"/>
              <a:buChar char="Ø"/>
            </a:pPr>
            <a:r>
              <a:rPr lang="en-US" sz="1400" b="0" i="0" dirty="0">
                <a:effectLst/>
                <a:latin typeface="Bahnschrift SemiBold" panose="020B0502040204020203" pitchFamily="34" charset="0"/>
              </a:rPr>
              <a:t>School environment plays a crucial role in retention, with issues like punishment and indirect schooling costs hindering completion.</a:t>
            </a:r>
          </a:p>
          <a:p>
            <a:pPr marL="0" indent="0" algn="l">
              <a:buNone/>
            </a:pPr>
            <a:endParaRPr lang="en-US" sz="1400" u="sng" dirty="0">
              <a:latin typeface="Bahnschrift SemiBold" panose="020B0502040204020203" pitchFamily="34" charset="0"/>
            </a:endParaRPr>
          </a:p>
        </p:txBody>
      </p:sp>
      <p:sp>
        <p:nvSpPr>
          <p:cNvPr id="2" name="Rectangle 1">
            <a:extLst>
              <a:ext uri="{FF2B5EF4-FFF2-40B4-BE49-F238E27FC236}">
                <a16:creationId xmlns:a16="http://schemas.microsoft.com/office/drawing/2014/main" id="{0D1B963B-67B0-2522-50C8-481CDFC549B2}"/>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Slide Number Placeholder 3">
            <a:extLst>
              <a:ext uri="{FF2B5EF4-FFF2-40B4-BE49-F238E27FC236}">
                <a16:creationId xmlns:a16="http://schemas.microsoft.com/office/drawing/2014/main" id="{A2B7512F-B14F-708C-0702-B08D966C98FC}"/>
              </a:ext>
            </a:extLst>
          </p:cNvPr>
          <p:cNvSpPr>
            <a:spLocks noGrp="1"/>
          </p:cNvSpPr>
          <p:nvPr>
            <p:ph type="sldNum" sz="quarter" idx="12"/>
          </p:nvPr>
        </p:nvSpPr>
        <p:spPr>
          <a:xfrm>
            <a:off x="5148695" y="9378597"/>
            <a:ext cx="1543050" cy="527403"/>
          </a:xfrm>
        </p:spPr>
        <p:txBody>
          <a:bodyPr/>
          <a:lstStyle/>
          <a:p>
            <a:fld id="{E5C32392-EBC6-4AA7-A894-96A44497D01B}" type="slidenum">
              <a:rPr lang="en-US" smtClean="0"/>
              <a:t>11</a:t>
            </a:fld>
            <a:endParaRPr lang="en-US" dirty="0"/>
          </a:p>
        </p:txBody>
      </p:sp>
    </p:spTree>
    <p:extLst>
      <p:ext uri="{BB962C8B-B14F-4D97-AF65-F5344CB8AC3E}">
        <p14:creationId xmlns:p14="http://schemas.microsoft.com/office/powerpoint/2010/main" val="26313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474" y="180110"/>
            <a:ext cx="6477396" cy="9297566"/>
          </a:xfrm>
        </p:spPr>
        <p:txBody>
          <a:bodyPr>
            <a:noAutofit/>
          </a:bodyPr>
          <a:lstStyle/>
          <a:p>
            <a:pPr algn="l">
              <a:buFont typeface="Wingdings" panose="05000000000000000000" pitchFamily="2" charset="2"/>
              <a:buChar char="Ø"/>
            </a:pPr>
            <a:endParaRPr lang="en-US" sz="1400" b="0" i="0" dirty="0">
              <a:effectLst/>
              <a:latin typeface="Bahnschrift SemiBold" panose="020B0502040204020203" pitchFamily="34" charset="0"/>
            </a:endParaRPr>
          </a:p>
          <a:p>
            <a:pPr marL="0" indent="0" algn="l">
              <a:buNone/>
            </a:pPr>
            <a:endParaRPr lang="en-US" sz="1400" b="1" u="sng" dirty="0">
              <a:latin typeface="Bahnschrift SemiBold" panose="020B0502040204020203" pitchFamily="34" charset="0"/>
            </a:endParaRPr>
          </a:p>
          <a:p>
            <a:pPr algn="l">
              <a:buFont typeface="Wingdings" panose="05000000000000000000" pitchFamily="2" charset="2"/>
              <a:buChar char="Ø"/>
            </a:pPr>
            <a:r>
              <a:rPr lang="en-US" sz="1400" b="0" i="0" dirty="0">
                <a:effectLst/>
                <a:latin typeface="Bahnschrift SemiBold" panose="020B0502040204020203" pitchFamily="34" charset="0"/>
              </a:rPr>
              <a:t>Parental attitude toward education, along with school environment and teaching methods, affects student retention.</a:t>
            </a:r>
          </a:p>
          <a:p>
            <a:pPr algn="l">
              <a:buFont typeface="Wingdings" panose="05000000000000000000" pitchFamily="2" charset="2"/>
              <a:buChar char="Ø"/>
            </a:pPr>
            <a:r>
              <a:rPr lang="en-US" sz="1400" b="0" i="0" dirty="0">
                <a:effectLst/>
                <a:latin typeface="Bahnschrift SemiBold" panose="020B0502040204020203" pitchFamily="34" charset="0"/>
              </a:rPr>
              <a:t>Retained students often lag behind in basic skills like reading and numeracy.</a:t>
            </a:r>
          </a:p>
          <a:p>
            <a:pPr algn="l">
              <a:buFont typeface="Wingdings" panose="05000000000000000000" pitchFamily="2" charset="2"/>
              <a:buChar char="Ø"/>
            </a:pPr>
            <a:r>
              <a:rPr lang="en-US" sz="1400" b="0" i="0" dirty="0">
                <a:effectLst/>
                <a:latin typeface="Bahnschrift SemiBold" panose="020B0502040204020203" pitchFamily="34" charset="0"/>
              </a:rPr>
              <a:t>Timely incentives and scholarships linked to attendance motivate parents to send children to school regularly.</a:t>
            </a:r>
          </a:p>
          <a:p>
            <a:pPr marL="0" indent="0" algn="l">
              <a:buNone/>
            </a:pPr>
            <a:r>
              <a:rPr lang="en-US" sz="2000" b="1" u="sng" dirty="0">
                <a:latin typeface="Aptos Display" panose="020B0004020202020204" pitchFamily="34" charset="0"/>
              </a:rPr>
              <a:t>RESEARCH GAPS IDENTIFIED</a:t>
            </a:r>
          </a:p>
          <a:p>
            <a:pPr marL="0" indent="0" algn="l">
              <a:buNone/>
            </a:pPr>
            <a:endParaRPr lang="en-US" sz="2000" b="1" i="0" dirty="0">
              <a:effectLst/>
              <a:latin typeface="Aptos Display" panose="020B0004020202020204" pitchFamily="34" charset="0"/>
            </a:endParaRPr>
          </a:p>
          <a:p>
            <a:pPr algn="l">
              <a:buFont typeface="Wingdings" panose="05000000000000000000" pitchFamily="2" charset="2"/>
              <a:buChar char="Ø"/>
            </a:pPr>
            <a:r>
              <a:rPr lang="en-US" sz="1400" b="0" i="0" dirty="0">
                <a:effectLst/>
                <a:latin typeface="Bahnschrift SemiBold" panose="020B0502040204020203" pitchFamily="34" charset="0"/>
              </a:rPr>
              <a:t>Few studies address parents' challenges in accessing incentives under education schemes, necessitating qualitative analysis to understand their perspectives.</a:t>
            </a:r>
          </a:p>
          <a:p>
            <a:pPr algn="l">
              <a:buFont typeface="Wingdings" panose="05000000000000000000" pitchFamily="2" charset="2"/>
              <a:buChar char="Ø"/>
            </a:pPr>
            <a:r>
              <a:rPr lang="en-US" sz="1400" b="0" i="0" dirty="0">
                <a:effectLst/>
                <a:latin typeface="Bahnschrift SemiBold" panose="020B0502040204020203" pitchFamily="34" charset="0"/>
              </a:rPr>
              <a:t>Existing research mainly focuses on the impact of midday meals on enrollment and retention, overlooking their influence on children's academic performance.</a:t>
            </a:r>
          </a:p>
          <a:p>
            <a:pPr algn="l">
              <a:buFont typeface="Wingdings" panose="05000000000000000000" pitchFamily="2" charset="2"/>
              <a:buChar char="Ø"/>
            </a:pPr>
            <a:r>
              <a:rPr lang="en-US" sz="1400" b="0" i="0" dirty="0">
                <a:effectLst/>
                <a:latin typeface="Bahnschrift SemiBold" panose="020B0502040204020203" pitchFamily="34" charset="0"/>
              </a:rPr>
              <a:t>There's a lack of investigation into the effectiveness of monetary incentives provided to students and their families, highlighting the need for input from parents and teachers.</a:t>
            </a:r>
          </a:p>
          <a:p>
            <a:pPr algn="l">
              <a:buFont typeface="Wingdings" panose="05000000000000000000" pitchFamily="2" charset="2"/>
              <a:buChar char="Ø"/>
            </a:pPr>
            <a:r>
              <a:rPr lang="en-US" sz="1400" b="0" i="0" dirty="0">
                <a:effectLst/>
                <a:latin typeface="Bahnschrift SemiBold" panose="020B0502040204020203" pitchFamily="34" charset="0"/>
              </a:rPr>
              <a:t>Teacher constraints in implementing scheme-related tasks have been overlooked in previous studies, warranting exploration.</a:t>
            </a:r>
          </a:p>
          <a:p>
            <a:pPr algn="l">
              <a:buFont typeface="Wingdings" panose="05000000000000000000" pitchFamily="2" charset="2"/>
              <a:buChar char="Ø"/>
            </a:pPr>
            <a:r>
              <a:rPr lang="en-US" sz="1400" b="0" i="0" dirty="0">
                <a:effectLst/>
                <a:latin typeface="Bahnschrift SemiBold" panose="020B0502040204020203" pitchFamily="34" charset="0"/>
              </a:rPr>
              <a:t>While many studies examine school enrollment, there's limited research on dropout students, indicating a need for follow-up studies to understand their reasons for leaving school.</a:t>
            </a:r>
          </a:p>
          <a:p>
            <a:pPr algn="l">
              <a:buFont typeface="Wingdings" panose="05000000000000000000" pitchFamily="2" charset="2"/>
              <a:buChar char="Ø"/>
            </a:pPr>
            <a:r>
              <a:rPr lang="en-US" sz="1400" b="0" i="0" dirty="0">
                <a:effectLst/>
                <a:latin typeface="Bahnschrift SemiBold" panose="020B0502040204020203" pitchFamily="34" charset="0"/>
              </a:rPr>
              <a:t>Processes for claiming benefits under education schemes have been neglected in research, prompting further exploration.</a:t>
            </a:r>
          </a:p>
          <a:p>
            <a:pPr algn="l">
              <a:buFont typeface="Wingdings" panose="05000000000000000000" pitchFamily="2" charset="2"/>
              <a:buChar char="Ø"/>
            </a:pPr>
            <a:r>
              <a:rPr lang="en-US" sz="1400" b="0" i="0" dirty="0">
                <a:effectLst/>
                <a:latin typeface="Bahnschrift SemiBold" panose="020B0502040204020203" pitchFamily="34" charset="0"/>
              </a:rPr>
              <a:t>Original research on the impact of incentive programs on teaching-learning processes in schools is scarce, underscoring the importance of incorporating teachers' viewpoints to review these programs</a:t>
            </a:r>
            <a:r>
              <a:rPr lang="en-US" sz="1400" b="0" i="0" dirty="0">
                <a:solidFill>
                  <a:srgbClr val="ECECEC"/>
                </a:solidFill>
                <a:effectLst/>
                <a:latin typeface="Bahnschrift SemiBold" panose="020B0502040204020203" pitchFamily="34" charset="0"/>
              </a:rPr>
              <a:t>.</a:t>
            </a:r>
          </a:p>
          <a:p>
            <a:pPr marL="0" indent="0" algn="l">
              <a:buNone/>
            </a:pPr>
            <a:endParaRPr lang="en-US" sz="1600" b="0" i="0" dirty="0">
              <a:effectLst/>
              <a:latin typeface="Bahnschrift SemiBold" panose="020B0502040204020203" pitchFamily="34" charset="0"/>
            </a:endParaRPr>
          </a:p>
        </p:txBody>
      </p:sp>
      <p:sp>
        <p:nvSpPr>
          <p:cNvPr id="2" name="Rectangle 1">
            <a:extLst>
              <a:ext uri="{FF2B5EF4-FFF2-40B4-BE49-F238E27FC236}">
                <a16:creationId xmlns:a16="http://schemas.microsoft.com/office/drawing/2014/main" id="{EEDFA9F9-24B7-7F98-195F-782A434C07FD}"/>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Slide Number Placeholder 3">
            <a:extLst>
              <a:ext uri="{FF2B5EF4-FFF2-40B4-BE49-F238E27FC236}">
                <a16:creationId xmlns:a16="http://schemas.microsoft.com/office/drawing/2014/main" id="{1601E069-591B-0A28-EEBE-8E3DE3687F17}"/>
              </a:ext>
            </a:extLst>
          </p:cNvPr>
          <p:cNvSpPr>
            <a:spLocks noGrp="1"/>
          </p:cNvSpPr>
          <p:nvPr>
            <p:ph type="sldNum" sz="quarter" idx="12"/>
          </p:nvPr>
        </p:nvSpPr>
        <p:spPr/>
        <p:txBody>
          <a:bodyPr/>
          <a:lstStyle/>
          <a:p>
            <a:fld id="{E5C32392-EBC6-4AA7-A894-96A44497D01B}" type="slidenum">
              <a:rPr lang="en-US" smtClean="0"/>
              <a:t>12</a:t>
            </a:fld>
            <a:endParaRPr lang="en-US"/>
          </a:p>
        </p:txBody>
      </p:sp>
    </p:spTree>
    <p:extLst>
      <p:ext uri="{BB962C8B-B14F-4D97-AF65-F5344CB8AC3E}">
        <p14:creationId xmlns:p14="http://schemas.microsoft.com/office/powerpoint/2010/main" val="369491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473" y="453639"/>
            <a:ext cx="6712527" cy="9311420"/>
          </a:xfrm>
        </p:spPr>
        <p:txBody>
          <a:bodyPr>
            <a:noAutofit/>
          </a:bodyPr>
          <a:lstStyle/>
          <a:p>
            <a:pPr marL="0" indent="0" algn="ctr">
              <a:buNone/>
            </a:pPr>
            <a:endParaRPr lang="en-US" sz="2000" u="sng" dirty="0">
              <a:latin typeface="Bahnschrift SemiBold" panose="020B0502040204020203" pitchFamily="34" charset="0"/>
            </a:endParaRPr>
          </a:p>
          <a:p>
            <a:pPr marL="0" indent="0" algn="ctr">
              <a:buNone/>
            </a:pPr>
            <a:endParaRPr lang="en-US" sz="2000" u="sng" dirty="0">
              <a:latin typeface="Bahnschrift SemiBold" panose="020B0502040204020203" pitchFamily="34" charset="0"/>
            </a:endParaRPr>
          </a:p>
          <a:p>
            <a:pPr marL="0" indent="0" algn="ctr">
              <a:buNone/>
            </a:pPr>
            <a:endParaRPr lang="en-US" sz="2000" u="sng" dirty="0">
              <a:latin typeface="Bahnschrift SemiBold" panose="020B0502040204020203" pitchFamily="34" charset="0"/>
            </a:endParaRPr>
          </a:p>
          <a:p>
            <a:pPr marL="0" indent="0" algn="ctr">
              <a:buNone/>
            </a:pPr>
            <a:r>
              <a:rPr lang="en-US" sz="2800" b="1" u="sng" dirty="0">
                <a:latin typeface="Aptos Display" panose="020B0004020202020204" pitchFamily="34" charset="0"/>
              </a:rPr>
              <a:t>Chapter 3 : Research Methodology</a:t>
            </a:r>
          </a:p>
          <a:p>
            <a:pPr marL="0" indent="0" algn="l">
              <a:buNone/>
            </a:pPr>
            <a:endParaRPr lang="en-US" sz="1600" dirty="0">
              <a:latin typeface="Bahnschrift SemiBold" panose="020B0502040204020203" pitchFamily="34" charset="0"/>
            </a:endParaRPr>
          </a:p>
          <a:p>
            <a:pPr marL="0" indent="0" algn="l">
              <a:buNone/>
            </a:pPr>
            <a:endParaRPr lang="en-US" sz="1600" dirty="0">
              <a:latin typeface="Bahnschrift SemiBold" panose="020B0502040204020203" pitchFamily="34" charset="0"/>
            </a:endParaRPr>
          </a:p>
          <a:p>
            <a:pPr marL="0" indent="0" algn="l">
              <a:buNone/>
            </a:pPr>
            <a:r>
              <a:rPr lang="en-US" sz="2000" b="1" u="sng" dirty="0">
                <a:latin typeface="Aptos Display" panose="020B0004020202020204" pitchFamily="34" charset="0"/>
              </a:rPr>
              <a:t>OVERVIEW</a:t>
            </a:r>
            <a:r>
              <a:rPr lang="en-US" sz="1800" b="1" u="sng" dirty="0">
                <a:latin typeface="Aptos Display" panose="020B0004020202020204" pitchFamily="34" charset="0"/>
              </a:rPr>
              <a:t> </a:t>
            </a:r>
          </a:p>
          <a:p>
            <a:pPr marL="0" indent="0" algn="l">
              <a:buNone/>
            </a:pPr>
            <a:r>
              <a:rPr lang="en-US" sz="1400" dirty="0">
                <a:latin typeface="Bahnschrift SemiBold" panose="020B0502040204020203" pitchFamily="34" charset="0"/>
              </a:rPr>
              <a:t>In the preceding chapter "Review of Related Literature”, we have reviewed the literature in the area of Impact of incentives on enrolment, retention, and access to quality education and, examined the various works and opinions of various stakeholders in this area. It has been observed that different researches have relied on wide-ranging data sets and methodologies for their studies. In this chapter description of the basic design of the study, tools, sample description, data sources and method of data analyses are elaborated.</a:t>
            </a:r>
          </a:p>
          <a:p>
            <a:pPr marL="0" indent="0" algn="l">
              <a:buNone/>
            </a:pPr>
            <a:endParaRPr lang="en-US" sz="1400" dirty="0">
              <a:latin typeface="Bahnschrift SemiBold" panose="020B0502040204020203" pitchFamily="34" charset="0"/>
            </a:endParaRPr>
          </a:p>
          <a:p>
            <a:pPr marL="0" indent="0" algn="l">
              <a:buNone/>
            </a:pPr>
            <a:endParaRPr lang="en-US" sz="1400" dirty="0">
              <a:latin typeface="Bahnschrift SemiBold" panose="020B0502040204020203" pitchFamily="34" charset="0"/>
            </a:endParaRPr>
          </a:p>
          <a:p>
            <a:pPr marL="0" indent="0" algn="l">
              <a:buNone/>
            </a:pPr>
            <a:endParaRPr lang="en-US" sz="1600" dirty="0">
              <a:latin typeface="Bahnschrift SemiBold" panose="020B0502040204020203" pitchFamily="34" charset="0"/>
            </a:endParaRPr>
          </a:p>
          <a:p>
            <a:pPr marL="0" indent="0" algn="l">
              <a:buNone/>
            </a:pPr>
            <a:r>
              <a:rPr lang="en-US" sz="2000" b="1" u="sng" dirty="0">
                <a:latin typeface="Aptos Display" panose="020B0004020202020204" pitchFamily="34" charset="0"/>
              </a:rPr>
              <a:t>INTRODUCTION</a:t>
            </a:r>
          </a:p>
          <a:p>
            <a:pPr marL="0" indent="0" algn="l">
              <a:buNone/>
            </a:pPr>
            <a:r>
              <a:rPr lang="en-US" sz="1400" dirty="0">
                <a:latin typeface="Bahnschrift SemiBold" panose="020B0502040204020203" pitchFamily="34" charset="0"/>
              </a:rPr>
              <a:t> Research design means the plans and procedures for collecting relevant information about the area of study under consideration. The collection of relevant information has to be systematic and planned in order to obtain data. According to Kerlinger (1976) "A research design is the plan structure and strategy of investigation conceived to obtain answers to research questions and control variance. It is a complete scheme of research”. “The design describes the procedure for conducting the study including when from whom and under what conditions data were obtained”. (Kerlinger, 1986:279) “The purpose is to provide the most valid, accurate answers as possible to the research questions” (McMillian and Schumacher 1993:31). The present chapter of methods used in carrying out the investigation, the procedure that has been followed in conducting the study, the methods and procedures adopted for the selection of the sample and data collection, and methods used in data analysis are described elaborately.</a:t>
            </a:r>
            <a:endParaRPr lang="en-US" sz="1400" b="0" i="0" dirty="0">
              <a:effectLst/>
              <a:latin typeface="Bahnschrift SemiBold" panose="020B0502040204020203" pitchFamily="34" charset="0"/>
            </a:endParaRPr>
          </a:p>
        </p:txBody>
      </p:sp>
      <p:sp>
        <p:nvSpPr>
          <p:cNvPr id="5" name="Rectangle 4">
            <a:extLst>
              <a:ext uri="{FF2B5EF4-FFF2-40B4-BE49-F238E27FC236}">
                <a16:creationId xmlns:a16="http://schemas.microsoft.com/office/drawing/2014/main" id="{AD40CB20-77FC-25A3-7350-FAEB9AEBACFD}"/>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Slide Number Placeholder 1">
            <a:extLst>
              <a:ext uri="{FF2B5EF4-FFF2-40B4-BE49-F238E27FC236}">
                <a16:creationId xmlns:a16="http://schemas.microsoft.com/office/drawing/2014/main" id="{F56476DA-D27A-ED8B-1231-429349418708}"/>
              </a:ext>
            </a:extLst>
          </p:cNvPr>
          <p:cNvSpPr>
            <a:spLocks noGrp="1"/>
          </p:cNvSpPr>
          <p:nvPr>
            <p:ph type="sldNum" sz="quarter" idx="12"/>
          </p:nvPr>
        </p:nvSpPr>
        <p:spPr/>
        <p:txBody>
          <a:bodyPr/>
          <a:lstStyle/>
          <a:p>
            <a:fld id="{E5C32392-EBC6-4AA7-A894-96A44497D01B}" type="slidenum">
              <a:rPr lang="en-US" smtClean="0"/>
              <a:t>13</a:t>
            </a:fld>
            <a:endParaRPr lang="en-US"/>
          </a:p>
        </p:txBody>
      </p:sp>
    </p:spTree>
    <p:extLst>
      <p:ext uri="{BB962C8B-B14F-4D97-AF65-F5344CB8AC3E}">
        <p14:creationId xmlns:p14="http://schemas.microsoft.com/office/powerpoint/2010/main" val="32960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 name="TextBox 5">
            <a:extLst>
              <a:ext uri="{FF2B5EF4-FFF2-40B4-BE49-F238E27FC236}">
                <a16:creationId xmlns:a16="http://schemas.microsoft.com/office/drawing/2014/main" id="{A700E543-EF16-7FB9-59C1-3B35BC71CA2E}"/>
              </a:ext>
            </a:extLst>
          </p:cNvPr>
          <p:cNvSpPr txBox="1"/>
          <p:nvPr/>
        </p:nvSpPr>
        <p:spPr>
          <a:xfrm>
            <a:off x="235131" y="744583"/>
            <a:ext cx="6622869" cy="8617744"/>
          </a:xfrm>
          <a:prstGeom prst="rect">
            <a:avLst/>
          </a:prstGeom>
          <a:noFill/>
        </p:spPr>
        <p:txBody>
          <a:bodyPr wrap="square" rtlCol="0">
            <a:spAutoFit/>
          </a:bodyPr>
          <a:lstStyle/>
          <a:p>
            <a:endParaRPr lang="en-US" sz="2400" b="1" u="sng" dirty="0">
              <a:latin typeface="Bahnschrift SemiBold" panose="020B0502040204020203" pitchFamily="34" charset="0"/>
            </a:endParaRPr>
          </a:p>
          <a:p>
            <a:endParaRPr lang="en-US" sz="2400" b="1" u="sng" dirty="0">
              <a:latin typeface="Bahnschrift SemiBold" panose="020B0502040204020203" pitchFamily="34" charset="0"/>
            </a:endParaRPr>
          </a:p>
          <a:p>
            <a:r>
              <a:rPr lang="en-US" sz="2000" b="1" u="sng" dirty="0">
                <a:latin typeface="Aptos Display" panose="020B0004020202020204" pitchFamily="34" charset="0"/>
              </a:rPr>
              <a:t>RESEARCH QUESTIONS OF THE STUDY :</a:t>
            </a:r>
          </a:p>
          <a:p>
            <a:endParaRPr lang="en-US" sz="1600" dirty="0">
              <a:latin typeface="Bahnschrift SemiBold" panose="020B0502040204020203" pitchFamily="34" charset="0"/>
            </a:endParaRPr>
          </a:p>
          <a:p>
            <a:r>
              <a:rPr lang="en-US" sz="1600" dirty="0">
                <a:latin typeface="Bahnschrift SemiBold" panose="020B0502040204020203" pitchFamily="34" charset="0"/>
              </a:rPr>
              <a:t>The present study is guided by the following research questions: </a:t>
            </a:r>
          </a:p>
          <a:p>
            <a:r>
              <a:rPr lang="en-US" sz="1600" dirty="0">
                <a:latin typeface="Bahnschrift SemiBold" panose="020B0502040204020203" pitchFamily="34" charset="0"/>
              </a:rPr>
              <a:t>Q.1. What are the enrolment and drop-out patterns of the last 5 years? </a:t>
            </a:r>
          </a:p>
          <a:p>
            <a:r>
              <a:rPr lang="en-US" sz="1600" dirty="0">
                <a:latin typeface="Bahnschrift SemiBold" panose="020B0502040204020203" pitchFamily="34" charset="0"/>
              </a:rPr>
              <a:t>Q.2.How many students are getting incentives under various Government Schemes? </a:t>
            </a:r>
          </a:p>
          <a:p>
            <a:r>
              <a:rPr lang="en-US" sz="1600" dirty="0">
                <a:latin typeface="Bahnschrift SemiBold" panose="020B0502040204020203" pitchFamily="34" charset="0"/>
              </a:rPr>
              <a:t>Q.3. How do parents perceive these Government Schemes?</a:t>
            </a:r>
          </a:p>
          <a:p>
            <a:r>
              <a:rPr lang="en-US" sz="1600" dirty="0">
                <a:latin typeface="Bahnschrift SemiBold" panose="020B0502040204020203" pitchFamily="34" charset="0"/>
              </a:rPr>
              <a:t>Q.4. What are the challenges in implementing these Government schemes at the school level? </a:t>
            </a:r>
          </a:p>
          <a:p>
            <a:r>
              <a:rPr lang="en-US" sz="1600" dirty="0">
                <a:latin typeface="Bahnschrift SemiBold" panose="020B0502040204020203" pitchFamily="34" charset="0"/>
              </a:rPr>
              <a:t>Q.5. What are the problems faced by parents and teachers in implementing these Government Schemes? </a:t>
            </a:r>
          </a:p>
          <a:p>
            <a:r>
              <a:rPr lang="en-US" sz="1600" dirty="0">
                <a:latin typeface="Bahnschrift SemiBold" panose="020B0502040204020203" pitchFamily="34" charset="0"/>
              </a:rPr>
              <a:t>Q.6. How does these Government schemes related work affect the teaching-learning processes in school?</a:t>
            </a:r>
          </a:p>
          <a:p>
            <a:r>
              <a:rPr lang="en-US" sz="1600" dirty="0">
                <a:latin typeface="Bahnschrift SemiBold" panose="020B0502040204020203" pitchFamily="34" charset="0"/>
              </a:rPr>
              <a:t>Q.7 Survey Questions Form Link : </a:t>
            </a:r>
            <a:r>
              <a:rPr lang="en-US" sz="1600" dirty="0">
                <a:latin typeface="Bahnschrift SemiBold" panose="020B0502040204020203" pitchFamily="34" charset="0"/>
                <a:hlinkClick r:id="rId2"/>
              </a:rPr>
              <a:t>https://forms.gle/3bGGBfrHwtFoSedA7</a:t>
            </a:r>
            <a:endParaRPr lang="en-US" sz="1600" dirty="0">
              <a:latin typeface="Bahnschrift SemiBold" panose="020B0502040204020203" pitchFamily="34" charset="0"/>
            </a:endParaRPr>
          </a:p>
          <a:p>
            <a:endParaRPr lang="en-US" sz="2000" dirty="0">
              <a:latin typeface="Bahnschrift SemiBold" panose="020B0502040204020203" pitchFamily="34" charset="0"/>
            </a:endParaRPr>
          </a:p>
          <a:p>
            <a:r>
              <a:rPr lang="en-US" sz="2000" b="1" u="sng" dirty="0">
                <a:latin typeface="Aptos Display" panose="020B0004020202020204" pitchFamily="34" charset="0"/>
              </a:rPr>
              <a:t>OPERATIONAL DEFINITION OF KEYWORDS </a:t>
            </a:r>
          </a:p>
          <a:p>
            <a:endParaRPr lang="en-US" sz="2000" b="1" u="sng" dirty="0">
              <a:latin typeface="Aptos Display" panose="020B0004020202020204" pitchFamily="34" charset="0"/>
            </a:endParaRPr>
          </a:p>
          <a:p>
            <a:r>
              <a:rPr lang="en-US" sz="1600" dirty="0">
                <a:latin typeface="Bahnschrift SemiBold" panose="020B0502040204020203" pitchFamily="34" charset="0"/>
              </a:rPr>
              <a:t>Efficacy : - The degree to which objectives are achieved. It is the extent to which targeted problems are solved and accomplishing the purpose. Government Schemes: - Schemes are developed and launched by the government (either by </a:t>
            </a:r>
            <a:r>
              <a:rPr lang="en-US" sz="1600" dirty="0" err="1">
                <a:latin typeface="Bahnschrift SemiBold" panose="020B0502040204020203" pitchFamily="34" charset="0"/>
              </a:rPr>
              <a:t>centre</a:t>
            </a:r>
            <a:r>
              <a:rPr lang="en-US" sz="1600" dirty="0">
                <a:latin typeface="Bahnschrift SemiBold" panose="020B0502040204020203" pitchFamily="34" charset="0"/>
              </a:rPr>
              <a:t> or state government or by joint collaboration) after proper planning and policymaking to provide benefit to school-going children. (Source: </a:t>
            </a:r>
            <a:r>
              <a:rPr lang="en-US" sz="1600" dirty="0">
                <a:latin typeface="Bahnschrift SemiBold" panose="020B0502040204020203" pitchFamily="34" charset="0"/>
                <a:hlinkClick r:id="rId3"/>
              </a:rPr>
              <a:t>https://financialservices.gov.in</a:t>
            </a:r>
            <a:r>
              <a:rPr lang="en-US" sz="1600" dirty="0">
                <a:latin typeface="Bahnschrift SemiBold" panose="020B0502040204020203" pitchFamily="34" charset="0"/>
              </a:rPr>
              <a:t> )</a:t>
            </a:r>
          </a:p>
          <a:p>
            <a:endParaRPr lang="en-US" dirty="0">
              <a:latin typeface="Bahnschrift SemiBold" panose="020B0502040204020203" pitchFamily="34" charset="0"/>
            </a:endParaRPr>
          </a:p>
          <a:p>
            <a:endParaRPr lang="en-US" dirty="0">
              <a:latin typeface="Bahnschrift SemiBold" panose="020B0502040204020203" pitchFamily="34" charset="0"/>
            </a:endParaRPr>
          </a:p>
          <a:p>
            <a:endParaRPr lang="en-US" dirty="0">
              <a:latin typeface="Bahnschrift SemiBold" panose="020B0502040204020203" pitchFamily="34" charset="0"/>
            </a:endParaRPr>
          </a:p>
          <a:p>
            <a:endParaRPr lang="en-US" dirty="0">
              <a:latin typeface="Bahnschrift SemiBold" panose="020B0502040204020203" pitchFamily="34" charset="0"/>
            </a:endParaRPr>
          </a:p>
          <a:p>
            <a:r>
              <a:rPr lang="en-US" dirty="0">
                <a:latin typeface="Bahnschrift SemiBold" panose="020B0502040204020203" pitchFamily="34" charset="0"/>
              </a:rPr>
              <a:t> </a:t>
            </a:r>
          </a:p>
        </p:txBody>
      </p:sp>
      <p:sp>
        <p:nvSpPr>
          <p:cNvPr id="3" name="Slide Number Placeholder 2">
            <a:extLst>
              <a:ext uri="{FF2B5EF4-FFF2-40B4-BE49-F238E27FC236}">
                <a16:creationId xmlns:a16="http://schemas.microsoft.com/office/drawing/2014/main" id="{B184398E-5327-F478-5EF0-F0C957E9DDAB}"/>
              </a:ext>
            </a:extLst>
          </p:cNvPr>
          <p:cNvSpPr>
            <a:spLocks noGrp="1"/>
          </p:cNvSpPr>
          <p:nvPr>
            <p:ph type="sldNum" sz="quarter" idx="12"/>
          </p:nvPr>
        </p:nvSpPr>
        <p:spPr/>
        <p:txBody>
          <a:bodyPr/>
          <a:lstStyle/>
          <a:p>
            <a:fld id="{E5C32392-EBC6-4AA7-A894-96A44497D01B}" type="slidenum">
              <a:rPr lang="en-US" smtClean="0"/>
              <a:t>14</a:t>
            </a:fld>
            <a:endParaRPr lang="en-US"/>
          </a:p>
        </p:txBody>
      </p:sp>
    </p:spTree>
    <p:extLst>
      <p:ext uri="{BB962C8B-B14F-4D97-AF65-F5344CB8AC3E}">
        <p14:creationId xmlns:p14="http://schemas.microsoft.com/office/powerpoint/2010/main" val="387526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TextBox 2">
            <a:extLst>
              <a:ext uri="{FF2B5EF4-FFF2-40B4-BE49-F238E27FC236}">
                <a16:creationId xmlns:a16="http://schemas.microsoft.com/office/drawing/2014/main" id="{3AA0AC4B-25FA-6DFF-38D2-08D886E460A7}"/>
              </a:ext>
            </a:extLst>
          </p:cNvPr>
          <p:cNvSpPr txBox="1"/>
          <p:nvPr/>
        </p:nvSpPr>
        <p:spPr>
          <a:xfrm>
            <a:off x="71845" y="1040674"/>
            <a:ext cx="6714309" cy="6432530"/>
          </a:xfrm>
          <a:prstGeom prst="rect">
            <a:avLst/>
          </a:prstGeom>
          <a:noFill/>
        </p:spPr>
        <p:txBody>
          <a:bodyPr wrap="square" rtlCol="0">
            <a:spAutoFit/>
          </a:bodyPr>
          <a:lstStyle/>
          <a:p>
            <a:r>
              <a:rPr lang="en-US" u="sng" dirty="0">
                <a:latin typeface="Bahnschrift SemiBold" panose="020B0502040204020203" pitchFamily="34" charset="0"/>
              </a:rPr>
              <a:t>Observation Checklist for Gathering Information About the Implementation Process of Various Government Schemes </a:t>
            </a:r>
          </a:p>
          <a:p>
            <a:endParaRPr lang="en-US" u="sng" dirty="0">
              <a:latin typeface="Bahnschrift SemiBold" panose="020B0502040204020203" pitchFamily="34" charset="0"/>
            </a:endParaRPr>
          </a:p>
          <a:p>
            <a:r>
              <a:rPr lang="en-US" sz="1400" dirty="0">
                <a:latin typeface="Bahnschrift SemiBold" panose="020B0502040204020203" pitchFamily="34" charset="0"/>
              </a:rPr>
              <a:t>For verifying the results of semi-structured interviews of parents and Teacher In Charges, a checklist was developed. The checklist aims to find out whether there is any difference in parents and Teacher In charges views about the implementation process and constraints faced by them. The role of the investigator was that of a non-participant observer. Data collected through interviews was authenticated by this observation checklist and triangulation of the data obtained from the interview process and checklist was also done to authenticate the findings. The combined use of an observation checklist and interviews would provide a considerable amount of information about the way parents and teachers think about these incentive-based schemes. Section A of the checklist records general information like the name of the school observed, date of observation and observation number. Section B of the checklist contains 15 items under three different parameters i.e. planning and preparation, processes involved and major constraints faced. </a:t>
            </a:r>
          </a:p>
          <a:p>
            <a:endParaRPr lang="en-US" sz="1400" dirty="0">
              <a:latin typeface="Bahnschrift SemiBold" panose="020B0502040204020203" pitchFamily="34" charset="0"/>
            </a:endParaRPr>
          </a:p>
          <a:p>
            <a:r>
              <a:rPr lang="en-US" sz="1400" dirty="0">
                <a:latin typeface="Bahnschrift SemiBold" panose="020B0502040204020203" pitchFamily="34" charset="0"/>
              </a:rPr>
              <a:t>Validity: Content and face validity of the checklist was established by obtaining the opinion of seven experts on it. </a:t>
            </a:r>
          </a:p>
          <a:p>
            <a:endParaRPr lang="en-US" dirty="0"/>
          </a:p>
          <a:p>
            <a:r>
              <a:rPr lang="en-US" sz="1600" dirty="0">
                <a:latin typeface="Bahnschrift SemiBold" panose="020B0502040204020203" pitchFamily="34" charset="0"/>
              </a:rPr>
              <a:t>Method of Data Analysis :</a:t>
            </a:r>
          </a:p>
          <a:p>
            <a:endParaRPr lang="en-US" sz="1600" dirty="0">
              <a:latin typeface="Bahnschrift SemiBold" panose="020B0502040204020203" pitchFamily="34" charset="0"/>
            </a:endParaRPr>
          </a:p>
          <a:p>
            <a:r>
              <a:rPr lang="en-US" sz="1400" dirty="0">
                <a:latin typeface="Bahnschrift SemiBold" panose="020B0502040204020203" pitchFamily="34" charset="0"/>
              </a:rPr>
              <a:t>The procedure and scoring of Observation checklist is as follows </a:t>
            </a:r>
          </a:p>
          <a:p>
            <a:pPr marL="342900" indent="-342900">
              <a:buAutoNum type="alphaLcPeriod"/>
            </a:pPr>
            <a:r>
              <a:rPr lang="en-US" sz="1400" dirty="0">
                <a:latin typeface="Bahnschrift SemiBold" panose="020B0502040204020203" pitchFamily="34" charset="0"/>
              </a:rPr>
              <a:t>For every ‘yes’ mark 1 and for every ‘No’ 0 is coded. </a:t>
            </a:r>
          </a:p>
          <a:p>
            <a:pPr marL="342900" indent="-342900">
              <a:buAutoNum type="alphaLcPeriod"/>
            </a:pPr>
            <a:r>
              <a:rPr lang="en-US" sz="1400" dirty="0">
                <a:latin typeface="Bahnschrift SemiBold" panose="020B0502040204020203" pitchFamily="34" charset="0"/>
              </a:rPr>
              <a:t>Entering the scores in Statistical Package for Social Sciences (SPSS)- Version 22. </a:t>
            </a:r>
          </a:p>
          <a:p>
            <a:pPr marL="342900" indent="-342900">
              <a:buAutoNum type="alphaLcPeriod"/>
            </a:pPr>
            <a:r>
              <a:rPr lang="en-US" sz="1400" dirty="0">
                <a:latin typeface="Bahnschrift SemiBold" panose="020B0502040204020203" pitchFamily="34" charset="0"/>
              </a:rPr>
              <a:t>Calculating Descriptive statistics (Frequency and Percentage) for each item</a:t>
            </a:r>
          </a:p>
        </p:txBody>
      </p:sp>
      <p:sp>
        <p:nvSpPr>
          <p:cNvPr id="4" name="Slide Number Placeholder 3">
            <a:extLst>
              <a:ext uri="{FF2B5EF4-FFF2-40B4-BE49-F238E27FC236}">
                <a16:creationId xmlns:a16="http://schemas.microsoft.com/office/drawing/2014/main" id="{EEAB8D35-A8FA-6F32-5B8A-8F6A2632983A}"/>
              </a:ext>
            </a:extLst>
          </p:cNvPr>
          <p:cNvSpPr>
            <a:spLocks noGrp="1"/>
          </p:cNvSpPr>
          <p:nvPr>
            <p:ph type="sldNum" sz="quarter" idx="12"/>
          </p:nvPr>
        </p:nvSpPr>
        <p:spPr/>
        <p:txBody>
          <a:bodyPr/>
          <a:lstStyle/>
          <a:p>
            <a:fld id="{E5C32392-EBC6-4AA7-A894-96A44497D01B}" type="slidenum">
              <a:rPr lang="en-US" smtClean="0"/>
              <a:t>15</a:t>
            </a:fld>
            <a:endParaRPr lang="en-US"/>
          </a:p>
        </p:txBody>
      </p:sp>
    </p:spTree>
    <p:extLst>
      <p:ext uri="{BB962C8B-B14F-4D97-AF65-F5344CB8AC3E}">
        <p14:creationId xmlns:p14="http://schemas.microsoft.com/office/powerpoint/2010/main" val="110311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7" name="Table 6">
            <a:extLst>
              <a:ext uri="{FF2B5EF4-FFF2-40B4-BE49-F238E27FC236}">
                <a16:creationId xmlns:a16="http://schemas.microsoft.com/office/drawing/2014/main" id="{BB9DBCF9-ABAC-156C-38DA-318F61A7565E}"/>
              </a:ext>
            </a:extLst>
          </p:cNvPr>
          <p:cNvGraphicFramePr>
            <a:graphicFrameLocks noGrp="1"/>
          </p:cNvGraphicFramePr>
          <p:nvPr>
            <p:extLst>
              <p:ext uri="{D42A27DB-BD31-4B8C-83A1-F6EECF244321}">
                <p14:modId xmlns:p14="http://schemas.microsoft.com/office/powerpoint/2010/main" val="841703001"/>
              </p:ext>
            </p:extLst>
          </p:nvPr>
        </p:nvGraphicFramePr>
        <p:xfrm>
          <a:off x="274320" y="300447"/>
          <a:ext cx="6387738" cy="9287691"/>
        </p:xfrm>
        <a:graphic>
          <a:graphicData uri="http://schemas.openxmlformats.org/drawingml/2006/table">
            <a:tbl>
              <a:tblPr>
                <a:tableStyleId>{5C22544A-7EE6-4342-B048-85BDC9FD1C3A}</a:tableStyleId>
              </a:tblPr>
              <a:tblGrid>
                <a:gridCol w="699671">
                  <a:extLst>
                    <a:ext uri="{9D8B030D-6E8A-4147-A177-3AD203B41FA5}">
                      <a16:colId xmlns:a16="http://schemas.microsoft.com/office/drawing/2014/main" val="2450718998"/>
                    </a:ext>
                  </a:extLst>
                </a:gridCol>
                <a:gridCol w="3558821">
                  <a:extLst>
                    <a:ext uri="{9D8B030D-6E8A-4147-A177-3AD203B41FA5}">
                      <a16:colId xmlns:a16="http://schemas.microsoft.com/office/drawing/2014/main" val="3601577712"/>
                    </a:ext>
                  </a:extLst>
                </a:gridCol>
                <a:gridCol w="2129246">
                  <a:extLst>
                    <a:ext uri="{9D8B030D-6E8A-4147-A177-3AD203B41FA5}">
                      <a16:colId xmlns:a16="http://schemas.microsoft.com/office/drawing/2014/main" val="4269826821"/>
                    </a:ext>
                  </a:extLst>
                </a:gridCol>
              </a:tblGrid>
              <a:tr h="574171">
                <a:tc gridSpan="3">
                  <a:txBody>
                    <a:bodyPr/>
                    <a:lstStyle/>
                    <a:p>
                      <a:pPr algn="ctr"/>
                      <a:r>
                        <a:rPr lang="en-US" sz="1800" u="sng" dirty="0">
                          <a:latin typeface="Bahnschrift SemiBold" panose="020B0502040204020203" pitchFamily="34" charset="0"/>
                        </a:rPr>
                        <a:t>Observation Checklist</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742839825"/>
                  </a:ext>
                </a:extLst>
              </a:tr>
              <a:tr h="1367641">
                <a:tc>
                  <a:txBody>
                    <a:bodyPr/>
                    <a:lstStyle/>
                    <a:p>
                      <a:r>
                        <a:rPr lang="en-US" sz="1400" dirty="0" err="1">
                          <a:latin typeface="Bahnschrift SemiBold" panose="020B0502040204020203" pitchFamily="34" charset="0"/>
                        </a:rPr>
                        <a:t>S.No</a:t>
                      </a:r>
                      <a:r>
                        <a:rPr lang="en-US" sz="1400" dirty="0">
                          <a:latin typeface="Bahnschrift SemiBold" panose="020B0502040204020203" pitchFamily="34" charset="0"/>
                        </a:rPr>
                        <a:t>.</a:t>
                      </a:r>
                    </a:p>
                  </a:txBody>
                  <a:tcPr/>
                </a:tc>
                <a:tc>
                  <a:txBody>
                    <a:bodyPr/>
                    <a:lstStyle/>
                    <a:p>
                      <a:r>
                        <a:rPr lang="en-US" sz="1400" dirty="0">
                          <a:latin typeface="Bahnschrift SemiBold" panose="020B0502040204020203" pitchFamily="34" charset="0"/>
                        </a:rPr>
                        <a:t>Planning, preparation, processes involved, and challenges faced during the implementation of schemes and Distribution of Incentives.</a:t>
                      </a:r>
                    </a:p>
                  </a:txBody>
                  <a:tcPr/>
                </a:tc>
                <a:tc>
                  <a:txBody>
                    <a:bodyPr/>
                    <a:lstStyle/>
                    <a:p>
                      <a:r>
                        <a:rPr lang="en-US" sz="1400" dirty="0">
                          <a:latin typeface="Bahnschrift SemiBold" panose="020B0502040204020203" pitchFamily="34" charset="0"/>
                        </a:rPr>
                        <a:t>Subscales</a:t>
                      </a:r>
                    </a:p>
                  </a:txBody>
                  <a:tcPr/>
                </a:tc>
                <a:extLst>
                  <a:ext uri="{0D108BD9-81ED-4DB2-BD59-A6C34878D82A}">
                    <a16:rowId xmlns:a16="http://schemas.microsoft.com/office/drawing/2014/main" val="172304886"/>
                  </a:ext>
                </a:extLst>
              </a:tr>
              <a:tr h="709764">
                <a:tc>
                  <a:txBody>
                    <a:bodyPr/>
                    <a:lstStyle/>
                    <a:p>
                      <a:r>
                        <a:rPr lang="en-US" sz="1400" dirty="0">
                          <a:latin typeface="Bahnschrift SemiBold" panose="020B0502040204020203" pitchFamily="34" charset="0"/>
                        </a:rPr>
                        <a:t>1</a:t>
                      </a:r>
                    </a:p>
                  </a:txBody>
                  <a:tcPr/>
                </a:tc>
                <a:tc>
                  <a:txBody>
                    <a:bodyPr/>
                    <a:lstStyle/>
                    <a:p>
                      <a:r>
                        <a:rPr lang="en-US" sz="1400" dirty="0">
                          <a:latin typeface="Bahnschrift SemiBold" panose="020B0502040204020203" pitchFamily="34" charset="0"/>
                        </a:rPr>
                        <a:t>School implementing government schemes for students</a:t>
                      </a:r>
                    </a:p>
                  </a:txBody>
                  <a:tcPr/>
                </a:tc>
                <a:tc rowSpan="6">
                  <a:txBody>
                    <a:bodyPr/>
                    <a:lstStyle/>
                    <a:p>
                      <a:pPr algn="ctr">
                        <a:lnSpc>
                          <a:spcPct val="150000"/>
                        </a:lnSpc>
                      </a:pPr>
                      <a:r>
                        <a:rPr lang="en-US" sz="1400" dirty="0">
                          <a:latin typeface="Bahnschrift SemiBold" panose="020B0502040204020203" pitchFamily="34" charset="0"/>
                        </a:rPr>
                        <a:t>Planning and preparation for implementation of schemes.</a:t>
                      </a:r>
                    </a:p>
                  </a:txBody>
                  <a:tcPr/>
                </a:tc>
                <a:extLst>
                  <a:ext uri="{0D108BD9-81ED-4DB2-BD59-A6C34878D82A}">
                    <a16:rowId xmlns:a16="http://schemas.microsoft.com/office/drawing/2014/main" val="432842890"/>
                  </a:ext>
                </a:extLst>
              </a:tr>
              <a:tr h="730976">
                <a:tc>
                  <a:txBody>
                    <a:bodyPr/>
                    <a:lstStyle/>
                    <a:p>
                      <a:r>
                        <a:rPr lang="en-US" sz="1400" dirty="0">
                          <a:latin typeface="Bahnschrift SemiBold" panose="020B0502040204020203" pitchFamily="34" charset="0"/>
                        </a:rPr>
                        <a:t>2</a:t>
                      </a:r>
                    </a:p>
                  </a:txBody>
                  <a:tcPr/>
                </a:tc>
                <a:tc>
                  <a:txBody>
                    <a:bodyPr/>
                    <a:lstStyle/>
                    <a:p>
                      <a:r>
                        <a:rPr lang="en-US" sz="1400" dirty="0">
                          <a:latin typeface="Bahnschrift SemiBold" panose="020B0502040204020203" pitchFamily="34" charset="0"/>
                        </a:rPr>
                        <a:t>School display any information regarding the implementation of schemes</a:t>
                      </a:r>
                    </a:p>
                  </a:txBody>
                  <a:tcPr/>
                </a:tc>
                <a:tc vMerge="1">
                  <a:txBody>
                    <a:bodyPr/>
                    <a:lstStyle/>
                    <a:p>
                      <a:endParaRPr lang="en-US" dirty="0"/>
                    </a:p>
                  </a:txBody>
                  <a:tcPr/>
                </a:tc>
                <a:extLst>
                  <a:ext uri="{0D108BD9-81ED-4DB2-BD59-A6C34878D82A}">
                    <a16:rowId xmlns:a16="http://schemas.microsoft.com/office/drawing/2014/main" val="4251662936"/>
                  </a:ext>
                </a:extLst>
              </a:tr>
              <a:tr h="802640">
                <a:tc>
                  <a:txBody>
                    <a:bodyPr/>
                    <a:lstStyle/>
                    <a:p>
                      <a:r>
                        <a:rPr lang="en-US" sz="1400" dirty="0">
                          <a:latin typeface="Bahnschrift SemiBold" panose="020B0502040204020203" pitchFamily="34" charset="0"/>
                        </a:rPr>
                        <a:t>3</a:t>
                      </a:r>
                    </a:p>
                  </a:txBody>
                  <a:tcPr/>
                </a:tc>
                <a:tc>
                  <a:txBody>
                    <a:bodyPr/>
                    <a:lstStyle/>
                    <a:p>
                      <a:r>
                        <a:rPr lang="en-US" sz="1400" dirty="0">
                          <a:latin typeface="Bahnschrift SemiBold" panose="020B0502040204020203" pitchFamily="34" charset="0"/>
                        </a:rPr>
                        <a:t>The school has put in place a notice about the eligibility criteria and documents needed.</a:t>
                      </a:r>
                    </a:p>
                  </a:txBody>
                  <a:tcPr/>
                </a:tc>
                <a:tc vMerge="1">
                  <a:txBody>
                    <a:bodyPr/>
                    <a:lstStyle/>
                    <a:p>
                      <a:endParaRPr lang="en-US" dirty="0"/>
                    </a:p>
                  </a:txBody>
                  <a:tcPr/>
                </a:tc>
                <a:extLst>
                  <a:ext uri="{0D108BD9-81ED-4DB2-BD59-A6C34878D82A}">
                    <a16:rowId xmlns:a16="http://schemas.microsoft.com/office/drawing/2014/main" val="1116268832"/>
                  </a:ext>
                </a:extLst>
              </a:tr>
              <a:tr h="759641">
                <a:tc>
                  <a:txBody>
                    <a:bodyPr/>
                    <a:lstStyle/>
                    <a:p>
                      <a:r>
                        <a:rPr lang="en-US" sz="1400" dirty="0">
                          <a:latin typeface="Bahnschrift SemiBold" panose="020B0502040204020203" pitchFamily="34" charset="0"/>
                        </a:rPr>
                        <a:t>4</a:t>
                      </a:r>
                    </a:p>
                  </a:txBody>
                  <a:tcPr/>
                </a:tc>
                <a:tc>
                  <a:txBody>
                    <a:bodyPr/>
                    <a:lstStyle/>
                    <a:p>
                      <a:r>
                        <a:rPr lang="en-US" sz="1400" dirty="0">
                          <a:latin typeface="Bahnschrift SemiBold" panose="020B0502040204020203" pitchFamily="34" charset="0"/>
                        </a:rPr>
                        <a:t>Any particular time in school for parents to approach for scheme related work.</a:t>
                      </a:r>
                    </a:p>
                  </a:txBody>
                  <a:tcPr/>
                </a:tc>
                <a:tc vMerge="1">
                  <a:txBody>
                    <a:bodyPr/>
                    <a:lstStyle/>
                    <a:p>
                      <a:endParaRPr lang="en-US" dirty="0"/>
                    </a:p>
                  </a:txBody>
                  <a:tcPr/>
                </a:tc>
                <a:extLst>
                  <a:ext uri="{0D108BD9-81ED-4DB2-BD59-A6C34878D82A}">
                    <a16:rowId xmlns:a16="http://schemas.microsoft.com/office/drawing/2014/main" val="3318928097"/>
                  </a:ext>
                </a:extLst>
              </a:tr>
              <a:tr h="902970">
                <a:tc>
                  <a:txBody>
                    <a:bodyPr/>
                    <a:lstStyle/>
                    <a:p>
                      <a:r>
                        <a:rPr lang="en-US" sz="1400" dirty="0">
                          <a:latin typeface="Bahnschrift SemiBold" panose="020B0502040204020203" pitchFamily="34" charset="0"/>
                        </a:rPr>
                        <a:t>5</a:t>
                      </a:r>
                    </a:p>
                  </a:txBody>
                  <a:tcPr/>
                </a:tc>
                <a:tc>
                  <a:txBody>
                    <a:bodyPr/>
                    <a:lstStyle/>
                    <a:p>
                      <a:r>
                        <a:rPr lang="en-US" sz="1400" dirty="0">
                          <a:latin typeface="Bahnschrift SemiBold" panose="020B0502040204020203" pitchFamily="34" charset="0"/>
                        </a:rPr>
                        <a:t>Teacher provides information regarding the documents needed and eligibility criteria of schemes to parents.</a:t>
                      </a:r>
                    </a:p>
                  </a:txBody>
                  <a:tcPr/>
                </a:tc>
                <a:tc vMerge="1">
                  <a:txBody>
                    <a:bodyPr/>
                    <a:lstStyle/>
                    <a:p>
                      <a:endParaRPr lang="en-US" dirty="0"/>
                    </a:p>
                  </a:txBody>
                  <a:tcPr/>
                </a:tc>
                <a:extLst>
                  <a:ext uri="{0D108BD9-81ED-4DB2-BD59-A6C34878D82A}">
                    <a16:rowId xmlns:a16="http://schemas.microsoft.com/office/drawing/2014/main" val="2575993154"/>
                  </a:ext>
                </a:extLst>
              </a:tr>
              <a:tr h="859972">
                <a:tc>
                  <a:txBody>
                    <a:bodyPr/>
                    <a:lstStyle/>
                    <a:p>
                      <a:r>
                        <a:rPr lang="en-US" sz="1400" dirty="0">
                          <a:latin typeface="Bahnschrift SemiBold" panose="020B0502040204020203" pitchFamily="34" charset="0"/>
                        </a:rPr>
                        <a:t>6</a:t>
                      </a:r>
                    </a:p>
                  </a:txBody>
                  <a:tcPr/>
                </a:tc>
                <a:tc>
                  <a:txBody>
                    <a:bodyPr/>
                    <a:lstStyle/>
                    <a:p>
                      <a:r>
                        <a:rPr lang="en-US" sz="1400" dirty="0">
                          <a:latin typeface="Bahnschrift SemiBold" panose="020B0502040204020203" pitchFamily="34" charset="0"/>
                        </a:rPr>
                        <a:t>Any core team of teachers being identified for implementation of schemes and to handle scheme related grievance</a:t>
                      </a:r>
                    </a:p>
                  </a:txBody>
                  <a:tcPr/>
                </a:tc>
                <a:tc vMerge="1">
                  <a:txBody>
                    <a:bodyPr/>
                    <a:lstStyle/>
                    <a:p>
                      <a:endParaRPr lang="en-US" dirty="0"/>
                    </a:p>
                  </a:txBody>
                  <a:tcPr/>
                </a:tc>
                <a:extLst>
                  <a:ext uri="{0D108BD9-81ED-4DB2-BD59-A6C34878D82A}">
                    <a16:rowId xmlns:a16="http://schemas.microsoft.com/office/drawing/2014/main" val="3940406395"/>
                  </a:ext>
                </a:extLst>
              </a:tr>
              <a:tr h="859972">
                <a:tc>
                  <a:txBody>
                    <a:bodyPr/>
                    <a:lstStyle/>
                    <a:p>
                      <a:r>
                        <a:rPr lang="en-US" sz="1400" dirty="0">
                          <a:latin typeface="Bahnschrift SemiBold" panose="020B0502040204020203" pitchFamily="34" charset="0"/>
                        </a:rPr>
                        <a:t>7</a:t>
                      </a:r>
                    </a:p>
                  </a:txBody>
                  <a:tcPr/>
                </a:tc>
                <a:tc>
                  <a:txBody>
                    <a:bodyPr/>
                    <a:lstStyle/>
                    <a:p>
                      <a:r>
                        <a:rPr lang="en-US" sz="1400" dirty="0">
                          <a:latin typeface="Bahnschrift SemiBold" panose="020B0502040204020203" pitchFamily="34" charset="0"/>
                        </a:rPr>
                        <a:t>Teachers verify documents and passbook entries regarding incentives of various schemes.</a:t>
                      </a:r>
                    </a:p>
                  </a:txBody>
                  <a:tcPr/>
                </a:tc>
                <a:tc rowSpan="3">
                  <a:txBody>
                    <a:bodyPr/>
                    <a:lstStyle/>
                    <a:p>
                      <a:pPr algn="ctr">
                        <a:lnSpc>
                          <a:spcPct val="150000"/>
                        </a:lnSpc>
                      </a:pPr>
                      <a:r>
                        <a:rPr lang="en-US" sz="1400" dirty="0">
                          <a:latin typeface="Bahnschrift SemiBold" panose="020B0502040204020203" pitchFamily="34" charset="0"/>
                        </a:rPr>
                        <a:t>Processes Involved in the implementation of schemes.</a:t>
                      </a:r>
                    </a:p>
                  </a:txBody>
                  <a:tcPr/>
                </a:tc>
                <a:extLst>
                  <a:ext uri="{0D108BD9-81ED-4DB2-BD59-A6C34878D82A}">
                    <a16:rowId xmlns:a16="http://schemas.microsoft.com/office/drawing/2014/main" val="3092865345"/>
                  </a:ext>
                </a:extLst>
              </a:tr>
              <a:tr h="859972">
                <a:tc>
                  <a:txBody>
                    <a:bodyPr/>
                    <a:lstStyle/>
                    <a:p>
                      <a:r>
                        <a:rPr lang="en-US" sz="1400" dirty="0">
                          <a:latin typeface="Bahnschrift SemiBold" panose="020B0502040204020203" pitchFamily="34" charset="0"/>
                        </a:rPr>
                        <a:t>8</a:t>
                      </a:r>
                    </a:p>
                  </a:txBody>
                  <a:tcPr/>
                </a:tc>
                <a:tc>
                  <a:txBody>
                    <a:bodyPr/>
                    <a:lstStyle/>
                    <a:p>
                      <a:r>
                        <a:rPr lang="en-US" sz="1400" dirty="0">
                          <a:latin typeface="Bahnschrift SemiBold" panose="020B0502040204020203" pitchFamily="34" charset="0"/>
                        </a:rPr>
                        <a:t>Record registers maintained properly and kept at proper place. </a:t>
                      </a:r>
                    </a:p>
                  </a:txBody>
                  <a:tcPr/>
                </a:tc>
                <a:tc vMerge="1">
                  <a:txBody>
                    <a:bodyPr/>
                    <a:lstStyle/>
                    <a:p>
                      <a:pPr algn="ctr">
                        <a:lnSpc>
                          <a:spcPct val="150000"/>
                        </a:lnSpc>
                      </a:pPr>
                      <a:endParaRPr lang="en-US" sz="1400" dirty="0">
                        <a:latin typeface="Bahnschrift SemiBold" panose="020B0502040204020203" pitchFamily="34" charset="0"/>
                      </a:endParaRPr>
                    </a:p>
                  </a:txBody>
                  <a:tcPr/>
                </a:tc>
                <a:extLst>
                  <a:ext uri="{0D108BD9-81ED-4DB2-BD59-A6C34878D82A}">
                    <a16:rowId xmlns:a16="http://schemas.microsoft.com/office/drawing/2014/main" val="1184313925"/>
                  </a:ext>
                </a:extLst>
              </a:tr>
              <a:tr h="859972">
                <a:tc>
                  <a:txBody>
                    <a:bodyPr/>
                    <a:lstStyle/>
                    <a:p>
                      <a:r>
                        <a:rPr lang="en-US" sz="1400" dirty="0">
                          <a:latin typeface="Bahnschrift SemiBold" panose="020B0502040204020203" pitchFamily="34" charset="0"/>
                        </a:rPr>
                        <a:t>9</a:t>
                      </a:r>
                    </a:p>
                  </a:txBody>
                  <a:tcPr/>
                </a:tc>
                <a:tc>
                  <a:txBody>
                    <a:bodyPr/>
                    <a:lstStyle/>
                    <a:p>
                      <a:r>
                        <a:rPr lang="en-US" sz="1400" dirty="0">
                          <a:latin typeface="Bahnschrift SemiBold" panose="020B0502040204020203" pitchFamily="34" charset="0"/>
                        </a:rPr>
                        <a:t>All the relevant documents are maintained by the teacher.</a:t>
                      </a:r>
                    </a:p>
                  </a:txBody>
                  <a:tcPr/>
                </a:tc>
                <a:tc vMerge="1">
                  <a:txBody>
                    <a:bodyPr/>
                    <a:lstStyle/>
                    <a:p>
                      <a:pPr algn="ctr">
                        <a:lnSpc>
                          <a:spcPct val="150000"/>
                        </a:lnSpc>
                      </a:pPr>
                      <a:endParaRPr lang="en-US" sz="1400" dirty="0">
                        <a:latin typeface="Bahnschrift SemiBold" panose="020B0502040204020203" pitchFamily="34" charset="0"/>
                      </a:endParaRPr>
                    </a:p>
                  </a:txBody>
                  <a:tcPr/>
                </a:tc>
                <a:extLst>
                  <a:ext uri="{0D108BD9-81ED-4DB2-BD59-A6C34878D82A}">
                    <a16:rowId xmlns:a16="http://schemas.microsoft.com/office/drawing/2014/main" val="2384384600"/>
                  </a:ext>
                </a:extLst>
              </a:tr>
            </a:tbl>
          </a:graphicData>
        </a:graphic>
      </p:graphicFrame>
      <p:sp>
        <p:nvSpPr>
          <p:cNvPr id="8" name="Slide Number Placeholder 7">
            <a:extLst>
              <a:ext uri="{FF2B5EF4-FFF2-40B4-BE49-F238E27FC236}">
                <a16:creationId xmlns:a16="http://schemas.microsoft.com/office/drawing/2014/main" id="{11749A05-A262-41FA-AE82-DA2EFC6BC4CC}"/>
              </a:ext>
            </a:extLst>
          </p:cNvPr>
          <p:cNvSpPr>
            <a:spLocks noGrp="1"/>
          </p:cNvSpPr>
          <p:nvPr>
            <p:ph type="sldNum" sz="quarter" idx="12"/>
          </p:nvPr>
        </p:nvSpPr>
        <p:spPr>
          <a:xfrm>
            <a:off x="5040630" y="9483368"/>
            <a:ext cx="1543050" cy="527403"/>
          </a:xfrm>
        </p:spPr>
        <p:txBody>
          <a:bodyPr/>
          <a:lstStyle/>
          <a:p>
            <a:fld id="{E5C32392-EBC6-4AA7-A894-96A44497D01B}" type="slidenum">
              <a:rPr lang="en-US" smtClean="0"/>
              <a:t>16</a:t>
            </a:fld>
            <a:endParaRPr lang="en-US" dirty="0"/>
          </a:p>
        </p:txBody>
      </p:sp>
    </p:spTree>
    <p:extLst>
      <p:ext uri="{BB962C8B-B14F-4D97-AF65-F5344CB8AC3E}">
        <p14:creationId xmlns:p14="http://schemas.microsoft.com/office/powerpoint/2010/main" val="333801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3" name="Table 2">
            <a:extLst>
              <a:ext uri="{FF2B5EF4-FFF2-40B4-BE49-F238E27FC236}">
                <a16:creationId xmlns:a16="http://schemas.microsoft.com/office/drawing/2014/main" id="{CFB145C0-6CA1-519F-B0BB-6237BEE6AE4A}"/>
              </a:ext>
            </a:extLst>
          </p:cNvPr>
          <p:cNvGraphicFramePr>
            <a:graphicFrameLocks noGrp="1"/>
          </p:cNvGraphicFramePr>
          <p:nvPr>
            <p:extLst>
              <p:ext uri="{D42A27DB-BD31-4B8C-83A1-F6EECF244321}">
                <p14:modId xmlns:p14="http://schemas.microsoft.com/office/powerpoint/2010/main" val="2326750092"/>
              </p:ext>
            </p:extLst>
          </p:nvPr>
        </p:nvGraphicFramePr>
        <p:xfrm>
          <a:off x="431074" y="522514"/>
          <a:ext cx="5995851" cy="6578165"/>
        </p:xfrm>
        <a:graphic>
          <a:graphicData uri="http://schemas.openxmlformats.org/drawingml/2006/table">
            <a:tbl>
              <a:tblPr>
                <a:tableStyleId>{5C22544A-7EE6-4342-B048-85BDC9FD1C3A}</a:tableStyleId>
              </a:tblPr>
              <a:tblGrid>
                <a:gridCol w="822961">
                  <a:extLst>
                    <a:ext uri="{9D8B030D-6E8A-4147-A177-3AD203B41FA5}">
                      <a16:colId xmlns:a16="http://schemas.microsoft.com/office/drawing/2014/main" val="2234552726"/>
                    </a:ext>
                  </a:extLst>
                </a:gridCol>
                <a:gridCol w="3174273">
                  <a:extLst>
                    <a:ext uri="{9D8B030D-6E8A-4147-A177-3AD203B41FA5}">
                      <a16:colId xmlns:a16="http://schemas.microsoft.com/office/drawing/2014/main" val="879396176"/>
                    </a:ext>
                  </a:extLst>
                </a:gridCol>
                <a:gridCol w="1998617">
                  <a:extLst>
                    <a:ext uri="{9D8B030D-6E8A-4147-A177-3AD203B41FA5}">
                      <a16:colId xmlns:a16="http://schemas.microsoft.com/office/drawing/2014/main" val="1165709209"/>
                    </a:ext>
                  </a:extLst>
                </a:gridCol>
              </a:tblGrid>
              <a:tr h="1083985">
                <a:tc>
                  <a:txBody>
                    <a:bodyPr/>
                    <a:lstStyle/>
                    <a:p>
                      <a:r>
                        <a:rPr lang="en-US" sz="1400" dirty="0">
                          <a:latin typeface="Bahnschrift SemiBold" panose="020B0502040204020203" pitchFamily="34" charset="0"/>
                        </a:rPr>
                        <a:t>10</a:t>
                      </a:r>
                    </a:p>
                  </a:txBody>
                  <a:tcPr/>
                </a:tc>
                <a:tc>
                  <a:txBody>
                    <a:bodyPr/>
                    <a:lstStyle/>
                    <a:p>
                      <a:r>
                        <a:rPr lang="en-US" sz="1400" dirty="0">
                          <a:latin typeface="Bahnschrift SemiBold" panose="020B0502040204020203" pitchFamily="34" charset="0"/>
                        </a:rPr>
                        <a:t>Parents directly approach to the respective class teachers in classrooms for schemes related work.</a:t>
                      </a:r>
                    </a:p>
                  </a:txBody>
                  <a:tcPr/>
                </a:tc>
                <a:tc rowSpan="6">
                  <a:txBody>
                    <a:bodyPr/>
                    <a:lstStyle/>
                    <a:p>
                      <a:pPr algn="ctr">
                        <a:lnSpc>
                          <a:spcPct val="300000"/>
                        </a:lnSpc>
                      </a:pPr>
                      <a:r>
                        <a:rPr lang="en-US" sz="1400" dirty="0">
                          <a:latin typeface="Bahnschrift SemiBold" panose="020B0502040204020203" pitchFamily="34" charset="0"/>
                        </a:rPr>
                        <a:t>Challenges Faced</a:t>
                      </a:r>
                    </a:p>
                  </a:txBody>
                  <a:tcPr>
                    <a:solidFill>
                      <a:schemeClr val="accent1">
                        <a:tint val="20000"/>
                        <a:alpha val="93000"/>
                      </a:schemeClr>
                    </a:solidFill>
                  </a:tcPr>
                </a:tc>
                <a:extLst>
                  <a:ext uri="{0D108BD9-81ED-4DB2-BD59-A6C34878D82A}">
                    <a16:rowId xmlns:a16="http://schemas.microsoft.com/office/drawing/2014/main" val="2988821311"/>
                  </a:ext>
                </a:extLst>
              </a:tr>
              <a:tr h="1083985">
                <a:tc>
                  <a:txBody>
                    <a:bodyPr/>
                    <a:lstStyle/>
                    <a:p>
                      <a:r>
                        <a:rPr lang="en-US" sz="1400" dirty="0">
                          <a:latin typeface="Bahnschrift SemiBold" panose="020B0502040204020203" pitchFamily="34" charset="0"/>
                        </a:rPr>
                        <a:t>11</a:t>
                      </a:r>
                    </a:p>
                  </a:txBody>
                  <a:tcPr/>
                </a:tc>
                <a:tc>
                  <a:txBody>
                    <a:bodyPr/>
                    <a:lstStyle/>
                    <a:p>
                      <a:r>
                        <a:rPr lang="en-US" sz="1400" dirty="0">
                          <a:latin typeface="Bahnschrift SemiBold" panose="020B0502040204020203" pitchFamily="34" charset="0"/>
                        </a:rPr>
                        <a:t>Teaching Learning activity got hampered whenever parents approach/enter classrooms</a:t>
                      </a:r>
                    </a:p>
                  </a:txBody>
                  <a:tcPr/>
                </a:tc>
                <a:tc vMerge="1">
                  <a:txBody>
                    <a:bodyPr/>
                    <a:lstStyle/>
                    <a:p>
                      <a:endParaRPr lang="en-US" dirty="0"/>
                    </a:p>
                  </a:txBody>
                  <a:tcPr/>
                </a:tc>
                <a:extLst>
                  <a:ext uri="{0D108BD9-81ED-4DB2-BD59-A6C34878D82A}">
                    <a16:rowId xmlns:a16="http://schemas.microsoft.com/office/drawing/2014/main" val="3451311467"/>
                  </a:ext>
                </a:extLst>
              </a:tr>
              <a:tr h="1083985">
                <a:tc>
                  <a:txBody>
                    <a:bodyPr/>
                    <a:lstStyle/>
                    <a:p>
                      <a:r>
                        <a:rPr lang="en-US" sz="1400" dirty="0">
                          <a:latin typeface="Bahnschrift SemiBold" panose="020B0502040204020203" pitchFamily="34" charset="0"/>
                        </a:rPr>
                        <a:t>12</a:t>
                      </a:r>
                    </a:p>
                  </a:txBody>
                  <a:tcPr/>
                </a:tc>
                <a:tc>
                  <a:txBody>
                    <a:bodyPr/>
                    <a:lstStyle/>
                    <a:p>
                      <a:r>
                        <a:rPr lang="en-US" sz="1400" dirty="0">
                          <a:latin typeface="Bahnschrift SemiBold" panose="020B0502040204020203" pitchFamily="34" charset="0"/>
                        </a:rPr>
                        <a:t>School environment got hampered due to the presence of parents in school premises.</a:t>
                      </a:r>
                    </a:p>
                  </a:txBody>
                  <a:tcPr/>
                </a:tc>
                <a:tc vMerge="1">
                  <a:txBody>
                    <a:bodyPr/>
                    <a:lstStyle/>
                    <a:p>
                      <a:endParaRPr lang="en-US" dirty="0"/>
                    </a:p>
                  </a:txBody>
                  <a:tcPr/>
                </a:tc>
                <a:extLst>
                  <a:ext uri="{0D108BD9-81ED-4DB2-BD59-A6C34878D82A}">
                    <a16:rowId xmlns:a16="http://schemas.microsoft.com/office/drawing/2014/main" val="3582858024"/>
                  </a:ext>
                </a:extLst>
              </a:tr>
              <a:tr h="1098439">
                <a:tc>
                  <a:txBody>
                    <a:bodyPr/>
                    <a:lstStyle/>
                    <a:p>
                      <a:r>
                        <a:rPr lang="en-US" sz="1400" dirty="0">
                          <a:latin typeface="Bahnschrift SemiBold" panose="020B0502040204020203" pitchFamily="34" charset="0"/>
                        </a:rPr>
                        <a:t>13</a:t>
                      </a:r>
                    </a:p>
                  </a:txBody>
                  <a:tcPr/>
                </a:tc>
                <a:tc>
                  <a:txBody>
                    <a:bodyPr/>
                    <a:lstStyle/>
                    <a:p>
                      <a:r>
                        <a:rPr lang="en-US" sz="1400" dirty="0">
                          <a:latin typeface="Bahnschrift SemiBold" panose="020B0502040204020203" pitchFamily="34" charset="0"/>
                        </a:rPr>
                        <a:t>Teachers leave their classrooms frequently in order to do scheme related work such as making excel sheets and uploading data of students.</a:t>
                      </a:r>
                    </a:p>
                  </a:txBody>
                  <a:tcPr/>
                </a:tc>
                <a:tc vMerge="1">
                  <a:txBody>
                    <a:bodyPr/>
                    <a:lstStyle/>
                    <a:p>
                      <a:endParaRPr lang="en-US" dirty="0"/>
                    </a:p>
                  </a:txBody>
                  <a:tcPr/>
                </a:tc>
                <a:extLst>
                  <a:ext uri="{0D108BD9-81ED-4DB2-BD59-A6C34878D82A}">
                    <a16:rowId xmlns:a16="http://schemas.microsoft.com/office/drawing/2014/main" val="4264042749"/>
                  </a:ext>
                </a:extLst>
              </a:tr>
              <a:tr h="1083985">
                <a:tc>
                  <a:txBody>
                    <a:bodyPr/>
                    <a:lstStyle/>
                    <a:p>
                      <a:r>
                        <a:rPr lang="en-US" sz="1400" dirty="0">
                          <a:latin typeface="Bahnschrift SemiBold" panose="020B0502040204020203" pitchFamily="34" charset="0"/>
                        </a:rPr>
                        <a:t>14</a:t>
                      </a:r>
                    </a:p>
                  </a:txBody>
                  <a:tcPr/>
                </a:tc>
                <a:tc>
                  <a:txBody>
                    <a:bodyPr/>
                    <a:lstStyle/>
                    <a:p>
                      <a:r>
                        <a:rPr lang="en-US" sz="1400" dirty="0">
                          <a:latin typeface="Bahnschrift SemiBold" panose="020B0502040204020203" pitchFamily="34" charset="0"/>
                        </a:rPr>
                        <a:t>Teachers leave their classrooms in order to get relevant documents signed.</a:t>
                      </a:r>
                    </a:p>
                  </a:txBody>
                  <a:tcPr/>
                </a:tc>
                <a:tc vMerge="1">
                  <a:txBody>
                    <a:bodyPr/>
                    <a:lstStyle/>
                    <a:p>
                      <a:endParaRPr lang="en-US" dirty="0"/>
                    </a:p>
                  </a:txBody>
                  <a:tcPr/>
                </a:tc>
                <a:extLst>
                  <a:ext uri="{0D108BD9-81ED-4DB2-BD59-A6C34878D82A}">
                    <a16:rowId xmlns:a16="http://schemas.microsoft.com/office/drawing/2014/main" val="983937745"/>
                  </a:ext>
                </a:extLst>
              </a:tr>
              <a:tr h="1083985">
                <a:tc>
                  <a:txBody>
                    <a:bodyPr/>
                    <a:lstStyle/>
                    <a:p>
                      <a:r>
                        <a:rPr lang="en-US" sz="1400" dirty="0">
                          <a:latin typeface="Bahnschrift SemiBold" panose="020B0502040204020203" pitchFamily="34" charset="0"/>
                        </a:rPr>
                        <a:t>15</a:t>
                      </a:r>
                    </a:p>
                  </a:txBody>
                  <a:tcPr/>
                </a:tc>
                <a:tc>
                  <a:txBody>
                    <a:bodyPr/>
                    <a:lstStyle/>
                    <a:p>
                      <a:r>
                        <a:rPr lang="en-US" sz="1400" dirty="0">
                          <a:latin typeface="Bahnschrift SemiBold" panose="020B0502040204020203" pitchFamily="34" charset="0"/>
                        </a:rPr>
                        <a:t>Teachers leave school premises for doing scheme related work.</a:t>
                      </a:r>
                    </a:p>
                  </a:txBody>
                  <a:tcPr/>
                </a:tc>
                <a:tc vMerge="1">
                  <a:txBody>
                    <a:bodyPr/>
                    <a:lstStyle/>
                    <a:p>
                      <a:endParaRPr lang="en-US" dirty="0"/>
                    </a:p>
                  </a:txBody>
                  <a:tcPr/>
                </a:tc>
                <a:extLst>
                  <a:ext uri="{0D108BD9-81ED-4DB2-BD59-A6C34878D82A}">
                    <a16:rowId xmlns:a16="http://schemas.microsoft.com/office/drawing/2014/main" val="1736883899"/>
                  </a:ext>
                </a:extLst>
              </a:tr>
            </a:tbl>
          </a:graphicData>
        </a:graphic>
      </p:graphicFrame>
      <p:sp>
        <p:nvSpPr>
          <p:cNvPr id="4" name="Slide Number Placeholder 3">
            <a:extLst>
              <a:ext uri="{FF2B5EF4-FFF2-40B4-BE49-F238E27FC236}">
                <a16:creationId xmlns:a16="http://schemas.microsoft.com/office/drawing/2014/main" id="{7A4C2E70-1601-2FDA-58EE-28FCE561FFE7}"/>
              </a:ext>
            </a:extLst>
          </p:cNvPr>
          <p:cNvSpPr>
            <a:spLocks noGrp="1"/>
          </p:cNvSpPr>
          <p:nvPr>
            <p:ph type="sldNum" sz="quarter" idx="12"/>
          </p:nvPr>
        </p:nvSpPr>
        <p:spPr/>
        <p:txBody>
          <a:bodyPr/>
          <a:lstStyle/>
          <a:p>
            <a:fld id="{E5C32392-EBC6-4AA7-A894-96A44497D01B}" type="slidenum">
              <a:rPr lang="en-US" smtClean="0"/>
              <a:t>17</a:t>
            </a:fld>
            <a:endParaRPr lang="en-US"/>
          </a:p>
        </p:txBody>
      </p:sp>
    </p:spTree>
    <p:extLst>
      <p:ext uri="{BB962C8B-B14F-4D97-AF65-F5344CB8AC3E}">
        <p14:creationId xmlns:p14="http://schemas.microsoft.com/office/powerpoint/2010/main" val="232627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Title 1">
            <a:extLst>
              <a:ext uri="{FF2B5EF4-FFF2-40B4-BE49-F238E27FC236}">
                <a16:creationId xmlns:a16="http://schemas.microsoft.com/office/drawing/2014/main" id="{C8E03560-7190-DE10-5AB9-E4354ADE9138}"/>
              </a:ext>
            </a:extLst>
          </p:cNvPr>
          <p:cNvSpPr>
            <a:spLocks noGrp="1"/>
          </p:cNvSpPr>
          <p:nvPr>
            <p:ph type="title"/>
          </p:nvPr>
        </p:nvSpPr>
        <p:spPr>
          <a:xfrm>
            <a:off x="2125306" y="579819"/>
            <a:ext cx="2685763" cy="663047"/>
          </a:xfrm>
        </p:spPr>
        <p:txBody>
          <a:bodyPr>
            <a:normAutofit/>
          </a:bodyPr>
          <a:lstStyle/>
          <a:p>
            <a:r>
              <a:rPr lang="en-IN" sz="2400" b="1" u="sng" dirty="0">
                <a:latin typeface="Aptos Display" panose="020B0004020202020204" pitchFamily="34" charset="0"/>
              </a:rPr>
              <a:t>Questionnaire:</a:t>
            </a:r>
          </a:p>
        </p:txBody>
      </p:sp>
      <p:graphicFrame>
        <p:nvGraphicFramePr>
          <p:cNvPr id="9" name="Table 8">
            <a:extLst>
              <a:ext uri="{FF2B5EF4-FFF2-40B4-BE49-F238E27FC236}">
                <a16:creationId xmlns:a16="http://schemas.microsoft.com/office/drawing/2014/main" id="{1FC20282-E026-F94A-7DCF-150CB02D941A}"/>
              </a:ext>
            </a:extLst>
          </p:cNvPr>
          <p:cNvGraphicFramePr>
            <a:graphicFrameLocks noGrp="1"/>
          </p:cNvGraphicFramePr>
          <p:nvPr>
            <p:extLst>
              <p:ext uri="{D42A27DB-BD31-4B8C-83A1-F6EECF244321}">
                <p14:modId xmlns:p14="http://schemas.microsoft.com/office/powerpoint/2010/main" val="3333846602"/>
              </p:ext>
            </p:extLst>
          </p:nvPr>
        </p:nvGraphicFramePr>
        <p:xfrm>
          <a:off x="78377" y="1360431"/>
          <a:ext cx="6779623" cy="6677448"/>
        </p:xfrm>
        <a:graphic>
          <a:graphicData uri="http://schemas.openxmlformats.org/drawingml/2006/table">
            <a:tbl>
              <a:tblPr>
                <a:tableStyleId>{5C22544A-7EE6-4342-B048-85BDC9FD1C3A}</a:tableStyleId>
              </a:tblPr>
              <a:tblGrid>
                <a:gridCol w="6779623">
                  <a:extLst>
                    <a:ext uri="{9D8B030D-6E8A-4147-A177-3AD203B41FA5}">
                      <a16:colId xmlns:a16="http://schemas.microsoft.com/office/drawing/2014/main" val="3515359557"/>
                    </a:ext>
                  </a:extLst>
                </a:gridCol>
              </a:tblGrid>
              <a:tr h="6252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1" i="0" u="none" strike="noStrike" kern="1200" dirty="0">
                          <a:solidFill>
                            <a:schemeClr val="dk1"/>
                          </a:solidFill>
                          <a:effectLst/>
                          <a:latin typeface="Bahnschrift SemiBold" panose="020B0502040204020203" pitchFamily="34" charset="0"/>
                          <a:ea typeface="+mn-ea"/>
                          <a:cs typeface="+mn-cs"/>
                        </a:rPr>
                        <a:t>1. Government Schemes Awareness</a:t>
                      </a:r>
                      <a:r>
                        <a:rPr lang="en-US" sz="1400" b="0" i="0" u="none" strike="noStrike" kern="1200" dirty="0">
                          <a:solidFill>
                            <a:schemeClr val="dk1"/>
                          </a:solidFill>
                          <a:effectLst/>
                          <a:latin typeface="Bahnschrift SemiBold" panose="020B0502040204020203" pitchFamily="34" charset="0"/>
                          <a:ea typeface="+mn-ea"/>
                          <a:cs typeface="+mn-cs"/>
                        </a:rPr>
                        <a:t> Are you aware of the various government schemes aimed at improving public school education? </a:t>
                      </a:r>
                      <a:endParaRPr lang="en-US" sz="1400" dirty="0">
                        <a:latin typeface="Bahnschrift SemiBold" panose="020B0502040204020203" pitchFamily="34" charset="0"/>
                      </a:endParaRPr>
                    </a:p>
                    <a:p>
                      <a:endParaRPr lang="en-US" sz="1400" dirty="0"/>
                    </a:p>
                  </a:txBody>
                  <a:tcPr/>
                </a:tc>
                <a:extLst>
                  <a:ext uri="{0D108BD9-81ED-4DB2-BD59-A6C34878D82A}">
                    <a16:rowId xmlns:a16="http://schemas.microsoft.com/office/drawing/2014/main" val="597434232"/>
                  </a:ext>
                </a:extLst>
              </a:tr>
              <a:tr h="625228">
                <a:tc>
                  <a:txBody>
                    <a:bodyPr/>
                    <a:lstStyle/>
                    <a:p>
                      <a:r>
                        <a:rPr lang="en-US" sz="1400" b="1" i="0" u="none" strike="noStrike" kern="1200" dirty="0">
                          <a:solidFill>
                            <a:schemeClr val="dk1"/>
                          </a:solidFill>
                          <a:effectLst/>
                          <a:latin typeface="Bahnschrift SemiBold" panose="020B0502040204020203" pitchFamily="34" charset="0"/>
                          <a:ea typeface="+mn-ea"/>
                          <a:cs typeface="+mn-cs"/>
                        </a:rPr>
                        <a:t>2. Infrastructure Improvement</a:t>
                      </a:r>
                      <a:r>
                        <a:rPr lang="en-US" sz="1400" b="0" i="0" u="none" strike="noStrike" kern="1200" dirty="0">
                          <a:solidFill>
                            <a:schemeClr val="dk1"/>
                          </a:solidFill>
                          <a:effectLst/>
                          <a:latin typeface="Bahnschrift SemiBold" panose="020B0502040204020203" pitchFamily="34" charset="0"/>
                          <a:ea typeface="+mn-ea"/>
                          <a:cs typeface="+mn-cs"/>
                        </a:rPr>
                        <a:t> Have you noticed any improvements in school infrastructure due to government schemes?</a:t>
                      </a:r>
                      <a:endParaRPr lang="en-US" sz="1400" dirty="0">
                        <a:latin typeface="Bahnschrift SemiBold" panose="020B0502040204020203" pitchFamily="34" charset="0"/>
                      </a:endParaRPr>
                    </a:p>
                  </a:txBody>
                  <a:tcPr/>
                </a:tc>
                <a:extLst>
                  <a:ext uri="{0D108BD9-81ED-4DB2-BD59-A6C34878D82A}">
                    <a16:rowId xmlns:a16="http://schemas.microsoft.com/office/drawing/2014/main" val="1195174601"/>
                  </a:ext>
                </a:extLst>
              </a:tr>
              <a:tr h="625228">
                <a:tc>
                  <a:txBody>
                    <a:bodyPr/>
                    <a:lstStyle/>
                    <a:p>
                      <a:r>
                        <a:rPr lang="en-US" sz="1400" b="1" i="0" u="none" strike="noStrike" kern="1200" dirty="0">
                          <a:solidFill>
                            <a:schemeClr val="dk1"/>
                          </a:solidFill>
                          <a:effectLst/>
                          <a:latin typeface="Bahnschrift SemiBold" panose="020B0502040204020203" pitchFamily="34" charset="0"/>
                          <a:ea typeface="+mn-ea"/>
                          <a:cs typeface="+mn-cs"/>
                        </a:rPr>
                        <a:t>3. Teaching Quality Enhancement</a:t>
                      </a:r>
                      <a:r>
                        <a:rPr lang="en-US" sz="1400" b="0" i="0" u="none" strike="noStrike" kern="1200" dirty="0">
                          <a:solidFill>
                            <a:schemeClr val="dk1"/>
                          </a:solidFill>
                          <a:effectLst/>
                          <a:latin typeface="Bahnschrift SemiBold" panose="020B0502040204020203" pitchFamily="34" charset="0"/>
                          <a:ea typeface="+mn-ea"/>
                          <a:cs typeface="+mn-cs"/>
                        </a:rPr>
                        <a:t> Do you believe that government schemes have contributed to enhancing teaching quality in our school?</a:t>
                      </a:r>
                      <a:endParaRPr lang="en-US" sz="1400" dirty="0">
                        <a:latin typeface="Bahnschrift SemiBold" panose="020B0502040204020203" pitchFamily="34" charset="0"/>
                      </a:endParaRPr>
                    </a:p>
                  </a:txBody>
                  <a:tcPr/>
                </a:tc>
                <a:extLst>
                  <a:ext uri="{0D108BD9-81ED-4DB2-BD59-A6C34878D82A}">
                    <a16:rowId xmlns:a16="http://schemas.microsoft.com/office/drawing/2014/main" val="720172599"/>
                  </a:ext>
                </a:extLst>
              </a:tr>
              <a:tr h="625228">
                <a:tc>
                  <a:txBody>
                    <a:bodyPr/>
                    <a:lstStyle/>
                    <a:p>
                      <a:r>
                        <a:rPr lang="en-US" sz="1400" dirty="0">
                          <a:latin typeface="Bahnschrift SemiBold" panose="020B0502040204020203" pitchFamily="34" charset="0"/>
                        </a:rPr>
                        <a:t>4. Impact on Student Performance</a:t>
                      </a:r>
                    </a:p>
                    <a:p>
                      <a:r>
                        <a:rPr lang="en-US" sz="1400" dirty="0">
                          <a:latin typeface="Bahnschrift SemiBold" panose="020B0502040204020203" pitchFamily="34" charset="0"/>
                        </a:rPr>
                        <a:t>Have you observed any positive changes in student academic performance as a result of government schemes?</a:t>
                      </a:r>
                    </a:p>
                  </a:txBody>
                  <a:tcPr/>
                </a:tc>
                <a:extLst>
                  <a:ext uri="{0D108BD9-81ED-4DB2-BD59-A6C34878D82A}">
                    <a16:rowId xmlns:a16="http://schemas.microsoft.com/office/drawing/2014/main" val="1688895605"/>
                  </a:ext>
                </a:extLst>
              </a:tr>
              <a:tr h="625228">
                <a:tc>
                  <a:txBody>
                    <a:bodyPr/>
                    <a:lstStyle/>
                    <a:p>
                      <a:r>
                        <a:rPr lang="en-US" sz="1400" b="1" i="0" u="none" strike="noStrike" kern="1200" dirty="0">
                          <a:solidFill>
                            <a:schemeClr val="dk1"/>
                          </a:solidFill>
                          <a:effectLst/>
                          <a:latin typeface="Bahnschrift SemiBold" panose="020B0502040204020203" pitchFamily="34" charset="0"/>
                          <a:ea typeface="+mn-ea"/>
                          <a:cs typeface="+mn-cs"/>
                        </a:rPr>
                        <a:t>5. Community Engagement</a:t>
                      </a:r>
                      <a:r>
                        <a:rPr lang="en-US" sz="1400" b="0" i="0" u="none" strike="noStrike" kern="1200" dirty="0">
                          <a:solidFill>
                            <a:schemeClr val="dk1"/>
                          </a:solidFill>
                          <a:effectLst/>
                          <a:latin typeface="Bahnschrift SemiBold" panose="020B0502040204020203" pitchFamily="34" charset="0"/>
                          <a:ea typeface="+mn-ea"/>
                          <a:cs typeface="+mn-cs"/>
                        </a:rPr>
                        <a:t> Do you think the local community actively participates in supporting the implementation of government schemes in our school?</a:t>
                      </a:r>
                      <a:endParaRPr lang="en-US" sz="1400" dirty="0">
                        <a:latin typeface="Bahnschrift SemiBold" panose="020B0502040204020203" pitchFamily="34" charset="0"/>
                      </a:endParaRPr>
                    </a:p>
                  </a:txBody>
                  <a:tcPr/>
                </a:tc>
                <a:extLst>
                  <a:ext uri="{0D108BD9-81ED-4DB2-BD59-A6C34878D82A}">
                    <a16:rowId xmlns:a16="http://schemas.microsoft.com/office/drawing/2014/main" val="1392097675"/>
                  </a:ext>
                </a:extLst>
              </a:tr>
              <a:tr h="625228">
                <a:tc>
                  <a:txBody>
                    <a:bodyPr/>
                    <a:lstStyle/>
                    <a:p>
                      <a:r>
                        <a:rPr lang="en-US" sz="1400" b="1" i="0" u="none" strike="noStrike" kern="1200" dirty="0">
                          <a:solidFill>
                            <a:schemeClr val="dk1"/>
                          </a:solidFill>
                          <a:effectLst/>
                          <a:latin typeface="Bahnschrift SemiBold" panose="020B0502040204020203" pitchFamily="34" charset="0"/>
                          <a:ea typeface="+mn-ea"/>
                          <a:cs typeface="+mn-cs"/>
                        </a:rPr>
                        <a:t>6. Challenges Faced</a:t>
                      </a:r>
                      <a:r>
                        <a:rPr lang="en-US" sz="1400" b="0" i="0" u="none" strike="noStrike" kern="1200" dirty="0">
                          <a:solidFill>
                            <a:schemeClr val="dk1"/>
                          </a:solidFill>
                          <a:effectLst/>
                          <a:latin typeface="Bahnschrift SemiBold" panose="020B0502040204020203" pitchFamily="34" charset="0"/>
                          <a:ea typeface="+mn-ea"/>
                          <a:cs typeface="+mn-cs"/>
                        </a:rPr>
                        <a:t> Have you encountered any challenges in the effective implementation of government schemes in our school?</a:t>
                      </a:r>
                      <a:endParaRPr lang="en-US" sz="1400" dirty="0">
                        <a:latin typeface="Bahnschrift SemiBold" panose="020B0502040204020203" pitchFamily="34" charset="0"/>
                      </a:endParaRPr>
                    </a:p>
                  </a:txBody>
                  <a:tcPr/>
                </a:tc>
                <a:extLst>
                  <a:ext uri="{0D108BD9-81ED-4DB2-BD59-A6C34878D82A}">
                    <a16:rowId xmlns:a16="http://schemas.microsoft.com/office/drawing/2014/main" val="2839645411"/>
                  </a:ext>
                </a:extLst>
              </a:tr>
              <a:tr h="625228">
                <a:tc>
                  <a:txBody>
                    <a:bodyPr/>
                    <a:lstStyle/>
                    <a:p>
                      <a:r>
                        <a:rPr lang="en-US" sz="1400" b="1" i="0" u="none" strike="noStrike" kern="1200" dirty="0">
                          <a:solidFill>
                            <a:schemeClr val="dk1"/>
                          </a:solidFill>
                          <a:effectLst/>
                          <a:latin typeface="Bahnschrift SemiBold" panose="020B0502040204020203" pitchFamily="34" charset="0"/>
                          <a:ea typeface="+mn-ea"/>
                          <a:cs typeface="+mn-cs"/>
                        </a:rPr>
                        <a:t>7. Sustainability of Schemes</a:t>
                      </a:r>
                      <a:r>
                        <a:rPr lang="en-US" sz="1400" b="0" i="0" u="none" strike="noStrike" kern="1200" dirty="0">
                          <a:solidFill>
                            <a:schemeClr val="dk1"/>
                          </a:solidFill>
                          <a:effectLst/>
                          <a:latin typeface="Bahnschrift SemiBold" panose="020B0502040204020203" pitchFamily="34" charset="0"/>
                          <a:ea typeface="+mn-ea"/>
                          <a:cs typeface="+mn-cs"/>
                        </a:rPr>
                        <a:t> Do you believe that the benefits of government schemes implemented in the school are sustainable in the long term?</a:t>
                      </a:r>
                      <a:endParaRPr lang="en-US" sz="1400" dirty="0">
                        <a:latin typeface="Bahnschrift SemiBold" panose="020B0502040204020203" pitchFamily="34" charset="0"/>
                      </a:endParaRPr>
                    </a:p>
                  </a:txBody>
                  <a:tcPr/>
                </a:tc>
                <a:extLst>
                  <a:ext uri="{0D108BD9-81ED-4DB2-BD59-A6C34878D82A}">
                    <a16:rowId xmlns:a16="http://schemas.microsoft.com/office/drawing/2014/main" val="1303642293"/>
                  </a:ext>
                </a:extLst>
              </a:tr>
              <a:tr h="625228">
                <a:tc>
                  <a:txBody>
                    <a:bodyPr/>
                    <a:lstStyle/>
                    <a:p>
                      <a:r>
                        <a:rPr lang="en-US" sz="1400" b="1" i="0" u="none" strike="noStrike" kern="1200" dirty="0">
                          <a:solidFill>
                            <a:schemeClr val="dk1"/>
                          </a:solidFill>
                          <a:effectLst/>
                          <a:latin typeface="Bahnschrift SemiBold" panose="020B0502040204020203" pitchFamily="34" charset="0"/>
                          <a:ea typeface="+mn-ea"/>
                          <a:cs typeface="+mn-cs"/>
                        </a:rPr>
                        <a:t>8. Overall Satisfaction</a:t>
                      </a:r>
                      <a:r>
                        <a:rPr lang="en-US" sz="1400" b="0" i="0" u="none" strike="noStrike" kern="1200" dirty="0">
                          <a:solidFill>
                            <a:schemeClr val="dk1"/>
                          </a:solidFill>
                          <a:effectLst/>
                          <a:latin typeface="Bahnschrift SemiBold" panose="020B0502040204020203" pitchFamily="34" charset="0"/>
                          <a:ea typeface="+mn-ea"/>
                          <a:cs typeface="+mn-cs"/>
                        </a:rPr>
                        <a:t> On a scale of 1 to 5, how satisfied are you with the effectiveness of government schemes in our school?</a:t>
                      </a:r>
                      <a:endParaRPr lang="en-US" sz="1400" dirty="0">
                        <a:latin typeface="Bahnschrift SemiBold" panose="020B0502040204020203" pitchFamily="34" charset="0"/>
                      </a:endParaRPr>
                    </a:p>
                  </a:txBody>
                  <a:tcPr/>
                </a:tc>
                <a:extLst>
                  <a:ext uri="{0D108BD9-81ED-4DB2-BD59-A6C34878D82A}">
                    <a16:rowId xmlns:a16="http://schemas.microsoft.com/office/drawing/2014/main" val="3615298509"/>
                  </a:ext>
                </a:extLst>
              </a:tr>
              <a:tr h="625228">
                <a:tc>
                  <a:txBody>
                    <a:bodyPr/>
                    <a:lstStyle/>
                    <a:p>
                      <a:r>
                        <a:rPr lang="en-US" sz="1400" b="0" i="0" u="none" strike="noStrike" kern="1200" dirty="0">
                          <a:solidFill>
                            <a:schemeClr val="dk1"/>
                          </a:solidFill>
                          <a:effectLst/>
                          <a:latin typeface="Bahnschrift SemiBold" panose="020B0502040204020203" pitchFamily="34" charset="0"/>
                          <a:ea typeface="+mn-ea"/>
                          <a:cs typeface="+mn-cs"/>
                        </a:rPr>
                        <a:t>9. </a:t>
                      </a:r>
                      <a:r>
                        <a:rPr lang="en-US" sz="1400" b="1" i="0" u="none" strike="noStrike" kern="1200" dirty="0">
                          <a:solidFill>
                            <a:schemeClr val="dk1"/>
                          </a:solidFill>
                          <a:effectLst/>
                          <a:latin typeface="Bahnschrift SemiBold" panose="020B0502040204020203" pitchFamily="34" charset="0"/>
                          <a:ea typeface="+mn-ea"/>
                          <a:cs typeface="+mn-cs"/>
                        </a:rPr>
                        <a:t>Community Engagement with School Schemes</a:t>
                      </a:r>
                      <a:r>
                        <a:rPr lang="en-US" sz="1400" b="0" i="0" u="none" strike="noStrike" kern="1200" dirty="0">
                          <a:solidFill>
                            <a:schemeClr val="dk1"/>
                          </a:solidFill>
                          <a:effectLst/>
                          <a:latin typeface="Bahnschrift SemiBold" panose="020B0502040204020203" pitchFamily="34" charset="0"/>
                          <a:ea typeface="+mn-ea"/>
                          <a:cs typeface="+mn-cs"/>
                        </a:rPr>
                        <a:t> To what extent do you perceive community involvement in supporting the implementation of government schemes in our school?</a:t>
                      </a:r>
                      <a:endParaRPr lang="en-US" sz="1400" dirty="0">
                        <a:latin typeface="Bahnschrift SemiBold" panose="020B0502040204020203" pitchFamily="34" charset="0"/>
                      </a:endParaRPr>
                    </a:p>
                  </a:txBody>
                  <a:tcPr/>
                </a:tc>
                <a:extLst>
                  <a:ext uri="{0D108BD9-81ED-4DB2-BD59-A6C34878D82A}">
                    <a16:rowId xmlns:a16="http://schemas.microsoft.com/office/drawing/2014/main" val="2442933579"/>
                  </a:ext>
                </a:extLst>
              </a:tr>
              <a:tr h="625228">
                <a:tc>
                  <a:txBody>
                    <a:bodyPr/>
                    <a:lstStyle/>
                    <a:p>
                      <a:r>
                        <a:rPr lang="en-US" sz="1400" b="1" i="0" u="none" strike="noStrike" kern="1200" dirty="0">
                          <a:solidFill>
                            <a:schemeClr val="dk1"/>
                          </a:solidFill>
                          <a:effectLst/>
                          <a:latin typeface="Bahnschrift SemiBold" panose="020B0502040204020203" pitchFamily="34" charset="0"/>
                          <a:ea typeface="+mn-ea"/>
                          <a:cs typeface="+mn-cs"/>
                        </a:rPr>
                        <a:t>10. Perceived Effectiveness of Teacher Training</a:t>
                      </a:r>
                      <a:r>
                        <a:rPr lang="en-US" sz="1400" b="0" i="0" u="none" strike="noStrike" kern="1200" dirty="0">
                          <a:solidFill>
                            <a:schemeClr val="dk1"/>
                          </a:solidFill>
                          <a:effectLst/>
                          <a:latin typeface="Bahnschrift SemiBold" panose="020B0502040204020203" pitchFamily="34" charset="0"/>
                          <a:ea typeface="+mn-ea"/>
                          <a:cs typeface="+mn-cs"/>
                        </a:rPr>
                        <a:t> Do you believe that the training provided under government schemes has effectively improved teaching practices in our school?</a:t>
                      </a:r>
                      <a:endParaRPr lang="en-US" sz="1400" dirty="0">
                        <a:latin typeface="Bahnschrift SemiBold" panose="020B0502040204020203" pitchFamily="34" charset="0"/>
                      </a:endParaRPr>
                    </a:p>
                  </a:txBody>
                  <a:tcPr/>
                </a:tc>
                <a:extLst>
                  <a:ext uri="{0D108BD9-81ED-4DB2-BD59-A6C34878D82A}">
                    <a16:rowId xmlns:a16="http://schemas.microsoft.com/office/drawing/2014/main" val="1899157746"/>
                  </a:ext>
                </a:extLst>
              </a:tr>
            </a:tbl>
          </a:graphicData>
        </a:graphic>
      </p:graphicFrame>
      <p:sp>
        <p:nvSpPr>
          <p:cNvPr id="3" name="Slide Number Placeholder 2">
            <a:extLst>
              <a:ext uri="{FF2B5EF4-FFF2-40B4-BE49-F238E27FC236}">
                <a16:creationId xmlns:a16="http://schemas.microsoft.com/office/drawing/2014/main" id="{8BF194DF-C89E-B9AE-E948-600EA7C1923F}"/>
              </a:ext>
            </a:extLst>
          </p:cNvPr>
          <p:cNvSpPr>
            <a:spLocks noGrp="1"/>
          </p:cNvSpPr>
          <p:nvPr>
            <p:ph type="sldNum" sz="quarter" idx="12"/>
          </p:nvPr>
        </p:nvSpPr>
        <p:spPr/>
        <p:txBody>
          <a:bodyPr/>
          <a:lstStyle/>
          <a:p>
            <a:fld id="{E5C32392-EBC6-4AA7-A894-96A44497D01B}" type="slidenum">
              <a:rPr lang="en-US" smtClean="0"/>
              <a:t>18</a:t>
            </a:fld>
            <a:endParaRPr lang="en-US"/>
          </a:p>
        </p:txBody>
      </p:sp>
    </p:spTree>
    <p:extLst>
      <p:ext uri="{BB962C8B-B14F-4D97-AF65-F5344CB8AC3E}">
        <p14:creationId xmlns:p14="http://schemas.microsoft.com/office/powerpoint/2010/main" val="104847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TextBox 2">
            <a:extLst>
              <a:ext uri="{FF2B5EF4-FFF2-40B4-BE49-F238E27FC236}">
                <a16:creationId xmlns:a16="http://schemas.microsoft.com/office/drawing/2014/main" id="{FE1EEC65-13A1-AC0C-9E13-97BF75A93D95}"/>
              </a:ext>
            </a:extLst>
          </p:cNvPr>
          <p:cNvSpPr txBox="1"/>
          <p:nvPr/>
        </p:nvSpPr>
        <p:spPr>
          <a:xfrm>
            <a:off x="173082" y="1371601"/>
            <a:ext cx="6511835" cy="954107"/>
          </a:xfrm>
          <a:prstGeom prst="rect">
            <a:avLst/>
          </a:prstGeom>
          <a:noFill/>
        </p:spPr>
        <p:txBody>
          <a:bodyPr wrap="square" rtlCol="0">
            <a:spAutoFit/>
          </a:bodyPr>
          <a:lstStyle/>
          <a:p>
            <a:pPr algn="ctr"/>
            <a:r>
              <a:rPr lang="en-US" sz="2800" b="1" u="sng" dirty="0">
                <a:latin typeface="Aptos Display" panose="020B0004020202020204" pitchFamily="34" charset="0"/>
              </a:rPr>
              <a:t>Chapter 4</a:t>
            </a:r>
          </a:p>
          <a:p>
            <a:pPr algn="ctr"/>
            <a:r>
              <a:rPr lang="en-US" sz="2800" b="1" u="sng" dirty="0">
                <a:latin typeface="Aptos Display" panose="020B0004020202020204" pitchFamily="34" charset="0"/>
              </a:rPr>
              <a:t> Data Analysis And Interpretation</a:t>
            </a:r>
          </a:p>
        </p:txBody>
      </p:sp>
      <p:sp>
        <p:nvSpPr>
          <p:cNvPr id="4" name="TextBox 3">
            <a:extLst>
              <a:ext uri="{FF2B5EF4-FFF2-40B4-BE49-F238E27FC236}">
                <a16:creationId xmlns:a16="http://schemas.microsoft.com/office/drawing/2014/main" id="{0E088A85-2340-6BBB-E256-FE5FD80CEEC3}"/>
              </a:ext>
            </a:extLst>
          </p:cNvPr>
          <p:cNvSpPr txBox="1"/>
          <p:nvPr/>
        </p:nvSpPr>
        <p:spPr>
          <a:xfrm>
            <a:off x="173082" y="2534194"/>
            <a:ext cx="6684918" cy="5970865"/>
          </a:xfrm>
          <a:prstGeom prst="rect">
            <a:avLst/>
          </a:prstGeom>
          <a:noFill/>
        </p:spPr>
        <p:txBody>
          <a:bodyPr wrap="square" rtlCol="0">
            <a:spAutoFit/>
          </a:bodyPr>
          <a:lstStyle/>
          <a:p>
            <a:r>
              <a:rPr lang="en-US" u="sng" dirty="0">
                <a:latin typeface="Bahnschrift SemiBold" panose="020B0502040204020203" pitchFamily="34" charset="0"/>
              </a:rPr>
              <a:t>INTRODUCTION</a:t>
            </a:r>
          </a:p>
          <a:p>
            <a:endParaRPr lang="en-US" sz="1400" dirty="0">
              <a:latin typeface="Bahnschrift SemiBold" panose="020B0502040204020203" pitchFamily="34" charset="0"/>
            </a:endParaRPr>
          </a:p>
          <a:p>
            <a:r>
              <a:rPr lang="en-US" sz="1400" dirty="0">
                <a:latin typeface="Bahnschrift SemiBold" panose="020B0502040204020203" pitchFamily="34" charset="0"/>
              </a:rPr>
              <a:t>Data analysis is a pivotal aspect of any research endeavor, facilitating the discovery of new insights while challenging existing notions. The systematic organization of data is essential for researchers, influenced by factors such as sample population, response mode, and the study's overarching objectives. This chapter focuses on analyzing and interpreting the data collected, with a specific emphasis on assessing the effectiveness of various government schemes in a public school setting in Malihabad.</a:t>
            </a:r>
          </a:p>
          <a:p>
            <a:endParaRPr lang="en-US" sz="1400" dirty="0">
              <a:latin typeface="Bahnschrift SemiBold" panose="020B0502040204020203" pitchFamily="34" charset="0"/>
            </a:endParaRPr>
          </a:p>
          <a:p>
            <a:r>
              <a:rPr lang="en-US" sz="1400" dirty="0">
                <a:latin typeface="Bahnschrift SemiBold" panose="020B0502040204020203" pitchFamily="34" charset="0"/>
              </a:rPr>
              <a:t>In this study, data were analyzed using frequencies and percentages, capturing diverse perspectives of parents and teachers regarding the implementation of government schemes. The research was conducted across municipal primary school in Malihabad, drawing upon inputs from parents and teachers within the sample.</a:t>
            </a:r>
          </a:p>
          <a:p>
            <a:endParaRPr lang="en-US" sz="1400" dirty="0">
              <a:latin typeface="Bahnschrift SemiBold" panose="020B0502040204020203" pitchFamily="34" charset="0"/>
            </a:endParaRPr>
          </a:p>
          <a:p>
            <a:r>
              <a:rPr lang="en-US" sz="1400" dirty="0">
                <a:latin typeface="Bahnschrift SemiBold" panose="020B0502040204020203" pitchFamily="34" charset="0"/>
              </a:rPr>
              <a:t>The chapter is structured into two sections:</a:t>
            </a:r>
          </a:p>
          <a:p>
            <a:endParaRPr lang="en-US" sz="1400" dirty="0">
              <a:latin typeface="Bahnschrift SemiBold" panose="020B0502040204020203" pitchFamily="34" charset="0"/>
            </a:endParaRPr>
          </a:p>
          <a:p>
            <a:r>
              <a:rPr lang="en-US" sz="1400" dirty="0">
                <a:latin typeface="Bahnschrift SemiBold" panose="020B0502040204020203" pitchFamily="34" charset="0"/>
              </a:rPr>
              <a:t>Section A:</a:t>
            </a:r>
          </a:p>
          <a:p>
            <a:r>
              <a:rPr lang="en-US" sz="1400" dirty="0">
                <a:latin typeface="Bahnschrift SemiBold" panose="020B0502040204020203" pitchFamily="34" charset="0"/>
              </a:rPr>
              <a:t>a) Analysis of Observation Checklist</a:t>
            </a:r>
          </a:p>
          <a:p>
            <a:r>
              <a:rPr lang="en-US" sz="1400" dirty="0">
                <a:latin typeface="Bahnschrift SemiBold" panose="020B0502040204020203" pitchFamily="34" charset="0"/>
              </a:rPr>
              <a:t>Section B:</a:t>
            </a:r>
          </a:p>
          <a:p>
            <a:r>
              <a:rPr lang="en-US" sz="1400" dirty="0">
                <a:latin typeface="Bahnschrift SemiBold" panose="020B0502040204020203" pitchFamily="34" charset="0"/>
              </a:rPr>
              <a:t>Analysis of data gathered from teachers through a questionnaire.</a:t>
            </a:r>
          </a:p>
          <a:p>
            <a:endParaRPr lang="en-US" sz="1400" dirty="0">
              <a:latin typeface="Bahnschrift SemiBold" panose="020B0502040204020203" pitchFamily="34" charset="0"/>
            </a:endParaRPr>
          </a:p>
          <a:p>
            <a:r>
              <a:rPr lang="en-US" sz="1400" dirty="0">
                <a:latin typeface="Bahnschrift SemiBold" panose="020B0502040204020203" pitchFamily="34" charset="0"/>
              </a:rPr>
              <a:t>This research aims to provide valuable insights into the perceptions and experiences of stakeholders regarding government schemes in public schools in Malihabad, contributing to informed decision-making and policy formulation in the education sector.</a:t>
            </a:r>
          </a:p>
        </p:txBody>
      </p:sp>
      <p:sp>
        <p:nvSpPr>
          <p:cNvPr id="5" name="Slide Number Placeholder 4">
            <a:extLst>
              <a:ext uri="{FF2B5EF4-FFF2-40B4-BE49-F238E27FC236}">
                <a16:creationId xmlns:a16="http://schemas.microsoft.com/office/drawing/2014/main" id="{4DE4248D-6A8A-2AFC-BAA9-C8B7D3D2388C}"/>
              </a:ext>
            </a:extLst>
          </p:cNvPr>
          <p:cNvSpPr>
            <a:spLocks noGrp="1"/>
          </p:cNvSpPr>
          <p:nvPr>
            <p:ph type="sldNum" sz="quarter" idx="12"/>
          </p:nvPr>
        </p:nvSpPr>
        <p:spPr/>
        <p:txBody>
          <a:bodyPr/>
          <a:lstStyle/>
          <a:p>
            <a:fld id="{E5C32392-EBC6-4AA7-A894-96A44497D01B}" type="slidenum">
              <a:rPr lang="en-US" smtClean="0"/>
              <a:t>19</a:t>
            </a:fld>
            <a:endParaRPr lang="en-US"/>
          </a:p>
        </p:txBody>
      </p:sp>
    </p:spTree>
    <p:extLst>
      <p:ext uri="{BB962C8B-B14F-4D97-AF65-F5344CB8AC3E}">
        <p14:creationId xmlns:p14="http://schemas.microsoft.com/office/powerpoint/2010/main" val="313091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5" y="268434"/>
            <a:ext cx="5674588" cy="789657"/>
          </a:xfrm>
        </p:spPr>
        <p:txBody>
          <a:bodyPr>
            <a:normAutofit/>
          </a:bodyPr>
          <a:lstStyle/>
          <a:p>
            <a:pPr algn="ctr"/>
            <a:r>
              <a:rPr lang="en-IN" sz="3200" b="1" u="sng" dirty="0">
                <a:latin typeface="Aptos Display" panose="020B0004020202020204" pitchFamily="34" charset="0"/>
              </a:rPr>
              <a:t>Table of Contents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05620762"/>
              </p:ext>
            </p:extLst>
          </p:nvPr>
        </p:nvGraphicFramePr>
        <p:xfrm>
          <a:off x="31942" y="1058091"/>
          <a:ext cx="6826058" cy="7891969"/>
        </p:xfrm>
        <a:graphic>
          <a:graphicData uri="http://schemas.openxmlformats.org/drawingml/2006/table">
            <a:tbl>
              <a:tblPr firstRow="1" bandRow="1">
                <a:tableStyleId>{073A0DAA-6AF3-43AB-8588-CEC1D06C72B9}</a:tableStyleId>
              </a:tblPr>
              <a:tblGrid>
                <a:gridCol w="1169841">
                  <a:extLst>
                    <a:ext uri="{9D8B030D-6E8A-4147-A177-3AD203B41FA5}">
                      <a16:colId xmlns:a16="http://schemas.microsoft.com/office/drawing/2014/main" val="20000"/>
                    </a:ext>
                  </a:extLst>
                </a:gridCol>
                <a:gridCol w="4101737">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457200">
                <a:tc>
                  <a:txBody>
                    <a:bodyPr/>
                    <a:lstStyle/>
                    <a:p>
                      <a:pPr algn="l"/>
                      <a:r>
                        <a:rPr lang="en-IN" sz="1800" u="sng" dirty="0" err="1">
                          <a:latin typeface="Aptos Display" panose="020B0004020202020204" pitchFamily="34" charset="0"/>
                        </a:rPr>
                        <a:t>S.No</a:t>
                      </a:r>
                      <a:r>
                        <a:rPr lang="en-IN" sz="1800" u="sng" dirty="0">
                          <a:latin typeface="Aptos Display" panose="020B0004020202020204" pitchFamily="34" charset="0"/>
                        </a:rPr>
                        <a:t>.</a:t>
                      </a:r>
                    </a:p>
                  </a:txBody>
                  <a:tcPr marL="51435" marR="51435" marT="25718" marB="25718"/>
                </a:tc>
                <a:tc>
                  <a:txBody>
                    <a:bodyPr/>
                    <a:lstStyle/>
                    <a:p>
                      <a:pPr algn="l"/>
                      <a:r>
                        <a:rPr lang="en-IN" sz="1800" u="sng" dirty="0">
                          <a:solidFill>
                            <a:schemeClr val="bg1"/>
                          </a:solidFill>
                          <a:latin typeface="Aptos Display" panose="020B0004020202020204" pitchFamily="34" charset="0"/>
                        </a:rPr>
                        <a:t>Topic</a:t>
                      </a:r>
                    </a:p>
                  </a:txBody>
                  <a:tcPr marL="51435" marR="51435" marT="25718" marB="25718"/>
                </a:tc>
                <a:tc>
                  <a:txBody>
                    <a:bodyPr/>
                    <a:lstStyle/>
                    <a:p>
                      <a:pPr algn="l"/>
                      <a:r>
                        <a:rPr lang="en-IN" sz="1800" u="sng" dirty="0">
                          <a:latin typeface="Aptos Display" panose="020B0004020202020204" pitchFamily="34" charset="0"/>
                        </a:rPr>
                        <a:t>Page Number</a:t>
                      </a:r>
                    </a:p>
                  </a:txBody>
                  <a:tcPr marL="51435" marR="51435" marT="25718" marB="25718"/>
                </a:tc>
                <a:extLst>
                  <a:ext uri="{0D108BD9-81ED-4DB2-BD59-A6C34878D82A}">
                    <a16:rowId xmlns:a16="http://schemas.microsoft.com/office/drawing/2014/main" val="10000"/>
                  </a:ext>
                </a:extLst>
              </a:tr>
              <a:tr h="495372">
                <a:tc>
                  <a:txBody>
                    <a:bodyPr/>
                    <a:lstStyle/>
                    <a:p>
                      <a:pPr algn="ctr"/>
                      <a:r>
                        <a:rPr lang="en-IN" sz="2000" b="1" i="1" dirty="0">
                          <a:latin typeface="Aptos Display" panose="020B0004020202020204" pitchFamily="34" charset="0"/>
                        </a:rPr>
                        <a:t>1.</a:t>
                      </a:r>
                    </a:p>
                  </a:txBody>
                  <a:tcPr marL="51435" marR="51435" marT="25718" marB="25718"/>
                </a:tc>
                <a:tc>
                  <a:txBody>
                    <a:bodyPr/>
                    <a:lstStyle/>
                    <a:p>
                      <a:pPr lvl="0" algn="ctr"/>
                      <a:r>
                        <a:rPr lang="en-IN" sz="1800" u="sng" dirty="0">
                          <a:latin typeface="Bahnschrift SemiBold" panose="020B0502040204020203" pitchFamily="34" charset="0"/>
                        </a:rPr>
                        <a:t>Acknowledgement</a:t>
                      </a:r>
                    </a:p>
                  </a:txBody>
                  <a:tcPr marL="51435" marR="51435" marT="25718" marB="25718"/>
                </a:tc>
                <a:tc>
                  <a:txBody>
                    <a:bodyPr/>
                    <a:lstStyle/>
                    <a:p>
                      <a:endParaRPr lang="en-IN" sz="2700" dirty="0"/>
                    </a:p>
                  </a:txBody>
                  <a:tcPr marL="51435" marR="51435" marT="25718" marB="25718"/>
                </a:tc>
                <a:extLst>
                  <a:ext uri="{0D108BD9-81ED-4DB2-BD59-A6C34878D82A}">
                    <a16:rowId xmlns:a16="http://schemas.microsoft.com/office/drawing/2014/main" val="10001"/>
                  </a:ext>
                </a:extLst>
              </a:tr>
              <a:tr h="1215863">
                <a:tc>
                  <a:txBody>
                    <a:bodyPr/>
                    <a:lstStyle/>
                    <a:p>
                      <a:pPr algn="ctr"/>
                      <a:r>
                        <a:rPr lang="en-IN" sz="2000" b="1" i="1" dirty="0">
                          <a:latin typeface="Aptos Display" panose="020B0004020202020204" pitchFamily="34" charset="0"/>
                        </a:rPr>
                        <a:t>2.</a:t>
                      </a:r>
                    </a:p>
                  </a:txBody>
                  <a:tcPr marL="51435" marR="51435" marT="25718" marB="25718"/>
                </a:tc>
                <a:tc>
                  <a:txBody>
                    <a:bodyPr/>
                    <a:lstStyle/>
                    <a:p>
                      <a:pPr algn="ctr"/>
                      <a:r>
                        <a:rPr lang="en-IN" sz="1800" u="sng" dirty="0">
                          <a:latin typeface="Bahnschrift SemiBold" panose="020B0502040204020203" pitchFamily="34" charset="0"/>
                        </a:rPr>
                        <a:t>Chapter 1 – Introduction</a:t>
                      </a:r>
                    </a:p>
                    <a:p>
                      <a:pPr marL="0" indent="0" algn="ctr">
                        <a:buFont typeface="Wingdings" panose="05000000000000000000" pitchFamily="2" charset="2"/>
                        <a:buNone/>
                      </a:pPr>
                      <a:endParaRPr lang="en-IN" sz="1800" b="1" u="sng" dirty="0">
                        <a:latin typeface="Bahnschrift SemiBold" panose="020B0502040204020203" pitchFamily="34" charset="0"/>
                      </a:endParaRPr>
                    </a:p>
                    <a:p>
                      <a:pPr algn="ctr"/>
                      <a:endParaRPr lang="en-IN" sz="1800" u="sng" dirty="0">
                        <a:latin typeface="Bahnschrift SemiBold" panose="020B0502040204020203" pitchFamily="34" charset="0"/>
                      </a:endParaRPr>
                    </a:p>
                  </a:txBody>
                  <a:tcPr marL="51435" marR="51435" marT="25718" marB="25718"/>
                </a:tc>
                <a:tc>
                  <a:txBody>
                    <a:bodyPr/>
                    <a:lstStyle/>
                    <a:p>
                      <a:endParaRPr lang="en-IN" sz="2700" dirty="0"/>
                    </a:p>
                  </a:txBody>
                  <a:tcPr marL="51435" marR="51435" marT="25718" marB="25718"/>
                </a:tc>
                <a:extLst>
                  <a:ext uri="{0D108BD9-81ED-4DB2-BD59-A6C34878D82A}">
                    <a16:rowId xmlns:a16="http://schemas.microsoft.com/office/drawing/2014/main" val="10002"/>
                  </a:ext>
                </a:extLst>
              </a:tr>
              <a:tr h="1546185">
                <a:tc>
                  <a:txBody>
                    <a:bodyPr/>
                    <a:lstStyle/>
                    <a:p>
                      <a:pPr algn="ctr"/>
                      <a:r>
                        <a:rPr lang="en-IN" sz="2000" b="1" i="1" dirty="0">
                          <a:latin typeface="Aptos Display" panose="020B0004020202020204" pitchFamily="34" charset="0"/>
                        </a:rPr>
                        <a:t>3.</a:t>
                      </a:r>
                    </a:p>
                  </a:txBody>
                  <a:tcPr marL="51435" marR="51435" marT="25718" marB="25718"/>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800" b="1" u="sng" dirty="0">
                          <a:latin typeface="Bahnschrift SemiBold" panose="020B0502040204020203" pitchFamily="34" charset="0"/>
                        </a:rPr>
                        <a:t>Chapter-2 : Literature Review</a:t>
                      </a:r>
                    </a:p>
                    <a:p>
                      <a:pPr algn="ctr"/>
                      <a:endParaRPr lang="en-IN" sz="1800" dirty="0"/>
                    </a:p>
                  </a:txBody>
                  <a:tcPr marL="51435" marR="51435" marT="25718" marB="25718"/>
                </a:tc>
                <a:tc>
                  <a:txBody>
                    <a:bodyPr/>
                    <a:lstStyle/>
                    <a:p>
                      <a:endParaRPr lang="en-IN" sz="2700" dirty="0"/>
                    </a:p>
                  </a:txBody>
                  <a:tcPr marL="51435" marR="51435" marT="25718" marB="25718"/>
                </a:tc>
                <a:extLst>
                  <a:ext uri="{0D108BD9-81ED-4DB2-BD59-A6C34878D82A}">
                    <a16:rowId xmlns:a16="http://schemas.microsoft.com/office/drawing/2014/main" val="10003"/>
                  </a:ext>
                </a:extLst>
              </a:tr>
              <a:tr h="1737360">
                <a:tc>
                  <a:txBody>
                    <a:bodyPr/>
                    <a:lstStyle/>
                    <a:p>
                      <a:pPr algn="ctr"/>
                      <a:r>
                        <a:rPr lang="en-IN" sz="2000" b="1" i="1" dirty="0">
                          <a:latin typeface="Aptos Display" panose="020B0004020202020204" pitchFamily="34" charset="0"/>
                        </a:rPr>
                        <a:t>4.</a:t>
                      </a:r>
                    </a:p>
                  </a:txBody>
                  <a:tcPr marL="51435" marR="51435" marT="25718" marB="25718"/>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u="sng" dirty="0">
                          <a:latin typeface="Bahnschrift SemiBold" panose="020B0502040204020203" pitchFamily="34" charset="0"/>
                        </a:rPr>
                        <a:t>Chapter 3 : Research Methodology</a:t>
                      </a:r>
                    </a:p>
                    <a:p>
                      <a:pPr algn="ctr"/>
                      <a:endParaRPr lang="en-IN" sz="1800" dirty="0"/>
                    </a:p>
                  </a:txBody>
                  <a:tcPr marL="51435" marR="51435" marT="25718" marB="25718"/>
                </a:tc>
                <a:tc>
                  <a:txBody>
                    <a:bodyPr/>
                    <a:lstStyle/>
                    <a:p>
                      <a:endParaRPr lang="en-IN" sz="2700"/>
                    </a:p>
                  </a:txBody>
                  <a:tcPr marL="51435" marR="51435" marT="25718" marB="25718"/>
                </a:tc>
                <a:extLst>
                  <a:ext uri="{0D108BD9-81ED-4DB2-BD59-A6C34878D82A}">
                    <a16:rowId xmlns:a16="http://schemas.microsoft.com/office/drawing/2014/main" val="10004"/>
                  </a:ext>
                </a:extLst>
              </a:tr>
              <a:tr h="1433132">
                <a:tc>
                  <a:txBody>
                    <a:bodyPr/>
                    <a:lstStyle/>
                    <a:p>
                      <a:pPr algn="ctr"/>
                      <a:r>
                        <a:rPr lang="en-IN" sz="2000" b="1" i="1" dirty="0">
                          <a:latin typeface="Aptos Display" panose="020B0004020202020204" pitchFamily="34" charset="0"/>
                        </a:rPr>
                        <a:t>5.</a:t>
                      </a:r>
                    </a:p>
                  </a:txBody>
                  <a:tcPr marL="51435" marR="51435" marT="25718" marB="25718"/>
                </a:tc>
                <a:tc>
                  <a:txBody>
                    <a:bodyPr/>
                    <a:lstStyle/>
                    <a:p>
                      <a:pPr algn="ctr"/>
                      <a:r>
                        <a:rPr lang="en-US" sz="1800" b="1" u="sng" dirty="0">
                          <a:latin typeface="Bahnschrift SemiBold" panose="020B0502040204020203" pitchFamily="34" charset="0"/>
                        </a:rPr>
                        <a:t>Chapter 4 : Data Analysis And Interpretation</a:t>
                      </a:r>
                    </a:p>
                    <a:p>
                      <a:pPr algn="ctr"/>
                      <a:endParaRPr lang="en-IN" sz="1800" dirty="0"/>
                    </a:p>
                  </a:txBody>
                  <a:tcPr marL="51435" marR="51435" marT="25718" marB="25718"/>
                </a:tc>
                <a:tc>
                  <a:txBody>
                    <a:bodyPr/>
                    <a:lstStyle/>
                    <a:p>
                      <a:endParaRPr lang="en-IN" sz="2700"/>
                    </a:p>
                  </a:txBody>
                  <a:tcPr marL="51435" marR="51435" marT="25718" marB="25718"/>
                </a:tc>
                <a:extLst>
                  <a:ext uri="{0D108BD9-81ED-4DB2-BD59-A6C34878D82A}">
                    <a16:rowId xmlns:a16="http://schemas.microsoft.com/office/drawing/2014/main" val="10005"/>
                  </a:ext>
                </a:extLst>
              </a:tr>
              <a:tr h="1006857">
                <a:tc>
                  <a:txBody>
                    <a:bodyPr/>
                    <a:lstStyle/>
                    <a:p>
                      <a:pPr algn="ctr"/>
                      <a:r>
                        <a:rPr lang="en-IN" sz="2000" b="1" dirty="0">
                          <a:latin typeface="Aptos Display" panose="020B0004020202020204" pitchFamily="34" charset="0"/>
                        </a:rPr>
                        <a:t>6.</a:t>
                      </a:r>
                    </a:p>
                  </a:txBody>
                  <a:tcPr marL="51435" marR="51435" marT="25718" marB="25718"/>
                </a:tc>
                <a:tc>
                  <a:txBody>
                    <a:bodyPr/>
                    <a:lstStyle/>
                    <a:p>
                      <a:pPr algn="ctr"/>
                      <a:r>
                        <a:rPr lang="en-IN" sz="1800" u="sng" dirty="0">
                          <a:latin typeface="Bahnschrift SemiBold" panose="020B0502040204020203" pitchFamily="34" charset="0"/>
                        </a:rPr>
                        <a:t>References</a:t>
                      </a:r>
                    </a:p>
                  </a:txBody>
                  <a:tcPr marL="51435" marR="51435" marT="25718" marB="25718"/>
                </a:tc>
                <a:tc>
                  <a:txBody>
                    <a:bodyPr/>
                    <a:lstStyle/>
                    <a:p>
                      <a:endParaRPr lang="en-IN" sz="2700" dirty="0"/>
                    </a:p>
                  </a:txBody>
                  <a:tcPr marL="51435" marR="51435" marT="25718" marB="25718"/>
                </a:tc>
                <a:extLst>
                  <a:ext uri="{0D108BD9-81ED-4DB2-BD59-A6C34878D82A}">
                    <a16:rowId xmlns:a16="http://schemas.microsoft.com/office/drawing/2014/main" val="10006"/>
                  </a:ext>
                </a:extLst>
              </a:tr>
            </a:tbl>
          </a:graphicData>
        </a:graphic>
      </p:graphicFrame>
      <p:sp>
        <p:nvSpPr>
          <p:cNvPr id="7" name="Rectangle 6">
            <a:extLst>
              <a:ext uri="{FF2B5EF4-FFF2-40B4-BE49-F238E27FC236}">
                <a16:creationId xmlns:a16="http://schemas.microsoft.com/office/drawing/2014/main" id="{49EF0232-0874-01B0-6B36-AD27CB792B76}"/>
              </a:ext>
            </a:extLst>
          </p:cNvPr>
          <p:cNvSpPr/>
          <p:nvPr/>
        </p:nvSpPr>
        <p:spPr>
          <a:xfrm>
            <a:off x="0" y="0"/>
            <a:ext cx="6858000" cy="9805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3" name="Slide Number Placeholder 2">
            <a:extLst>
              <a:ext uri="{FF2B5EF4-FFF2-40B4-BE49-F238E27FC236}">
                <a16:creationId xmlns:a16="http://schemas.microsoft.com/office/drawing/2014/main" id="{CD9337B9-3798-CCCB-07FA-9C1544DCBDDB}"/>
              </a:ext>
            </a:extLst>
          </p:cNvPr>
          <p:cNvSpPr>
            <a:spLocks noGrp="1"/>
          </p:cNvSpPr>
          <p:nvPr>
            <p:ph type="sldNum" sz="quarter" idx="12"/>
          </p:nvPr>
        </p:nvSpPr>
        <p:spPr/>
        <p:txBody>
          <a:bodyPr/>
          <a:lstStyle/>
          <a:p>
            <a:fld id="{E5C32392-EBC6-4AA7-A894-96A44497D01B}" type="slidenum">
              <a:rPr lang="en-US" smtClean="0"/>
              <a:t>2</a:t>
            </a:fld>
            <a:endParaRPr lang="en-US"/>
          </a:p>
        </p:txBody>
      </p:sp>
    </p:spTree>
    <p:extLst>
      <p:ext uri="{BB962C8B-B14F-4D97-AF65-F5344CB8AC3E}">
        <p14:creationId xmlns:p14="http://schemas.microsoft.com/office/powerpoint/2010/main" val="824396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7" name="Table 6">
            <a:extLst>
              <a:ext uri="{FF2B5EF4-FFF2-40B4-BE49-F238E27FC236}">
                <a16:creationId xmlns:a16="http://schemas.microsoft.com/office/drawing/2014/main" id="{5FABB733-260D-BAE9-224B-9477664CF503}"/>
              </a:ext>
            </a:extLst>
          </p:cNvPr>
          <p:cNvGraphicFramePr>
            <a:graphicFrameLocks noGrp="1"/>
          </p:cNvGraphicFramePr>
          <p:nvPr>
            <p:extLst>
              <p:ext uri="{D42A27DB-BD31-4B8C-83A1-F6EECF244321}">
                <p14:modId xmlns:p14="http://schemas.microsoft.com/office/powerpoint/2010/main" val="3417859371"/>
              </p:ext>
            </p:extLst>
          </p:nvPr>
        </p:nvGraphicFramePr>
        <p:xfrm>
          <a:off x="346165" y="367546"/>
          <a:ext cx="6113418" cy="8854122"/>
        </p:xfrm>
        <a:graphic>
          <a:graphicData uri="http://schemas.openxmlformats.org/drawingml/2006/table">
            <a:tbl>
              <a:tblPr>
                <a:tableStyleId>{5C22544A-7EE6-4342-B048-85BDC9FD1C3A}</a:tableStyleId>
              </a:tblPr>
              <a:tblGrid>
                <a:gridCol w="574766">
                  <a:extLst>
                    <a:ext uri="{9D8B030D-6E8A-4147-A177-3AD203B41FA5}">
                      <a16:colId xmlns:a16="http://schemas.microsoft.com/office/drawing/2014/main" val="2450718998"/>
                    </a:ext>
                  </a:extLst>
                </a:gridCol>
                <a:gridCol w="3456642">
                  <a:extLst>
                    <a:ext uri="{9D8B030D-6E8A-4147-A177-3AD203B41FA5}">
                      <a16:colId xmlns:a16="http://schemas.microsoft.com/office/drawing/2014/main" val="3601577712"/>
                    </a:ext>
                  </a:extLst>
                </a:gridCol>
                <a:gridCol w="517187">
                  <a:extLst>
                    <a:ext uri="{9D8B030D-6E8A-4147-A177-3AD203B41FA5}">
                      <a16:colId xmlns:a16="http://schemas.microsoft.com/office/drawing/2014/main" val="4269826821"/>
                    </a:ext>
                  </a:extLst>
                </a:gridCol>
                <a:gridCol w="477404">
                  <a:extLst>
                    <a:ext uri="{9D8B030D-6E8A-4147-A177-3AD203B41FA5}">
                      <a16:colId xmlns:a16="http://schemas.microsoft.com/office/drawing/2014/main" val="1793629515"/>
                    </a:ext>
                  </a:extLst>
                </a:gridCol>
                <a:gridCol w="543709">
                  <a:extLst>
                    <a:ext uri="{9D8B030D-6E8A-4147-A177-3AD203B41FA5}">
                      <a16:colId xmlns:a16="http://schemas.microsoft.com/office/drawing/2014/main" val="1027371429"/>
                    </a:ext>
                  </a:extLst>
                </a:gridCol>
                <a:gridCol w="543710">
                  <a:extLst>
                    <a:ext uri="{9D8B030D-6E8A-4147-A177-3AD203B41FA5}">
                      <a16:colId xmlns:a16="http://schemas.microsoft.com/office/drawing/2014/main" val="4041147694"/>
                    </a:ext>
                  </a:extLst>
                </a:gridCol>
              </a:tblGrid>
              <a:tr h="548329">
                <a:tc gridSpan="6">
                  <a:txBody>
                    <a:bodyPr/>
                    <a:lstStyle/>
                    <a:p>
                      <a:pPr algn="ctr"/>
                      <a:r>
                        <a:rPr lang="en-US" sz="1800" u="sng" dirty="0">
                          <a:latin typeface="Bahnschrift SemiBold" panose="020B0502040204020203" pitchFamily="34" charset="0"/>
                        </a:rPr>
                        <a:t>SECTION A : Analysis of the Observation Checklist</a:t>
                      </a:r>
                    </a:p>
                  </a:txBody>
                  <a:tcPr/>
                </a:tc>
                <a:tc hMerge="1">
                  <a:txBody>
                    <a:bodyPr/>
                    <a:lstStyle/>
                    <a:p>
                      <a:endParaRPr lang="en-US"/>
                    </a:p>
                  </a:txBody>
                  <a:tcPr/>
                </a:tc>
                <a:tc hMerge="1">
                  <a:txBody>
                    <a:bodyPr/>
                    <a:lstStyle/>
                    <a:p>
                      <a:endParaRPr lang="en-US" dirty="0"/>
                    </a:p>
                  </a:txBody>
                  <a:tcPr/>
                </a:tc>
                <a:tc hMerge="1">
                  <a:txBody>
                    <a:bodyPr/>
                    <a:lstStyle/>
                    <a:p>
                      <a:pPr algn="ctr"/>
                      <a:endParaRPr lang="en-US" sz="1800" u="sng" dirty="0">
                        <a:latin typeface="Bahnschrift SemiBold" panose="020B0502040204020203" pitchFamily="34" charset="0"/>
                      </a:endParaRPr>
                    </a:p>
                  </a:txBody>
                  <a:tcPr/>
                </a:tc>
                <a:tc hMerge="1">
                  <a:txBody>
                    <a:bodyPr/>
                    <a:lstStyle/>
                    <a:p>
                      <a:pPr algn="ctr"/>
                      <a:endParaRPr lang="en-US" sz="1800" u="sng" dirty="0">
                        <a:latin typeface="Bahnschrift SemiBold" panose="020B0502040204020203" pitchFamily="34" charset="0"/>
                      </a:endParaRPr>
                    </a:p>
                  </a:txBody>
                  <a:tcPr/>
                </a:tc>
                <a:tc hMerge="1">
                  <a:txBody>
                    <a:bodyPr/>
                    <a:lstStyle/>
                    <a:p>
                      <a:pPr algn="ctr"/>
                      <a:endParaRPr lang="en-US" sz="1800" u="sng" dirty="0">
                        <a:latin typeface="Bahnschrift SemiBold" panose="020B0502040204020203" pitchFamily="34" charset="0"/>
                      </a:endParaRPr>
                    </a:p>
                  </a:txBody>
                  <a:tcPr/>
                </a:tc>
                <a:extLst>
                  <a:ext uri="{0D108BD9-81ED-4DB2-BD59-A6C34878D82A}">
                    <a16:rowId xmlns:a16="http://schemas.microsoft.com/office/drawing/2014/main" val="1742839825"/>
                  </a:ext>
                </a:extLst>
              </a:tr>
              <a:tr h="1149843">
                <a:tc>
                  <a:txBody>
                    <a:bodyPr/>
                    <a:lstStyle/>
                    <a:p>
                      <a:r>
                        <a:rPr lang="en-US" sz="1400" dirty="0" err="1">
                          <a:latin typeface="Bahnschrift SemiBold" panose="020B0502040204020203" pitchFamily="34" charset="0"/>
                        </a:rPr>
                        <a:t>S.No</a:t>
                      </a:r>
                      <a:endParaRPr lang="en-US" sz="1400" dirty="0">
                        <a:latin typeface="Bahnschrift SemiBold" panose="020B0502040204020203" pitchFamily="34" charset="0"/>
                      </a:endParaRPr>
                    </a:p>
                  </a:txBody>
                  <a:tcPr/>
                </a:tc>
                <a:tc>
                  <a:txBody>
                    <a:bodyPr/>
                    <a:lstStyle/>
                    <a:p>
                      <a:r>
                        <a:rPr lang="en-US" sz="1400" dirty="0">
                          <a:latin typeface="Bahnschrift SemiBold" panose="020B0502040204020203" pitchFamily="34" charset="0"/>
                        </a:rPr>
                        <a:t>Planning, preparation, processes involved, and challenges faced during the implementation of schemes and Distribution of Incentives.</a:t>
                      </a:r>
                    </a:p>
                  </a:txBody>
                  <a:tcPr/>
                </a:tc>
                <a:tc>
                  <a:txBody>
                    <a:bodyPr/>
                    <a:lstStyle/>
                    <a:p>
                      <a:r>
                        <a:rPr lang="en-US" sz="1400" dirty="0">
                          <a:latin typeface="Bahnschrift SemiBold" panose="020B0502040204020203" pitchFamily="34" charset="0"/>
                        </a:rPr>
                        <a:t>YES</a:t>
                      </a:r>
                    </a:p>
                  </a:txBody>
                  <a:tcPr/>
                </a:tc>
                <a:tc>
                  <a:txBody>
                    <a:bodyPr/>
                    <a:lstStyle/>
                    <a:p>
                      <a:r>
                        <a:rPr lang="en-US" sz="1400" dirty="0">
                          <a:latin typeface="Bahnschrift SemiBold" panose="020B0502040204020203" pitchFamily="34" charset="0"/>
                        </a:rPr>
                        <a:t>%</a:t>
                      </a:r>
                    </a:p>
                  </a:txBody>
                  <a:tcPr/>
                </a:tc>
                <a:tc>
                  <a:txBody>
                    <a:bodyPr/>
                    <a:lstStyle/>
                    <a:p>
                      <a:r>
                        <a:rPr lang="en-US" sz="1400" dirty="0">
                          <a:latin typeface="Bahnschrift SemiBold" panose="020B0502040204020203" pitchFamily="34" charset="0"/>
                        </a:rPr>
                        <a:t>NO</a:t>
                      </a:r>
                    </a:p>
                  </a:txBody>
                  <a:tcPr/>
                </a:tc>
                <a:tc>
                  <a:txBody>
                    <a:bodyPr/>
                    <a:lstStyle/>
                    <a:p>
                      <a:r>
                        <a:rPr lang="en-US" sz="1400" dirty="0">
                          <a:latin typeface="Bahnschrift SemiBold" panose="020B0502040204020203" pitchFamily="34" charset="0"/>
                        </a:rPr>
                        <a:t>%</a:t>
                      </a:r>
                    </a:p>
                  </a:txBody>
                  <a:tcPr/>
                </a:tc>
                <a:extLst>
                  <a:ext uri="{0D108BD9-81ED-4DB2-BD59-A6C34878D82A}">
                    <a16:rowId xmlns:a16="http://schemas.microsoft.com/office/drawing/2014/main" val="172304886"/>
                  </a:ext>
                </a:extLst>
              </a:tr>
              <a:tr h="748940">
                <a:tc>
                  <a:txBody>
                    <a:bodyPr/>
                    <a:lstStyle/>
                    <a:p>
                      <a:r>
                        <a:rPr lang="en-US" sz="1400" dirty="0">
                          <a:latin typeface="Bahnschrift SemiBold" panose="020B0502040204020203" pitchFamily="34" charset="0"/>
                        </a:rPr>
                        <a:t>1</a:t>
                      </a:r>
                    </a:p>
                  </a:txBody>
                  <a:tcPr/>
                </a:tc>
                <a:tc>
                  <a:txBody>
                    <a:bodyPr/>
                    <a:lstStyle/>
                    <a:p>
                      <a:r>
                        <a:rPr lang="en-US" sz="1400" dirty="0">
                          <a:latin typeface="Bahnschrift SemiBold" panose="020B0502040204020203" pitchFamily="34" charset="0"/>
                        </a:rPr>
                        <a:t>School implementing government schemes for students</a:t>
                      </a:r>
                    </a:p>
                  </a:txBody>
                  <a:tcPr/>
                </a:tc>
                <a:tc>
                  <a:txBody>
                    <a:bodyPr/>
                    <a:lstStyle/>
                    <a:p>
                      <a:pPr algn="ctr">
                        <a:lnSpc>
                          <a:spcPct val="150000"/>
                        </a:lnSpc>
                      </a:pPr>
                      <a:r>
                        <a:rPr lang="en-US" sz="1400" dirty="0">
                          <a:latin typeface="Bahnschrift SemiBold" panose="020B0502040204020203" pitchFamily="34" charset="0"/>
                        </a:rPr>
                        <a:t>90</a:t>
                      </a:r>
                    </a:p>
                  </a:txBody>
                  <a:tcPr/>
                </a:tc>
                <a:tc>
                  <a:txBody>
                    <a:bodyPr/>
                    <a:lstStyle/>
                    <a:p>
                      <a:pPr algn="ctr">
                        <a:lnSpc>
                          <a:spcPct val="150000"/>
                        </a:lnSpc>
                      </a:pPr>
                      <a:r>
                        <a:rPr lang="en-US" sz="1400" dirty="0">
                          <a:latin typeface="Bahnschrift SemiBold" panose="020B0502040204020203" pitchFamily="34" charset="0"/>
                        </a:rPr>
                        <a:t>100</a:t>
                      </a:r>
                    </a:p>
                  </a:txBody>
                  <a:tcPr/>
                </a:tc>
                <a:tc>
                  <a:txBody>
                    <a:bodyPr/>
                    <a:lstStyle/>
                    <a:p>
                      <a:pPr algn="ctr">
                        <a:lnSpc>
                          <a:spcPct val="150000"/>
                        </a:lnSpc>
                      </a:pPr>
                      <a:r>
                        <a:rPr lang="en-US" sz="1400" dirty="0">
                          <a:latin typeface="Bahnschrift SemiBold" panose="020B0502040204020203" pitchFamily="34" charset="0"/>
                        </a:rPr>
                        <a:t>0</a:t>
                      </a:r>
                    </a:p>
                  </a:txBody>
                  <a:tcPr/>
                </a:tc>
                <a:tc>
                  <a:txBody>
                    <a:bodyPr/>
                    <a:lstStyle/>
                    <a:p>
                      <a:pPr algn="ctr">
                        <a:lnSpc>
                          <a:spcPct val="150000"/>
                        </a:lnSpc>
                      </a:pPr>
                      <a:r>
                        <a:rPr lang="en-US" sz="1400" dirty="0">
                          <a:latin typeface="Bahnschrift SemiBold" panose="020B0502040204020203" pitchFamily="34" charset="0"/>
                        </a:rPr>
                        <a:t>0</a:t>
                      </a:r>
                    </a:p>
                  </a:txBody>
                  <a:tcPr/>
                </a:tc>
                <a:extLst>
                  <a:ext uri="{0D108BD9-81ED-4DB2-BD59-A6C34878D82A}">
                    <a16:rowId xmlns:a16="http://schemas.microsoft.com/office/drawing/2014/main" val="432842890"/>
                  </a:ext>
                </a:extLst>
              </a:tr>
              <a:tr h="758577">
                <a:tc>
                  <a:txBody>
                    <a:bodyPr/>
                    <a:lstStyle/>
                    <a:p>
                      <a:r>
                        <a:rPr lang="en-US" sz="1400">
                          <a:latin typeface="Bahnschrift SemiBold" panose="020B0502040204020203" pitchFamily="34" charset="0"/>
                        </a:rPr>
                        <a:t>2</a:t>
                      </a:r>
                      <a:endParaRPr lang="en-US"/>
                    </a:p>
                  </a:txBody>
                  <a:tcPr/>
                </a:tc>
                <a:tc>
                  <a:txBody>
                    <a:bodyPr/>
                    <a:lstStyle/>
                    <a:p>
                      <a:r>
                        <a:rPr lang="en-US" sz="1400" dirty="0">
                          <a:latin typeface="Bahnschrift SemiBold" panose="020B0502040204020203" pitchFamily="34" charset="0"/>
                        </a:rPr>
                        <a:t>School display any information regarding the implementation of schemes</a:t>
                      </a:r>
                      <a:endParaRPr lang="en-US" dirty="0"/>
                    </a:p>
                  </a:txBody>
                  <a:tcPr/>
                </a:tc>
                <a:tc>
                  <a:txBody>
                    <a:bodyPr/>
                    <a:lstStyle/>
                    <a:p>
                      <a:pPr algn="ctr">
                        <a:lnSpc>
                          <a:spcPct val="150000"/>
                        </a:lnSpc>
                      </a:pPr>
                      <a:r>
                        <a:rPr lang="en-US" sz="1400" dirty="0">
                          <a:latin typeface="Bahnschrift SemiBold" panose="020B0502040204020203" pitchFamily="34" charset="0"/>
                        </a:rPr>
                        <a:t>12</a:t>
                      </a:r>
                    </a:p>
                  </a:txBody>
                  <a:tcPr/>
                </a:tc>
                <a:tc>
                  <a:txBody>
                    <a:bodyPr/>
                    <a:lstStyle/>
                    <a:p>
                      <a:pPr algn="ctr">
                        <a:lnSpc>
                          <a:spcPct val="150000"/>
                        </a:lnSpc>
                      </a:pPr>
                      <a:r>
                        <a:rPr lang="en-US" sz="1400" dirty="0">
                          <a:latin typeface="Bahnschrift SemiBold" panose="020B0502040204020203" pitchFamily="34" charset="0"/>
                        </a:rPr>
                        <a:t>14</a:t>
                      </a:r>
                    </a:p>
                  </a:txBody>
                  <a:tcPr/>
                </a:tc>
                <a:tc>
                  <a:txBody>
                    <a:bodyPr/>
                    <a:lstStyle/>
                    <a:p>
                      <a:pPr algn="ctr">
                        <a:lnSpc>
                          <a:spcPct val="150000"/>
                        </a:lnSpc>
                      </a:pPr>
                      <a:r>
                        <a:rPr lang="en-US" sz="1400" dirty="0">
                          <a:latin typeface="Bahnschrift SemiBold" panose="020B0502040204020203" pitchFamily="34" charset="0"/>
                        </a:rPr>
                        <a:t>78</a:t>
                      </a:r>
                    </a:p>
                  </a:txBody>
                  <a:tcPr/>
                </a:tc>
                <a:tc>
                  <a:txBody>
                    <a:bodyPr/>
                    <a:lstStyle/>
                    <a:p>
                      <a:pPr algn="ctr">
                        <a:lnSpc>
                          <a:spcPct val="150000"/>
                        </a:lnSpc>
                      </a:pPr>
                      <a:r>
                        <a:rPr lang="en-US" sz="1400" dirty="0">
                          <a:latin typeface="Bahnschrift SemiBold" panose="020B0502040204020203" pitchFamily="34" charset="0"/>
                        </a:rPr>
                        <a:t>86</a:t>
                      </a:r>
                    </a:p>
                  </a:txBody>
                  <a:tcPr/>
                </a:tc>
                <a:extLst>
                  <a:ext uri="{0D108BD9-81ED-4DB2-BD59-A6C34878D82A}">
                    <a16:rowId xmlns:a16="http://schemas.microsoft.com/office/drawing/2014/main" val="204578846"/>
                  </a:ext>
                </a:extLst>
              </a:tr>
              <a:tr h="864838">
                <a:tc>
                  <a:txBody>
                    <a:bodyPr/>
                    <a:lstStyle/>
                    <a:p>
                      <a:r>
                        <a:rPr lang="en-US" sz="1400">
                          <a:latin typeface="Bahnschrift SemiBold" panose="020B0502040204020203" pitchFamily="34" charset="0"/>
                        </a:rPr>
                        <a:t>3</a:t>
                      </a:r>
                      <a:endParaRPr lang="en-US"/>
                    </a:p>
                  </a:txBody>
                  <a:tcPr/>
                </a:tc>
                <a:tc>
                  <a:txBody>
                    <a:bodyPr/>
                    <a:lstStyle/>
                    <a:p>
                      <a:r>
                        <a:rPr lang="en-US" sz="1400" dirty="0">
                          <a:latin typeface="Bahnschrift SemiBold" panose="020B0502040204020203" pitchFamily="34" charset="0"/>
                        </a:rPr>
                        <a:t>The school has put in place a notice about the eligibility criteria and documents needed.</a:t>
                      </a:r>
                      <a:endParaRPr lang="en-US" dirty="0"/>
                    </a:p>
                  </a:txBody>
                  <a:tcPr/>
                </a:tc>
                <a:tc>
                  <a:txBody>
                    <a:bodyPr/>
                    <a:lstStyle/>
                    <a:p>
                      <a:pPr algn="ctr">
                        <a:lnSpc>
                          <a:spcPct val="150000"/>
                        </a:lnSpc>
                      </a:pPr>
                      <a:r>
                        <a:rPr lang="en-US" sz="1400" dirty="0">
                          <a:latin typeface="Bahnschrift SemiBold" panose="020B0502040204020203" pitchFamily="34" charset="0"/>
                        </a:rPr>
                        <a:t>30</a:t>
                      </a:r>
                    </a:p>
                  </a:txBody>
                  <a:tcPr/>
                </a:tc>
                <a:tc>
                  <a:txBody>
                    <a:bodyPr/>
                    <a:lstStyle/>
                    <a:p>
                      <a:pPr algn="ctr">
                        <a:lnSpc>
                          <a:spcPct val="150000"/>
                        </a:lnSpc>
                      </a:pPr>
                      <a:r>
                        <a:rPr lang="en-US" sz="1400" dirty="0">
                          <a:latin typeface="Bahnschrift SemiBold" panose="020B0502040204020203" pitchFamily="34" charset="0"/>
                        </a:rPr>
                        <a:t>34</a:t>
                      </a:r>
                    </a:p>
                  </a:txBody>
                  <a:tcPr/>
                </a:tc>
                <a:tc>
                  <a:txBody>
                    <a:bodyPr/>
                    <a:lstStyle/>
                    <a:p>
                      <a:pPr algn="ctr">
                        <a:lnSpc>
                          <a:spcPct val="150000"/>
                        </a:lnSpc>
                      </a:pPr>
                      <a:r>
                        <a:rPr lang="en-US" sz="1400" dirty="0">
                          <a:latin typeface="Bahnschrift SemiBold" panose="020B0502040204020203" pitchFamily="34" charset="0"/>
                        </a:rPr>
                        <a:t>60</a:t>
                      </a:r>
                    </a:p>
                  </a:txBody>
                  <a:tcPr/>
                </a:tc>
                <a:tc>
                  <a:txBody>
                    <a:bodyPr/>
                    <a:lstStyle/>
                    <a:p>
                      <a:pPr algn="ctr">
                        <a:lnSpc>
                          <a:spcPct val="150000"/>
                        </a:lnSpc>
                      </a:pPr>
                      <a:r>
                        <a:rPr lang="en-US" sz="1400" dirty="0">
                          <a:latin typeface="Bahnschrift SemiBold" panose="020B0502040204020203" pitchFamily="34" charset="0"/>
                        </a:rPr>
                        <a:t>66</a:t>
                      </a:r>
                    </a:p>
                  </a:txBody>
                  <a:tcPr/>
                </a:tc>
                <a:extLst>
                  <a:ext uri="{0D108BD9-81ED-4DB2-BD59-A6C34878D82A}">
                    <a16:rowId xmlns:a16="http://schemas.microsoft.com/office/drawing/2014/main" val="475453338"/>
                  </a:ext>
                </a:extLst>
              </a:tr>
              <a:tr h="758577">
                <a:tc>
                  <a:txBody>
                    <a:bodyPr/>
                    <a:lstStyle/>
                    <a:p>
                      <a:r>
                        <a:rPr lang="en-US" sz="1400">
                          <a:latin typeface="Bahnschrift SemiBold" panose="020B0502040204020203" pitchFamily="34" charset="0"/>
                        </a:rPr>
                        <a:t>4</a:t>
                      </a:r>
                      <a:endParaRPr lang="en-US"/>
                    </a:p>
                  </a:txBody>
                  <a:tcPr/>
                </a:tc>
                <a:tc>
                  <a:txBody>
                    <a:bodyPr/>
                    <a:lstStyle/>
                    <a:p>
                      <a:r>
                        <a:rPr lang="en-US" sz="1400" dirty="0">
                          <a:latin typeface="Bahnschrift SemiBold" panose="020B0502040204020203" pitchFamily="34" charset="0"/>
                        </a:rPr>
                        <a:t>Any particular time in school for parents to approach for scheme related work.</a:t>
                      </a:r>
                      <a:endParaRPr lang="en-US" dirty="0"/>
                    </a:p>
                  </a:txBody>
                  <a:tcPr/>
                </a:tc>
                <a:tc>
                  <a:txBody>
                    <a:bodyPr/>
                    <a:lstStyle/>
                    <a:p>
                      <a:pPr algn="ctr">
                        <a:lnSpc>
                          <a:spcPct val="150000"/>
                        </a:lnSpc>
                      </a:pPr>
                      <a:r>
                        <a:rPr lang="en-US" sz="1400" dirty="0">
                          <a:latin typeface="Bahnschrift SemiBold" panose="020B0502040204020203" pitchFamily="34" charset="0"/>
                        </a:rPr>
                        <a:t>15</a:t>
                      </a:r>
                    </a:p>
                  </a:txBody>
                  <a:tcPr/>
                </a:tc>
                <a:tc>
                  <a:txBody>
                    <a:bodyPr/>
                    <a:lstStyle/>
                    <a:p>
                      <a:pPr algn="ctr">
                        <a:lnSpc>
                          <a:spcPct val="150000"/>
                        </a:lnSpc>
                      </a:pPr>
                      <a:r>
                        <a:rPr lang="en-US" sz="1400" dirty="0">
                          <a:latin typeface="Bahnschrift SemiBold" panose="020B0502040204020203" pitchFamily="34" charset="0"/>
                        </a:rPr>
                        <a:t>16</a:t>
                      </a:r>
                    </a:p>
                  </a:txBody>
                  <a:tcPr/>
                </a:tc>
                <a:tc>
                  <a:txBody>
                    <a:bodyPr/>
                    <a:lstStyle/>
                    <a:p>
                      <a:pPr algn="ctr">
                        <a:lnSpc>
                          <a:spcPct val="150000"/>
                        </a:lnSpc>
                      </a:pPr>
                      <a:r>
                        <a:rPr lang="en-US" sz="1400" dirty="0">
                          <a:latin typeface="Bahnschrift SemiBold" panose="020B0502040204020203" pitchFamily="34" charset="0"/>
                        </a:rPr>
                        <a:t>75</a:t>
                      </a:r>
                    </a:p>
                  </a:txBody>
                  <a:tcPr/>
                </a:tc>
                <a:tc>
                  <a:txBody>
                    <a:bodyPr/>
                    <a:lstStyle/>
                    <a:p>
                      <a:pPr algn="ctr">
                        <a:lnSpc>
                          <a:spcPct val="150000"/>
                        </a:lnSpc>
                      </a:pPr>
                      <a:r>
                        <a:rPr lang="en-US" sz="1400" dirty="0">
                          <a:latin typeface="Bahnschrift SemiBold" panose="020B0502040204020203" pitchFamily="34" charset="0"/>
                        </a:rPr>
                        <a:t>84</a:t>
                      </a:r>
                    </a:p>
                  </a:txBody>
                  <a:tcPr/>
                </a:tc>
                <a:extLst>
                  <a:ext uri="{0D108BD9-81ED-4DB2-BD59-A6C34878D82A}">
                    <a16:rowId xmlns:a16="http://schemas.microsoft.com/office/drawing/2014/main" val="3759348501"/>
                  </a:ext>
                </a:extLst>
              </a:tr>
              <a:tr h="802640">
                <a:tc>
                  <a:txBody>
                    <a:bodyPr/>
                    <a:lstStyle/>
                    <a:p>
                      <a:r>
                        <a:rPr lang="en-US" sz="1400">
                          <a:latin typeface="Bahnschrift SemiBold" panose="020B0502040204020203" pitchFamily="34" charset="0"/>
                        </a:rPr>
                        <a:t>5</a:t>
                      </a:r>
                      <a:endParaRPr lang="en-US"/>
                    </a:p>
                  </a:txBody>
                  <a:tcPr/>
                </a:tc>
                <a:tc>
                  <a:txBody>
                    <a:bodyPr/>
                    <a:lstStyle/>
                    <a:p>
                      <a:r>
                        <a:rPr lang="en-US" sz="1400" dirty="0">
                          <a:latin typeface="Bahnschrift SemiBold" panose="020B0502040204020203" pitchFamily="34" charset="0"/>
                        </a:rPr>
                        <a:t>Teacher provides information regarding the documents needed and eligibility criteria of schemes to parents.</a:t>
                      </a:r>
                      <a:endParaRPr lang="en-US" dirty="0"/>
                    </a:p>
                  </a:txBody>
                  <a:tcPr/>
                </a:tc>
                <a:tc>
                  <a:txBody>
                    <a:bodyPr/>
                    <a:lstStyle/>
                    <a:p>
                      <a:pPr algn="ctr">
                        <a:lnSpc>
                          <a:spcPct val="150000"/>
                        </a:lnSpc>
                      </a:pPr>
                      <a:r>
                        <a:rPr lang="en-US" sz="1400" dirty="0">
                          <a:latin typeface="Bahnschrift SemiBold" panose="020B0502040204020203" pitchFamily="34" charset="0"/>
                        </a:rPr>
                        <a:t>90</a:t>
                      </a:r>
                    </a:p>
                  </a:txBody>
                  <a:tcPr/>
                </a:tc>
                <a:tc>
                  <a:txBody>
                    <a:bodyPr/>
                    <a:lstStyle/>
                    <a:p>
                      <a:pPr algn="ctr">
                        <a:lnSpc>
                          <a:spcPct val="150000"/>
                        </a:lnSpc>
                      </a:pPr>
                      <a:r>
                        <a:rPr lang="en-US" sz="1400" dirty="0">
                          <a:latin typeface="Bahnschrift SemiBold" panose="020B0502040204020203" pitchFamily="34" charset="0"/>
                        </a:rPr>
                        <a:t>100</a:t>
                      </a:r>
                    </a:p>
                  </a:txBody>
                  <a:tcPr/>
                </a:tc>
                <a:tc>
                  <a:txBody>
                    <a:bodyPr/>
                    <a:lstStyle/>
                    <a:p>
                      <a:pPr algn="ctr">
                        <a:lnSpc>
                          <a:spcPct val="150000"/>
                        </a:lnSpc>
                      </a:pPr>
                      <a:r>
                        <a:rPr lang="en-US" sz="1400" dirty="0">
                          <a:latin typeface="Bahnschrift SemiBold" panose="020B0502040204020203" pitchFamily="34" charset="0"/>
                        </a:rPr>
                        <a:t>0</a:t>
                      </a:r>
                    </a:p>
                  </a:txBody>
                  <a:tcPr/>
                </a:tc>
                <a:tc>
                  <a:txBody>
                    <a:bodyPr/>
                    <a:lstStyle/>
                    <a:p>
                      <a:pPr algn="ctr">
                        <a:lnSpc>
                          <a:spcPct val="150000"/>
                        </a:lnSpc>
                      </a:pPr>
                      <a:r>
                        <a:rPr lang="en-US" sz="1400" dirty="0">
                          <a:latin typeface="Bahnschrift SemiBold" panose="020B0502040204020203" pitchFamily="34" charset="0"/>
                        </a:rPr>
                        <a:t>0</a:t>
                      </a:r>
                    </a:p>
                  </a:txBody>
                  <a:tcPr/>
                </a:tc>
                <a:extLst>
                  <a:ext uri="{0D108BD9-81ED-4DB2-BD59-A6C34878D82A}">
                    <a16:rowId xmlns:a16="http://schemas.microsoft.com/office/drawing/2014/main" val="4106255439"/>
                  </a:ext>
                </a:extLst>
              </a:tr>
              <a:tr h="758577">
                <a:tc>
                  <a:txBody>
                    <a:bodyPr/>
                    <a:lstStyle/>
                    <a:p>
                      <a:r>
                        <a:rPr lang="en-US" sz="1400">
                          <a:latin typeface="Bahnschrift SemiBold" panose="020B0502040204020203" pitchFamily="34" charset="0"/>
                        </a:rPr>
                        <a:t>6</a:t>
                      </a:r>
                      <a:endParaRPr lang="en-US"/>
                    </a:p>
                  </a:txBody>
                  <a:tcPr/>
                </a:tc>
                <a:tc>
                  <a:txBody>
                    <a:bodyPr/>
                    <a:lstStyle/>
                    <a:p>
                      <a:r>
                        <a:rPr lang="en-US" sz="1400" dirty="0">
                          <a:latin typeface="Bahnschrift SemiBold" panose="020B0502040204020203" pitchFamily="34" charset="0"/>
                        </a:rPr>
                        <a:t>Any core team of teachers being identified for implementation of schemes and to handle scheme related grievance</a:t>
                      </a:r>
                      <a:endParaRPr lang="en-US" dirty="0"/>
                    </a:p>
                  </a:txBody>
                  <a:tcPr/>
                </a:tc>
                <a:tc>
                  <a:txBody>
                    <a:bodyPr/>
                    <a:lstStyle/>
                    <a:p>
                      <a:pPr algn="ctr">
                        <a:lnSpc>
                          <a:spcPct val="150000"/>
                        </a:lnSpc>
                      </a:pPr>
                      <a:r>
                        <a:rPr lang="en-US" sz="1400" dirty="0">
                          <a:latin typeface="Bahnschrift SemiBold" panose="020B0502040204020203" pitchFamily="34" charset="0"/>
                        </a:rPr>
                        <a:t>0</a:t>
                      </a:r>
                    </a:p>
                  </a:txBody>
                  <a:tcPr/>
                </a:tc>
                <a:tc>
                  <a:txBody>
                    <a:bodyPr/>
                    <a:lstStyle/>
                    <a:p>
                      <a:pPr algn="ctr">
                        <a:lnSpc>
                          <a:spcPct val="150000"/>
                        </a:lnSpc>
                      </a:pPr>
                      <a:r>
                        <a:rPr lang="en-US" sz="1400" dirty="0">
                          <a:latin typeface="Bahnschrift SemiBold" panose="020B0502040204020203" pitchFamily="34" charset="0"/>
                        </a:rPr>
                        <a:t>0</a:t>
                      </a:r>
                    </a:p>
                  </a:txBody>
                  <a:tcPr/>
                </a:tc>
                <a:tc>
                  <a:txBody>
                    <a:bodyPr/>
                    <a:lstStyle/>
                    <a:p>
                      <a:pPr algn="ctr">
                        <a:lnSpc>
                          <a:spcPct val="150000"/>
                        </a:lnSpc>
                      </a:pPr>
                      <a:r>
                        <a:rPr lang="en-US" sz="1400" dirty="0">
                          <a:latin typeface="Bahnschrift SemiBold" panose="020B0502040204020203" pitchFamily="34" charset="0"/>
                        </a:rPr>
                        <a:t>90</a:t>
                      </a:r>
                    </a:p>
                  </a:txBody>
                  <a:tcPr/>
                </a:tc>
                <a:tc>
                  <a:txBody>
                    <a:bodyPr/>
                    <a:lstStyle/>
                    <a:p>
                      <a:pPr algn="ctr">
                        <a:lnSpc>
                          <a:spcPct val="150000"/>
                        </a:lnSpc>
                      </a:pPr>
                      <a:r>
                        <a:rPr lang="en-US" sz="1400" dirty="0">
                          <a:latin typeface="Bahnschrift SemiBold" panose="020B0502040204020203" pitchFamily="34" charset="0"/>
                        </a:rPr>
                        <a:t>100</a:t>
                      </a:r>
                    </a:p>
                  </a:txBody>
                  <a:tcPr/>
                </a:tc>
                <a:extLst>
                  <a:ext uri="{0D108BD9-81ED-4DB2-BD59-A6C34878D82A}">
                    <a16:rowId xmlns:a16="http://schemas.microsoft.com/office/drawing/2014/main" val="1903766695"/>
                  </a:ext>
                </a:extLst>
              </a:tr>
              <a:tr h="821267">
                <a:tc>
                  <a:txBody>
                    <a:bodyPr/>
                    <a:lstStyle/>
                    <a:p>
                      <a:r>
                        <a:rPr lang="en-US" sz="1400" dirty="0">
                          <a:latin typeface="Bahnschrift SemiBold" panose="020B0502040204020203" pitchFamily="34" charset="0"/>
                        </a:rPr>
                        <a:t>7</a:t>
                      </a:r>
                    </a:p>
                  </a:txBody>
                  <a:tcPr/>
                </a:tc>
                <a:tc>
                  <a:txBody>
                    <a:bodyPr/>
                    <a:lstStyle/>
                    <a:p>
                      <a:r>
                        <a:rPr lang="en-US" sz="1400" dirty="0">
                          <a:latin typeface="Bahnschrift SemiBold" panose="020B0502040204020203" pitchFamily="34" charset="0"/>
                        </a:rPr>
                        <a:t>Teachers verify documents and passbook entries regarding incentives of various schemes.</a:t>
                      </a:r>
                    </a:p>
                  </a:txBody>
                  <a:tcPr/>
                </a:tc>
                <a:tc>
                  <a:txBody>
                    <a:bodyPr/>
                    <a:lstStyle/>
                    <a:p>
                      <a:pPr algn="ctr">
                        <a:lnSpc>
                          <a:spcPct val="150000"/>
                        </a:lnSpc>
                      </a:pPr>
                      <a:r>
                        <a:rPr lang="en-US" sz="1400" dirty="0">
                          <a:latin typeface="Bahnschrift SemiBold" panose="020B0502040204020203" pitchFamily="34" charset="0"/>
                        </a:rPr>
                        <a:t>90</a:t>
                      </a:r>
                    </a:p>
                  </a:txBody>
                  <a:tcPr/>
                </a:tc>
                <a:tc>
                  <a:txBody>
                    <a:bodyPr/>
                    <a:lstStyle/>
                    <a:p>
                      <a:pPr algn="ctr">
                        <a:lnSpc>
                          <a:spcPct val="150000"/>
                        </a:lnSpc>
                      </a:pPr>
                      <a:r>
                        <a:rPr lang="en-US" sz="1400" dirty="0">
                          <a:latin typeface="Bahnschrift SemiBold" panose="020B0502040204020203" pitchFamily="34" charset="0"/>
                        </a:rPr>
                        <a:t>100</a:t>
                      </a:r>
                    </a:p>
                  </a:txBody>
                  <a:tcPr/>
                </a:tc>
                <a:tc>
                  <a:txBody>
                    <a:bodyPr/>
                    <a:lstStyle/>
                    <a:p>
                      <a:pPr algn="ctr">
                        <a:lnSpc>
                          <a:spcPct val="150000"/>
                        </a:lnSpc>
                      </a:pPr>
                      <a:r>
                        <a:rPr lang="en-US" sz="1400" dirty="0">
                          <a:latin typeface="Bahnschrift SemiBold" panose="020B0502040204020203" pitchFamily="34" charset="0"/>
                        </a:rPr>
                        <a:t>0</a:t>
                      </a:r>
                    </a:p>
                  </a:txBody>
                  <a:tcPr/>
                </a:tc>
                <a:tc>
                  <a:txBody>
                    <a:bodyPr/>
                    <a:lstStyle/>
                    <a:p>
                      <a:pPr algn="ctr">
                        <a:lnSpc>
                          <a:spcPct val="150000"/>
                        </a:lnSpc>
                      </a:pPr>
                      <a:r>
                        <a:rPr lang="en-US" sz="1400" dirty="0">
                          <a:latin typeface="Bahnschrift SemiBold" panose="020B0502040204020203" pitchFamily="34" charset="0"/>
                        </a:rPr>
                        <a:t>0</a:t>
                      </a:r>
                    </a:p>
                  </a:txBody>
                  <a:tcPr/>
                </a:tc>
                <a:extLst>
                  <a:ext uri="{0D108BD9-81ED-4DB2-BD59-A6C34878D82A}">
                    <a16:rowId xmlns:a16="http://schemas.microsoft.com/office/drawing/2014/main" val="3092865345"/>
                  </a:ext>
                </a:extLst>
              </a:tr>
              <a:tr h="821267">
                <a:tc>
                  <a:txBody>
                    <a:bodyPr/>
                    <a:lstStyle/>
                    <a:p>
                      <a:r>
                        <a:rPr lang="en-US" sz="1400" dirty="0">
                          <a:latin typeface="Bahnschrift SemiBold" panose="020B0502040204020203" pitchFamily="34" charset="0"/>
                        </a:rPr>
                        <a:t>8</a:t>
                      </a:r>
                    </a:p>
                  </a:txBody>
                  <a:tcPr/>
                </a:tc>
                <a:tc>
                  <a:txBody>
                    <a:bodyPr/>
                    <a:lstStyle/>
                    <a:p>
                      <a:r>
                        <a:rPr lang="en-US" sz="1400" dirty="0">
                          <a:latin typeface="Bahnschrift SemiBold" panose="020B0502040204020203" pitchFamily="34" charset="0"/>
                        </a:rPr>
                        <a:t>Record registers maintained properly and kept at proper place. </a:t>
                      </a:r>
                    </a:p>
                  </a:txBody>
                  <a:tcPr/>
                </a:tc>
                <a:tc>
                  <a:txBody>
                    <a:bodyPr/>
                    <a:lstStyle/>
                    <a:p>
                      <a:pPr algn="ctr">
                        <a:lnSpc>
                          <a:spcPct val="150000"/>
                        </a:lnSpc>
                      </a:pPr>
                      <a:r>
                        <a:rPr lang="en-US" sz="1400" dirty="0">
                          <a:latin typeface="Bahnschrift SemiBold" panose="020B0502040204020203" pitchFamily="34" charset="0"/>
                        </a:rPr>
                        <a:t>90</a:t>
                      </a:r>
                    </a:p>
                  </a:txBody>
                  <a:tcPr/>
                </a:tc>
                <a:tc>
                  <a:txBody>
                    <a:bodyPr/>
                    <a:lstStyle/>
                    <a:p>
                      <a:pPr algn="ctr">
                        <a:lnSpc>
                          <a:spcPct val="150000"/>
                        </a:lnSpc>
                      </a:pPr>
                      <a:r>
                        <a:rPr lang="en-US" sz="1400" dirty="0">
                          <a:latin typeface="Bahnschrift SemiBold" panose="020B0502040204020203" pitchFamily="34" charset="0"/>
                        </a:rPr>
                        <a:t>100</a:t>
                      </a:r>
                    </a:p>
                  </a:txBody>
                  <a:tcPr/>
                </a:tc>
                <a:tc>
                  <a:txBody>
                    <a:bodyPr/>
                    <a:lstStyle/>
                    <a:p>
                      <a:pPr algn="ctr">
                        <a:lnSpc>
                          <a:spcPct val="150000"/>
                        </a:lnSpc>
                      </a:pPr>
                      <a:r>
                        <a:rPr lang="en-US" sz="1400" dirty="0">
                          <a:latin typeface="Bahnschrift SemiBold" panose="020B0502040204020203" pitchFamily="34" charset="0"/>
                        </a:rPr>
                        <a:t>0</a:t>
                      </a:r>
                    </a:p>
                  </a:txBody>
                  <a:tcPr/>
                </a:tc>
                <a:tc>
                  <a:txBody>
                    <a:bodyPr/>
                    <a:lstStyle/>
                    <a:p>
                      <a:pPr algn="ctr">
                        <a:lnSpc>
                          <a:spcPct val="150000"/>
                        </a:lnSpc>
                      </a:pPr>
                      <a:r>
                        <a:rPr lang="en-US" sz="1400" dirty="0">
                          <a:latin typeface="Bahnschrift SemiBold" panose="020B0502040204020203" pitchFamily="34" charset="0"/>
                        </a:rPr>
                        <a:t>0</a:t>
                      </a:r>
                    </a:p>
                  </a:txBody>
                  <a:tcPr/>
                </a:tc>
                <a:extLst>
                  <a:ext uri="{0D108BD9-81ED-4DB2-BD59-A6C34878D82A}">
                    <a16:rowId xmlns:a16="http://schemas.microsoft.com/office/drawing/2014/main" val="1184313925"/>
                  </a:ext>
                </a:extLst>
              </a:tr>
              <a:tr h="821267">
                <a:tc>
                  <a:txBody>
                    <a:bodyPr/>
                    <a:lstStyle/>
                    <a:p>
                      <a:r>
                        <a:rPr lang="en-US" sz="1400" dirty="0">
                          <a:latin typeface="Bahnschrift SemiBold" panose="020B0502040204020203" pitchFamily="34" charset="0"/>
                        </a:rPr>
                        <a:t>9</a:t>
                      </a:r>
                    </a:p>
                  </a:txBody>
                  <a:tcPr/>
                </a:tc>
                <a:tc>
                  <a:txBody>
                    <a:bodyPr/>
                    <a:lstStyle/>
                    <a:p>
                      <a:r>
                        <a:rPr lang="en-US" sz="1400" dirty="0">
                          <a:latin typeface="Bahnschrift SemiBold" panose="020B0502040204020203" pitchFamily="34" charset="0"/>
                        </a:rPr>
                        <a:t>All the relevant documents are maintained by the teacher.</a:t>
                      </a:r>
                    </a:p>
                  </a:txBody>
                  <a:tcPr/>
                </a:tc>
                <a:tc>
                  <a:txBody>
                    <a:bodyPr/>
                    <a:lstStyle/>
                    <a:p>
                      <a:pPr algn="ctr">
                        <a:lnSpc>
                          <a:spcPct val="150000"/>
                        </a:lnSpc>
                      </a:pPr>
                      <a:r>
                        <a:rPr lang="en-US" sz="1400" dirty="0">
                          <a:latin typeface="Bahnschrift SemiBold" panose="020B0502040204020203" pitchFamily="34" charset="0"/>
                        </a:rPr>
                        <a:t>90</a:t>
                      </a:r>
                    </a:p>
                  </a:txBody>
                  <a:tcPr/>
                </a:tc>
                <a:tc>
                  <a:txBody>
                    <a:bodyPr/>
                    <a:lstStyle/>
                    <a:p>
                      <a:pPr algn="ctr">
                        <a:lnSpc>
                          <a:spcPct val="150000"/>
                        </a:lnSpc>
                      </a:pPr>
                      <a:r>
                        <a:rPr lang="en-US" sz="1400" dirty="0">
                          <a:latin typeface="Bahnschrift SemiBold" panose="020B0502040204020203" pitchFamily="34" charset="0"/>
                        </a:rPr>
                        <a:t>100</a:t>
                      </a:r>
                    </a:p>
                  </a:txBody>
                  <a:tcPr/>
                </a:tc>
                <a:tc>
                  <a:txBody>
                    <a:bodyPr/>
                    <a:lstStyle/>
                    <a:p>
                      <a:pPr algn="ctr">
                        <a:lnSpc>
                          <a:spcPct val="150000"/>
                        </a:lnSpc>
                      </a:pPr>
                      <a:r>
                        <a:rPr lang="en-US" sz="1400" dirty="0">
                          <a:latin typeface="Bahnschrift SemiBold" panose="020B0502040204020203" pitchFamily="34" charset="0"/>
                        </a:rPr>
                        <a:t>0</a:t>
                      </a:r>
                    </a:p>
                  </a:txBody>
                  <a:tcPr/>
                </a:tc>
                <a:tc>
                  <a:txBody>
                    <a:bodyPr/>
                    <a:lstStyle/>
                    <a:p>
                      <a:pPr algn="ctr">
                        <a:lnSpc>
                          <a:spcPct val="150000"/>
                        </a:lnSpc>
                      </a:pPr>
                      <a:r>
                        <a:rPr lang="en-US" sz="1400" dirty="0">
                          <a:latin typeface="Bahnschrift SemiBold" panose="020B0502040204020203" pitchFamily="34" charset="0"/>
                        </a:rPr>
                        <a:t>0</a:t>
                      </a:r>
                    </a:p>
                  </a:txBody>
                  <a:tcPr/>
                </a:tc>
                <a:extLst>
                  <a:ext uri="{0D108BD9-81ED-4DB2-BD59-A6C34878D82A}">
                    <a16:rowId xmlns:a16="http://schemas.microsoft.com/office/drawing/2014/main" val="2384384600"/>
                  </a:ext>
                </a:extLst>
              </a:tr>
            </a:tbl>
          </a:graphicData>
        </a:graphic>
      </p:graphicFrame>
      <p:sp>
        <p:nvSpPr>
          <p:cNvPr id="8" name="Slide Number Placeholder 7">
            <a:extLst>
              <a:ext uri="{FF2B5EF4-FFF2-40B4-BE49-F238E27FC236}">
                <a16:creationId xmlns:a16="http://schemas.microsoft.com/office/drawing/2014/main" id="{FADDDA64-61DF-EBD9-1A30-E0222AD13BE6}"/>
              </a:ext>
            </a:extLst>
          </p:cNvPr>
          <p:cNvSpPr>
            <a:spLocks noGrp="1"/>
          </p:cNvSpPr>
          <p:nvPr>
            <p:ph type="sldNum" sz="quarter" idx="12"/>
          </p:nvPr>
        </p:nvSpPr>
        <p:spPr/>
        <p:txBody>
          <a:bodyPr/>
          <a:lstStyle/>
          <a:p>
            <a:fld id="{E5C32392-EBC6-4AA7-A894-96A44497D01B}" type="slidenum">
              <a:rPr lang="en-US" smtClean="0"/>
              <a:t>20</a:t>
            </a:fld>
            <a:endParaRPr lang="en-US"/>
          </a:p>
        </p:txBody>
      </p:sp>
    </p:spTree>
    <p:extLst>
      <p:ext uri="{BB962C8B-B14F-4D97-AF65-F5344CB8AC3E}">
        <p14:creationId xmlns:p14="http://schemas.microsoft.com/office/powerpoint/2010/main" val="2245801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3" name="Table 2">
            <a:extLst>
              <a:ext uri="{FF2B5EF4-FFF2-40B4-BE49-F238E27FC236}">
                <a16:creationId xmlns:a16="http://schemas.microsoft.com/office/drawing/2014/main" id="{6A07EE57-8418-B520-E75F-0AC719922872}"/>
              </a:ext>
            </a:extLst>
          </p:cNvPr>
          <p:cNvGraphicFramePr>
            <a:graphicFrameLocks noGrp="1"/>
          </p:cNvGraphicFramePr>
          <p:nvPr>
            <p:extLst>
              <p:ext uri="{D42A27DB-BD31-4B8C-83A1-F6EECF244321}">
                <p14:modId xmlns:p14="http://schemas.microsoft.com/office/powerpoint/2010/main" val="3648150183"/>
              </p:ext>
            </p:extLst>
          </p:nvPr>
        </p:nvGraphicFramePr>
        <p:xfrm>
          <a:off x="431075" y="391886"/>
          <a:ext cx="5995850" cy="5603965"/>
        </p:xfrm>
        <a:graphic>
          <a:graphicData uri="http://schemas.openxmlformats.org/drawingml/2006/table">
            <a:tbl>
              <a:tblPr>
                <a:tableStyleId>{5C22544A-7EE6-4342-B048-85BDC9FD1C3A}</a:tableStyleId>
              </a:tblPr>
              <a:tblGrid>
                <a:gridCol w="411481">
                  <a:extLst>
                    <a:ext uri="{9D8B030D-6E8A-4147-A177-3AD203B41FA5}">
                      <a16:colId xmlns:a16="http://schemas.microsoft.com/office/drawing/2014/main" val="2234552726"/>
                    </a:ext>
                  </a:extLst>
                </a:gridCol>
                <a:gridCol w="3415936">
                  <a:extLst>
                    <a:ext uri="{9D8B030D-6E8A-4147-A177-3AD203B41FA5}">
                      <a16:colId xmlns:a16="http://schemas.microsoft.com/office/drawing/2014/main" val="879396176"/>
                    </a:ext>
                  </a:extLst>
                </a:gridCol>
                <a:gridCol w="574766">
                  <a:extLst>
                    <a:ext uri="{9D8B030D-6E8A-4147-A177-3AD203B41FA5}">
                      <a16:colId xmlns:a16="http://schemas.microsoft.com/office/drawing/2014/main" val="1165709209"/>
                    </a:ext>
                  </a:extLst>
                </a:gridCol>
                <a:gridCol w="496389">
                  <a:extLst>
                    <a:ext uri="{9D8B030D-6E8A-4147-A177-3AD203B41FA5}">
                      <a16:colId xmlns:a16="http://schemas.microsoft.com/office/drawing/2014/main" val="2018736414"/>
                    </a:ext>
                  </a:extLst>
                </a:gridCol>
                <a:gridCol w="574765">
                  <a:extLst>
                    <a:ext uri="{9D8B030D-6E8A-4147-A177-3AD203B41FA5}">
                      <a16:colId xmlns:a16="http://schemas.microsoft.com/office/drawing/2014/main" val="3464350444"/>
                    </a:ext>
                  </a:extLst>
                </a:gridCol>
                <a:gridCol w="522513">
                  <a:extLst>
                    <a:ext uri="{9D8B030D-6E8A-4147-A177-3AD203B41FA5}">
                      <a16:colId xmlns:a16="http://schemas.microsoft.com/office/drawing/2014/main" val="2416399446"/>
                    </a:ext>
                  </a:extLst>
                </a:gridCol>
              </a:tblGrid>
              <a:tr h="848403">
                <a:tc>
                  <a:txBody>
                    <a:bodyPr/>
                    <a:lstStyle/>
                    <a:p>
                      <a:r>
                        <a:rPr lang="en-US" sz="1400" dirty="0">
                          <a:latin typeface="Bahnschrift SemiBold" panose="020B0502040204020203" pitchFamily="34" charset="0"/>
                        </a:rPr>
                        <a:t>10</a:t>
                      </a:r>
                    </a:p>
                  </a:txBody>
                  <a:tcPr/>
                </a:tc>
                <a:tc>
                  <a:txBody>
                    <a:bodyPr/>
                    <a:lstStyle/>
                    <a:p>
                      <a:r>
                        <a:rPr lang="en-US" sz="1400" dirty="0">
                          <a:latin typeface="Bahnschrift SemiBold" panose="020B0502040204020203" pitchFamily="34" charset="0"/>
                        </a:rPr>
                        <a:t>Parents directly approach to the respective class teachers in classrooms for schemes related work.</a:t>
                      </a:r>
                    </a:p>
                  </a:txBody>
                  <a:tcPr/>
                </a:tc>
                <a:tc>
                  <a:txBody>
                    <a:bodyPr/>
                    <a:lstStyle/>
                    <a:p>
                      <a:pPr algn="ctr">
                        <a:lnSpc>
                          <a:spcPct val="300000"/>
                        </a:lnSpc>
                      </a:pPr>
                      <a:r>
                        <a:rPr lang="en-US" sz="1400" dirty="0">
                          <a:latin typeface="Bahnschrift SemiBold" panose="020B0502040204020203" pitchFamily="34" charset="0"/>
                        </a:rPr>
                        <a:t>90</a:t>
                      </a:r>
                    </a:p>
                  </a:txBody>
                  <a:tcPr>
                    <a:solidFill>
                      <a:schemeClr val="accent1">
                        <a:tint val="20000"/>
                        <a:alpha val="93000"/>
                      </a:schemeClr>
                    </a:solidFill>
                  </a:tcPr>
                </a:tc>
                <a:tc>
                  <a:txBody>
                    <a:bodyPr/>
                    <a:lstStyle/>
                    <a:p>
                      <a:pPr algn="ctr">
                        <a:lnSpc>
                          <a:spcPct val="300000"/>
                        </a:lnSpc>
                      </a:pPr>
                      <a:r>
                        <a:rPr lang="en-US" sz="1400" dirty="0">
                          <a:latin typeface="Bahnschrift SemiBold" panose="020B0502040204020203" pitchFamily="34" charset="0"/>
                        </a:rPr>
                        <a:t>100</a:t>
                      </a:r>
                    </a:p>
                  </a:txBody>
                  <a:tcPr>
                    <a:solidFill>
                      <a:schemeClr val="accent1">
                        <a:tint val="20000"/>
                        <a:alpha val="93000"/>
                      </a:schemeClr>
                    </a:solidFill>
                  </a:tcPr>
                </a:tc>
                <a:tc>
                  <a:txBody>
                    <a:bodyPr/>
                    <a:lstStyle/>
                    <a:p>
                      <a:pPr algn="ctr">
                        <a:lnSpc>
                          <a:spcPct val="300000"/>
                        </a:lnSpc>
                      </a:pPr>
                      <a:r>
                        <a:rPr lang="en-US" sz="1400" dirty="0">
                          <a:latin typeface="Bahnschrift SemiBold" panose="020B0502040204020203" pitchFamily="34" charset="0"/>
                        </a:rPr>
                        <a:t>0</a:t>
                      </a:r>
                    </a:p>
                  </a:txBody>
                  <a:tcPr>
                    <a:solidFill>
                      <a:schemeClr val="accent1">
                        <a:tint val="20000"/>
                        <a:alpha val="93000"/>
                      </a:schemeClr>
                    </a:solidFill>
                  </a:tcPr>
                </a:tc>
                <a:tc>
                  <a:txBody>
                    <a:bodyPr/>
                    <a:lstStyle/>
                    <a:p>
                      <a:pPr algn="ctr">
                        <a:lnSpc>
                          <a:spcPct val="300000"/>
                        </a:lnSpc>
                      </a:pPr>
                      <a:r>
                        <a:rPr lang="en-US" sz="1400" dirty="0">
                          <a:latin typeface="Bahnschrift SemiBold" panose="020B0502040204020203" pitchFamily="34" charset="0"/>
                        </a:rPr>
                        <a:t>0</a:t>
                      </a:r>
                    </a:p>
                  </a:txBody>
                  <a:tcPr>
                    <a:solidFill>
                      <a:schemeClr val="accent1">
                        <a:tint val="20000"/>
                        <a:alpha val="93000"/>
                      </a:schemeClr>
                    </a:solidFill>
                  </a:tcPr>
                </a:tc>
                <a:extLst>
                  <a:ext uri="{0D108BD9-81ED-4DB2-BD59-A6C34878D82A}">
                    <a16:rowId xmlns:a16="http://schemas.microsoft.com/office/drawing/2014/main" val="2988821311"/>
                  </a:ext>
                </a:extLst>
              </a:tr>
              <a:tr h="951383">
                <a:tc>
                  <a:txBody>
                    <a:bodyPr/>
                    <a:lstStyle/>
                    <a:p>
                      <a:r>
                        <a:rPr lang="en-US" sz="1400" dirty="0">
                          <a:latin typeface="Bahnschrift SemiBold" panose="020B0502040204020203" pitchFamily="34" charset="0"/>
                        </a:rPr>
                        <a:t>11</a:t>
                      </a:r>
                    </a:p>
                  </a:txBody>
                  <a:tcPr/>
                </a:tc>
                <a:tc>
                  <a:txBody>
                    <a:bodyPr/>
                    <a:lstStyle/>
                    <a:p>
                      <a:r>
                        <a:rPr lang="en-US" sz="1400" dirty="0">
                          <a:latin typeface="Bahnschrift SemiBold" panose="020B0502040204020203" pitchFamily="34" charset="0"/>
                        </a:rPr>
                        <a:t>Teaching Learning activity got hampered whenever parents approach/enter classrooms</a:t>
                      </a:r>
                    </a:p>
                  </a:txBody>
                  <a:tcPr/>
                </a:tc>
                <a:tc>
                  <a:txBody>
                    <a:bodyPr/>
                    <a:lstStyle/>
                    <a:p>
                      <a:pPr algn="ctr"/>
                      <a:r>
                        <a:rPr lang="en-US" sz="1400" dirty="0">
                          <a:latin typeface="Bahnschrift SemiBold" panose="020B0502040204020203" pitchFamily="34" charset="0"/>
                        </a:rPr>
                        <a:t>90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100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0</a:t>
                      </a:r>
                    </a:p>
                  </a:txBody>
                  <a:tcPr>
                    <a:solidFill>
                      <a:schemeClr val="accent1">
                        <a:tint val="20000"/>
                        <a:alpha val="93000"/>
                      </a:schemeClr>
                    </a:solidFill>
                  </a:tcPr>
                </a:tc>
                <a:extLst>
                  <a:ext uri="{0D108BD9-81ED-4DB2-BD59-A6C34878D82A}">
                    <a16:rowId xmlns:a16="http://schemas.microsoft.com/office/drawing/2014/main" val="3451311467"/>
                  </a:ext>
                </a:extLst>
              </a:tr>
              <a:tr h="951383">
                <a:tc>
                  <a:txBody>
                    <a:bodyPr/>
                    <a:lstStyle/>
                    <a:p>
                      <a:r>
                        <a:rPr lang="en-US" sz="1400" dirty="0">
                          <a:latin typeface="Bahnschrift SemiBold" panose="020B0502040204020203" pitchFamily="34" charset="0"/>
                        </a:rPr>
                        <a:t>12</a:t>
                      </a:r>
                    </a:p>
                  </a:txBody>
                  <a:tcPr/>
                </a:tc>
                <a:tc>
                  <a:txBody>
                    <a:bodyPr/>
                    <a:lstStyle/>
                    <a:p>
                      <a:r>
                        <a:rPr lang="en-US" sz="1400" dirty="0">
                          <a:latin typeface="Bahnschrift SemiBold" panose="020B0502040204020203" pitchFamily="34" charset="0"/>
                        </a:rPr>
                        <a:t>School environment got hampered due to the presence of parents in school premises.</a:t>
                      </a:r>
                    </a:p>
                  </a:txBody>
                  <a:tcPr/>
                </a:tc>
                <a:tc>
                  <a:txBody>
                    <a:bodyPr/>
                    <a:lstStyle/>
                    <a:p>
                      <a:pPr algn="ctr"/>
                      <a:r>
                        <a:rPr lang="en-US" sz="1400" dirty="0">
                          <a:latin typeface="Bahnschrift SemiBold" panose="020B0502040204020203" pitchFamily="34" charset="0"/>
                        </a:rPr>
                        <a:t>90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100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00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0</a:t>
                      </a:r>
                    </a:p>
                  </a:txBody>
                  <a:tcPr>
                    <a:solidFill>
                      <a:schemeClr val="accent1">
                        <a:tint val="20000"/>
                        <a:alpha val="93000"/>
                      </a:schemeClr>
                    </a:solidFill>
                  </a:tcPr>
                </a:tc>
                <a:extLst>
                  <a:ext uri="{0D108BD9-81ED-4DB2-BD59-A6C34878D82A}">
                    <a16:rowId xmlns:a16="http://schemas.microsoft.com/office/drawing/2014/main" val="3582858024"/>
                  </a:ext>
                </a:extLst>
              </a:tr>
              <a:tr h="964069">
                <a:tc>
                  <a:txBody>
                    <a:bodyPr/>
                    <a:lstStyle/>
                    <a:p>
                      <a:r>
                        <a:rPr lang="en-US" sz="1400" dirty="0">
                          <a:latin typeface="Bahnschrift SemiBold" panose="020B0502040204020203" pitchFamily="34" charset="0"/>
                        </a:rPr>
                        <a:t>13</a:t>
                      </a:r>
                    </a:p>
                  </a:txBody>
                  <a:tcPr/>
                </a:tc>
                <a:tc>
                  <a:txBody>
                    <a:bodyPr/>
                    <a:lstStyle/>
                    <a:p>
                      <a:r>
                        <a:rPr lang="en-US" sz="1400" dirty="0">
                          <a:latin typeface="Bahnschrift SemiBold" panose="020B0502040204020203" pitchFamily="34" charset="0"/>
                        </a:rPr>
                        <a:t>Teachers leave their classrooms frequently in order to do scheme related work such as making excel sheets and uploading data of students.</a:t>
                      </a:r>
                    </a:p>
                  </a:txBody>
                  <a:tcPr/>
                </a:tc>
                <a:tc>
                  <a:txBody>
                    <a:bodyPr/>
                    <a:lstStyle/>
                    <a:p>
                      <a:pPr algn="ctr"/>
                      <a:r>
                        <a:rPr lang="en-US" sz="1400" dirty="0">
                          <a:latin typeface="Bahnschrift SemiBold" panose="020B0502040204020203" pitchFamily="34" charset="0"/>
                        </a:rPr>
                        <a:t>90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100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0</a:t>
                      </a:r>
                    </a:p>
                  </a:txBody>
                  <a:tcPr>
                    <a:solidFill>
                      <a:schemeClr val="accent1">
                        <a:tint val="20000"/>
                        <a:alpha val="93000"/>
                      </a:schemeClr>
                    </a:solidFill>
                  </a:tcPr>
                </a:tc>
                <a:extLst>
                  <a:ext uri="{0D108BD9-81ED-4DB2-BD59-A6C34878D82A}">
                    <a16:rowId xmlns:a16="http://schemas.microsoft.com/office/drawing/2014/main" val="4264042749"/>
                  </a:ext>
                </a:extLst>
              </a:tr>
              <a:tr h="921217">
                <a:tc>
                  <a:txBody>
                    <a:bodyPr/>
                    <a:lstStyle/>
                    <a:p>
                      <a:r>
                        <a:rPr lang="en-US" sz="1400" dirty="0">
                          <a:latin typeface="Bahnschrift SemiBold" panose="020B0502040204020203" pitchFamily="34" charset="0"/>
                        </a:rPr>
                        <a:t>14</a:t>
                      </a:r>
                    </a:p>
                  </a:txBody>
                  <a:tcPr/>
                </a:tc>
                <a:tc>
                  <a:txBody>
                    <a:bodyPr/>
                    <a:lstStyle/>
                    <a:p>
                      <a:r>
                        <a:rPr lang="en-US" sz="1400" dirty="0">
                          <a:latin typeface="Bahnschrift SemiBold" panose="020B0502040204020203" pitchFamily="34" charset="0"/>
                        </a:rPr>
                        <a:t>Teachers leave their classrooms in order to get relevant documents signed.</a:t>
                      </a:r>
                    </a:p>
                  </a:txBody>
                  <a:tcPr/>
                </a:tc>
                <a:tc>
                  <a:txBody>
                    <a:bodyPr/>
                    <a:lstStyle/>
                    <a:p>
                      <a:pPr algn="ctr"/>
                      <a:r>
                        <a:rPr lang="en-US" sz="1400" dirty="0">
                          <a:latin typeface="Bahnschrift SemiBold" panose="020B0502040204020203" pitchFamily="34" charset="0"/>
                        </a:rPr>
                        <a:t>90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100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0</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0</a:t>
                      </a:r>
                    </a:p>
                  </a:txBody>
                  <a:tcPr>
                    <a:solidFill>
                      <a:schemeClr val="accent1">
                        <a:tint val="20000"/>
                        <a:alpha val="93000"/>
                      </a:schemeClr>
                    </a:solidFill>
                  </a:tcPr>
                </a:tc>
                <a:extLst>
                  <a:ext uri="{0D108BD9-81ED-4DB2-BD59-A6C34878D82A}">
                    <a16:rowId xmlns:a16="http://schemas.microsoft.com/office/drawing/2014/main" val="983937745"/>
                  </a:ext>
                </a:extLst>
              </a:tr>
              <a:tr h="967510">
                <a:tc>
                  <a:txBody>
                    <a:bodyPr/>
                    <a:lstStyle/>
                    <a:p>
                      <a:r>
                        <a:rPr lang="en-US" sz="1400" dirty="0">
                          <a:latin typeface="Bahnschrift SemiBold" panose="020B0502040204020203" pitchFamily="34" charset="0"/>
                        </a:rPr>
                        <a:t>15</a:t>
                      </a:r>
                    </a:p>
                  </a:txBody>
                  <a:tcPr/>
                </a:tc>
                <a:tc>
                  <a:txBody>
                    <a:bodyPr/>
                    <a:lstStyle/>
                    <a:p>
                      <a:r>
                        <a:rPr lang="en-US" sz="1400" dirty="0">
                          <a:latin typeface="Bahnschrift SemiBold" panose="020B0502040204020203" pitchFamily="34" charset="0"/>
                        </a:rPr>
                        <a:t>Teachers leave school premises for doing scheme related work.</a:t>
                      </a:r>
                    </a:p>
                  </a:txBody>
                  <a:tcPr/>
                </a:tc>
                <a:tc>
                  <a:txBody>
                    <a:bodyPr/>
                    <a:lstStyle/>
                    <a:p>
                      <a:pPr algn="ctr"/>
                      <a:r>
                        <a:rPr lang="en-US" sz="1400" dirty="0">
                          <a:latin typeface="Bahnschrift SemiBold" panose="020B0502040204020203" pitchFamily="34" charset="0"/>
                        </a:rPr>
                        <a:t>75</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84</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15</a:t>
                      </a:r>
                    </a:p>
                  </a:txBody>
                  <a:tcPr>
                    <a:solidFill>
                      <a:schemeClr val="accent1">
                        <a:tint val="20000"/>
                        <a:alpha val="93000"/>
                      </a:schemeClr>
                    </a:solidFill>
                  </a:tcPr>
                </a:tc>
                <a:tc>
                  <a:txBody>
                    <a:bodyPr/>
                    <a:lstStyle/>
                    <a:p>
                      <a:pPr algn="ctr"/>
                      <a:r>
                        <a:rPr lang="en-US" sz="1400" dirty="0">
                          <a:latin typeface="Bahnschrift SemiBold" panose="020B0502040204020203" pitchFamily="34" charset="0"/>
                        </a:rPr>
                        <a:t>16</a:t>
                      </a:r>
                    </a:p>
                  </a:txBody>
                  <a:tcPr>
                    <a:solidFill>
                      <a:schemeClr val="accent1">
                        <a:tint val="20000"/>
                        <a:alpha val="93000"/>
                      </a:schemeClr>
                    </a:solidFill>
                  </a:tcPr>
                </a:tc>
                <a:extLst>
                  <a:ext uri="{0D108BD9-81ED-4DB2-BD59-A6C34878D82A}">
                    <a16:rowId xmlns:a16="http://schemas.microsoft.com/office/drawing/2014/main" val="1736883899"/>
                  </a:ext>
                </a:extLst>
              </a:tr>
            </a:tbl>
          </a:graphicData>
        </a:graphic>
      </p:graphicFrame>
      <p:sp>
        <p:nvSpPr>
          <p:cNvPr id="4" name="Slide Number Placeholder 3">
            <a:extLst>
              <a:ext uri="{FF2B5EF4-FFF2-40B4-BE49-F238E27FC236}">
                <a16:creationId xmlns:a16="http://schemas.microsoft.com/office/drawing/2014/main" id="{F64E52C5-DEC1-24BA-F960-FAB061B08A12}"/>
              </a:ext>
            </a:extLst>
          </p:cNvPr>
          <p:cNvSpPr>
            <a:spLocks noGrp="1"/>
          </p:cNvSpPr>
          <p:nvPr>
            <p:ph type="sldNum" sz="quarter" idx="12"/>
          </p:nvPr>
        </p:nvSpPr>
        <p:spPr/>
        <p:txBody>
          <a:bodyPr/>
          <a:lstStyle/>
          <a:p>
            <a:fld id="{E5C32392-EBC6-4AA7-A894-96A44497D01B}" type="slidenum">
              <a:rPr lang="en-US" smtClean="0"/>
              <a:t>21</a:t>
            </a:fld>
            <a:endParaRPr lang="en-US"/>
          </a:p>
        </p:txBody>
      </p:sp>
    </p:spTree>
    <p:extLst>
      <p:ext uri="{BB962C8B-B14F-4D97-AF65-F5344CB8AC3E}">
        <p14:creationId xmlns:p14="http://schemas.microsoft.com/office/powerpoint/2010/main" val="328275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TextBox 3">
            <a:extLst>
              <a:ext uri="{FF2B5EF4-FFF2-40B4-BE49-F238E27FC236}">
                <a16:creationId xmlns:a16="http://schemas.microsoft.com/office/drawing/2014/main" id="{CCDA50FF-D8CD-BEAB-E608-326052BD6EE8}"/>
              </a:ext>
            </a:extLst>
          </p:cNvPr>
          <p:cNvSpPr txBox="1"/>
          <p:nvPr/>
        </p:nvSpPr>
        <p:spPr>
          <a:xfrm>
            <a:off x="169817" y="130629"/>
            <a:ext cx="6518366" cy="8617744"/>
          </a:xfrm>
          <a:prstGeom prst="rect">
            <a:avLst/>
          </a:prstGeom>
          <a:noFill/>
        </p:spPr>
        <p:txBody>
          <a:bodyPr wrap="square" rtlCol="0">
            <a:spAutoFit/>
          </a:bodyPr>
          <a:lstStyle/>
          <a:p>
            <a:pPr algn="ctr"/>
            <a:r>
              <a:rPr lang="en-US" sz="2400" u="sng" dirty="0">
                <a:latin typeface="Bahnschrift SemiBold" panose="020B0502040204020203" pitchFamily="34" charset="0"/>
              </a:rPr>
              <a:t>Conclusion </a:t>
            </a:r>
          </a:p>
          <a:p>
            <a:endParaRPr lang="en-US" dirty="0"/>
          </a:p>
          <a:p>
            <a:r>
              <a:rPr lang="en-US" sz="1600" dirty="0">
                <a:latin typeface="Bahnschrift SemiBold" panose="020B0502040204020203" pitchFamily="34" charset="0"/>
              </a:rPr>
              <a:t>From these observations, it seems that the teachers were </a:t>
            </a:r>
            <a:r>
              <a:rPr lang="en-US" sz="1600" dirty="0" err="1">
                <a:latin typeface="Bahnschrift SemiBold" panose="020B0502040204020203" pitchFamily="34" charset="0"/>
              </a:rPr>
              <a:t>centre</a:t>
            </a:r>
            <a:r>
              <a:rPr lang="en-US" sz="1600" dirty="0">
                <a:latin typeface="Bahnschrift SemiBold" panose="020B0502040204020203" pitchFamily="34" charset="0"/>
              </a:rPr>
              <a:t> point to all the scheme related work and most of the time; due to this work their classroom environment gets affected. Teacher remains busy most of the times in doing scheme related work such as making lists of eligible students, inform their parents about relevant documents and get these documents from parents, verify them, process the names of eligible students to higher authorities through e-mails and in hard copies also, verify them again and again, make lists of account numbers of these children and submit it with different banks in which students have their accounts. So most of the teaching learning time of students wasted in doing scheme related work by the teachers. Teachers were present in the school but were not able to teach. Some of the teachers had to leave the school premises for visiting banks to solve problems faced by the parents in the opening of bank accounts and non-transfer of incentive amount in the accounts. The school environment during these days was also disturbed as parents visit frequently for scheme related work and classroom teaching was also affected as the teacher has to stop her teaching, again and again, to address the queries of parents. Maintaining the records and passing information to the higher authorities is also a time consuming process and most of the teachers were busy in making lists, checking the passbooks of the parents to ensure that money has been transferred in their accounts and getting various records signed from parents. The combined use of observation checklist and interviews provided a substantial amount of information about the various processes during the implementation of schemes and distribution of incentives, challenges faced by the parents and teachers in doing scheme related work, problems faced by students and teachers during this time. It has allowed the researcher to find out whether the interviewee’s descriptions from interviews refer to the reality in the school and classrooms.</a:t>
            </a:r>
          </a:p>
        </p:txBody>
      </p:sp>
      <p:sp>
        <p:nvSpPr>
          <p:cNvPr id="5" name="Slide Number Placeholder 4">
            <a:extLst>
              <a:ext uri="{FF2B5EF4-FFF2-40B4-BE49-F238E27FC236}">
                <a16:creationId xmlns:a16="http://schemas.microsoft.com/office/drawing/2014/main" id="{CF6A4940-8BEB-70DB-3003-0006C29FC9D6}"/>
              </a:ext>
            </a:extLst>
          </p:cNvPr>
          <p:cNvSpPr>
            <a:spLocks noGrp="1"/>
          </p:cNvSpPr>
          <p:nvPr>
            <p:ph type="sldNum" sz="quarter" idx="12"/>
          </p:nvPr>
        </p:nvSpPr>
        <p:spPr/>
        <p:txBody>
          <a:bodyPr/>
          <a:lstStyle/>
          <a:p>
            <a:fld id="{E5C32392-EBC6-4AA7-A894-96A44497D01B}" type="slidenum">
              <a:rPr lang="en-US" smtClean="0"/>
              <a:t>22</a:t>
            </a:fld>
            <a:endParaRPr lang="en-US"/>
          </a:p>
        </p:txBody>
      </p:sp>
    </p:spTree>
    <p:extLst>
      <p:ext uri="{BB962C8B-B14F-4D97-AF65-F5344CB8AC3E}">
        <p14:creationId xmlns:p14="http://schemas.microsoft.com/office/powerpoint/2010/main" val="475114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TextBox 2">
            <a:extLst>
              <a:ext uri="{FF2B5EF4-FFF2-40B4-BE49-F238E27FC236}">
                <a16:creationId xmlns:a16="http://schemas.microsoft.com/office/drawing/2014/main" id="{E5882FFA-6B9A-D83F-2995-0CA0F9109728}"/>
              </a:ext>
            </a:extLst>
          </p:cNvPr>
          <p:cNvSpPr txBox="1"/>
          <p:nvPr/>
        </p:nvSpPr>
        <p:spPr>
          <a:xfrm>
            <a:off x="0" y="117566"/>
            <a:ext cx="6858000" cy="1200329"/>
          </a:xfrm>
          <a:prstGeom prst="rect">
            <a:avLst/>
          </a:prstGeom>
          <a:noFill/>
        </p:spPr>
        <p:txBody>
          <a:bodyPr wrap="square" rtlCol="0">
            <a:spAutoFit/>
          </a:bodyPr>
          <a:lstStyle/>
          <a:p>
            <a:pPr algn="ctr"/>
            <a:r>
              <a:rPr lang="en-US" u="sng" dirty="0">
                <a:latin typeface="Bahnschrift SemiBold" panose="020B0502040204020203" pitchFamily="34" charset="0"/>
              </a:rPr>
              <a:t>SECTION B : </a:t>
            </a:r>
            <a:r>
              <a:rPr lang="en-US" sz="1800" u="sng" dirty="0">
                <a:latin typeface="Bahnschrift SemiBold" panose="020B0502040204020203" pitchFamily="34" charset="0"/>
              </a:rPr>
              <a:t>Analysis of data gathered from teachers through a questionnaire.</a:t>
            </a:r>
          </a:p>
          <a:p>
            <a:endParaRPr lang="en-US" sz="1800" dirty="0">
              <a:latin typeface="Bahnschrift SemiBold" panose="020B0502040204020203" pitchFamily="34" charset="0"/>
            </a:endParaRPr>
          </a:p>
          <a:p>
            <a:r>
              <a:rPr lang="en-US" dirty="0"/>
              <a:t> </a:t>
            </a:r>
          </a:p>
        </p:txBody>
      </p:sp>
      <p:pic>
        <p:nvPicPr>
          <p:cNvPr id="2052" name="Picture 4" descr="Forms response chart. Question title: 1. Government Schemes Awareness&#10;&#10;Are you aware of the various government schemes aimed at improving public school education?&#10;. Number of responses: 3 responses.">
            <a:extLst>
              <a:ext uri="{FF2B5EF4-FFF2-40B4-BE49-F238E27FC236}">
                <a16:creationId xmlns:a16="http://schemas.microsoft.com/office/drawing/2014/main" id="{800E633B-8F89-6823-3108-E37874548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49" y="866963"/>
            <a:ext cx="6505302" cy="29499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orms response chart. Question title: 2. Infrastructure Improvement&#10;&#10;Have you noticed any improvements in school infrastructure due to government schemes?&#10;. Number of responses: 3 responses.">
            <a:extLst>
              <a:ext uri="{FF2B5EF4-FFF2-40B4-BE49-F238E27FC236}">
                <a16:creationId xmlns:a16="http://schemas.microsoft.com/office/drawing/2014/main" id="{C7DA9116-BA30-6BA8-7D2E-F11A3326D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48" y="3626193"/>
            <a:ext cx="6594842" cy="29905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orms response chart. Question title: 3. Teaching Quality Enhancement&#10;&#10;Do you believe that government schemes have contributed to enhancing teaching quality in our school?&#10;. Number of responses: 3 responses.">
            <a:extLst>
              <a:ext uri="{FF2B5EF4-FFF2-40B4-BE49-F238E27FC236}">
                <a16:creationId xmlns:a16="http://schemas.microsoft.com/office/drawing/2014/main" id="{6F530226-F63C-2985-DE9E-D70F6FEF8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10" y="6454329"/>
            <a:ext cx="6771190" cy="30705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910BC29-5923-0175-724B-CE5A5AB1BC6E}"/>
              </a:ext>
            </a:extLst>
          </p:cNvPr>
          <p:cNvSpPr/>
          <p:nvPr/>
        </p:nvSpPr>
        <p:spPr>
          <a:xfrm>
            <a:off x="176348" y="1500333"/>
            <a:ext cx="895186" cy="3945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4C87FE-9F83-494E-FD37-D3C89670C208}"/>
              </a:ext>
            </a:extLst>
          </p:cNvPr>
          <p:cNvSpPr/>
          <p:nvPr/>
        </p:nvSpPr>
        <p:spPr>
          <a:xfrm>
            <a:off x="303900" y="4246109"/>
            <a:ext cx="767633" cy="186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27B9C34-E532-1DCA-B957-7056E3B4E9E0}"/>
              </a:ext>
            </a:extLst>
          </p:cNvPr>
          <p:cNvSpPr/>
          <p:nvPr/>
        </p:nvSpPr>
        <p:spPr>
          <a:xfrm>
            <a:off x="240124" y="7074245"/>
            <a:ext cx="767633" cy="186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453CDB71-AB0E-58ED-2EF2-BE050A9FABAB}"/>
              </a:ext>
            </a:extLst>
          </p:cNvPr>
          <p:cNvSpPr>
            <a:spLocks noGrp="1"/>
          </p:cNvSpPr>
          <p:nvPr>
            <p:ph type="sldNum" sz="quarter" idx="12"/>
          </p:nvPr>
        </p:nvSpPr>
        <p:spPr/>
        <p:txBody>
          <a:bodyPr/>
          <a:lstStyle/>
          <a:p>
            <a:fld id="{E5C32392-EBC6-4AA7-A894-96A44497D01B}" type="slidenum">
              <a:rPr lang="en-US" smtClean="0"/>
              <a:t>23</a:t>
            </a:fld>
            <a:endParaRPr lang="en-US"/>
          </a:p>
        </p:txBody>
      </p:sp>
    </p:spTree>
    <p:extLst>
      <p:ext uri="{BB962C8B-B14F-4D97-AF65-F5344CB8AC3E}">
        <p14:creationId xmlns:p14="http://schemas.microsoft.com/office/powerpoint/2010/main" val="4076233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074" name="Picture 2" descr="Forms response chart. Question title: 4. Impact on Student Performance&#10;&#10;Have you observed any positive changes in student academic performance as a result of government schemes?&#10;. Number of responses: 3 responses.">
            <a:extLst>
              <a:ext uri="{FF2B5EF4-FFF2-40B4-BE49-F238E27FC236}">
                <a16:creationId xmlns:a16="http://schemas.microsoft.com/office/drawing/2014/main" id="{7B908BDC-8A00-5ED1-A46C-E6F80A272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28" y="619326"/>
            <a:ext cx="6704572" cy="31099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5. Community Engagement&#10;&#10;Do you think the local community actively participates in supporting the implementation of government schemes in our school?&#10;. Number of responses: 3 responses.">
            <a:extLst>
              <a:ext uri="{FF2B5EF4-FFF2-40B4-BE49-F238E27FC236}">
                <a16:creationId xmlns:a16="http://schemas.microsoft.com/office/drawing/2014/main" id="{B8D4DFF4-7ECE-CA31-F58D-86A36E562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28" y="3729239"/>
            <a:ext cx="6704572" cy="31099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orms response chart. Question title: 6. Challenges Faced&#10;&#10;Have you encountered any challenges in the effective implementation of government schemes in our school?&#10;. Number of responses: 3 responses.">
            <a:extLst>
              <a:ext uri="{FF2B5EF4-FFF2-40B4-BE49-F238E27FC236}">
                <a16:creationId xmlns:a16="http://schemas.microsoft.com/office/drawing/2014/main" id="{3C00A865-58FD-0A35-18E3-98C770785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28" y="6839153"/>
            <a:ext cx="6704572" cy="28696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6D13738-0EBD-DB96-D1A9-4E6763148821}"/>
              </a:ext>
            </a:extLst>
          </p:cNvPr>
          <p:cNvSpPr/>
          <p:nvPr/>
        </p:nvSpPr>
        <p:spPr>
          <a:xfrm>
            <a:off x="349372" y="1293496"/>
            <a:ext cx="839348" cy="2612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C663A06-D849-4EF1-39B9-1274C1C6877B}"/>
              </a:ext>
            </a:extLst>
          </p:cNvPr>
          <p:cNvSpPr/>
          <p:nvPr/>
        </p:nvSpPr>
        <p:spPr>
          <a:xfrm>
            <a:off x="153428" y="4422622"/>
            <a:ext cx="1035292" cy="2420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03DE21C-BEE2-86CF-6011-6E18B33CFB67}"/>
              </a:ext>
            </a:extLst>
          </p:cNvPr>
          <p:cNvSpPr/>
          <p:nvPr/>
        </p:nvSpPr>
        <p:spPr>
          <a:xfrm>
            <a:off x="251400" y="7417505"/>
            <a:ext cx="1035292" cy="2300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874A725-9E66-900D-AD21-96B69C5BD818}"/>
              </a:ext>
            </a:extLst>
          </p:cNvPr>
          <p:cNvSpPr>
            <a:spLocks noGrp="1"/>
          </p:cNvSpPr>
          <p:nvPr>
            <p:ph type="sldNum" sz="quarter" idx="12"/>
          </p:nvPr>
        </p:nvSpPr>
        <p:spPr/>
        <p:txBody>
          <a:bodyPr/>
          <a:lstStyle/>
          <a:p>
            <a:fld id="{E5C32392-EBC6-4AA7-A894-96A44497D01B}" type="slidenum">
              <a:rPr lang="en-US" smtClean="0"/>
              <a:t>24</a:t>
            </a:fld>
            <a:endParaRPr lang="en-US"/>
          </a:p>
        </p:txBody>
      </p:sp>
    </p:spTree>
    <p:extLst>
      <p:ext uri="{BB962C8B-B14F-4D97-AF65-F5344CB8AC3E}">
        <p14:creationId xmlns:p14="http://schemas.microsoft.com/office/powerpoint/2010/main" val="108803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098" name="Picture 2" descr="Forms response chart. Question title: 7. Sustainability of Schemes&#10;&#10;Do you believe that the benefits of government schemes implemented in the school are sustainable in the long term?&#10;. Number of responses: 3 responses.">
            <a:extLst>
              <a:ext uri="{FF2B5EF4-FFF2-40B4-BE49-F238E27FC236}">
                <a16:creationId xmlns:a16="http://schemas.microsoft.com/office/drawing/2014/main" id="{7F71197F-E84C-A6B2-1085-E5F382AB1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80" y="260836"/>
            <a:ext cx="6584065" cy="29021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orms response chart. Question title: 8. Overall Satisfaction&#10;&#10;On a scale of 1 to 5, how satisfied are you with the effectiveness of government schemes in our school?&#10;. Number of responses: 3 responses.">
            <a:extLst>
              <a:ext uri="{FF2B5EF4-FFF2-40B4-BE49-F238E27FC236}">
                <a16:creationId xmlns:a16="http://schemas.microsoft.com/office/drawing/2014/main" id="{7150BCD4-4381-DC96-1C35-7C7288D7808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50054" y="3065160"/>
            <a:ext cx="6707945" cy="34845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orms response chart. Question title: 9. Community Engagement with School Schemes&#10;To what extent do you perceive community involvement in supporting the implementation of government schemes in our school?&#10;. Number of responses: 3 responses.">
            <a:extLst>
              <a:ext uri="{FF2B5EF4-FFF2-40B4-BE49-F238E27FC236}">
                <a16:creationId xmlns:a16="http://schemas.microsoft.com/office/drawing/2014/main" id="{7AA1899D-45D9-B41A-724B-D11F8F4985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80" y="6504970"/>
            <a:ext cx="6734120" cy="31099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94C623D-65D4-745E-CFC6-57BE1CD32E9C}"/>
              </a:ext>
            </a:extLst>
          </p:cNvPr>
          <p:cNvSpPr/>
          <p:nvPr/>
        </p:nvSpPr>
        <p:spPr>
          <a:xfrm>
            <a:off x="314445" y="4766005"/>
            <a:ext cx="767633" cy="186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C149BC8-1F0A-DA86-4B92-0C6C46B9CCD4}"/>
              </a:ext>
            </a:extLst>
          </p:cNvPr>
          <p:cNvSpPr/>
          <p:nvPr/>
        </p:nvSpPr>
        <p:spPr>
          <a:xfrm>
            <a:off x="314444" y="888428"/>
            <a:ext cx="767633" cy="186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7F4AD8E-C5CC-FE79-8F7B-C18421E7231F}"/>
              </a:ext>
            </a:extLst>
          </p:cNvPr>
          <p:cNvSpPr/>
          <p:nvPr/>
        </p:nvSpPr>
        <p:spPr>
          <a:xfrm>
            <a:off x="314443" y="3737259"/>
            <a:ext cx="767633" cy="186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FA6863B-BD3E-7D3E-6BF1-D369CE889A55}"/>
              </a:ext>
            </a:extLst>
          </p:cNvPr>
          <p:cNvSpPr/>
          <p:nvPr/>
        </p:nvSpPr>
        <p:spPr>
          <a:xfrm>
            <a:off x="184201" y="7206839"/>
            <a:ext cx="767633" cy="186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FEFE71-8B4F-1F35-2DB1-0042F8595748}"/>
              </a:ext>
            </a:extLst>
          </p:cNvPr>
          <p:cNvSpPr/>
          <p:nvPr/>
        </p:nvSpPr>
        <p:spPr>
          <a:xfrm>
            <a:off x="4734560" y="4198420"/>
            <a:ext cx="127000" cy="175460"/>
          </a:xfrm>
          <a:prstGeom prst="rect">
            <a:avLst/>
          </a:prstGeom>
          <a:solidFill>
            <a:srgbClr val="999999"/>
          </a:solidFill>
          <a:ln>
            <a:solidFill>
              <a:srgbClr val="99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3A6A437E-8484-D583-71C4-D7CA34900EFD}"/>
              </a:ext>
            </a:extLst>
          </p:cNvPr>
          <p:cNvSpPr>
            <a:spLocks noGrp="1"/>
          </p:cNvSpPr>
          <p:nvPr>
            <p:ph type="sldNum" sz="quarter" idx="12"/>
          </p:nvPr>
        </p:nvSpPr>
        <p:spPr/>
        <p:txBody>
          <a:bodyPr/>
          <a:lstStyle/>
          <a:p>
            <a:fld id="{E5C32392-EBC6-4AA7-A894-96A44497D01B}" type="slidenum">
              <a:rPr lang="en-US" smtClean="0"/>
              <a:t>25</a:t>
            </a:fld>
            <a:endParaRPr lang="en-US"/>
          </a:p>
        </p:txBody>
      </p:sp>
    </p:spTree>
    <p:extLst>
      <p:ext uri="{BB962C8B-B14F-4D97-AF65-F5344CB8AC3E}">
        <p14:creationId xmlns:p14="http://schemas.microsoft.com/office/powerpoint/2010/main" val="675746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104" name="Picture 8" descr="Forms response chart. Question title: 10. Perceived Effectiveness of Teacher Training&#10;&#10;Do you believe that the training provided under government schemes has effectively improved teaching practices in our school?&#10;. Number of responses: 3 responses.">
            <a:extLst>
              <a:ext uri="{FF2B5EF4-FFF2-40B4-BE49-F238E27FC236}">
                <a16:creationId xmlns:a16="http://schemas.microsoft.com/office/drawing/2014/main" id="{F760DC72-7E94-60DD-3F4A-D3CFB9E5D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73" y="112266"/>
            <a:ext cx="6560880" cy="30489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89BB3B9-E62A-671F-5C3B-81544AEFEDC8}"/>
              </a:ext>
            </a:extLst>
          </p:cNvPr>
          <p:cNvSpPr/>
          <p:nvPr/>
        </p:nvSpPr>
        <p:spPr>
          <a:xfrm>
            <a:off x="267175" y="785112"/>
            <a:ext cx="767633" cy="186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2B3FDA8-47DB-0348-1E20-A84EE97A389F}"/>
              </a:ext>
            </a:extLst>
          </p:cNvPr>
          <p:cNvSpPr txBox="1"/>
          <p:nvPr/>
        </p:nvSpPr>
        <p:spPr>
          <a:xfrm>
            <a:off x="127303" y="3727261"/>
            <a:ext cx="6560880" cy="4062651"/>
          </a:xfrm>
          <a:prstGeom prst="rect">
            <a:avLst/>
          </a:prstGeom>
          <a:noFill/>
        </p:spPr>
        <p:txBody>
          <a:bodyPr wrap="square" rtlCol="0">
            <a:spAutoFit/>
          </a:bodyPr>
          <a:lstStyle/>
          <a:p>
            <a:r>
              <a:rPr lang="en-US" u="sng" dirty="0">
                <a:latin typeface="Bahnschrift SemiBold" panose="020B0502040204020203" pitchFamily="34" charset="0"/>
              </a:rPr>
              <a:t>Conclusion </a:t>
            </a:r>
          </a:p>
          <a:p>
            <a:r>
              <a:rPr lang="en-US" sz="1600" dirty="0">
                <a:latin typeface="Bahnschrift SemiBold" panose="020B0502040204020203" pitchFamily="34" charset="0"/>
              </a:rPr>
              <a:t>We aimed to gauge the perceptions of the teachers with respect to the impact of these schemes on teaching-learning processes. The analysis of Likert scale reveals that the teachers are aware of the impact of these schemes on the enrolment, attendance, classroom management, child’s performance and teaching-learning time of students. The findings of the Likert scale concluded that teachers were not able to teach students most of the time due to the scheme related work. Notebook evaluation, classroom teaching, interactions with students got hampered and teachers did not get ample time to design and implement learner </a:t>
            </a:r>
            <a:r>
              <a:rPr lang="en-US" sz="1600" dirty="0" err="1">
                <a:latin typeface="Bahnschrift SemiBold" panose="020B0502040204020203" pitchFamily="34" charset="0"/>
              </a:rPr>
              <a:t>centred</a:t>
            </a:r>
            <a:r>
              <a:rPr lang="en-US" sz="1600" dirty="0">
                <a:latin typeface="Bahnschrift SemiBold" panose="020B0502040204020203" pitchFamily="34" charset="0"/>
              </a:rPr>
              <a:t> activities. Merely awareness of these issues do not help in achieving the goal of “Education for All” but it has become essential to know the shortcomings of the whole process so that time of students, parents, and teachers can be saved and to reflect on the suggestions made by teachers and parents ; which would be further helpful in drafting policies.</a:t>
            </a:r>
          </a:p>
        </p:txBody>
      </p:sp>
      <p:sp>
        <p:nvSpPr>
          <p:cNvPr id="5" name="Slide Number Placeholder 4">
            <a:extLst>
              <a:ext uri="{FF2B5EF4-FFF2-40B4-BE49-F238E27FC236}">
                <a16:creationId xmlns:a16="http://schemas.microsoft.com/office/drawing/2014/main" id="{AA0F89A0-F405-7602-B25E-AB569B9E7380}"/>
              </a:ext>
            </a:extLst>
          </p:cNvPr>
          <p:cNvSpPr>
            <a:spLocks noGrp="1"/>
          </p:cNvSpPr>
          <p:nvPr>
            <p:ph type="sldNum" sz="quarter" idx="12"/>
          </p:nvPr>
        </p:nvSpPr>
        <p:spPr/>
        <p:txBody>
          <a:bodyPr/>
          <a:lstStyle/>
          <a:p>
            <a:fld id="{E5C32392-EBC6-4AA7-A894-96A44497D01B}" type="slidenum">
              <a:rPr lang="en-US" smtClean="0"/>
              <a:t>26</a:t>
            </a:fld>
            <a:endParaRPr lang="en-US"/>
          </a:p>
        </p:txBody>
      </p:sp>
    </p:spTree>
    <p:extLst>
      <p:ext uri="{BB962C8B-B14F-4D97-AF65-F5344CB8AC3E}">
        <p14:creationId xmlns:p14="http://schemas.microsoft.com/office/powerpoint/2010/main" val="761747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TextBox 2">
            <a:extLst>
              <a:ext uri="{FF2B5EF4-FFF2-40B4-BE49-F238E27FC236}">
                <a16:creationId xmlns:a16="http://schemas.microsoft.com/office/drawing/2014/main" id="{B7DDFE79-AB38-3870-1D8A-D96DE8BA5B19}"/>
              </a:ext>
            </a:extLst>
          </p:cNvPr>
          <p:cNvSpPr txBox="1"/>
          <p:nvPr/>
        </p:nvSpPr>
        <p:spPr>
          <a:xfrm>
            <a:off x="78377" y="765799"/>
            <a:ext cx="6701246" cy="8679299"/>
          </a:xfrm>
          <a:prstGeom prst="rect">
            <a:avLst/>
          </a:prstGeom>
          <a:noFill/>
        </p:spPr>
        <p:txBody>
          <a:bodyPr wrap="square" rtlCol="0">
            <a:spAutoFit/>
          </a:bodyPr>
          <a:lstStyle/>
          <a:p>
            <a:pPr algn="ctr"/>
            <a:r>
              <a:rPr lang="en-US" sz="2000" u="sng" dirty="0">
                <a:latin typeface="Bahnschrift SemiBold" panose="020B0502040204020203" pitchFamily="34" charset="0"/>
              </a:rPr>
              <a:t>RECOMMENDATIONS</a:t>
            </a:r>
          </a:p>
          <a:p>
            <a:pPr algn="ctr"/>
            <a:endParaRPr lang="en-US" sz="2000" u="sng" dirty="0">
              <a:latin typeface="Bahnschrift SemiBold" panose="020B0502040204020203" pitchFamily="34" charset="0"/>
            </a:endParaRPr>
          </a:p>
          <a:p>
            <a:r>
              <a:rPr lang="en-US" sz="1400" dirty="0">
                <a:latin typeface="Bahnschrift SemiBold" panose="020B0502040204020203" pitchFamily="34" charset="0"/>
              </a:rPr>
              <a:t>Based on the conclusions drawn from the research, here are some recommendations that could be provided to the government, public schools, teachers in charge, and parents to increase the benefits of government schemes for students:</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Streamline Administrative Processes  : Simplify and streamline administrative processes related to the implementation of government schemes in schools to reduce the burden on teachers. This could involve digitizing paperwork, automating verification processes, and providing adequate training to teachers on efficient administrative procedures.</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Designate Administrative Staff : Assign dedicated administrative staff or volunteers to handle paperwork, communication with parents, and coordination with higher authorities, relieving teachers of these responsibilities and allowing them to focus on teaching.</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Enhance Infrastructure : Improve infrastructure in schools to support the implementation of schemes, such as providing computers and internet access for online submissions and communication, and establishing dedicated spaces for administrative tasks.</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Provide Timely Support : Ensure timely support and assistance to parents in fulfilling scheme-related requirements, such as opening bank accounts or submitting necessary documents, to minimize disruptions to teaching-learning processes.</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Training and Capacity Building : Conduct regular training sessions for teachers on managing scheme-related tasks efficiently while balancing their teaching responsibilities. Provide guidance on time management and prioritization to help teachers effectively handle administrative duties without compromising classroom instruction.</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Promote Collaborative Efforts : Foster collaboration between schools, government agencies, and community organizations to share resources, best practices, and support services, thereby easing the burden on individual teachers and schools.</a:t>
            </a:r>
          </a:p>
          <a:p>
            <a:pPr marL="285750" indent="-285750">
              <a:buFont typeface="Wingdings" panose="05000000000000000000" pitchFamily="2" charset="2"/>
              <a:buChar char="v"/>
            </a:pPr>
            <a:endParaRPr lang="en-US" sz="1400" dirty="0">
              <a:latin typeface="Bahnschrift SemiBold" panose="020B0502040204020203" pitchFamily="34" charset="0"/>
            </a:endParaRPr>
          </a:p>
        </p:txBody>
      </p:sp>
      <p:sp>
        <p:nvSpPr>
          <p:cNvPr id="4" name="Slide Number Placeholder 3">
            <a:extLst>
              <a:ext uri="{FF2B5EF4-FFF2-40B4-BE49-F238E27FC236}">
                <a16:creationId xmlns:a16="http://schemas.microsoft.com/office/drawing/2014/main" id="{07EBDEF6-54B4-A4AB-C985-8030491132D1}"/>
              </a:ext>
            </a:extLst>
          </p:cNvPr>
          <p:cNvSpPr>
            <a:spLocks noGrp="1"/>
          </p:cNvSpPr>
          <p:nvPr>
            <p:ph type="sldNum" sz="quarter" idx="12"/>
          </p:nvPr>
        </p:nvSpPr>
        <p:spPr/>
        <p:txBody>
          <a:bodyPr/>
          <a:lstStyle/>
          <a:p>
            <a:fld id="{E5C32392-EBC6-4AA7-A894-96A44497D01B}" type="slidenum">
              <a:rPr lang="en-US" smtClean="0"/>
              <a:t>27</a:t>
            </a:fld>
            <a:endParaRPr lang="en-US"/>
          </a:p>
        </p:txBody>
      </p:sp>
    </p:spTree>
    <p:extLst>
      <p:ext uri="{BB962C8B-B14F-4D97-AF65-F5344CB8AC3E}">
        <p14:creationId xmlns:p14="http://schemas.microsoft.com/office/powerpoint/2010/main" val="2957192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Slide Number Placeholder 3">
            <a:extLst>
              <a:ext uri="{FF2B5EF4-FFF2-40B4-BE49-F238E27FC236}">
                <a16:creationId xmlns:a16="http://schemas.microsoft.com/office/drawing/2014/main" id="{07EBDEF6-54B4-A4AB-C985-8030491132D1}"/>
              </a:ext>
            </a:extLst>
          </p:cNvPr>
          <p:cNvSpPr>
            <a:spLocks noGrp="1"/>
          </p:cNvSpPr>
          <p:nvPr>
            <p:ph type="sldNum" sz="quarter" idx="12"/>
          </p:nvPr>
        </p:nvSpPr>
        <p:spPr/>
        <p:txBody>
          <a:bodyPr/>
          <a:lstStyle/>
          <a:p>
            <a:fld id="{E5C32392-EBC6-4AA7-A894-96A44497D01B}" type="slidenum">
              <a:rPr lang="en-US" smtClean="0"/>
              <a:t>28</a:t>
            </a:fld>
            <a:endParaRPr lang="en-US"/>
          </a:p>
        </p:txBody>
      </p:sp>
      <p:sp>
        <p:nvSpPr>
          <p:cNvPr id="6" name="TextBox 5">
            <a:extLst>
              <a:ext uri="{FF2B5EF4-FFF2-40B4-BE49-F238E27FC236}">
                <a16:creationId xmlns:a16="http://schemas.microsoft.com/office/drawing/2014/main" id="{CA5ABB82-A301-6F1D-CDDC-CAF6F79C4252}"/>
              </a:ext>
            </a:extLst>
          </p:cNvPr>
          <p:cNvSpPr txBox="1"/>
          <p:nvPr/>
        </p:nvSpPr>
        <p:spPr>
          <a:xfrm>
            <a:off x="222067" y="197200"/>
            <a:ext cx="6164445" cy="5693866"/>
          </a:xfrm>
          <a:prstGeom prst="rect">
            <a:avLst/>
          </a:prstGeom>
          <a:noFill/>
        </p:spPr>
        <p:txBody>
          <a:bodyPr wrap="square">
            <a:spAutoFit/>
          </a:bodyPr>
          <a:lstStyle/>
          <a:p>
            <a:pPr marL="285750" indent="-285750">
              <a:buFont typeface="Wingdings" panose="05000000000000000000" pitchFamily="2" charset="2"/>
              <a:buChar char="v"/>
            </a:pPr>
            <a:r>
              <a:rPr lang="en-US" sz="1400" dirty="0">
                <a:latin typeface="Bahnschrift SemiBold" panose="020B0502040204020203" pitchFamily="34" charset="0"/>
              </a:rPr>
              <a:t>Enhance Communication Channels : Establish clear communication channels between schools, parents, and government authorities to facilitate smooth coordination and information exchange regarding scheme implementation, updates, and support services.</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Encourage Parental Involvement : Encourage active involvement of parents in school activities and decision-making processes related to scheme implementation. Provide platforms for parent-teacher interactions and feedback to address concerns and improve the effectiveness of schemes.</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Monitor and Evaluate : Implement robust monitoring and evaluation mechanisms to assess the impact of government schemes on teaching-learning processes regularly. Gather feedback from teachers, parents, and students to identify areas for improvement and make necessary adjustments.</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Advocate for Policy Changes : Advocate for policy changes at the governmental level to address systemic challenges and barriers hindering the effective implementation of schemes. Lobby for increased funding, policy revisions, and policy adjustments to better support schools, teachers, and students.</a:t>
            </a:r>
          </a:p>
          <a:p>
            <a:pPr marL="285750" indent="-285750">
              <a:buFont typeface="Wingdings" panose="05000000000000000000" pitchFamily="2" charset="2"/>
              <a:buChar char="v"/>
            </a:pPr>
            <a:endParaRPr lang="en-US" sz="1400" dirty="0">
              <a:latin typeface="Bahnschrift SemiBold" panose="020B0502040204020203" pitchFamily="34" charset="0"/>
            </a:endParaRPr>
          </a:p>
          <a:p>
            <a:r>
              <a:rPr lang="en-US" sz="1400" dirty="0">
                <a:latin typeface="Bahnschrift SemiBold" panose="020B0502040204020203" pitchFamily="34" charset="0"/>
              </a:rPr>
              <a:t>By implementing these recommendations, stakeholders can work together to optimize the benefits of government schemes for students and create a more conducive learning environment in public schools.</a:t>
            </a:r>
          </a:p>
        </p:txBody>
      </p:sp>
    </p:spTree>
    <p:extLst>
      <p:ext uri="{BB962C8B-B14F-4D97-AF65-F5344CB8AC3E}">
        <p14:creationId xmlns:p14="http://schemas.microsoft.com/office/powerpoint/2010/main" val="1963109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182D2-5F30-3C42-7617-85DCD4693157}"/>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TextBox 2">
            <a:extLst>
              <a:ext uri="{FF2B5EF4-FFF2-40B4-BE49-F238E27FC236}">
                <a16:creationId xmlns:a16="http://schemas.microsoft.com/office/drawing/2014/main" id="{B7DDFE79-AB38-3870-1D8A-D96DE8BA5B19}"/>
              </a:ext>
            </a:extLst>
          </p:cNvPr>
          <p:cNvSpPr txBox="1"/>
          <p:nvPr/>
        </p:nvSpPr>
        <p:spPr>
          <a:xfrm>
            <a:off x="0" y="169818"/>
            <a:ext cx="6701246" cy="7725192"/>
          </a:xfrm>
          <a:prstGeom prst="rect">
            <a:avLst/>
          </a:prstGeom>
          <a:noFill/>
        </p:spPr>
        <p:txBody>
          <a:bodyPr wrap="square" rtlCol="0">
            <a:spAutoFit/>
          </a:bodyPr>
          <a:lstStyle/>
          <a:p>
            <a:pPr marL="342900" indent="-342900" algn="ctr">
              <a:buFont typeface="Wingdings" panose="05000000000000000000" pitchFamily="2" charset="2"/>
              <a:buChar char="v"/>
            </a:pPr>
            <a:r>
              <a:rPr lang="en-US" sz="2000" u="sng" dirty="0">
                <a:latin typeface="Bahnschrift SemiBold" panose="020B0502040204020203" pitchFamily="34" charset="0"/>
              </a:rPr>
              <a:t>REFERENCES </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Tyagi, S. (2020). A Critical Analysis Of The Effectiveness Of Government Schemes On School Practices At Primary Level In Delhi.</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Afridi, F. (2010). The Impact of School Meals on School Participation: Evidence from Rural India, Indian Statistical Institute Discussion Papers, No. 10-02.</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Aggarwal, J.C. (1999). Development and planning of modern education .New Delhi: Vikash Publishing.</a:t>
            </a:r>
          </a:p>
          <a:p>
            <a:pPr marL="285750" indent="-285750">
              <a:buFont typeface="Wingdings" panose="05000000000000000000" pitchFamily="2" charset="2"/>
              <a:buChar char="v"/>
            </a:pPr>
            <a:r>
              <a:rPr lang="en-US" sz="1400" dirty="0">
                <a:latin typeface="Bahnschrift SemiBold" panose="020B0502040204020203" pitchFamily="34" charset="0"/>
              </a:rPr>
              <a:t> </a:t>
            </a:r>
            <a:r>
              <a:rPr lang="en-US" sz="1400" dirty="0" err="1">
                <a:latin typeface="Bahnschrift SemiBold" panose="020B0502040204020203" pitchFamily="34" charset="0"/>
              </a:rPr>
              <a:t>Aggarwal,Y</a:t>
            </a:r>
            <a:r>
              <a:rPr lang="en-US" sz="1400" dirty="0">
                <a:latin typeface="Bahnschrift SemiBold" panose="020B0502040204020203" pitchFamily="34" charset="0"/>
              </a:rPr>
              <a:t>.(2009).[Online]</a:t>
            </a:r>
            <a:r>
              <a:rPr lang="en-US" sz="1400" dirty="0" err="1">
                <a:latin typeface="Bahnschrift SemiBold" panose="020B0502040204020203" pitchFamily="34" charset="0"/>
              </a:rPr>
              <a:t>Availableat:http</a:t>
            </a:r>
            <a:r>
              <a:rPr lang="en-US" sz="1400" dirty="0">
                <a:latin typeface="Bahnschrift SemiBold" panose="020B0502040204020203" pitchFamily="34" charset="0"/>
              </a:rPr>
              <a:t>://shodhganga.inflibnet.ac.in/bitstream/10 603/10895/14/14_bibliography.pdf [Accessed 16 Feb. 2013].</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Ahmad, A., (2006). Conditional Cash and Food Transfer Programs for Education in Bangladesh, presented at the Third International Conference on Conditional Cash Transfers, Istanbul, Turkey </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Anderson, L.W. (1989). The effective teachers, study guide and readings. New York: McGraw Hill.</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Andrabi, T, Das, J and Khwaja, Al. (2013).Report cards: The impact of providing school and child test scores on educational markets. Unpublished working paper. Available at http://elibrary.worldbank.org/doi/ref/10.1596/1813-9450-7362 </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Anon, (2019). [Online] Available at: https://www.academia.edu/11732075/STATUS_AND_SCOPE_OF_EEDUCATION_IN_INDIA [Accessed 22 Sep. 2014]. </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Anon, (2019). [Online] Available at: https://www.academia.edu/10390508/ primary stage of Education and quality concerns-A case study Anon, [Accessed 21 Jul. 2016]. </a:t>
            </a:r>
          </a:p>
          <a:p>
            <a:pPr marL="285750" indent="-285750">
              <a:buFont typeface="Wingdings" panose="05000000000000000000" pitchFamily="2" charset="2"/>
              <a:buChar char="v"/>
            </a:pPr>
            <a:endParaRPr lang="en-US" sz="1400" dirty="0">
              <a:latin typeface="Bahnschrift SemiBold" panose="020B0502040204020203" pitchFamily="34" charset="0"/>
            </a:endParaRPr>
          </a:p>
          <a:p>
            <a:pPr marL="285750" indent="-285750">
              <a:buFont typeface="Wingdings" panose="05000000000000000000" pitchFamily="2" charset="2"/>
              <a:buChar char="v"/>
            </a:pPr>
            <a:r>
              <a:rPr lang="en-US" sz="1400" dirty="0">
                <a:latin typeface="Bahnschrift SemiBold" panose="020B0502040204020203" pitchFamily="34" charset="0"/>
              </a:rPr>
              <a:t>Annual Report: (2002-2003), Ministry of Human Resource Development, India</a:t>
            </a:r>
          </a:p>
        </p:txBody>
      </p:sp>
      <p:sp>
        <p:nvSpPr>
          <p:cNvPr id="4" name="Slide Number Placeholder 3">
            <a:extLst>
              <a:ext uri="{FF2B5EF4-FFF2-40B4-BE49-F238E27FC236}">
                <a16:creationId xmlns:a16="http://schemas.microsoft.com/office/drawing/2014/main" id="{07EBDEF6-54B4-A4AB-C985-8030491132D1}"/>
              </a:ext>
            </a:extLst>
          </p:cNvPr>
          <p:cNvSpPr>
            <a:spLocks noGrp="1"/>
          </p:cNvSpPr>
          <p:nvPr>
            <p:ph type="sldNum" sz="quarter" idx="12"/>
          </p:nvPr>
        </p:nvSpPr>
        <p:spPr/>
        <p:txBody>
          <a:bodyPr/>
          <a:lstStyle/>
          <a:p>
            <a:fld id="{E5C32392-EBC6-4AA7-A894-96A44497D01B}" type="slidenum">
              <a:rPr lang="en-US" smtClean="0"/>
              <a:t>29</a:t>
            </a:fld>
            <a:endParaRPr lang="en-US"/>
          </a:p>
        </p:txBody>
      </p:sp>
    </p:spTree>
    <p:extLst>
      <p:ext uri="{BB962C8B-B14F-4D97-AF65-F5344CB8AC3E}">
        <p14:creationId xmlns:p14="http://schemas.microsoft.com/office/powerpoint/2010/main" val="2790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491" y="466575"/>
            <a:ext cx="5380672" cy="806325"/>
          </a:xfrm>
        </p:spPr>
        <p:txBody>
          <a:bodyPr>
            <a:normAutofit/>
          </a:bodyPr>
          <a:lstStyle/>
          <a:p>
            <a:pPr algn="ctr"/>
            <a:r>
              <a:rPr lang="en-IN" sz="2800" b="1" u="sng" dirty="0">
                <a:latin typeface="Aptos Display" panose="020B0004020202020204" pitchFamily="34" charset="0"/>
                <a:ea typeface="Cambria" panose="02040503050406030204" pitchFamily="18" charset="0"/>
              </a:rPr>
              <a:t>Acknowledgement</a:t>
            </a:r>
            <a:endParaRPr lang="en-IN" sz="2800" b="1" u="sng" dirty="0">
              <a:latin typeface="Aptos Display" panose="020B0004020202020204" pitchFamily="34" charset="0"/>
            </a:endParaRPr>
          </a:p>
        </p:txBody>
      </p:sp>
      <p:sp>
        <p:nvSpPr>
          <p:cNvPr id="3" name="Content Placeholder 2"/>
          <p:cNvSpPr>
            <a:spLocks noGrp="1"/>
          </p:cNvSpPr>
          <p:nvPr>
            <p:ph idx="1"/>
          </p:nvPr>
        </p:nvSpPr>
        <p:spPr>
          <a:xfrm>
            <a:off x="231123" y="1739474"/>
            <a:ext cx="6395754" cy="6427051"/>
          </a:xfrm>
        </p:spPr>
        <p:txBody>
          <a:bodyPr>
            <a:normAutofit/>
          </a:bodyPr>
          <a:lstStyle/>
          <a:p>
            <a:pPr marL="0" indent="0">
              <a:buNone/>
            </a:pPr>
            <a:r>
              <a:rPr lang="en-US" sz="1900" dirty="0">
                <a:latin typeface="Aptos Narrow" panose="020B0004020202020204" pitchFamily="34" charset="0"/>
              </a:rPr>
              <a:t>The successful completion of this report is a testament to the invaluable contributions of those who guided me throughout this endeavor.</a:t>
            </a:r>
          </a:p>
          <a:p>
            <a:pPr marL="0" indent="0">
              <a:buNone/>
            </a:pPr>
            <a:r>
              <a:rPr lang="en-US" sz="1900" dirty="0">
                <a:latin typeface="Aptos Narrow" panose="020B0004020202020204" pitchFamily="34" charset="0"/>
              </a:rPr>
              <a:t>I extend my heartfelt gratitude to our esteemed principal, for granting us the opportunity to undertake this significant assignment.</a:t>
            </a:r>
          </a:p>
          <a:p>
            <a:pPr marL="0" indent="0">
              <a:buNone/>
            </a:pPr>
            <a:r>
              <a:rPr lang="en-US" sz="1900" dirty="0">
                <a:latin typeface="Aptos Narrow" panose="020B0004020202020204" pitchFamily="34" charset="0"/>
              </a:rPr>
              <a:t>I would also like to express my sincere appreciation to</a:t>
            </a:r>
            <a:r>
              <a:rPr lang="en-US" sz="1900" b="1" dirty="0">
                <a:latin typeface="Aptos Narrow" panose="020B0004020202020204" pitchFamily="34" charset="0"/>
              </a:rPr>
              <a:t>                    </a:t>
            </a:r>
            <a:r>
              <a:rPr lang="en-US" sz="1900" b="1" u="sng" dirty="0">
                <a:latin typeface="Aptos Narrow" panose="020B0004020202020204" pitchFamily="34" charset="0"/>
              </a:rPr>
              <a:t>Prof. </a:t>
            </a:r>
            <a:r>
              <a:rPr lang="en-US" sz="1900" b="1" u="sng" dirty="0" err="1">
                <a:latin typeface="Aptos Narrow" panose="020B0004020202020204" pitchFamily="34" charset="0"/>
              </a:rPr>
              <a:t>Anupma</a:t>
            </a:r>
            <a:r>
              <a:rPr lang="en-US" sz="1900" b="1" u="sng" dirty="0">
                <a:latin typeface="Aptos Narrow" panose="020B0004020202020204" pitchFamily="34" charset="0"/>
              </a:rPr>
              <a:t> Srivastava</a:t>
            </a:r>
            <a:r>
              <a:rPr lang="en-US" sz="1900" dirty="0">
                <a:latin typeface="Aptos Narrow" panose="020B0004020202020204" pitchFamily="34" charset="0"/>
              </a:rPr>
              <a:t>, Head of the Department of Economics, whose insights, counsel, and guidance greatly enriched the quality of this work.</a:t>
            </a:r>
          </a:p>
          <a:p>
            <a:pPr marL="0" indent="0">
              <a:buNone/>
            </a:pPr>
            <a:endParaRPr lang="en-US" sz="1900" dirty="0">
              <a:latin typeface="Aptos Narrow" panose="020B0004020202020204" pitchFamily="34" charset="0"/>
            </a:endParaRPr>
          </a:p>
          <a:p>
            <a:pPr marL="0" indent="0">
              <a:buNone/>
            </a:pPr>
            <a:r>
              <a:rPr lang="en-US" sz="1900" dirty="0">
                <a:latin typeface="Aptos Narrow" panose="020B0004020202020204" pitchFamily="34" charset="0"/>
              </a:rPr>
              <a:t>Last but not least, I offer my special thanks to</a:t>
            </a:r>
            <a:r>
              <a:rPr lang="en-US" sz="1900" b="1" dirty="0">
                <a:latin typeface="Aptos Narrow" panose="020B0004020202020204" pitchFamily="34" charset="0"/>
              </a:rPr>
              <a:t> </a:t>
            </a:r>
            <a:r>
              <a:rPr lang="en-US" sz="1900" b="1" u="sng" dirty="0">
                <a:latin typeface="Aptos Narrow" panose="020B0004020202020204" pitchFamily="34" charset="0"/>
              </a:rPr>
              <a:t>Dr. Amita Marwah</a:t>
            </a:r>
            <a:r>
              <a:rPr lang="en-US" sz="1900" b="1" dirty="0">
                <a:latin typeface="Aptos Narrow" panose="020B0004020202020204" pitchFamily="34" charset="0"/>
              </a:rPr>
              <a:t> </a:t>
            </a:r>
            <a:r>
              <a:rPr lang="en-US" sz="1900" dirty="0">
                <a:latin typeface="Aptos Narrow" panose="020B0004020202020204" pitchFamily="34" charset="0"/>
              </a:rPr>
              <a:t>Ma’am for her unwavering guidance in the completion of this report. I cannot overlook the unwavering support of my family and friends throughout this journey, which has been a constant source of encouragement and inspiration.</a:t>
            </a:r>
            <a:endParaRPr lang="en-IN" sz="1900" dirty="0">
              <a:latin typeface="Aptos Narrow" panose="020B0004020202020204" pitchFamily="34" charset="0"/>
            </a:endParaRPr>
          </a:p>
        </p:txBody>
      </p:sp>
      <p:sp>
        <p:nvSpPr>
          <p:cNvPr id="4" name="Rectangle 3">
            <a:extLst>
              <a:ext uri="{FF2B5EF4-FFF2-40B4-BE49-F238E27FC236}">
                <a16:creationId xmlns:a16="http://schemas.microsoft.com/office/drawing/2014/main" id="{38252460-FF14-26D2-61B3-145122033D31}"/>
              </a:ext>
            </a:extLst>
          </p:cNvPr>
          <p:cNvSpPr/>
          <p:nvPr/>
        </p:nvSpPr>
        <p:spPr>
          <a:xfrm>
            <a:off x="0" y="0"/>
            <a:ext cx="6795655"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Slide Number Placeholder 4">
            <a:extLst>
              <a:ext uri="{FF2B5EF4-FFF2-40B4-BE49-F238E27FC236}">
                <a16:creationId xmlns:a16="http://schemas.microsoft.com/office/drawing/2014/main" id="{C505A61B-5266-F85A-FAC6-C394FA1E7C17}"/>
              </a:ext>
            </a:extLst>
          </p:cNvPr>
          <p:cNvSpPr>
            <a:spLocks noGrp="1"/>
          </p:cNvSpPr>
          <p:nvPr>
            <p:ph type="sldNum" sz="quarter" idx="12"/>
          </p:nvPr>
        </p:nvSpPr>
        <p:spPr/>
        <p:txBody>
          <a:bodyPr/>
          <a:lstStyle/>
          <a:p>
            <a:fld id="{E5C32392-EBC6-4AA7-A894-96A44497D01B}" type="slidenum">
              <a:rPr lang="en-US" smtClean="0"/>
              <a:t>3</a:t>
            </a:fld>
            <a:endParaRPr lang="en-US"/>
          </a:p>
        </p:txBody>
      </p:sp>
    </p:spTree>
    <p:extLst>
      <p:ext uri="{BB962C8B-B14F-4D97-AF65-F5344CB8AC3E}">
        <p14:creationId xmlns:p14="http://schemas.microsoft.com/office/powerpoint/2010/main" val="318236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837" y="371625"/>
            <a:ext cx="5370452" cy="417388"/>
          </a:xfrm>
        </p:spPr>
        <p:txBody>
          <a:bodyPr>
            <a:noAutofit/>
          </a:bodyPr>
          <a:lstStyle/>
          <a:p>
            <a:pPr algn="ctr"/>
            <a:r>
              <a:rPr lang="en-IN" sz="2800" b="1" u="sng" dirty="0">
                <a:latin typeface="Aptos Display" panose="020B0004020202020204" pitchFamily="34" charset="0"/>
                <a:ea typeface="Cambria" panose="02040503050406030204" pitchFamily="18" charset="0"/>
              </a:rPr>
              <a:t>DECLARATION</a:t>
            </a:r>
          </a:p>
        </p:txBody>
      </p:sp>
      <p:sp>
        <p:nvSpPr>
          <p:cNvPr id="3" name="Content Placeholder 2"/>
          <p:cNvSpPr>
            <a:spLocks noGrp="1"/>
          </p:cNvSpPr>
          <p:nvPr>
            <p:ph idx="1"/>
          </p:nvPr>
        </p:nvSpPr>
        <p:spPr>
          <a:xfrm>
            <a:off x="354769" y="1148076"/>
            <a:ext cx="6196588" cy="6837083"/>
          </a:xfrm>
        </p:spPr>
        <p:txBody>
          <a:bodyPr>
            <a:normAutofit/>
          </a:bodyPr>
          <a:lstStyle/>
          <a:p>
            <a:pPr marL="0" indent="0">
              <a:buNone/>
            </a:pPr>
            <a:r>
              <a:rPr lang="en-IN" sz="1800" dirty="0">
                <a:latin typeface="Bahnschrift" panose="020B0502040204020203" pitchFamily="34" charset="0"/>
              </a:rPr>
              <a:t>I, </a:t>
            </a:r>
            <a:r>
              <a:rPr lang="en-IN" sz="1800" b="1" u="sng" dirty="0">
                <a:latin typeface="Bahnschrift" panose="020B0502040204020203" pitchFamily="34" charset="0"/>
              </a:rPr>
              <a:t>Anshika Chandra</a:t>
            </a:r>
            <a:r>
              <a:rPr lang="en-IN" sz="1800" dirty="0">
                <a:latin typeface="Bahnschrift" panose="020B0502040204020203" pitchFamily="34" charset="0"/>
              </a:rPr>
              <a:t>, under the supervision of                    </a:t>
            </a:r>
            <a:r>
              <a:rPr lang="en-IN" sz="1800" b="1" u="sng" dirty="0" err="1">
                <a:latin typeface="Bahnschrift" panose="020B0502040204020203" pitchFamily="34" charset="0"/>
              </a:rPr>
              <a:t>Dr.</a:t>
            </a:r>
            <a:r>
              <a:rPr lang="en-IN" sz="1800" b="1" u="sng" dirty="0">
                <a:latin typeface="Bahnschrift" panose="020B0502040204020203" pitchFamily="34" charset="0"/>
              </a:rPr>
              <a:t> Amita Marwha</a:t>
            </a:r>
            <a:r>
              <a:rPr lang="en-IN" sz="1800" dirty="0">
                <a:latin typeface="Bahnschrift" panose="020B0502040204020203" pitchFamily="34" charset="0"/>
              </a:rPr>
              <a:t>, verify that the dissertation report is an original and exhaustive attempt and if at any stage my dissertation comes under plagiarism, I would be solely responsible.</a:t>
            </a:r>
          </a:p>
          <a:p>
            <a:pPr marL="0" indent="0">
              <a:buNone/>
            </a:pPr>
            <a:endParaRPr lang="en-IN" sz="2000" b="1" dirty="0">
              <a:latin typeface="Aptos" panose="020B0004020202020204" pitchFamily="34" charset="0"/>
            </a:endParaRPr>
          </a:p>
        </p:txBody>
      </p:sp>
      <p:sp>
        <p:nvSpPr>
          <p:cNvPr id="5" name="Rectangle 4">
            <a:extLst>
              <a:ext uri="{FF2B5EF4-FFF2-40B4-BE49-F238E27FC236}">
                <a16:creationId xmlns:a16="http://schemas.microsoft.com/office/drawing/2014/main" id="{5296CB3B-6D5B-708E-1A59-D63FBB0CF3CE}"/>
              </a:ext>
            </a:extLst>
          </p:cNvPr>
          <p:cNvSpPr/>
          <p:nvPr/>
        </p:nvSpPr>
        <p:spPr>
          <a:xfrm>
            <a:off x="132347" y="72189"/>
            <a:ext cx="6641433" cy="97373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939BA92-22F6-84F9-47A1-484F51FC78F7}"/>
              </a:ext>
            </a:extLst>
          </p:cNvPr>
          <p:cNvSpPr>
            <a:spLocks noGrp="1"/>
          </p:cNvSpPr>
          <p:nvPr>
            <p:ph type="sldNum" sz="quarter" idx="12"/>
          </p:nvPr>
        </p:nvSpPr>
        <p:spPr/>
        <p:txBody>
          <a:bodyPr/>
          <a:lstStyle/>
          <a:p>
            <a:fld id="{06CDBD8F-462B-4AB4-9586-8E0DAFFBE7B4}" type="slidenum">
              <a:rPr lang="en-IN" smtClean="0"/>
              <a:t>4</a:t>
            </a:fld>
            <a:endParaRPr lang="en-IN" dirty="0"/>
          </a:p>
        </p:txBody>
      </p:sp>
      <p:sp>
        <p:nvSpPr>
          <p:cNvPr id="4" name="TextBox 3">
            <a:extLst>
              <a:ext uri="{FF2B5EF4-FFF2-40B4-BE49-F238E27FC236}">
                <a16:creationId xmlns:a16="http://schemas.microsoft.com/office/drawing/2014/main" id="{4F830ECB-902D-9713-C9CB-D6C65312FE54}"/>
              </a:ext>
            </a:extLst>
          </p:cNvPr>
          <p:cNvSpPr txBox="1"/>
          <p:nvPr/>
        </p:nvSpPr>
        <p:spPr>
          <a:xfrm>
            <a:off x="2911644" y="3617417"/>
            <a:ext cx="4493958" cy="1323439"/>
          </a:xfrm>
          <a:prstGeom prst="rect">
            <a:avLst/>
          </a:prstGeom>
          <a:noFill/>
        </p:spPr>
        <p:txBody>
          <a:bodyPr wrap="square" rtlCol="0">
            <a:spAutoFit/>
          </a:bodyPr>
          <a:lstStyle/>
          <a:p>
            <a:r>
              <a:rPr lang="en-US" sz="1600" b="1" dirty="0">
                <a:latin typeface="Aptos" panose="020B0004020202020204" pitchFamily="34" charset="0"/>
              </a:rPr>
              <a:t>Anshika Chandra </a:t>
            </a:r>
          </a:p>
          <a:p>
            <a:r>
              <a:rPr lang="en-US" sz="1600" b="1" dirty="0">
                <a:latin typeface="Aptos" panose="020B0004020202020204" pitchFamily="34" charset="0"/>
              </a:rPr>
              <a:t>BA Economics Year 3</a:t>
            </a:r>
            <a:r>
              <a:rPr lang="en-US" sz="1600" b="1" baseline="30000" dirty="0">
                <a:latin typeface="Aptos" panose="020B0004020202020204" pitchFamily="34" charset="0"/>
              </a:rPr>
              <a:t>rd</a:t>
            </a:r>
            <a:r>
              <a:rPr lang="en-US" sz="1600" b="1" dirty="0">
                <a:latin typeface="Aptos" panose="020B0004020202020204" pitchFamily="34" charset="0"/>
              </a:rPr>
              <a:t> Semester 6</a:t>
            </a:r>
            <a:r>
              <a:rPr lang="en-US" sz="1600" b="1" baseline="30000" dirty="0">
                <a:latin typeface="Aptos" panose="020B0004020202020204" pitchFamily="34" charset="0"/>
              </a:rPr>
              <a:t>th</a:t>
            </a:r>
            <a:r>
              <a:rPr lang="en-US" sz="1600" b="1" dirty="0">
                <a:latin typeface="Aptos" panose="020B0004020202020204" pitchFamily="34" charset="0"/>
              </a:rPr>
              <a:t> </a:t>
            </a:r>
          </a:p>
          <a:p>
            <a:r>
              <a:rPr lang="en-US" sz="1600" b="1" dirty="0">
                <a:latin typeface="Aptos" panose="020B0004020202020204" pitchFamily="34" charset="0"/>
              </a:rPr>
              <a:t>University Roll Number - </a:t>
            </a:r>
            <a:r>
              <a:rPr lang="en-IN" sz="1600" b="1" dirty="0">
                <a:latin typeface="Aptos" panose="020B0004020202020204" pitchFamily="34" charset="0"/>
              </a:rPr>
              <a:t>2110381010075</a:t>
            </a:r>
          </a:p>
          <a:p>
            <a:endParaRPr lang="en-IN" sz="1600" b="1" dirty="0">
              <a:latin typeface="Aptos" panose="020B0004020202020204" pitchFamily="34" charset="0"/>
            </a:endParaRPr>
          </a:p>
          <a:p>
            <a:endParaRPr lang="en-US" sz="1600" b="1" dirty="0">
              <a:latin typeface="Aptos" panose="020B0004020202020204" pitchFamily="34" charset="0"/>
            </a:endParaRPr>
          </a:p>
        </p:txBody>
      </p:sp>
    </p:spTree>
    <p:extLst>
      <p:ext uri="{BB962C8B-B14F-4D97-AF65-F5344CB8AC3E}">
        <p14:creationId xmlns:p14="http://schemas.microsoft.com/office/powerpoint/2010/main" val="70494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39" y="1446208"/>
            <a:ext cx="5770851" cy="728736"/>
          </a:xfrm>
        </p:spPr>
        <p:txBody>
          <a:bodyPr>
            <a:normAutofit/>
          </a:bodyPr>
          <a:lstStyle/>
          <a:p>
            <a:pPr algn="ctr"/>
            <a:r>
              <a:rPr lang="en-IN" sz="2800" b="1" u="sng" dirty="0">
                <a:latin typeface="Aptos Display" panose="020B0004020202020204" pitchFamily="34" charset="0"/>
              </a:rPr>
              <a:t>Chapter-1 : Introduction</a:t>
            </a:r>
          </a:p>
        </p:txBody>
      </p:sp>
      <p:sp>
        <p:nvSpPr>
          <p:cNvPr id="3" name="Content Placeholder 2"/>
          <p:cNvSpPr>
            <a:spLocks noGrp="1"/>
          </p:cNvSpPr>
          <p:nvPr>
            <p:ph idx="1"/>
          </p:nvPr>
        </p:nvSpPr>
        <p:spPr>
          <a:xfrm>
            <a:off x="166249" y="2307680"/>
            <a:ext cx="6525491" cy="8648373"/>
          </a:xfrm>
        </p:spPr>
        <p:txBody>
          <a:bodyPr>
            <a:noAutofit/>
          </a:bodyPr>
          <a:lstStyle/>
          <a:p>
            <a:pPr algn="l">
              <a:buFont typeface="Wingdings" panose="05000000000000000000" pitchFamily="2" charset="2"/>
              <a:buChar char="Ø"/>
            </a:pPr>
            <a:r>
              <a:rPr lang="en-US" sz="1400" b="0" i="0" dirty="0">
                <a:effectLst/>
                <a:latin typeface="Bahnschrift SemiBold" panose="020B0502040204020203" pitchFamily="34" charset="0"/>
                <a:ea typeface="Sans Serif Collection" panose="020B0502040504020204" pitchFamily="34" charset="0"/>
                <a:cs typeface="Times New Roman" panose="02020603050405020304" pitchFamily="18" charset="0"/>
              </a:rPr>
              <a:t>In India, government schemes aimed at enhancing the quality of education in public schools have been pivotal in addressing the challenges of access, equity, and quality in the education sector. These schemes encompass various initiatives ranging from infrastructure development to teacher training and student welfare programs. However, the efficacy of these schemes often varies across different regions and schools, influenced by factors such as socio-economic conditions, administrative capacities, and local community involvement.</a:t>
            </a:r>
          </a:p>
          <a:p>
            <a:pPr algn="l">
              <a:buFont typeface="Wingdings" panose="05000000000000000000" pitchFamily="2" charset="2"/>
              <a:buChar char="Ø"/>
            </a:pPr>
            <a:r>
              <a:rPr lang="en-US" sz="1400" b="0" i="0" dirty="0">
                <a:effectLst/>
                <a:latin typeface="Bahnschrift SemiBold" panose="020B0502040204020203" pitchFamily="34" charset="0"/>
                <a:ea typeface="Sans Serif Collection" panose="020B0502040504020204" pitchFamily="34" charset="0"/>
                <a:cs typeface="Times New Roman" panose="02020603050405020304" pitchFamily="18" charset="0"/>
              </a:rPr>
              <a:t>This study focuses on examining the efficacy of government schemes in a specific public school situated in Malihabad, a rural area in India. Malihabad serves as a pertinent case study due to its unique socio-economic profile and the implementation of diverse government interventions aimed at improving educational outcomes.</a:t>
            </a:r>
          </a:p>
          <a:p>
            <a:pPr algn="l">
              <a:buFont typeface="Wingdings" panose="05000000000000000000" pitchFamily="2" charset="2"/>
              <a:buChar char="Ø"/>
            </a:pPr>
            <a:r>
              <a:rPr lang="en-US" sz="1400" b="0" i="0" dirty="0">
                <a:effectLst/>
                <a:latin typeface="Bahnschrift SemiBold" panose="020B0502040204020203" pitchFamily="34" charset="0"/>
                <a:ea typeface="Sans Serif Collection" panose="020B0502040504020204" pitchFamily="34" charset="0"/>
                <a:cs typeface="Times New Roman" panose="02020603050405020304" pitchFamily="18" charset="0"/>
              </a:rPr>
              <a:t>The significance of this study lies in its potential to provide insights into the practical implications of government schemes on the ground level, thereby contributing to the ongoing discourse on educational policy and program effectiveness in India. By evaluating the implementation of these schemes and their impact on the Malihabad public school, this research aims to offer valuable perspectives for policymakers, educators, and stakeholders involved in the education sector.</a:t>
            </a:r>
          </a:p>
          <a:p>
            <a:pPr algn="l">
              <a:buFont typeface="Wingdings" panose="05000000000000000000" pitchFamily="2" charset="2"/>
              <a:buChar char="Ø"/>
            </a:pPr>
            <a:r>
              <a:rPr lang="en-US" sz="1400" b="0" i="0" dirty="0">
                <a:effectLst/>
                <a:latin typeface="Bahnschrift SemiBold" panose="020B0502040204020203" pitchFamily="34" charset="0"/>
                <a:ea typeface="Sans Serif Collection" panose="020B0502040504020204" pitchFamily="34" charset="0"/>
                <a:cs typeface="Times New Roman" panose="02020603050405020304" pitchFamily="18" charset="0"/>
              </a:rPr>
              <a:t>Objectives of the research include assessing the extent to which government schemes have contributed to the improvement of infrastructure, teaching quality, and overall educational outcomes in the Malihabad public school. Furthermore, the study seeks to identify challenges faced in the implementation process and potential strategies for enhancing the efficacy of these schemes.</a:t>
            </a:r>
          </a:p>
          <a:p>
            <a:pPr algn="l">
              <a:buFont typeface="Wingdings" panose="05000000000000000000" pitchFamily="2" charset="2"/>
              <a:buChar char="Ø"/>
            </a:pPr>
            <a:r>
              <a:rPr lang="en-US" sz="1400" b="0" i="0" dirty="0">
                <a:effectLst/>
                <a:latin typeface="Bahnschrift SemiBold" panose="020B0502040204020203" pitchFamily="34" charset="0"/>
                <a:ea typeface="Sans Serif Collection" panose="020B0502040504020204" pitchFamily="34" charset="0"/>
                <a:cs typeface="Times New Roman" panose="02020603050405020304" pitchFamily="18" charset="0"/>
              </a:rPr>
              <a:t>This introduction provides a brief overview of the case study, outlining its importance within the broader context of educational development in India. Subsequent sections will delve into a comprehensive review of existing literature, the research methodology employed, data analysis and findings, discussions, and concluding remarks, thereby presenting a holistic analysis of the efficacy of government schemes in the Malihabad public school.</a:t>
            </a:r>
          </a:p>
          <a:p>
            <a:pPr marL="0" indent="0">
              <a:buNone/>
            </a:pPr>
            <a:endParaRPr lang="en-US" sz="1400" dirty="0">
              <a:latin typeface="Bahnschrift SemiBold" panose="020B0502040204020203" pitchFamily="34" charset="0"/>
              <a:ea typeface="Sans Serif Collection" panose="020B0502040504020204" pitchFamily="34" charset="0"/>
              <a:cs typeface="Times New Roman" panose="02020603050405020304" pitchFamily="18" charset="0"/>
            </a:endParaRPr>
          </a:p>
          <a:p>
            <a:pPr marL="0" indent="0">
              <a:buNone/>
            </a:pPr>
            <a:endParaRPr lang="en-US" sz="1400" dirty="0">
              <a:latin typeface="Bahnschrift SemiBold" panose="020B0502040204020203" pitchFamily="34" charset="0"/>
              <a:ea typeface="Sans Serif Collection" panose="020B0502040504020204" pitchFamily="34" charset="0"/>
              <a:cs typeface="Times New Roman" panose="02020603050405020304" pitchFamily="18" charset="0"/>
            </a:endParaRPr>
          </a:p>
          <a:p>
            <a:endParaRPr lang="en-IN" sz="1400" dirty="0">
              <a:latin typeface="Bahnschrift SemiBold" panose="020B0502040204020203" pitchFamily="34" charset="0"/>
              <a:ea typeface="Sans Serif Collection" panose="020B050204050402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91768A2B-2E0D-F113-53E1-B656304EB13A}"/>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Slide Number Placeholder 3">
            <a:extLst>
              <a:ext uri="{FF2B5EF4-FFF2-40B4-BE49-F238E27FC236}">
                <a16:creationId xmlns:a16="http://schemas.microsoft.com/office/drawing/2014/main" id="{11454E7B-0AE5-BA5F-995B-C93BD39DB5DE}"/>
              </a:ext>
            </a:extLst>
          </p:cNvPr>
          <p:cNvSpPr>
            <a:spLocks noGrp="1"/>
          </p:cNvSpPr>
          <p:nvPr>
            <p:ph type="sldNum" sz="quarter" idx="12"/>
          </p:nvPr>
        </p:nvSpPr>
        <p:spPr/>
        <p:txBody>
          <a:bodyPr/>
          <a:lstStyle/>
          <a:p>
            <a:fld id="{E5C32392-EBC6-4AA7-A894-96A44497D01B}" type="slidenum">
              <a:rPr lang="en-US" smtClean="0"/>
              <a:t>5</a:t>
            </a:fld>
            <a:endParaRPr lang="en-US"/>
          </a:p>
        </p:txBody>
      </p:sp>
    </p:spTree>
    <p:extLst>
      <p:ext uri="{BB962C8B-B14F-4D97-AF65-F5344CB8AC3E}">
        <p14:creationId xmlns:p14="http://schemas.microsoft.com/office/powerpoint/2010/main" val="145119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 y="248194"/>
            <a:ext cx="6525491" cy="9376383"/>
          </a:xfrm>
        </p:spPr>
        <p:txBody>
          <a:bodyPr>
            <a:noAutofit/>
          </a:bodyPr>
          <a:lstStyle/>
          <a:p>
            <a:pPr marL="0" indent="0" algn="l">
              <a:buNone/>
            </a:pPr>
            <a:r>
              <a:rPr lang="en-US" sz="1400" b="0" i="0" dirty="0">
                <a:effectLst/>
                <a:latin typeface="Bahnschrift SemiBold" panose="020B0502040204020203" pitchFamily="34" charset="0"/>
              </a:rPr>
              <a:t>The following Centrally sponsored </a:t>
            </a:r>
            <a:r>
              <a:rPr lang="en-US" sz="1400" b="0" i="0" dirty="0" err="1">
                <a:effectLst/>
                <a:latin typeface="Bahnschrift SemiBold" panose="020B0502040204020203" pitchFamily="34" charset="0"/>
              </a:rPr>
              <a:t>programmes</a:t>
            </a:r>
            <a:r>
              <a:rPr lang="en-US" sz="1400" b="0" i="0" dirty="0">
                <a:effectLst/>
                <a:latin typeface="Bahnschrift SemiBold" panose="020B0502040204020203" pitchFamily="34" charset="0"/>
              </a:rPr>
              <a:t> are being implemented in the Education Sector under Ministry of Human Resource Development:</a:t>
            </a:r>
          </a:p>
          <a:p>
            <a:pPr>
              <a:buFont typeface="Wingdings" panose="05000000000000000000" pitchFamily="2" charset="2"/>
              <a:buChar char="v"/>
            </a:pPr>
            <a:r>
              <a:rPr lang="en-US" sz="1400" b="0" i="0" dirty="0">
                <a:effectLst/>
                <a:latin typeface="Bahnschrift SemiBold" panose="020B0502040204020203" pitchFamily="34" charset="0"/>
              </a:rPr>
              <a:t>Sarva Shiksha Abhiyan (SSA) </a:t>
            </a:r>
          </a:p>
          <a:p>
            <a:pPr>
              <a:buFont typeface="Wingdings" panose="05000000000000000000" pitchFamily="2" charset="2"/>
              <a:buChar char="v"/>
            </a:pPr>
            <a:r>
              <a:rPr lang="en-US" sz="1400" b="0" i="0" dirty="0">
                <a:effectLst/>
                <a:latin typeface="Bahnschrift SemiBold" panose="020B0502040204020203" pitchFamily="34" charset="0"/>
              </a:rPr>
              <a:t>Kasturba Gandhi Balika Vidyalaya </a:t>
            </a:r>
          </a:p>
          <a:p>
            <a:pPr>
              <a:buFont typeface="Wingdings" panose="05000000000000000000" pitchFamily="2" charset="2"/>
              <a:buChar char="v"/>
            </a:pPr>
            <a:r>
              <a:rPr lang="en-US" sz="1400" b="0" i="0" dirty="0">
                <a:effectLst/>
                <a:latin typeface="Bahnschrift SemiBold" panose="020B0502040204020203" pitchFamily="34" charset="0"/>
              </a:rPr>
              <a:t>National </a:t>
            </a:r>
            <a:r>
              <a:rPr lang="en-US" sz="1400" b="0" i="0" dirty="0" err="1">
                <a:effectLst/>
                <a:latin typeface="Bahnschrift SemiBold" panose="020B0502040204020203" pitchFamily="34" charset="0"/>
              </a:rPr>
              <a:t>Programme</a:t>
            </a:r>
            <a:r>
              <a:rPr lang="en-US" sz="1400" b="0" i="0" dirty="0">
                <a:effectLst/>
                <a:latin typeface="Bahnschrift SemiBold" panose="020B0502040204020203" pitchFamily="34" charset="0"/>
              </a:rPr>
              <a:t> for Education of Girls at Elementary Level (NPEGEL) </a:t>
            </a:r>
          </a:p>
          <a:p>
            <a:pPr>
              <a:buFont typeface="Wingdings" panose="05000000000000000000" pitchFamily="2" charset="2"/>
              <a:buChar char="v"/>
            </a:pPr>
            <a:r>
              <a:rPr lang="en-US" sz="1400" b="0" i="0" dirty="0">
                <a:effectLst/>
                <a:latin typeface="Bahnschrift SemiBold" panose="020B0502040204020203" pitchFamily="34" charset="0"/>
              </a:rPr>
              <a:t>Mid Day Meal Scheme (MDMS) </a:t>
            </a:r>
          </a:p>
          <a:p>
            <a:pPr>
              <a:buFont typeface="Wingdings" panose="05000000000000000000" pitchFamily="2" charset="2"/>
              <a:buChar char="v"/>
            </a:pPr>
            <a:r>
              <a:rPr lang="en-US" sz="1400" b="0" i="0" dirty="0">
                <a:effectLst/>
                <a:latin typeface="Bahnschrift SemiBold" panose="020B0502040204020203" pitchFamily="34" charset="0"/>
              </a:rPr>
              <a:t>Mahila </a:t>
            </a:r>
            <a:r>
              <a:rPr lang="en-US" sz="1400" b="0" i="0" dirty="0" err="1">
                <a:effectLst/>
                <a:latin typeface="Bahnschrift SemiBold" panose="020B0502040204020203" pitchFamily="34" charset="0"/>
              </a:rPr>
              <a:t>Samakhya</a:t>
            </a:r>
            <a:endParaRPr lang="en-US" sz="1400" b="0" i="0" dirty="0">
              <a:effectLst/>
              <a:latin typeface="Bahnschrift SemiBold" panose="020B0502040204020203" pitchFamily="34" charset="0"/>
            </a:endParaRPr>
          </a:p>
          <a:p>
            <a:pPr>
              <a:buFont typeface="Wingdings" panose="05000000000000000000" pitchFamily="2" charset="2"/>
              <a:buChar char="v"/>
            </a:pPr>
            <a:r>
              <a:rPr lang="en-US" sz="1400" b="0" i="0" dirty="0" err="1">
                <a:effectLst/>
                <a:latin typeface="Bahnschrift SemiBold" panose="020B0502040204020203" pitchFamily="34" charset="0"/>
              </a:rPr>
              <a:t>Rashtriya</a:t>
            </a:r>
            <a:r>
              <a:rPr lang="en-US" sz="1400" b="0" i="0" dirty="0">
                <a:effectLst/>
                <a:latin typeface="Bahnschrift SemiBold" panose="020B0502040204020203" pitchFamily="34" charset="0"/>
              </a:rPr>
              <a:t> Madhyamik Shiksha Abhiyan(RMSA) </a:t>
            </a:r>
          </a:p>
          <a:p>
            <a:pPr>
              <a:buFont typeface="Wingdings" panose="05000000000000000000" pitchFamily="2" charset="2"/>
              <a:buChar char="v"/>
            </a:pPr>
            <a:r>
              <a:rPr lang="en-US" sz="1400" b="0" i="0" dirty="0">
                <a:effectLst/>
                <a:latin typeface="Bahnschrift SemiBold" panose="020B0502040204020203" pitchFamily="34" charset="0"/>
              </a:rPr>
              <a:t>Scheme for setting up of 6000 Model Schools at Block level as Benchmark of Excellence </a:t>
            </a:r>
          </a:p>
          <a:p>
            <a:pPr>
              <a:buFont typeface="Wingdings" panose="05000000000000000000" pitchFamily="2" charset="2"/>
              <a:buChar char="v"/>
            </a:pPr>
            <a:r>
              <a:rPr lang="en-US" sz="1400" b="0" i="0" dirty="0">
                <a:effectLst/>
                <a:latin typeface="Bahnschrift SemiBold" panose="020B0502040204020203" pitchFamily="34" charset="0"/>
              </a:rPr>
              <a:t>Scheme for construction and running of Girl’s Hostel for Secondary and Higher Secondary Schools </a:t>
            </a:r>
          </a:p>
          <a:p>
            <a:pPr marL="0" indent="0" algn="l">
              <a:buNone/>
            </a:pPr>
            <a:r>
              <a:rPr lang="en-US" sz="1400" b="1" i="0" u="sng" dirty="0">
                <a:effectLst/>
                <a:latin typeface="Bahnschrift SemiBold" panose="020B0502040204020203" pitchFamily="34" charset="0"/>
              </a:rPr>
              <a:t>Scheme of </a:t>
            </a:r>
            <a:r>
              <a:rPr lang="en-US" sz="1400" b="1" i="0" u="sng" dirty="0" err="1">
                <a:effectLst/>
                <a:latin typeface="Bahnschrift SemiBold" panose="020B0502040204020203" pitchFamily="34" charset="0"/>
              </a:rPr>
              <a:t>Vocationalisation</a:t>
            </a:r>
            <a:r>
              <a:rPr lang="en-US" sz="1400" b="1" i="0" u="sng" dirty="0">
                <a:effectLst/>
                <a:latin typeface="Bahnschrift SemiBold" panose="020B0502040204020203" pitchFamily="34" charset="0"/>
              </a:rPr>
              <a:t> of Secondary Education at +2 level</a:t>
            </a:r>
            <a:r>
              <a:rPr lang="en-US" sz="1400" b="1" i="0" dirty="0">
                <a:effectLst/>
                <a:latin typeface="Bahnschrift SemiBold" panose="020B0502040204020203" pitchFamily="34" charset="0"/>
              </a:rPr>
              <a:t>:</a:t>
            </a:r>
            <a:br>
              <a:rPr lang="en-US" sz="1400" b="0" i="0" dirty="0">
                <a:effectLst/>
                <a:latin typeface="Bahnschrift SemiBold" panose="020B0502040204020203" pitchFamily="34" charset="0"/>
              </a:rPr>
            </a:br>
            <a:r>
              <a:rPr lang="en-US" sz="1400" b="0" i="0" dirty="0">
                <a:effectLst/>
                <a:latin typeface="Bahnschrift SemiBold" panose="020B0502040204020203" pitchFamily="34" charset="0"/>
              </a:rPr>
              <a:t>Initiated in 1988, this centrally sponsored scheme of </a:t>
            </a:r>
            <a:r>
              <a:rPr lang="en-US" sz="1400" b="0" i="0" dirty="0" err="1">
                <a:effectLst/>
                <a:latin typeface="Bahnschrift SemiBold" panose="020B0502040204020203" pitchFamily="34" charset="0"/>
              </a:rPr>
              <a:t>Vocationalisation</a:t>
            </a:r>
            <a:r>
              <a:rPr lang="en-US" sz="1400" b="0" i="0" dirty="0">
                <a:effectLst/>
                <a:latin typeface="Bahnschrift SemiBold" panose="020B0502040204020203" pitchFamily="34" charset="0"/>
              </a:rPr>
              <a:t> of Secondary Education provides for diversification of educational opportunities so as to enhance individual employability, reduce the mismatch between demand and supply of skilled manpower and provides an alternative for those pursuing higher education.</a:t>
            </a:r>
          </a:p>
          <a:p>
            <a:pPr marL="0" indent="0" algn="l">
              <a:buNone/>
            </a:pPr>
            <a:r>
              <a:rPr lang="en-US" sz="1400" b="0" i="0" dirty="0">
                <a:effectLst/>
                <a:latin typeface="Bahnschrift SemiBold" panose="020B0502040204020203" pitchFamily="34" charset="0"/>
              </a:rPr>
              <a:t>Hence, it is important and would be implemented from class IX onwards, unlike the present provision for its implementation from class XI, and would be subsumed under RMSA.</a:t>
            </a:r>
          </a:p>
          <a:p>
            <a:pPr marL="0" indent="0" algn="l">
              <a:buNone/>
            </a:pPr>
            <a:r>
              <a:rPr lang="en-US" sz="1400" b="0" i="0" dirty="0">
                <a:effectLst/>
                <a:latin typeface="Bahnschrift SemiBold" panose="020B0502040204020203" pitchFamily="34" charset="0"/>
              </a:rPr>
              <a:t>Vocational Education courses will be based on national occupation standard brought out by the Sector kill Councils (SSCs) that determine the minimum levels of competencies for various vocations. Academic qualifications would be assessed and certified by educational bodies and vocational skills would be assessed and certified by respective SSCs.</a:t>
            </a:r>
          </a:p>
          <a:p>
            <a:pPr marL="0" indent="0" algn="l">
              <a:buNone/>
            </a:pPr>
            <a:r>
              <a:rPr lang="en-US" sz="1400" b="0" i="0" dirty="0">
                <a:effectLst/>
                <a:latin typeface="Bahnschrift SemiBold" panose="020B0502040204020203" pitchFamily="34" charset="0"/>
              </a:rPr>
              <a:t>In the Twelfth Plan, a mechanism would be created for convergence of vocational courses offered by various ministries, private initiatives and vocational education institutions, and use schools as the outlet for vocational education of young people. A comprehensive repertoire of vocational courses, duration of each course, equipment and facilities, costs and agencies will be developed.</a:t>
            </a:r>
          </a:p>
          <a:p>
            <a:pPr marL="0" indent="0" algn="l">
              <a:buNone/>
            </a:pPr>
            <a:endParaRPr lang="en-US" sz="1400" b="0" i="0" dirty="0">
              <a:effectLst/>
              <a:latin typeface="Bahnschrift SemiBold" panose="020B0502040204020203" pitchFamily="34" charset="0"/>
            </a:endParaRPr>
          </a:p>
        </p:txBody>
      </p:sp>
      <p:sp>
        <p:nvSpPr>
          <p:cNvPr id="4" name="Rectangle 3">
            <a:extLst>
              <a:ext uri="{FF2B5EF4-FFF2-40B4-BE49-F238E27FC236}">
                <a16:creationId xmlns:a16="http://schemas.microsoft.com/office/drawing/2014/main" id="{5008151F-0D80-EB01-E623-D1285461BBAC}"/>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Slide Number Placeholder 1">
            <a:extLst>
              <a:ext uri="{FF2B5EF4-FFF2-40B4-BE49-F238E27FC236}">
                <a16:creationId xmlns:a16="http://schemas.microsoft.com/office/drawing/2014/main" id="{60167388-AE63-ABAA-4FCD-25C7D7AA3317}"/>
              </a:ext>
            </a:extLst>
          </p:cNvPr>
          <p:cNvSpPr>
            <a:spLocks noGrp="1"/>
          </p:cNvSpPr>
          <p:nvPr>
            <p:ph type="sldNum" sz="quarter" idx="12"/>
          </p:nvPr>
        </p:nvSpPr>
        <p:spPr/>
        <p:txBody>
          <a:bodyPr/>
          <a:lstStyle/>
          <a:p>
            <a:fld id="{E5C32392-EBC6-4AA7-A894-96A44497D01B}" type="slidenum">
              <a:rPr lang="en-US" smtClean="0"/>
              <a:t>6</a:t>
            </a:fld>
            <a:endParaRPr lang="en-US"/>
          </a:p>
        </p:txBody>
      </p:sp>
    </p:spTree>
    <p:extLst>
      <p:ext uri="{BB962C8B-B14F-4D97-AF65-F5344CB8AC3E}">
        <p14:creationId xmlns:p14="http://schemas.microsoft.com/office/powerpoint/2010/main" val="66419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 y="628813"/>
            <a:ext cx="6561117" cy="8648373"/>
          </a:xfrm>
        </p:spPr>
        <p:txBody>
          <a:bodyPr>
            <a:noAutofit/>
          </a:bodyPr>
          <a:lstStyle/>
          <a:p>
            <a:pPr marL="0" indent="0" algn="l">
              <a:buNone/>
            </a:pPr>
            <a:r>
              <a:rPr lang="en-US" sz="1400" b="0" i="0" u="sng" dirty="0">
                <a:effectLst/>
                <a:latin typeface="Bahnschrift SemiBold" panose="020B0502040204020203" pitchFamily="34" charset="0"/>
              </a:rPr>
              <a:t>Inclusive Education for the Disabled at Secondary School (IEDSS)</a:t>
            </a:r>
            <a:r>
              <a:rPr lang="en-US" sz="1400" b="0" i="0" dirty="0">
                <a:effectLst/>
                <a:latin typeface="Bahnschrift SemiBold" panose="020B0502040204020203" pitchFamily="34" charset="0"/>
              </a:rPr>
              <a:t>: Inclusive Education for Disabled at Secondary stage: The Scheme of Inclusive Education for Disabled at Secondary Stage (IEDSS) has been launched from the year 2009-10.</a:t>
            </a:r>
          </a:p>
          <a:p>
            <a:pPr marL="0" indent="0" algn="l">
              <a:buNone/>
            </a:pPr>
            <a:r>
              <a:rPr lang="en-US" sz="1400" b="0" i="0" dirty="0">
                <a:effectLst/>
                <a:latin typeface="Bahnschrift SemiBold" panose="020B0502040204020203" pitchFamily="34" charset="0"/>
              </a:rPr>
              <a:t>This Scheme replaces the earlier scheme of Integrated Education for Disabled Children (IEDC) and would provide assistance for the inclusive education of the disabled children in classes IX-XII.</a:t>
            </a:r>
          </a:p>
          <a:p>
            <a:pPr marL="0" indent="0" algn="l">
              <a:buNone/>
            </a:pPr>
            <a:r>
              <a:rPr lang="en-US" sz="1400" b="0" i="0" dirty="0">
                <a:effectLst/>
                <a:latin typeface="Bahnschrift SemiBold" panose="020B0502040204020203" pitchFamily="34" charset="0"/>
              </a:rPr>
              <a:t>The aim of the Centrally Sponsored Scheme of IEDSS is to enable all students with disabilities, after completing eight years of elementary schooling, to pursue further four years of secondary schooling (classes IX to XII) in an inclusive and enabling environment.</a:t>
            </a:r>
          </a:p>
          <a:p>
            <a:pPr marL="0" indent="0" algn="l">
              <a:buNone/>
            </a:pPr>
            <a:r>
              <a:rPr lang="en-US" sz="1400" b="1" i="0" u="sng" dirty="0">
                <a:effectLst/>
                <a:latin typeface="Bahnschrift SemiBold" panose="020B0502040204020203" pitchFamily="34" charset="0"/>
              </a:rPr>
              <a:t>Quality Improvement in School</a:t>
            </a:r>
            <a:r>
              <a:rPr lang="en-US" sz="1400" b="1" i="0" dirty="0">
                <a:effectLst/>
                <a:latin typeface="Bahnschrift SemiBold" panose="020B0502040204020203" pitchFamily="34" charset="0"/>
              </a:rPr>
              <a:t>:</a:t>
            </a:r>
            <a:br>
              <a:rPr lang="en-US" sz="1400" b="0" i="0" dirty="0">
                <a:effectLst/>
                <a:latin typeface="Bahnschrift SemiBold" panose="020B0502040204020203" pitchFamily="34" charset="0"/>
              </a:rPr>
            </a:br>
            <a:r>
              <a:rPr lang="en-US" sz="1400" b="0" i="0" dirty="0">
                <a:effectLst/>
                <a:latin typeface="Bahnschrift SemiBold" panose="020B0502040204020203" pitchFamily="34" charset="0"/>
              </a:rPr>
              <a:t>During the 10th Five Year Plan, “Quality Improvement in Schools” was introduced as a composite centrally sponsored scheme having the following components:</a:t>
            </a:r>
            <a:br>
              <a:rPr lang="en-US" sz="1400" b="0" i="0" dirty="0">
                <a:effectLst/>
                <a:latin typeface="Bahnschrift SemiBold" panose="020B0502040204020203" pitchFamily="34" charset="0"/>
              </a:rPr>
            </a:br>
            <a:r>
              <a:rPr lang="en-US" sz="1400" b="0" i="0" dirty="0" err="1">
                <a:effectLst/>
                <a:latin typeface="Bahnschrift SemiBold" panose="020B0502040204020203" pitchFamily="34" charset="0"/>
              </a:rPr>
              <a:t>i</a:t>
            </a:r>
            <a:r>
              <a:rPr lang="en-US" sz="1400" b="0" i="0" dirty="0">
                <a:effectLst/>
                <a:latin typeface="Bahnschrift SemiBold" panose="020B0502040204020203" pitchFamily="34" charset="0"/>
              </a:rPr>
              <a:t>) National Population Education Project,</a:t>
            </a:r>
            <a:br>
              <a:rPr lang="en-US" sz="1400" b="0" i="0" dirty="0">
                <a:effectLst/>
                <a:latin typeface="Bahnschrift SemiBold" panose="020B0502040204020203" pitchFamily="34" charset="0"/>
              </a:rPr>
            </a:br>
            <a:r>
              <a:rPr lang="en-US" sz="1400" b="0" i="0" dirty="0">
                <a:effectLst/>
                <a:latin typeface="Bahnschrift SemiBold" panose="020B0502040204020203" pitchFamily="34" charset="0"/>
              </a:rPr>
              <a:t>ii) Environmental Orientation to School Education,</a:t>
            </a:r>
            <a:br>
              <a:rPr lang="en-US" sz="1400" b="0" i="0" dirty="0">
                <a:effectLst/>
                <a:latin typeface="Bahnschrift SemiBold" panose="020B0502040204020203" pitchFamily="34" charset="0"/>
              </a:rPr>
            </a:br>
            <a:r>
              <a:rPr lang="en-US" sz="1400" b="0" i="0" dirty="0">
                <a:effectLst/>
                <a:latin typeface="Bahnschrift SemiBold" panose="020B0502040204020203" pitchFamily="34" charset="0"/>
              </a:rPr>
              <a:t>iii) Improvement of Science Education in Schools,</a:t>
            </a:r>
            <a:br>
              <a:rPr lang="en-US" sz="1400" b="0" i="0" dirty="0">
                <a:effectLst/>
                <a:latin typeface="Bahnschrift SemiBold" panose="020B0502040204020203" pitchFamily="34" charset="0"/>
              </a:rPr>
            </a:br>
            <a:r>
              <a:rPr lang="en-US" sz="1400" b="0" i="0" dirty="0">
                <a:effectLst/>
                <a:latin typeface="Bahnschrift SemiBold" panose="020B0502040204020203" pitchFamily="34" charset="0"/>
              </a:rPr>
              <a:t>iv) Introduction of Yoga in Schools, and</a:t>
            </a:r>
          </a:p>
          <a:p>
            <a:pPr marL="0" indent="0" algn="l">
              <a:buNone/>
            </a:pPr>
            <a:r>
              <a:rPr lang="en-US" sz="1400" b="1" i="0" dirty="0">
                <a:effectLst/>
                <a:latin typeface="Bahnschrift SemiBold" panose="020B0502040204020203" pitchFamily="34" charset="0"/>
              </a:rPr>
              <a:t>v) International Science Olympiads.</a:t>
            </a:r>
            <a:br>
              <a:rPr lang="en-US" sz="1400" b="0" i="0" dirty="0">
                <a:effectLst/>
                <a:latin typeface="Bahnschrift SemiBold" panose="020B0502040204020203" pitchFamily="34" charset="0"/>
              </a:rPr>
            </a:br>
            <a:r>
              <a:rPr lang="en-US" sz="1400" b="0" i="0" dirty="0">
                <a:effectLst/>
                <a:latin typeface="Bahnschrift SemiBold" panose="020B0502040204020203" pitchFamily="34" charset="0"/>
              </a:rPr>
              <a:t>A decision was taken to transfer four of these components to National Council of Educational Research and Training (NCERT) w.e.f. APRIL 2006, except the component of improvement of Science Education in school that was transferred to States.</a:t>
            </a:r>
          </a:p>
          <a:p>
            <a:pPr marL="0" indent="0" algn="l">
              <a:buNone/>
            </a:pPr>
            <a:r>
              <a:rPr lang="en-US" sz="1400" b="1" i="0" u="sng" dirty="0">
                <a:effectLst/>
                <a:latin typeface="Bahnschrift SemiBold" panose="020B0502040204020203" pitchFamily="34" charset="0"/>
              </a:rPr>
              <a:t>Strengthening of Teachers Training Institutions</a:t>
            </a:r>
            <a:r>
              <a:rPr lang="en-US" sz="1400" b="1" i="0" dirty="0">
                <a:effectLst/>
                <a:latin typeface="Bahnschrift SemiBold" panose="020B0502040204020203" pitchFamily="34" charset="0"/>
              </a:rPr>
              <a:t>:</a:t>
            </a:r>
            <a:br>
              <a:rPr lang="en-US" sz="1400" b="0" i="0" dirty="0">
                <a:effectLst/>
                <a:latin typeface="Bahnschrift SemiBold" panose="020B0502040204020203" pitchFamily="34" charset="0"/>
              </a:rPr>
            </a:br>
            <a:r>
              <a:rPr lang="en-US" sz="1400" b="0" i="0" dirty="0">
                <a:effectLst/>
                <a:latin typeface="Bahnschrift SemiBold" panose="020B0502040204020203" pitchFamily="34" charset="0"/>
              </a:rPr>
              <a:t>The Right of Children to Free and Compulsory Education (RTE) Act, 2009 poses major challenges for improving the quality of teachers and for expanding institutional capacity in States to prepare professionally trained persons for becoming school teachers.</a:t>
            </a:r>
          </a:p>
          <a:p>
            <a:pPr marL="0" indent="0" algn="l">
              <a:buNone/>
            </a:pPr>
            <a:r>
              <a:rPr lang="en-US" sz="1400" b="0" i="0" dirty="0">
                <a:effectLst/>
                <a:latin typeface="Bahnschrift SemiBold" panose="020B0502040204020203" pitchFamily="34" charset="0"/>
              </a:rPr>
              <a:t>Government has initiated steps to revise the existing Centrally Sponsored Scheme of Restructuring and </a:t>
            </a:r>
            <a:r>
              <a:rPr lang="en-US" sz="1400" b="0" i="0" dirty="0" err="1">
                <a:effectLst/>
                <a:latin typeface="Bahnschrift SemiBold" panose="020B0502040204020203" pitchFamily="34" charset="0"/>
              </a:rPr>
              <a:t>Reorganisation</a:t>
            </a:r>
            <a:r>
              <a:rPr lang="en-US" sz="1400" b="0" i="0" dirty="0">
                <a:effectLst/>
                <a:latin typeface="Bahnschrift SemiBold" panose="020B0502040204020203" pitchFamily="34" charset="0"/>
              </a:rPr>
              <a:t> of Teacher Education.</a:t>
            </a:r>
          </a:p>
          <a:p>
            <a:pPr marL="0" indent="0" algn="l">
              <a:buNone/>
            </a:pPr>
            <a:r>
              <a:rPr lang="en-US" sz="1400" b="0" i="0" dirty="0">
                <a:effectLst/>
                <a:latin typeface="Bahnschrift SemiBold" panose="020B0502040204020203" pitchFamily="34" charset="0"/>
              </a:rPr>
              <a:t>This Scheme was initiated in 1987 pursuant to the formulation of the National Policy on Education, 1986 which </a:t>
            </a:r>
            <a:r>
              <a:rPr lang="en-US" sz="1400" b="0" i="0" dirty="0" err="1">
                <a:effectLst/>
                <a:latin typeface="Bahnschrift SemiBold" panose="020B0502040204020203" pitchFamily="34" charset="0"/>
              </a:rPr>
              <a:t>emphasised</a:t>
            </a:r>
            <a:r>
              <a:rPr lang="en-US" sz="1400" b="0" i="0" dirty="0">
                <a:effectLst/>
                <a:latin typeface="Bahnschrift SemiBold" panose="020B0502040204020203" pitchFamily="34" charset="0"/>
              </a:rPr>
              <a:t> the significance and need for a </a:t>
            </a:r>
            <a:r>
              <a:rPr lang="en-US" sz="1400" b="0" i="0" dirty="0" err="1">
                <a:effectLst/>
                <a:latin typeface="Bahnschrift SemiBold" panose="020B0502040204020203" pitchFamily="34" charset="0"/>
              </a:rPr>
              <a:t>decentralised</a:t>
            </a:r>
            <a:r>
              <a:rPr lang="en-US" sz="1400" b="0" i="0" dirty="0">
                <a:effectLst/>
                <a:latin typeface="Bahnschrift SemiBold" panose="020B0502040204020203" pitchFamily="34" charset="0"/>
              </a:rPr>
              <a:t> system for the professional preparation of teachers, and it was in this context that District Institutes of Teacher Education (DIETs), Colleges of Teacher Education (CTEs) and Institutes of Advanced Study in Education (IASEs) were established.</a:t>
            </a:r>
          </a:p>
          <a:p>
            <a:endParaRPr lang="en-IN" sz="1400" dirty="0">
              <a:latin typeface="Bahnschrift SemiBold" panose="020B0502040204020203" pitchFamily="34" charset="0"/>
              <a:ea typeface="Sans Serif Collection" panose="020B0502040504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33BA9AE1-716E-3D8A-1DDF-22B5F92A0934}"/>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Slide Number Placeholder 3">
            <a:extLst>
              <a:ext uri="{FF2B5EF4-FFF2-40B4-BE49-F238E27FC236}">
                <a16:creationId xmlns:a16="http://schemas.microsoft.com/office/drawing/2014/main" id="{896BE506-F308-C691-B93A-64A8C31C745F}"/>
              </a:ext>
            </a:extLst>
          </p:cNvPr>
          <p:cNvSpPr>
            <a:spLocks noGrp="1"/>
          </p:cNvSpPr>
          <p:nvPr>
            <p:ph type="sldNum" sz="quarter" idx="12"/>
          </p:nvPr>
        </p:nvSpPr>
        <p:spPr/>
        <p:txBody>
          <a:bodyPr/>
          <a:lstStyle/>
          <a:p>
            <a:fld id="{E5C32392-EBC6-4AA7-A894-96A44497D01B}" type="slidenum">
              <a:rPr lang="en-US" smtClean="0"/>
              <a:t>7</a:t>
            </a:fld>
            <a:endParaRPr lang="en-US"/>
          </a:p>
        </p:txBody>
      </p:sp>
    </p:spTree>
    <p:extLst>
      <p:ext uri="{BB962C8B-B14F-4D97-AF65-F5344CB8AC3E}">
        <p14:creationId xmlns:p14="http://schemas.microsoft.com/office/powerpoint/2010/main" val="410071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756" y="1039300"/>
            <a:ext cx="6430488" cy="9081435"/>
          </a:xfrm>
        </p:spPr>
        <p:txBody>
          <a:bodyPr>
            <a:noAutofit/>
          </a:bodyPr>
          <a:lstStyle/>
          <a:p>
            <a:pPr marL="0" indent="0" algn="ctr">
              <a:buNone/>
            </a:pPr>
            <a:endParaRPr lang="en-IN" sz="3040" b="1" u="sng" dirty="0">
              <a:latin typeface="Bahnschrift SemiBold" panose="020B0502040204020203" pitchFamily="34" charset="0"/>
            </a:endParaRPr>
          </a:p>
          <a:p>
            <a:pPr marL="0" indent="0" algn="ctr">
              <a:buNone/>
            </a:pPr>
            <a:r>
              <a:rPr lang="en-IN" sz="2800" b="1" u="sng" dirty="0">
                <a:latin typeface="Aptos Display" panose="020B0004020202020204" pitchFamily="34" charset="0"/>
              </a:rPr>
              <a:t>Chapter-2 : Literature Review</a:t>
            </a:r>
          </a:p>
          <a:p>
            <a:pPr marL="0" indent="0" algn="ctr">
              <a:buNone/>
            </a:pPr>
            <a:r>
              <a:rPr lang="en-IN" sz="3040" b="1" u="sng" dirty="0">
                <a:latin typeface="Bahnschrift SemiBold" panose="020B0502040204020203" pitchFamily="34" charset="0"/>
              </a:rPr>
              <a:t> </a:t>
            </a:r>
          </a:p>
          <a:p>
            <a:pPr marL="0" indent="0" algn="ctr">
              <a:buNone/>
            </a:pPr>
            <a:r>
              <a:rPr lang="en-IN" sz="2000" b="1" i="0" u="sng" dirty="0">
                <a:effectLst/>
                <a:latin typeface="Aptos Display" panose="020B0004020202020204" pitchFamily="34" charset="0"/>
              </a:rPr>
              <a:t>INTRODUCTION</a:t>
            </a:r>
          </a:p>
          <a:p>
            <a:pPr marL="0" indent="0">
              <a:buNone/>
            </a:pPr>
            <a:r>
              <a:rPr lang="en-US" sz="1400" dirty="0">
                <a:latin typeface="Bahnschrift SemiBold" panose="020B0502040204020203" pitchFamily="34" charset="0"/>
              </a:rPr>
              <a:t>“Research takes advantage of the knowledge which has been accumulated in the past as a result of human effort. It can never be undertaken in isolation of the work that has already been done on the problems related to the study proposed by a researcher”. (Best, 2004) “It is always necessary to study the related research before finalizing the plan of research. Identification of a problem, development of a research design, determination of the size and scope of the problem, all depend to a great extent on the care and intensity with which a researcher has examined the literature related to the intended research”.(Turney and Robb, 1971). According to </a:t>
            </a:r>
            <a:r>
              <a:rPr lang="en-US" sz="1400" dirty="0" err="1">
                <a:latin typeface="Bahnschrift SemiBold" panose="020B0502040204020203" pitchFamily="34" charset="0"/>
              </a:rPr>
              <a:t>C.V.Good</a:t>
            </a:r>
            <a:r>
              <a:rPr lang="en-US" sz="1400" dirty="0">
                <a:latin typeface="Bahnschrift SemiBold" panose="020B0502040204020203" pitchFamily="34" charset="0"/>
              </a:rPr>
              <a:t>, “Exploring, examining and reviewing already established relationships between variables in the chosen area will add depth and meaning to the study. Review of studies also give the student a great deal of insight into the methods, subjects, and approaches used by other researchers and can lead to a significant improvement in research design by filling the gaps of knowledge”. </a:t>
            </a:r>
          </a:p>
          <a:p>
            <a:pPr marL="0" indent="0">
              <a:buNone/>
            </a:pPr>
            <a:endParaRPr lang="en-US" sz="1400" dirty="0">
              <a:latin typeface="Bahnschrift SemiBold" panose="020B0502040204020203" pitchFamily="34" charset="0"/>
            </a:endParaRPr>
          </a:p>
          <a:p>
            <a:pPr marL="0" indent="0">
              <a:buNone/>
            </a:pPr>
            <a:endParaRPr lang="en-US" sz="1400" dirty="0">
              <a:latin typeface="Bahnschrift SemiBold" panose="020B0502040204020203" pitchFamily="34" charset="0"/>
            </a:endParaRPr>
          </a:p>
          <a:p>
            <a:pPr marL="0" indent="0">
              <a:buNone/>
            </a:pPr>
            <a:r>
              <a:rPr lang="en-US" sz="1400" dirty="0">
                <a:latin typeface="Bahnschrift SemiBold" panose="020B0502040204020203" pitchFamily="34" charset="0"/>
              </a:rPr>
              <a:t>.</a:t>
            </a:r>
            <a:endParaRPr lang="en-US" sz="1400" b="0" i="0" dirty="0">
              <a:effectLst/>
              <a:latin typeface="Bahnschrift SemiBold" panose="020B0502040204020203" pitchFamily="34" charset="0"/>
            </a:endParaRPr>
          </a:p>
        </p:txBody>
      </p:sp>
      <p:sp>
        <p:nvSpPr>
          <p:cNvPr id="2" name="Rectangle 1">
            <a:extLst>
              <a:ext uri="{FF2B5EF4-FFF2-40B4-BE49-F238E27FC236}">
                <a16:creationId xmlns:a16="http://schemas.microsoft.com/office/drawing/2014/main" id="{5A96EF77-AAA3-F09F-704B-C1F7C7F38920}"/>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Slide Number Placeholder 3">
            <a:extLst>
              <a:ext uri="{FF2B5EF4-FFF2-40B4-BE49-F238E27FC236}">
                <a16:creationId xmlns:a16="http://schemas.microsoft.com/office/drawing/2014/main" id="{60CB4686-339C-C007-EE46-BB745322E1ED}"/>
              </a:ext>
            </a:extLst>
          </p:cNvPr>
          <p:cNvSpPr>
            <a:spLocks noGrp="1"/>
          </p:cNvSpPr>
          <p:nvPr>
            <p:ph type="sldNum" sz="quarter" idx="12"/>
          </p:nvPr>
        </p:nvSpPr>
        <p:spPr/>
        <p:txBody>
          <a:bodyPr/>
          <a:lstStyle/>
          <a:p>
            <a:fld id="{E5C32392-EBC6-4AA7-A894-96A44497D01B}" type="slidenum">
              <a:rPr lang="en-US" smtClean="0"/>
              <a:t>8</a:t>
            </a:fld>
            <a:endParaRPr lang="en-US"/>
          </a:p>
        </p:txBody>
      </p:sp>
    </p:spTree>
    <p:extLst>
      <p:ext uri="{BB962C8B-B14F-4D97-AF65-F5344CB8AC3E}">
        <p14:creationId xmlns:p14="http://schemas.microsoft.com/office/powerpoint/2010/main" val="215447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22" y="0"/>
            <a:ext cx="6396643" cy="9545782"/>
          </a:xfrm>
        </p:spPr>
        <p:txBody>
          <a:bodyPr>
            <a:noAutofit/>
          </a:bodyPr>
          <a:lstStyle/>
          <a:p>
            <a:pPr marL="0" indent="0" algn="l">
              <a:buNone/>
            </a:pPr>
            <a:endParaRPr lang="en-US" sz="1400" dirty="0">
              <a:latin typeface="Bahnschrift SemiBold" panose="020B0502040204020203" pitchFamily="34" charset="0"/>
            </a:endParaRPr>
          </a:p>
          <a:p>
            <a:pPr marL="0" indent="0" algn="l">
              <a:buNone/>
            </a:pPr>
            <a:r>
              <a:rPr lang="en-US" sz="1400" dirty="0"/>
              <a:t> </a:t>
            </a:r>
            <a:r>
              <a:rPr lang="en-US" sz="2000" b="1" u="sng" dirty="0">
                <a:latin typeface="Aptos Display" panose="020B0004020202020204" pitchFamily="34" charset="0"/>
              </a:rPr>
              <a:t>RESEARCH STUDIES AT INTERNATIONAL LEVEL</a:t>
            </a:r>
            <a:br>
              <a:rPr lang="en-US" sz="2000" b="1" u="sng" dirty="0">
                <a:latin typeface="Aptos Display" panose="020B0004020202020204" pitchFamily="34" charset="0"/>
              </a:rPr>
            </a:br>
            <a:endParaRPr lang="en-US" sz="2000" b="1" u="sng" dirty="0">
              <a:latin typeface="Aptos Display" panose="020B0004020202020204" pitchFamily="34" charset="0"/>
            </a:endParaRPr>
          </a:p>
          <a:p>
            <a:pPr algn="l">
              <a:buFont typeface="Wingdings" panose="05000000000000000000" pitchFamily="2" charset="2"/>
              <a:buChar char="Ø"/>
            </a:pPr>
            <a:r>
              <a:rPr lang="en-US" sz="1400" b="0" i="0" dirty="0">
                <a:effectLst/>
                <a:latin typeface="Bahnschrift SemiBold" panose="020B0502040204020203" pitchFamily="34" charset="0"/>
              </a:rPr>
              <a:t>Reynolds (1991) highlighted the correlation between school infrastructure and student outcomes, emphasizing the importance of quality facilities and a conducive environment.</a:t>
            </a:r>
          </a:p>
          <a:p>
            <a:pPr algn="l">
              <a:buFont typeface="Wingdings" panose="05000000000000000000" pitchFamily="2" charset="2"/>
              <a:buChar char="Ø"/>
            </a:pPr>
            <a:r>
              <a:rPr lang="en-US" sz="1400" b="0" i="0" dirty="0">
                <a:effectLst/>
                <a:latin typeface="Bahnschrift SemiBold" panose="020B0502040204020203" pitchFamily="34" charset="0"/>
              </a:rPr>
              <a:t>Carron and Chau (1996) found that factors like ill health, poor teaching quality, and non-conducive environments contribute to school attendance issues.</a:t>
            </a:r>
          </a:p>
          <a:p>
            <a:pPr algn="l">
              <a:buFont typeface="Wingdings" panose="05000000000000000000" pitchFamily="2" charset="2"/>
              <a:buChar char="Ø"/>
            </a:pPr>
            <a:r>
              <a:rPr lang="en-US" sz="1400" b="0" i="0" dirty="0">
                <a:effectLst/>
                <a:latin typeface="Bahnschrift SemiBold" panose="020B0502040204020203" pitchFamily="34" charset="0"/>
              </a:rPr>
              <a:t>Bergmann (1996) emphasized that the quality of the teaching-learning process depends on curriculum quality, resources, and teacher competence.</a:t>
            </a:r>
          </a:p>
          <a:p>
            <a:pPr algn="l">
              <a:buFont typeface="Wingdings" panose="05000000000000000000" pitchFamily="2" charset="2"/>
              <a:buChar char="Ø"/>
            </a:pPr>
            <a:r>
              <a:rPr lang="en-US" sz="1400" b="0" i="0" dirty="0">
                <a:effectLst/>
                <a:latin typeface="Bahnschrift SemiBold" panose="020B0502040204020203" pitchFamily="34" charset="0"/>
              </a:rPr>
              <a:t>UNESCO (2000) explored the viability of incentives in promoting girls' participation in education, noting both positive and negative perceptions.</a:t>
            </a:r>
          </a:p>
          <a:p>
            <a:pPr algn="l">
              <a:buFont typeface="Wingdings" panose="05000000000000000000" pitchFamily="2" charset="2"/>
              <a:buChar char="Ø"/>
            </a:pPr>
            <a:r>
              <a:rPr lang="en-US" sz="1400" b="0" i="0" dirty="0">
                <a:effectLst/>
                <a:latin typeface="Bahnschrift SemiBold" panose="020B0502040204020203" pitchFamily="34" charset="0"/>
              </a:rPr>
              <a:t>Farzana, Kabeer, and Sharma (2000) stressed the need for quality education in Bangladesh to ensure children's continued enrollment and progression.</a:t>
            </a:r>
          </a:p>
          <a:p>
            <a:pPr algn="l">
              <a:buFont typeface="Wingdings" panose="05000000000000000000" pitchFamily="2" charset="2"/>
              <a:buChar char="Ø"/>
            </a:pPr>
            <a:r>
              <a:rPr lang="en-US" sz="1400" b="0" i="0" dirty="0">
                <a:effectLst/>
                <a:latin typeface="Bahnschrift SemiBold" panose="020B0502040204020203" pitchFamily="34" charset="0"/>
              </a:rPr>
              <a:t>Teddlie and Reynolds (2000) emphasized the importance of institutional policies and conducive environments for learner outcomes.</a:t>
            </a:r>
          </a:p>
          <a:p>
            <a:pPr algn="l">
              <a:buFont typeface="Wingdings" panose="05000000000000000000" pitchFamily="2" charset="2"/>
              <a:buChar char="Ø"/>
            </a:pPr>
            <a:r>
              <a:rPr lang="en-US" sz="1400" b="0" i="0" dirty="0">
                <a:effectLst/>
                <a:latin typeface="Bahnschrift SemiBold" panose="020B0502040204020203" pitchFamily="34" charset="0"/>
              </a:rPr>
              <a:t>Schultz (2002) reviewed Mexico's conditional cash transfer program, "</a:t>
            </a:r>
            <a:r>
              <a:rPr lang="en-US" sz="1400" b="0" i="0" dirty="0" err="1">
                <a:effectLst/>
                <a:latin typeface="Bahnschrift SemiBold" panose="020B0502040204020203" pitchFamily="34" charset="0"/>
              </a:rPr>
              <a:t>Progresa</a:t>
            </a:r>
            <a:r>
              <a:rPr lang="en-US" sz="1400" b="0" i="0" dirty="0">
                <a:effectLst/>
                <a:latin typeface="Bahnschrift SemiBold" panose="020B0502040204020203" pitchFamily="34" charset="0"/>
              </a:rPr>
              <a:t>," which increased school enrollment and attendance rates.</a:t>
            </a:r>
          </a:p>
          <a:p>
            <a:pPr algn="l">
              <a:buFont typeface="Wingdings" panose="05000000000000000000" pitchFamily="2" charset="2"/>
              <a:buChar char="Ø"/>
            </a:pPr>
            <a:r>
              <a:rPr lang="en-US" sz="1400" b="0" i="0" dirty="0">
                <a:effectLst/>
                <a:latin typeface="Bahnschrift SemiBold" panose="020B0502040204020203" pitchFamily="34" charset="0"/>
              </a:rPr>
              <a:t>Jacoby (2002) discussed the positive impact of school feeding programs in the Philippines on student attendance and parental satisfaction.</a:t>
            </a:r>
          </a:p>
          <a:p>
            <a:pPr algn="l">
              <a:buFont typeface="Wingdings" panose="05000000000000000000" pitchFamily="2" charset="2"/>
              <a:buChar char="Ø"/>
            </a:pPr>
            <a:r>
              <a:rPr lang="en-US" sz="1400" b="0" i="0" dirty="0">
                <a:effectLst/>
                <a:latin typeface="Bahnschrift SemiBold" panose="020B0502040204020203" pitchFamily="34" charset="0"/>
              </a:rPr>
              <a:t>Herz and Sperling (2004) underscored the importance of educating girls and suggested various incentive schemes to promote their enrollment.</a:t>
            </a:r>
          </a:p>
          <a:p>
            <a:pPr algn="l">
              <a:buFont typeface="Wingdings" panose="05000000000000000000" pitchFamily="2" charset="2"/>
              <a:buChar char="Ø"/>
            </a:pPr>
            <a:r>
              <a:rPr lang="en-US" sz="1400" b="0" i="0" dirty="0">
                <a:effectLst/>
                <a:latin typeface="Bahnschrift SemiBold" panose="020B0502040204020203" pitchFamily="34" charset="0"/>
              </a:rPr>
              <a:t>UNESCO's Global Monitoring Report (2005) emphasized the need for discussions on enhancing education quality, considering various variables.</a:t>
            </a:r>
          </a:p>
          <a:p>
            <a:pPr algn="l">
              <a:buFont typeface="Wingdings" panose="05000000000000000000" pitchFamily="2" charset="2"/>
              <a:buChar char="Ø"/>
            </a:pPr>
            <a:r>
              <a:rPr lang="en-US" sz="1400" b="0" i="0" dirty="0">
                <a:effectLst/>
                <a:latin typeface="Bahnschrift SemiBold" panose="020B0502040204020203" pitchFamily="34" charset="0"/>
              </a:rPr>
              <a:t>National Council for Children (2005) identified teaching material and methods as crucial factors affecting learning outcomes in South Sudan.</a:t>
            </a:r>
          </a:p>
          <a:p>
            <a:pPr algn="l">
              <a:buFont typeface="Wingdings" panose="05000000000000000000" pitchFamily="2" charset="2"/>
              <a:buChar char="Ø"/>
            </a:pPr>
            <a:r>
              <a:rPr lang="en-US" sz="1400" b="0" i="0" dirty="0">
                <a:effectLst/>
                <a:latin typeface="Bahnschrift SemiBold" panose="020B0502040204020203" pitchFamily="34" charset="0"/>
              </a:rPr>
              <a:t>Ghuman and Lloyd (2007) highlighted the negative impact of unsystematic teaching practices on student retention.</a:t>
            </a:r>
          </a:p>
          <a:p>
            <a:pPr algn="l">
              <a:buFont typeface="Wingdings" panose="05000000000000000000" pitchFamily="2" charset="2"/>
              <a:buChar char="Ø"/>
            </a:pPr>
            <a:r>
              <a:rPr lang="en-US" sz="1400" b="0" i="0" dirty="0">
                <a:effectLst/>
                <a:latin typeface="Bahnschrift SemiBold" panose="020B0502040204020203" pitchFamily="34" charset="0"/>
              </a:rPr>
              <a:t>Shahzad (2007) categorized indicators affecting educational quality into inputs, processes, and outputs.</a:t>
            </a:r>
          </a:p>
          <a:p>
            <a:pPr algn="l">
              <a:buFont typeface="Wingdings" panose="05000000000000000000" pitchFamily="2" charset="2"/>
              <a:buChar char="Ø"/>
            </a:pPr>
            <a:r>
              <a:rPr lang="en-US" sz="1400" b="0" i="0" dirty="0">
                <a:effectLst/>
                <a:latin typeface="Bahnschrift SemiBold" panose="020B0502040204020203" pitchFamily="34" charset="0"/>
              </a:rPr>
              <a:t>William (2007) emphasized the role of parental knowledge and attitudes in influencing school dropout rates in Sudan.</a:t>
            </a:r>
          </a:p>
          <a:p>
            <a:pPr algn="l">
              <a:buFont typeface="Wingdings" panose="05000000000000000000" pitchFamily="2" charset="2"/>
              <a:buChar char="Ø"/>
            </a:pPr>
            <a:r>
              <a:rPr lang="en-US" sz="1400" b="0" i="0" dirty="0">
                <a:effectLst/>
                <a:latin typeface="Bahnschrift SemiBold" panose="020B0502040204020203" pitchFamily="34" charset="0"/>
              </a:rPr>
              <a:t>Alvarez, </a:t>
            </a:r>
            <a:r>
              <a:rPr lang="en-US" sz="1400" b="0" i="0" dirty="0" err="1">
                <a:effectLst/>
                <a:latin typeface="Bahnschrift SemiBold" panose="020B0502040204020203" pitchFamily="34" charset="0"/>
              </a:rPr>
              <a:t>Devota</a:t>
            </a:r>
            <a:r>
              <a:rPr lang="en-US" sz="1400" b="0" i="0" dirty="0">
                <a:effectLst/>
                <a:latin typeface="Bahnschrift SemiBold" panose="020B0502040204020203" pitchFamily="34" charset="0"/>
              </a:rPr>
              <a:t>, and Winters (2008) assessed conditional cash transfer programs in Mexico and their impact on enrollment and attendance.</a:t>
            </a:r>
          </a:p>
          <a:p>
            <a:pPr algn="l">
              <a:buFont typeface="Wingdings" panose="05000000000000000000" pitchFamily="2" charset="2"/>
              <a:buChar char="Ø"/>
            </a:pPr>
            <a:r>
              <a:rPr lang="en-US" sz="1400" b="0" i="0" dirty="0" err="1">
                <a:effectLst/>
                <a:latin typeface="Bahnschrift SemiBold" panose="020B0502040204020203" pitchFamily="34" charset="0"/>
              </a:rPr>
              <a:t>Tuwor</a:t>
            </a:r>
            <a:r>
              <a:rPr lang="en-US" sz="1400" b="0" i="0" dirty="0">
                <a:effectLst/>
                <a:latin typeface="Bahnschrift SemiBold" panose="020B0502040204020203" pitchFamily="34" charset="0"/>
              </a:rPr>
              <a:t> and </a:t>
            </a:r>
            <a:r>
              <a:rPr lang="en-US" sz="1400" b="0" i="0" dirty="0" err="1">
                <a:effectLst/>
                <a:latin typeface="Bahnschrift SemiBold" panose="020B0502040204020203" pitchFamily="34" charset="0"/>
              </a:rPr>
              <a:t>Sossou</a:t>
            </a:r>
            <a:r>
              <a:rPr lang="en-US" sz="1400" b="0" i="0" dirty="0">
                <a:effectLst/>
                <a:latin typeface="Bahnschrift SemiBold" panose="020B0502040204020203" pitchFamily="34" charset="0"/>
              </a:rPr>
              <a:t> (2008) discussed strategies to address gender discrimination and improve girls' education in West Africa.</a:t>
            </a:r>
          </a:p>
          <a:p>
            <a:pPr algn="l">
              <a:buFont typeface="Wingdings" panose="05000000000000000000" pitchFamily="2" charset="2"/>
              <a:buChar char="Ø"/>
            </a:pPr>
            <a:endParaRPr lang="en-US" sz="1400" b="0" i="0" dirty="0">
              <a:effectLst/>
              <a:latin typeface="Bahnschrift SemiBold" panose="020B0502040204020203" pitchFamily="34" charset="0"/>
            </a:endParaRPr>
          </a:p>
          <a:p>
            <a:pPr algn="l">
              <a:buFont typeface="Wingdings" panose="05000000000000000000" pitchFamily="2" charset="2"/>
              <a:buChar char="Ø"/>
            </a:pPr>
            <a:endParaRPr lang="en-US" sz="1400" b="0" i="0" dirty="0">
              <a:effectLst/>
              <a:latin typeface="Bahnschrift SemiBold" panose="020B0502040204020203" pitchFamily="34" charset="0"/>
            </a:endParaRPr>
          </a:p>
        </p:txBody>
      </p:sp>
      <p:sp>
        <p:nvSpPr>
          <p:cNvPr id="2" name="Rectangle 1">
            <a:extLst>
              <a:ext uri="{FF2B5EF4-FFF2-40B4-BE49-F238E27FC236}">
                <a16:creationId xmlns:a16="http://schemas.microsoft.com/office/drawing/2014/main" id="{2D431751-97AB-CD91-07E4-0CCF91F10912}"/>
              </a:ext>
            </a:extLst>
          </p:cNvPr>
          <p:cNvSpPr/>
          <p:nvPr/>
        </p:nvSpPr>
        <p:spPr>
          <a:xfrm>
            <a:off x="0" y="0"/>
            <a:ext cx="6858000" cy="990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Slide Number Placeholder 3">
            <a:extLst>
              <a:ext uri="{FF2B5EF4-FFF2-40B4-BE49-F238E27FC236}">
                <a16:creationId xmlns:a16="http://schemas.microsoft.com/office/drawing/2014/main" id="{4F03E3A7-1472-AFE4-AAFC-F8BD534389D5}"/>
              </a:ext>
            </a:extLst>
          </p:cNvPr>
          <p:cNvSpPr>
            <a:spLocks noGrp="1"/>
          </p:cNvSpPr>
          <p:nvPr>
            <p:ph type="sldNum" sz="quarter" idx="12"/>
          </p:nvPr>
        </p:nvSpPr>
        <p:spPr/>
        <p:txBody>
          <a:bodyPr/>
          <a:lstStyle/>
          <a:p>
            <a:fld id="{E5C32392-EBC6-4AA7-A894-96A44497D01B}" type="slidenum">
              <a:rPr lang="en-US" smtClean="0"/>
              <a:t>9</a:t>
            </a:fld>
            <a:endParaRPr lang="en-US"/>
          </a:p>
        </p:txBody>
      </p:sp>
    </p:spTree>
    <p:extLst>
      <p:ext uri="{BB962C8B-B14F-4D97-AF65-F5344CB8AC3E}">
        <p14:creationId xmlns:p14="http://schemas.microsoft.com/office/powerpoint/2010/main" val="5922341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10517</TotalTime>
  <Words>5921</Words>
  <Application>Microsoft Office PowerPoint</Application>
  <PresentationFormat>A4 Paper (210x297 mm)</PresentationFormat>
  <Paragraphs>441</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Aptos</vt:lpstr>
      <vt:lpstr>Aptos Display</vt:lpstr>
      <vt:lpstr>Aptos Narrow</vt:lpstr>
      <vt:lpstr>Arial</vt:lpstr>
      <vt:lpstr>Bahnschrift</vt:lpstr>
      <vt:lpstr>Bahnschrift SemiBold</vt:lpstr>
      <vt:lpstr>Bahnschrift SemiBold SemiConden</vt:lpstr>
      <vt:lpstr>Calibri</vt:lpstr>
      <vt:lpstr>Calibri Light</vt:lpstr>
      <vt:lpstr>Wingdings</vt:lpstr>
      <vt:lpstr>Office Theme</vt:lpstr>
      <vt:lpstr>. </vt:lpstr>
      <vt:lpstr>Table of Contents</vt:lpstr>
      <vt:lpstr>Acknowledgement</vt:lpstr>
      <vt:lpstr>DECLARATION</vt:lpstr>
      <vt:lpstr>Chapter-1 :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Questionnaire: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Aman Anand</dc:creator>
  <cp:lastModifiedBy>Aman Anand</cp:lastModifiedBy>
  <cp:revision>7</cp:revision>
  <cp:lastPrinted>2024-03-22T21:03:14Z</cp:lastPrinted>
  <dcterms:created xsi:type="dcterms:W3CDTF">2024-03-22T20:09:45Z</dcterms:created>
  <dcterms:modified xsi:type="dcterms:W3CDTF">2024-04-06T13:53:04Z</dcterms:modified>
</cp:coreProperties>
</file>