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4" r:id="rId3"/>
    <p:sldId id="257" r:id="rId4"/>
    <p:sldId id="272" r:id="rId5"/>
    <p:sldId id="258" r:id="rId6"/>
    <p:sldId id="271" r:id="rId7"/>
    <p:sldId id="273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58524"/>
    <a:srgbClr val="3F4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0A3556-4EDD-DA4F-8A80-5AE281457816}" v="216" dt="2019-01-10T02:51:55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5"/>
    <p:restoredTop sz="80680"/>
  </p:normalViewPr>
  <p:slideViewPr>
    <p:cSldViewPr snapToGrid="0">
      <p:cViewPr varScale="1">
        <p:scale>
          <a:sx n="97" d="100"/>
          <a:sy n="97" d="100"/>
        </p:scale>
        <p:origin x="1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4DD393B-E22A-F648-90EA-4C05274658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6A386F-A8C3-F94E-A9BD-0563F49614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1DC8A-C56E-9F4A-8728-819C882FB3E5}" type="datetime1">
              <a:rPr kumimoji="1" lang="ja-JP" altLang="en-US" smtClean="0"/>
              <a:t>2019/1/11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D94229-54BE-6B4A-B021-9A26468DCC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BBFBAE-E444-2D49-84CA-FEF45F4454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26C5F-7540-D54E-A71F-4E934ADAC0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21229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64C0A-A00F-9948-98D0-C51AB3FFCF74}" type="datetime1">
              <a:rPr lang="ja-JP" altLang="en-US" smtClean="0"/>
              <a:t>2019/1/11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D8CE-C6A3-4C4D-86C0-B89434618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275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今から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班の発表、もの集め競技会の戦略評価を始めます。よろしくお願いします。まず最初に今回のもの集め競技会での私たちのチームの大きな戦略を発表します。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BD8CE-C6A3-4C4D-86C0-B894346189CC}" type="slidenum">
              <a:rPr lang="en-US" smtClean="0"/>
              <a:t>1</a:t>
            </a:fld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2532CD-AD9C-494C-8B72-2702BED399D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7DC34B5-1D39-7048-8B1C-7D4C50E29C5B}" type="datetime1">
              <a:rPr lang="ja-JP" altLang="en-US" smtClean="0"/>
              <a:t>2019/1/11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4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BD8CE-C6A3-4C4D-86C0-B894346189CC}" type="slidenum">
              <a:rPr lang="en-US" smtClean="0"/>
              <a:t>2</a:t>
            </a:fld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4E04C2-63DB-EF4C-AC57-F4A1C79E385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A75CDFC-528F-1747-B224-A6961D82E3BF}" type="datetime1">
              <a:rPr lang="ja-JP" altLang="en-US" smtClean="0"/>
              <a:t>2019/1/11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9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BD8CE-C6A3-4C4D-86C0-B894346189CC}" type="slidenum">
              <a:rPr lang="en-US" smtClean="0"/>
              <a:t>3</a:t>
            </a:fld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6D3684-FEEB-2947-AC23-B76E0F4BFE2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803D4AE-D20D-B746-A931-56B736E669CD}" type="datetime1">
              <a:rPr lang="ja-JP" altLang="en-US" smtClean="0"/>
              <a:t>2019/1/11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2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BD8CE-C6A3-4C4D-86C0-B894346189CC}" type="slidenum">
              <a:rPr lang="en-US" smtClean="0"/>
              <a:t>4</a:t>
            </a:fld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6D3684-FEEB-2947-AC23-B76E0F4BFE2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803D4AE-D20D-B746-A931-56B736E669CD}" type="datetime1">
              <a:rPr lang="ja-JP" altLang="en-US" smtClean="0"/>
              <a:t>2019/1/11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2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BD8CE-C6A3-4C4D-86C0-B894346189CC}" type="slidenum">
              <a:rPr lang="en-US" smtClean="0"/>
              <a:t>5</a:t>
            </a:fld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DAC74D-BAA4-B74D-B83F-B4E3707D203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2AAD71-CE02-2945-BDB1-D8B033A5BACF}" type="datetime1">
              <a:rPr lang="ja-JP" altLang="en-US" smtClean="0"/>
              <a:t>2019/1/11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BD8CE-C6A3-4C4D-86C0-B894346189CC}" type="slidenum">
              <a:rPr lang="en-US" smtClean="0"/>
              <a:t>6</a:t>
            </a:fld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0CFF3-6365-A14F-9C6B-A0FC7ADBB8D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5D3A5-687B-F145-A5CA-F63E8C806E90}" type="datetime1">
              <a:rPr lang="ja-JP" altLang="en-US" smtClean="0"/>
              <a:t>2019/1/11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BD8CE-C6A3-4C4D-86C0-B894346189CC}" type="slidenum">
              <a:rPr lang="en-US" smtClean="0"/>
              <a:t>7</a:t>
            </a:fld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47205A-A39F-344A-9CED-A665C37CF3A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B2C124A-7984-7141-97BF-1D9FE8A955E6}" type="datetime1">
              <a:rPr lang="ja-JP" altLang="en-US" smtClean="0"/>
              <a:t>2019/1/11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9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ご静聴ありがとうございました。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BD8CE-C6A3-4C4D-86C0-B894346189CC}" type="slidenum">
              <a:rPr lang="en-US" smtClean="0"/>
              <a:t>8</a:t>
            </a:fld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47205A-A39F-344A-9CED-A665C37CF3A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B2C124A-7984-7141-97BF-1D9FE8A955E6}" type="datetime1">
              <a:rPr lang="ja-JP" altLang="en-US" smtClean="0"/>
              <a:t>2019/1/11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1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FD18-9DAC-C845-9E44-D091259C1546}" type="datetime1">
              <a:rPr lang="ja-JP" altLang="en-US" smtClean="0"/>
              <a:t>2019/1/11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6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62FA-6D3A-3547-977D-D60BFF82592C}" type="datetime1">
              <a:rPr lang="ja-JP" altLang="en-US" smtClean="0"/>
              <a:t>2019/1/11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CF55-4E70-1849-B9C9-C65D4B0E4547}" type="datetime1">
              <a:rPr lang="ja-JP" altLang="en-US" smtClean="0"/>
              <a:t>2019/1/11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6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7FC-197B-F841-9BDC-405F72C2537A}" type="datetime1">
              <a:rPr lang="ja-JP" altLang="en-US" smtClean="0"/>
              <a:t>2019/1/11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14C0-6920-4242-A76A-4FAE18920AD0}" type="datetime1">
              <a:rPr lang="ja-JP" altLang="en-US" smtClean="0"/>
              <a:t>2019/1/11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0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02CF-51C3-6841-83CB-94B8DB721DC7}" type="datetime1">
              <a:rPr lang="ja-JP" altLang="en-US" smtClean="0"/>
              <a:t>2019/1/11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7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59BA-2867-3B46-AB69-FE08B2D2A1A0}" type="datetime1">
              <a:rPr lang="ja-JP" altLang="en-US" smtClean="0"/>
              <a:t>2019/1/11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2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5652-FB07-8748-9157-3371533AA61E}" type="datetime1">
              <a:rPr lang="ja-JP" altLang="en-US" smtClean="0"/>
              <a:t>2019/1/11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6EF5-1EDB-AC45-8616-2315CE3E373C}" type="datetime1">
              <a:rPr lang="ja-JP" altLang="en-US" smtClean="0"/>
              <a:t>2019/1/11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4268-F2D7-A347-8539-68C7B6C4CA5C}" type="datetime1">
              <a:rPr lang="ja-JP" altLang="en-US" smtClean="0"/>
              <a:t>2019/1/11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1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C23-CCDB-7F46-B4AA-2224EC276EC6}" type="datetime1">
              <a:rPr lang="ja-JP" altLang="en-US" smtClean="0"/>
              <a:t>2019/1/11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6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6B5E-0172-F241-90FB-CCD8DF629D81}" type="datetime1">
              <a:rPr lang="ja-JP" altLang="en-US" smtClean="0"/>
              <a:t>2019/1/11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2664-E07F-E742-8A9E-7F8A8BF4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9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5329-782E-0C49-9CA8-ACB8B41D0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38741" cy="2387600"/>
          </a:xfrm>
        </p:spPr>
        <p:txBody>
          <a:bodyPr anchor="ctr"/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もの集め競技会の戦略評価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4A59C-6CAB-9A4E-8E5B-C725B96C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4168"/>
            <a:ext cx="9144000" cy="2948678"/>
          </a:xfrm>
        </p:spPr>
        <p:txBody>
          <a:bodyPr anchor="ctr">
            <a:norm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情報画像実験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III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プレゼンテーション大会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</a:p>
          <a:p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  <a:cs typeface="Meiryo" charset="-128"/>
              </a:rPr>
              <a:t>2019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  <a:cs typeface="Meiryo" charset="-128"/>
              </a:rPr>
              <a:t>年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  <a:cs typeface="Meiryo" charset="-128"/>
              </a:rPr>
              <a:t>1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  <a:cs typeface="Meiryo" charset="-128"/>
              </a:rPr>
              <a:t>月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  <a:cs typeface="Meiryo" charset="-128"/>
              </a:rPr>
              <a:t>10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  <a:cs typeface="Meiryo" charset="-128"/>
              </a:rPr>
              <a:t>日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  <a:cs typeface="Meiryo" charset="-128"/>
            </a:endParaRPr>
          </a:p>
          <a:p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16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班　コーナーで差をつけろ</a:t>
            </a:r>
            <a:endParaRPr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sz="2800">
                <a:latin typeface="Meiryo" panose="020B0604030504040204" pitchFamily="34" charset="-128"/>
                <a:ea typeface="Meiryo" panose="020B0604030504040204" pitchFamily="34" charset="-128"/>
              </a:rPr>
              <a:t>バラタ・トゥリプラムディヤ・オンゴ　魚躬良太　</a:t>
            </a:r>
            <a:endParaRPr lang="ja-JP">
              <a:latin typeface="Meiryo"/>
              <a:ea typeface="Meiryo"/>
            </a:endParaRPr>
          </a:p>
          <a:p>
            <a:r>
              <a:rPr lang="ja-JP" sz="2800">
                <a:latin typeface="Meiryo" panose="020B0604030504040204" pitchFamily="34" charset="-128"/>
                <a:ea typeface="Meiryo" panose="020B0604030504040204" pitchFamily="34" charset="-128"/>
              </a:rPr>
              <a:t>鈴丸玲司　本間慎一朗　原田佳拓</a:t>
            </a:r>
            <a:endParaRPr lang="ja-JP">
              <a:latin typeface="Meiryo"/>
              <a:ea typeface="Meiryo"/>
            </a:endParaRPr>
          </a:p>
          <a:p>
            <a:endParaRPr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2EF43-2762-EC41-9A17-0D476E15A7A9}"/>
              </a:ext>
            </a:extLst>
          </p:cNvPr>
          <p:cNvCxnSpPr>
            <a:cxnSpLocks/>
          </p:cNvCxnSpPr>
          <p:nvPr/>
        </p:nvCxnSpPr>
        <p:spPr>
          <a:xfrm>
            <a:off x="879318" y="2815514"/>
            <a:ext cx="104333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89561-6E4B-4A96-AEC2-F8707C1C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932"/>
          </a:xfrm>
        </p:spPr>
        <p:txBody>
          <a:bodyPr anchor="b">
            <a:normAutofit/>
          </a:bodyPr>
          <a:lstStyle/>
          <a:p>
            <a:r>
              <a:rPr lang="ja-JP" altLang="en-US">
                <a:latin typeface="Meiryo"/>
                <a:ea typeface="Meiryo"/>
              </a:rPr>
              <a:t>戦略:オブジェクトを個別回収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681357-B4E0-4398-8AFB-88E97FDB8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956814"/>
            <a:ext cx="10719216" cy="48008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altLang="ja-JP" sz="3200" dirty="0">
              <a:latin typeface="Meiryo"/>
              <a:ea typeface="Meiryo"/>
            </a:endParaRPr>
          </a:p>
          <a:p>
            <a:pPr marL="0" indent="0">
              <a:buNone/>
            </a:pPr>
            <a:endParaRPr lang="en-US" altLang="ja-JP" sz="3200" dirty="0">
              <a:latin typeface="Meiryo"/>
              <a:ea typeface="Meiryo"/>
            </a:endParaRPr>
          </a:p>
          <a:p>
            <a:pPr marL="0" indent="0">
              <a:buNone/>
            </a:pPr>
            <a:endParaRPr lang="en-US" altLang="ja-JP" sz="3200" dirty="0">
              <a:latin typeface="Meiryo"/>
              <a:ea typeface="Meiryo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8B75F0-A07A-134C-928D-A87ED0CEBE0C}"/>
              </a:ext>
            </a:extLst>
          </p:cNvPr>
          <p:cNvCxnSpPr>
            <a:cxnSpLocks/>
          </p:cNvCxnSpPr>
          <p:nvPr/>
        </p:nvCxnSpPr>
        <p:spPr>
          <a:xfrm>
            <a:off x="838200" y="1195058"/>
            <a:ext cx="104333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9E288-AD9E-7046-AEB9-99B74288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686C-C2F4-EB45-A9EC-EAF33CBB5442}" type="datetime1">
              <a:rPr lang="ja-JP" altLang="en-US" smtClean="0"/>
              <a:t>2019/1/11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356C451-ABCB-864A-BA1C-E3D336D8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789" y="1374445"/>
            <a:ext cx="10007600" cy="4470400"/>
          </a:xfrm>
          <a:prstGeom prst="rect">
            <a:avLst/>
          </a:prstGeom>
        </p:spPr>
      </p:pic>
      <p:pic>
        <p:nvPicPr>
          <p:cNvPr id="10" name="図 9" descr="家具, トラック が含まれている画像&#10;&#10;&#10;&#10;自動的に生成された説明">
            <a:extLst>
              <a:ext uri="{FF2B5EF4-FFF2-40B4-BE49-F238E27FC236}">
                <a16:creationId xmlns:a16="http://schemas.microsoft.com/office/drawing/2014/main" id="{0122D495-4E4E-D147-9EBF-1FB9898E22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982" b="75792" l="24063" r="73281">
                        <a14:foregroundMark x1="56719" y1="19982" x2="49375" y2="19982"/>
                      </a14:backgroundRemoval>
                    </a14:imgEffect>
                  </a14:imgLayer>
                </a14:imgProps>
              </a:ext>
            </a:extLst>
          </a:blip>
          <a:srcRect l="17927" t="14773" r="20416" b="17426"/>
          <a:stretch/>
        </p:blipFill>
        <p:spPr>
          <a:xfrm rot="17380249">
            <a:off x="9550122" y="4024787"/>
            <a:ext cx="922375" cy="1800383"/>
          </a:xfrm>
          <a:prstGeom prst="rect">
            <a:avLst/>
          </a:prstGeom>
        </p:spPr>
      </p:pic>
      <p:sp>
        <p:nvSpPr>
          <p:cNvPr id="11" name="ドーナツ 10">
            <a:extLst>
              <a:ext uri="{FF2B5EF4-FFF2-40B4-BE49-F238E27FC236}">
                <a16:creationId xmlns:a16="http://schemas.microsoft.com/office/drawing/2014/main" id="{FC7F0BCC-2509-4A47-9643-3136B8E0500E}"/>
              </a:ext>
            </a:extLst>
          </p:cNvPr>
          <p:cNvSpPr/>
          <p:nvPr/>
        </p:nvSpPr>
        <p:spPr>
          <a:xfrm>
            <a:off x="5958000" y="3348000"/>
            <a:ext cx="468000" cy="468000"/>
          </a:xfrm>
          <a:prstGeom prst="don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7680352-50A7-C741-96F7-9A696BD54EBD}"/>
              </a:ext>
            </a:extLst>
          </p:cNvPr>
          <p:cNvSpPr/>
          <p:nvPr/>
        </p:nvSpPr>
        <p:spPr>
          <a:xfrm>
            <a:off x="1655165" y="1773836"/>
            <a:ext cx="278567" cy="25115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84E5BD3E-536A-874D-A6DD-0020830EBA03}"/>
              </a:ext>
            </a:extLst>
          </p:cNvPr>
          <p:cNvSpPr/>
          <p:nvPr/>
        </p:nvSpPr>
        <p:spPr>
          <a:xfrm>
            <a:off x="10397551" y="1760164"/>
            <a:ext cx="278567" cy="25115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276D60C7-7B3A-DA41-AA94-F2A5C991D851}"/>
              </a:ext>
            </a:extLst>
          </p:cNvPr>
          <p:cNvSpPr/>
          <p:nvPr/>
        </p:nvSpPr>
        <p:spPr>
          <a:xfrm>
            <a:off x="4680000" y="1677797"/>
            <a:ext cx="278567" cy="2511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07BA4D31-204A-4A40-BFA5-F35B63AC936A}"/>
              </a:ext>
            </a:extLst>
          </p:cNvPr>
          <p:cNvSpPr/>
          <p:nvPr/>
        </p:nvSpPr>
        <p:spPr>
          <a:xfrm>
            <a:off x="7496847" y="1677797"/>
            <a:ext cx="278567" cy="2511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D3230F4-F0FA-1D49-B0A1-19CF7D4A65FE}"/>
              </a:ext>
            </a:extLst>
          </p:cNvPr>
          <p:cNvSpPr/>
          <p:nvPr/>
        </p:nvSpPr>
        <p:spPr>
          <a:xfrm>
            <a:off x="5840565" y="1713374"/>
            <a:ext cx="720000" cy="18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34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0.00555 L -0.31328 -0.19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96" y="-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328 -0.19584 L -0.62083 -0.38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41" y="-10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17 -0.22014 " pathEditMode="relative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58333E-6 -1.85185E-6 L 0.0069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0.00763 L -0.62435 -0.39862 " pathEditMode="relative" ptsTypes="AA">
                                      <p:cBhvr>
                                        <p:cTn id="18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500000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208 L 0.02279 -0.347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-1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000000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-0.02786 0 C -0.04036 0 -0.05534 0.01968 -0.05534 0.03704 L -0.05534 0.07431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34 0.07431 C -0.05859 0.07315 -0.06146 0.07269 -0.06432 0.07176 C -0.06549 0.0713 -0.06653 0.06968 -0.06784 0.06968 C -0.08281 0.06829 -0.09765 0.06806 -0.11263 0.06736 L -0.2526 0.06968 C -0.25651 0.06968 -0.2608 0.07176 -0.26484 0.07176 C -0.28763 0.07176 -0.31041 0.07037 -0.33307 0.06968 C -0.34075 0.0662 -0.33698 0.06759 -0.34791 0.06528 C -0.35156 0.06435 -0.35547 0.06366 -0.35911 0.06296 C -0.36901 0.06157 -0.39336 0.05926 -0.40234 0.05856 C -0.40612 0.05764 -0.40989 0.05671 -0.41354 0.05625 C -0.42278 0.05532 -0.43177 0.05486 -0.44075 0.05417 L -0.46445 0.05185 L -0.50885 0.05417 C -0.51159 0.0544 -0.51393 0.05625 -0.5164 0.05625 C -0.52174 0.05625 -0.52721 0.05486 -0.53255 0.05417 C -0.54609 0.04815 -0.52474 0.05694 -0.55351 0.04977 C -0.55703 0.04884 -0.56015 0.04653 -0.56341 0.04514 C -0.56966 0.04236 -0.56679 0.04398 -0.57213 0.04074 C -0.57995 0.03171 -0.57187 0.03866 -0.57968 0.03866 C -0.58073 0.03866 -0.58906 0.03519 -0.59075 0.03426 C -0.59192 0.03356 -0.5931 0.03241 -0.5944 0.03194 C -0.59739 0.03102 -0.60026 0.03056 -0.60312 0.02986 C -0.60768 0.02685 -0.60729 0.02685 -0.61315 0.02523 C -0.61888 0.02361 -0.62474 0.02338 -0.63034 0.02083 C -0.63359 0.01944 -0.63698 0.01736 -0.64023 0.01644 C -0.64778 0.01481 -0.65156 0.01389 -0.65885 0.01204 C -0.66146 0.01134 -0.66393 0.01065 -0.66627 0.00972 C -0.66836 0.00903 -0.67044 0.0081 -0.67252 0.00764 C -0.67578 0.00671 -0.67903 0.00602 -0.68229 0.00532 C -0.69023 0.00093 -0.68724 0.00116 -0.69088 0.00116 " pathEditMode="relative" rAng="0" ptsTypes="AAAAAAAAAAAAAAAAAAAAAAAAAAAAA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84" y="-365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1 -0.3595 C -0.01588 -0.36042 -0.01953 -0.36065 -0.02317 -0.36181 C -0.03255 -0.36482 -0.03255 -0.3676 -0.04166 -0.36829 C -0.06627 -0.37037 -0.11549 -0.37269 -0.11549 -0.37269 C -0.11953 -0.37338 -0.12369 -0.37408 -0.12773 -0.375 C -0.12981 -0.37547 -0.13177 -0.37709 -0.13385 -0.37709 C -0.14088 -0.37709 -0.14778 -0.3757 -0.15481 -0.375 C -0.15599 -0.37431 -0.15729 -0.37385 -0.15846 -0.37269 C -0.16796 -0.36436 -0.15651 -0.37176 -0.16588 -0.36621 C -0.20872 -0.3713 -0.15546 -0.36621 -0.21132 -0.36621 C -0.23554 -0.36621 -0.25963 -0.3676 -0.28385 -0.36829 L -0.30104 -0.37269 L -0.30963 -0.375 C -0.31093 -0.3757 -0.31211 -0.37662 -0.31341 -0.37709 C -0.31666 -0.37871 -0.32005 -0.37963 -0.32317 -0.38149 C -0.32578 -0.38311 -0.32916 -0.38519 -0.33177 -0.38588 C -0.33593 -0.38681 -0.33997 -0.38727 -0.34414 -0.38797 C -0.35416 -0.39005 -0.35182 -0.38959 -0.36002 -0.39237 C -0.39583 -0.38982 -0.40742 -0.38797 -0.44856 -0.39237 C -0.44974 -0.3926 -0.45026 -0.39537 -0.45104 -0.39676 C -0.45065 -0.39977 -0.44908 -0.40278 -0.44987 -0.40556 C -0.45039 -0.40741 -0.4513 -0.40209 -0.45234 -0.40116 C -0.45455 -0.39908 -0.45716 -0.39838 -0.45963 -0.39676 C -0.46263 -0.39514 -0.46523 -0.39329 -0.46823 -0.39237 C -0.47148 -0.39144 -0.47487 -0.39098 -0.47812 -0.39028 C -0.48255 -0.39098 -0.48711 -0.39098 -0.49166 -0.39237 C -0.49414 -0.39329 -0.49648 -0.3963 -0.49895 -0.39676 L -0.50885 -0.39908 C -0.51132 -0.39954 -0.51367 -0.40093 -0.51614 -0.40116 C -0.52435 -0.40232 -0.53255 -0.40255 -0.54075 -0.40348 C -0.55052 -0.40533 -0.55013 -0.40463 -0.55794 -0.40787 C -0.56666 -0.41112 -0.55937 -0.40857 -0.56666 -0.41204 C -0.56823 -0.41297 -0.56992 -0.41343 -0.57148 -0.41436 C -0.57278 -0.41505 -0.57395 -0.41598 -0.57526 -0.41644 C -0.58164 -0.41945 -0.58515 -0.41945 -0.59244 -0.42084 L -0.60221 -0.42315 C -0.6039 -0.42385 -0.6056 -0.42454 -0.60716 -0.42524 C -0.60846 -0.42593 -0.60963 -0.42709 -0.6108 -0.42755 C -0.61367 -0.42848 -0.61666 -0.42871 -0.61953 -0.42963 C -0.62356 -0.43102 -0.6276 -0.43264 -0.63177 -0.43403 C -0.63385 -0.43473 -0.6358 -0.43612 -0.63789 -0.43612 L -0.64153 -0.43612 " pathEditMode="relative" ptsTypes="AAAAAAAAAAAAAAAAAAAAAAAAAAAAAAAAAAAAAAAA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1135 L -0.63294 -0.42477 " pathEditMode="relative" ptsTypes="AA">
                                      <p:cBhvr>
                                        <p:cTn id="42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-3.75E-6 -0.20301 C -3.75E-6 -0.29329 -0.03932 -0.40417 -0.07083 -0.40417 L -0.14114 -0.40417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57" y="-2020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 0 L 0.00586 0.01551 " pathEditMode="relative" ptsTypes="AA"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7" grpId="1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34E4-92D4-6847-8A2C-5CECA52E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0"/>
            <a:ext cx="6599582" cy="15651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ハードウェアの仕様:</a:t>
            </a:r>
            <a:endParaRPr 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4DE86F-74C5-7D46-B5A0-B5AE0989CE9F}"/>
              </a:ext>
            </a:extLst>
          </p:cNvPr>
          <p:cNvCxnSpPr>
            <a:cxnSpLocks/>
          </p:cNvCxnSpPr>
          <p:nvPr/>
        </p:nvCxnSpPr>
        <p:spPr>
          <a:xfrm>
            <a:off x="437322" y="1195058"/>
            <a:ext cx="53384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7EE49E-B376-4E47-ACBB-99B89D23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1058-9AEB-8C49-881E-DFBE9394B452}" type="datetime1">
              <a:rPr lang="ja-JP" altLang="en-US" smtClean="0"/>
              <a:t>2019/1/11</a:t>
            </a:fld>
            <a:endParaRPr lang="en-US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8FF82807-C638-3D4D-808A-643807489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087" y="1785056"/>
            <a:ext cx="6386408" cy="4351338"/>
          </a:xfrm>
        </p:spPr>
        <p:txBody>
          <a:bodyPr>
            <a:normAutofit/>
          </a:bodyPr>
          <a:lstStyle/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本体の設置は置くだけ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 algn="ctr">
              <a:buNone/>
            </a:pP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 algn="ctr">
              <a:buNone/>
            </a:pP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⇩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 algn="ctr">
              <a:buNone/>
            </a:pP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 algn="ctr">
              <a:buNone/>
            </a:pP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ハードとソフトを別々に使える！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 algn="ctr">
              <a:buNone/>
            </a:pP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初期作業で効率アップ！</a:t>
            </a:r>
          </a:p>
        </p:txBody>
      </p:sp>
      <p:pic>
        <p:nvPicPr>
          <p:cNvPr id="17" name="図 16" descr="室内, 壁 が含まれている画像&#10;&#10;&#10;&#10;自動的に生成された説明">
            <a:extLst>
              <a:ext uri="{FF2B5EF4-FFF2-40B4-BE49-F238E27FC236}">
                <a16:creationId xmlns:a16="http://schemas.microsoft.com/office/drawing/2014/main" id="{5924B59B-0C1B-2D4E-8B36-6A8D0D0A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904" y="91789"/>
            <a:ext cx="5000198" cy="66744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51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34E4-92D4-6847-8A2C-5CECA52E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0"/>
            <a:ext cx="6599582" cy="15651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ハードウェアの仕様: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4DE86F-74C5-7D46-B5A0-B5AE0989CE9F}"/>
              </a:ext>
            </a:extLst>
          </p:cNvPr>
          <p:cNvCxnSpPr>
            <a:cxnSpLocks/>
          </p:cNvCxnSpPr>
          <p:nvPr/>
        </p:nvCxnSpPr>
        <p:spPr>
          <a:xfrm>
            <a:off x="437322" y="1195058"/>
            <a:ext cx="53384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7EE49E-B376-4E47-ACBB-99B89D23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1058-9AEB-8C49-881E-DFBE9394B452}" type="datetime1">
              <a:rPr lang="ja-JP" altLang="en-US" smtClean="0"/>
              <a:t>2019/1/11</a:t>
            </a:fld>
            <a:endParaRPr lang="en-US" dirty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8FF82807-C638-3D4D-808A-643807489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743" y="1403594"/>
            <a:ext cx="7045817" cy="4351338"/>
          </a:xfrm>
        </p:spPr>
        <p:txBody>
          <a:bodyPr>
            <a:normAutofit/>
          </a:bodyPr>
          <a:lstStyle/>
          <a:p>
            <a:r>
              <a:rPr lang="ja-JP" altLang="en-US" sz="3000">
                <a:latin typeface="Meiryo" panose="020B0604030504040204" pitchFamily="34" charset="-128"/>
                <a:ea typeface="Meiryo" panose="020B0604030504040204" pitchFamily="34" charset="-128"/>
              </a:rPr>
              <a:t>アームと爪を低く設計</a:t>
            </a:r>
            <a:endParaRPr lang="en-US" altLang="ja-JP" sz="3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>
              <a:buNone/>
            </a:pPr>
            <a:r>
              <a:rPr lang="ja-JP" altLang="en-US" sz="3000">
                <a:latin typeface="Meiryo" panose="020B0604030504040204" pitchFamily="34" charset="-128"/>
                <a:ea typeface="Meiryo" panose="020B0604030504040204" pitchFamily="34" charset="-128"/>
              </a:rPr>
              <a:t>　→進むだけで青ボール、タイヤ回収</a:t>
            </a:r>
            <a:endParaRPr lang="en-US" altLang="ja-JP" sz="3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>
              <a:buNone/>
            </a:pPr>
            <a:r>
              <a:rPr lang="ja-JP" altLang="en-US" sz="3000">
                <a:latin typeface="Meiryo" panose="020B0604030504040204" pitchFamily="34" charset="-128"/>
                <a:ea typeface="Meiryo" panose="020B0604030504040204" pitchFamily="34" charset="-128"/>
              </a:rPr>
              <a:t>　→アームを上げるだけで赤ボール、</a:t>
            </a:r>
            <a:endParaRPr lang="en-US" altLang="ja-JP" sz="3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>
              <a:buNone/>
            </a:pPr>
            <a:r>
              <a:rPr lang="ja-JP" altLang="en-US" sz="3000">
                <a:latin typeface="Meiryo" panose="020B0604030504040204" pitchFamily="34" charset="-128"/>
                <a:ea typeface="Meiryo" panose="020B0604030504040204" pitchFamily="34" charset="-128"/>
              </a:rPr>
              <a:t>　　ブロック回収</a:t>
            </a:r>
            <a:endParaRPr lang="en-US" altLang="ja-JP" sz="3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3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>
              <a:buNone/>
            </a:pPr>
            <a:r>
              <a:rPr lang="ja-JP" altLang="en-US" sz="3000">
                <a:latin typeface="Meiryo" panose="020B0604030504040204" pitchFamily="34" charset="-128"/>
                <a:ea typeface="Meiryo" panose="020B0604030504040204" pitchFamily="34" charset="-128"/>
              </a:rPr>
              <a:t>　　　　　　　　⇩</a:t>
            </a:r>
            <a:endParaRPr lang="en-US" altLang="ja-JP" sz="3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>
              <a:buNone/>
            </a:pPr>
            <a:endParaRPr lang="en-US" altLang="ja-JP" sz="3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0" indent="0" algn="ctr">
              <a:buNone/>
            </a:pPr>
            <a:r>
              <a:rPr lang="ja-JP" altLang="en-US" sz="3000">
                <a:latin typeface="Meiryo" panose="020B0604030504040204" pitchFamily="34" charset="-128"/>
                <a:ea typeface="Meiryo" panose="020B0604030504040204" pitchFamily="34" charset="-128"/>
              </a:rPr>
              <a:t>動作の記述が簡潔に済む！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　　　　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3A3D3CB-6F5F-F040-A821-2D15E52A6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325" y="183629"/>
            <a:ext cx="4907512" cy="655070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4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1DB3-4A6A-C54E-A1C0-BD5E95F6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78" y="365125"/>
            <a:ext cx="10566722" cy="980631"/>
          </a:xfrm>
        </p:spPr>
        <p:txBody>
          <a:bodyPr/>
          <a:lstStyle/>
          <a:p>
            <a:r>
              <a:rPr lang="ja-JP" altLang="en-US">
                <a:latin typeface="Meiryo"/>
                <a:ea typeface="Meiryo"/>
              </a:rPr>
              <a:t>ソフトウェアの仕様:</a:t>
            </a:r>
            <a:endParaRPr lang="en-US" dirty="0">
              <a:latin typeface="Meiryo"/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2682-1B1F-0943-9B06-3FFB5A00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28" y="1446835"/>
            <a:ext cx="10710672" cy="4730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3200">
                <a:latin typeface="Meiryo"/>
                <a:ea typeface="Meiryo"/>
              </a:rPr>
              <a:t>カラー認識方法</a:t>
            </a:r>
            <a:endParaRPr lang="en-US" altLang="ja-JP" sz="3200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</a:rPr>
              <a:t>　各</a:t>
            </a:r>
            <a:r>
              <a:rPr lang="en-US" altLang="ja-JP" dirty="0">
                <a:latin typeface="Meiryo"/>
                <a:ea typeface="Meiryo"/>
              </a:rPr>
              <a:t>RGB</a:t>
            </a:r>
            <a:r>
              <a:rPr lang="ja-JP" altLang="en-US">
                <a:latin typeface="Meiryo"/>
                <a:ea typeface="Meiryo"/>
              </a:rPr>
              <a:t>の閾値を実験して決定</a:t>
            </a:r>
            <a:endParaRPr lang="en-US" altLang="ja-JP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</a:rPr>
              <a:t>　各ビットに閾値より高ければ１それ以外は０を出力</a:t>
            </a:r>
            <a:endParaRPr lang="en-US" altLang="ja-JP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</a:rPr>
              <a:t>　３ビット</a:t>
            </a:r>
            <a:r>
              <a:rPr lang="en-US" altLang="ja-JP" dirty="0">
                <a:latin typeface="Meiryo"/>
                <a:ea typeface="Meiryo"/>
              </a:rPr>
              <a:t>(R,G,B)</a:t>
            </a:r>
            <a:r>
              <a:rPr lang="ja-JP" altLang="en-US">
                <a:latin typeface="Meiryo"/>
                <a:ea typeface="Meiryo"/>
              </a:rPr>
              <a:t>の組み合わせで色を判定</a:t>
            </a:r>
            <a:endParaRPr lang="en-US" altLang="ja-JP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</a:rPr>
              <a:t>　</a:t>
            </a:r>
            <a:endParaRPr lang="en-US" altLang="ja-JP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</a:rPr>
              <a:t>　例</a:t>
            </a:r>
            <a:r>
              <a:rPr lang="en-US" altLang="ja-JP" dirty="0">
                <a:latin typeface="Meiryo"/>
                <a:ea typeface="Meiryo"/>
              </a:rPr>
              <a:t>.</a:t>
            </a:r>
            <a:r>
              <a:rPr lang="ja-JP" altLang="en-US">
                <a:latin typeface="Meiryo"/>
                <a:ea typeface="Meiryo"/>
              </a:rPr>
              <a:t> </a:t>
            </a:r>
            <a:endParaRPr lang="en-US" altLang="ja-JP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en-US" altLang="ja-JP" dirty="0">
                <a:latin typeface="Meiryo"/>
                <a:ea typeface="Meiryo"/>
              </a:rPr>
              <a:t>   (0,1,0) </a:t>
            </a:r>
            <a:r>
              <a:rPr lang="ja-JP" altLang="en-US">
                <a:latin typeface="Meiryo"/>
                <a:ea typeface="Meiryo"/>
              </a:rPr>
              <a:t>→</a:t>
            </a:r>
            <a:r>
              <a:rPr lang="en-US" altLang="ja-JP" dirty="0">
                <a:latin typeface="Meiryo"/>
                <a:ea typeface="Meiryo"/>
              </a:rPr>
              <a:t> </a:t>
            </a:r>
            <a:r>
              <a:rPr lang="ja-JP" altLang="en-US">
                <a:latin typeface="Meiryo"/>
                <a:ea typeface="Meiryo"/>
              </a:rPr>
              <a:t>グリーン</a:t>
            </a:r>
            <a:endParaRPr lang="en-US" altLang="ja-JP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en-US" dirty="0">
                <a:latin typeface="Meiryo"/>
                <a:ea typeface="Meiryo"/>
              </a:rPr>
              <a:t>   (1,1,0) </a:t>
            </a:r>
            <a:r>
              <a:rPr lang="ja-JP" altLang="en-US">
                <a:latin typeface="Meiryo"/>
                <a:ea typeface="Meiryo"/>
              </a:rPr>
              <a:t>→ イエロー</a:t>
            </a:r>
            <a:endParaRPr lang="en-US" altLang="ja-JP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</a:rPr>
              <a:t>　</a:t>
            </a:r>
            <a:r>
              <a:rPr lang="en-US" altLang="ja-JP" dirty="0">
                <a:latin typeface="Meiryo"/>
                <a:ea typeface="Meiryo"/>
              </a:rPr>
              <a:t>(1,0,1) </a:t>
            </a:r>
            <a:r>
              <a:rPr lang="ja-JP" altLang="en-US">
                <a:latin typeface="Meiryo"/>
                <a:ea typeface="Meiryo"/>
              </a:rPr>
              <a:t>→ マゼンタ</a:t>
            </a:r>
            <a:endParaRPr lang="en-US" dirty="0">
              <a:latin typeface="Meiryo"/>
              <a:ea typeface="Meiryo"/>
            </a:endParaRPr>
          </a:p>
          <a:p>
            <a:endParaRPr lang="en-US" dirty="0">
              <a:latin typeface="Meiryo"/>
              <a:ea typeface="Meiryo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48066F-59CD-BB47-9865-6BFE26593348}"/>
              </a:ext>
            </a:extLst>
          </p:cNvPr>
          <p:cNvCxnSpPr>
            <a:cxnSpLocks/>
          </p:cNvCxnSpPr>
          <p:nvPr/>
        </p:nvCxnSpPr>
        <p:spPr>
          <a:xfrm>
            <a:off x="879318" y="1160334"/>
            <a:ext cx="106780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56795-F99F-6C4E-8C52-4DE93CB0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E64-11EE-464D-A13D-60054958E25C}" type="datetime1">
              <a:rPr lang="ja-JP" altLang="en-US" smtClean="0"/>
              <a:t>2019/1/11</a:t>
            </a:fld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B47C236-6474-D74D-A9FF-77E80CBC5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3422650"/>
            <a:ext cx="12700" cy="12700"/>
          </a:xfrm>
          <a:prstGeom prst="rect">
            <a:avLst/>
          </a:prstGeom>
        </p:spPr>
      </p:pic>
      <p:pic>
        <p:nvPicPr>
          <p:cNvPr id="15" name="図 14" descr="&#10;">
            <a:extLst>
              <a:ext uri="{FF2B5EF4-FFF2-40B4-BE49-F238E27FC236}">
                <a16:creationId xmlns:a16="http://schemas.microsoft.com/office/drawing/2014/main" id="{D27F6DF0-D8ED-1342-8AAE-C9885AAEB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144" y="2945179"/>
            <a:ext cx="3919307" cy="375532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2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1DB3-4A6A-C54E-A1C0-BD5E95F6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78" y="365125"/>
            <a:ext cx="10566722" cy="980631"/>
          </a:xfrm>
        </p:spPr>
        <p:txBody>
          <a:bodyPr/>
          <a:lstStyle/>
          <a:p>
            <a:r>
              <a:rPr lang="ja-JP" altLang="en-US">
                <a:latin typeface="Meiryo"/>
                <a:ea typeface="Meiryo"/>
              </a:rPr>
              <a:t>ソフトウェアの仕様:</a:t>
            </a:r>
            <a:endParaRPr lang="en-US" dirty="0">
              <a:latin typeface="Meiryo"/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2682-1B1F-0943-9B06-3FFB5A00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28" y="1446835"/>
            <a:ext cx="10710672" cy="4730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3200">
                <a:latin typeface="Meiryo"/>
                <a:ea typeface="Meiryo"/>
              </a:rPr>
              <a:t>実際の操作</a:t>
            </a:r>
            <a:endParaRPr lang="en-US" altLang="ja-JP" sz="3200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 sz="3200">
                <a:latin typeface="Meiryo"/>
                <a:ea typeface="Meiryo"/>
              </a:rPr>
              <a:t>　両輪の回転角度を</a:t>
            </a:r>
            <a:r>
              <a:rPr lang="en-US" altLang="ja-JP" sz="3200" dirty="0">
                <a:latin typeface="Meiryo"/>
                <a:ea typeface="Meiryo"/>
              </a:rPr>
              <a:t>PID</a:t>
            </a:r>
            <a:r>
              <a:rPr lang="ja-JP" altLang="en-US" sz="3200">
                <a:latin typeface="Meiryo"/>
                <a:ea typeface="Meiryo"/>
              </a:rPr>
              <a:t>制御で制御</a:t>
            </a:r>
            <a:endParaRPr lang="en-US" altLang="ja-JP" sz="3200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 sz="3200">
                <a:latin typeface="Meiryo"/>
                <a:ea typeface="Meiryo"/>
              </a:rPr>
              <a:t>　　　　　　　　　　　　⇩</a:t>
            </a:r>
            <a:endParaRPr lang="en-US" altLang="ja-JP" sz="3200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 sz="3200">
                <a:latin typeface="Meiryo"/>
                <a:ea typeface="Meiryo"/>
              </a:rPr>
              <a:t>　メリット</a:t>
            </a:r>
            <a:endParaRPr lang="en-US" altLang="ja-JP" sz="3200" dirty="0">
              <a:latin typeface="Meiryo"/>
              <a:ea typeface="Meiryo"/>
            </a:endParaRPr>
          </a:p>
          <a:p>
            <a:r>
              <a:rPr lang="ja-JP" altLang="en-US" sz="3200">
                <a:latin typeface="Meiryo"/>
                <a:ea typeface="Meiryo"/>
              </a:rPr>
              <a:t>プログラムの記述が簡単！</a:t>
            </a:r>
            <a:endParaRPr lang="en-US" altLang="ja-JP" sz="3200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 sz="3200">
                <a:latin typeface="Meiryo"/>
                <a:ea typeface="Meiryo"/>
              </a:rPr>
              <a:t>　デメリット</a:t>
            </a:r>
            <a:endParaRPr lang="en-US" altLang="ja-JP" sz="3200" dirty="0">
              <a:latin typeface="Meiryo"/>
              <a:ea typeface="Meiryo"/>
            </a:endParaRPr>
          </a:p>
          <a:p>
            <a:r>
              <a:rPr lang="ja-JP" altLang="en-US" sz="3200">
                <a:latin typeface="Meiryo"/>
                <a:ea typeface="Meiryo"/>
              </a:rPr>
              <a:t>調整に時間がかかる</a:t>
            </a:r>
            <a:endParaRPr lang="en-US" sz="3200" dirty="0">
              <a:latin typeface="Meiryo"/>
              <a:ea typeface="Meiryo"/>
            </a:endParaRPr>
          </a:p>
          <a:p>
            <a:pPr marL="0" indent="0">
              <a:buNone/>
            </a:pPr>
            <a:endParaRPr lang="en-US" sz="3200" dirty="0">
              <a:latin typeface="Meiryo"/>
              <a:ea typeface="Meiryo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48066F-59CD-BB47-9865-6BFE26593348}"/>
              </a:ext>
            </a:extLst>
          </p:cNvPr>
          <p:cNvCxnSpPr>
            <a:cxnSpLocks/>
          </p:cNvCxnSpPr>
          <p:nvPr/>
        </p:nvCxnSpPr>
        <p:spPr>
          <a:xfrm>
            <a:off x="879318" y="1160334"/>
            <a:ext cx="104333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424F69-A155-614E-B71F-6C58EEDF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8B0F-320F-084F-A886-32415158F844}" type="datetime1">
              <a:rPr lang="ja-JP" altLang="en-US" smtClean="0"/>
              <a:t>2019/1/11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1DB3-4A6A-C54E-A1C0-BD5E95F6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78" y="365125"/>
            <a:ext cx="10566722" cy="980631"/>
          </a:xfrm>
        </p:spPr>
        <p:txBody>
          <a:bodyPr/>
          <a:lstStyle/>
          <a:p>
            <a:r>
              <a:rPr lang="ja-JP" altLang="en-US">
                <a:latin typeface="Meiryo"/>
                <a:ea typeface="Meiryo"/>
              </a:rPr>
              <a:t>結果: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2682-1B1F-0943-9B06-3FFB5A00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28" y="1626223"/>
            <a:ext cx="10710672" cy="4730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4000">
                <a:latin typeface="Meiryo"/>
                <a:ea typeface="Meiryo"/>
              </a:rPr>
              <a:t>ベースから出た　</a:t>
            </a:r>
            <a:r>
              <a:rPr lang="en-US" altLang="ja-JP" sz="4000" dirty="0">
                <a:latin typeface="Meiryo"/>
                <a:ea typeface="Meiryo"/>
              </a:rPr>
              <a:t>100</a:t>
            </a:r>
            <a:r>
              <a:rPr lang="ja-JP" altLang="en-US" sz="4000">
                <a:latin typeface="Meiryo"/>
                <a:ea typeface="Meiryo"/>
              </a:rPr>
              <a:t>点　</a:t>
            </a:r>
            <a:endParaRPr lang="en-US" altLang="ja-JP" sz="4000" dirty="0">
              <a:latin typeface="Meiryo"/>
              <a:ea typeface="Meiryo"/>
            </a:endParaRPr>
          </a:p>
          <a:p>
            <a:r>
              <a:rPr lang="ja-JP" altLang="en-US" sz="4000">
                <a:latin typeface="Meiryo"/>
                <a:ea typeface="Meiryo"/>
              </a:rPr>
              <a:t>残り時間</a:t>
            </a:r>
            <a:r>
              <a:rPr lang="en-US" altLang="ja-JP" sz="4000" dirty="0">
                <a:latin typeface="Meiryo"/>
                <a:ea typeface="Meiryo"/>
              </a:rPr>
              <a:t>12</a:t>
            </a:r>
            <a:r>
              <a:rPr lang="ja-JP" altLang="en-US" sz="4000">
                <a:latin typeface="Meiryo"/>
                <a:ea typeface="Meiryo"/>
              </a:rPr>
              <a:t>秒　　</a:t>
            </a:r>
            <a:r>
              <a:rPr lang="en-US" altLang="ja-JP" sz="4000" dirty="0">
                <a:latin typeface="Meiryo"/>
                <a:ea typeface="Meiryo"/>
              </a:rPr>
              <a:t>3.6</a:t>
            </a:r>
            <a:r>
              <a:rPr lang="ja-JP" altLang="en-US" sz="4000">
                <a:latin typeface="Meiryo"/>
                <a:ea typeface="Meiryo"/>
              </a:rPr>
              <a:t>点</a:t>
            </a:r>
            <a:endParaRPr lang="en-US" altLang="ja-JP" sz="4000" dirty="0">
              <a:latin typeface="Meiryo"/>
              <a:ea typeface="Meiryo"/>
            </a:endParaRPr>
          </a:p>
          <a:p>
            <a:r>
              <a:rPr lang="ja-JP" altLang="en-US" sz="4000">
                <a:latin typeface="Meiryo"/>
                <a:ea typeface="Meiryo"/>
              </a:rPr>
              <a:t>合計　　　　　　</a:t>
            </a:r>
            <a:r>
              <a:rPr lang="en-US" altLang="ja-JP" sz="4000" dirty="0">
                <a:latin typeface="Meiryo"/>
                <a:ea typeface="Meiryo"/>
              </a:rPr>
              <a:t>103.6</a:t>
            </a:r>
            <a:r>
              <a:rPr lang="ja-JP" altLang="en-US" sz="4000">
                <a:latin typeface="Meiryo"/>
                <a:ea typeface="Meiryo"/>
              </a:rPr>
              <a:t>点　　</a:t>
            </a:r>
            <a:endParaRPr lang="en-US" altLang="ja-JP" sz="4000" dirty="0">
              <a:latin typeface="Meiryo"/>
              <a:ea typeface="Meiryo"/>
            </a:endParaRPr>
          </a:p>
          <a:p>
            <a:pPr marL="0" indent="0" algn="ctr">
              <a:buNone/>
            </a:pPr>
            <a:endParaRPr lang="en-US" altLang="ja-JP" sz="4000" dirty="0">
              <a:latin typeface="Meiryo"/>
              <a:ea typeface="Meiryo"/>
            </a:endParaRPr>
          </a:p>
          <a:p>
            <a:pPr marL="0" indent="0" algn="ctr">
              <a:buNone/>
            </a:pPr>
            <a:r>
              <a:rPr lang="ja-JP" altLang="en-US" sz="7200">
                <a:latin typeface="Meiryo"/>
                <a:ea typeface="Meiryo"/>
              </a:rPr>
              <a:t>１５位</a:t>
            </a:r>
            <a:endParaRPr lang="en-US" altLang="ja-JP" sz="7200">
              <a:latin typeface="Meiryo"/>
              <a:ea typeface="Meiryo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48066F-59CD-BB47-9865-6BFE26593348}"/>
              </a:ext>
            </a:extLst>
          </p:cNvPr>
          <p:cNvCxnSpPr>
            <a:cxnSpLocks/>
          </p:cNvCxnSpPr>
          <p:nvPr/>
        </p:nvCxnSpPr>
        <p:spPr>
          <a:xfrm>
            <a:off x="879318" y="1160334"/>
            <a:ext cx="104333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79E0C-A833-AA4B-AC30-44DB19BA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1F36-268B-F440-8244-A8860B0795BD}" type="datetime1">
              <a:rPr lang="ja-JP" altLang="en-US" smtClean="0"/>
              <a:t>2019/1/11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5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1DB3-4A6A-C54E-A1C0-BD5E95F6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78" y="365125"/>
            <a:ext cx="10566722" cy="980631"/>
          </a:xfrm>
        </p:spPr>
        <p:txBody>
          <a:bodyPr/>
          <a:lstStyle/>
          <a:p>
            <a:r>
              <a:rPr lang="ja-JP" altLang="en-US">
                <a:latin typeface="Meiryo"/>
                <a:ea typeface="Meiryo"/>
              </a:rPr>
              <a:t>課題: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2682-1B1F-0943-9B06-3FFB5A00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28" y="1446835"/>
            <a:ext cx="10710672" cy="4730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3200">
                <a:latin typeface="Meiryo"/>
                <a:ea typeface="Meiryo"/>
              </a:rPr>
              <a:t>タスク管理がうまくいかなかった</a:t>
            </a:r>
            <a:endParaRPr lang="en-US" altLang="ja-JP" sz="3200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 sz="3200">
                <a:latin typeface="Meiryo"/>
                <a:ea typeface="Meiryo"/>
              </a:rPr>
              <a:t>　　→プログラムの保守性・再利用性が低い</a:t>
            </a:r>
            <a:endParaRPr lang="en-US" altLang="ja-JP" sz="3200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 sz="3200">
                <a:latin typeface="Meiryo"/>
                <a:ea typeface="Meiryo"/>
              </a:rPr>
              <a:t>　　　→カラーセンサーが使用できない</a:t>
            </a:r>
            <a:endParaRPr lang="en-US" altLang="ja-JP" sz="3200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 sz="3200">
                <a:latin typeface="Meiryo"/>
                <a:ea typeface="Meiryo"/>
              </a:rPr>
              <a:t>　　　→タッチセンサーが使用できない</a:t>
            </a:r>
            <a:endParaRPr lang="en-US" altLang="ja-JP" sz="3200" dirty="0">
              <a:latin typeface="Meiryo"/>
              <a:ea typeface="Meiryo"/>
            </a:endParaRPr>
          </a:p>
          <a:p>
            <a:pPr marL="0" indent="0">
              <a:buNone/>
            </a:pPr>
            <a:endParaRPr lang="en-US" altLang="ja-JP" sz="3200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 sz="3200">
                <a:latin typeface="Meiryo"/>
                <a:ea typeface="Meiryo"/>
              </a:rPr>
              <a:t>競技会終了後に改善！</a:t>
            </a:r>
            <a:endParaRPr lang="en-US" altLang="ja-JP" sz="3200" dirty="0">
              <a:latin typeface="Meiryo"/>
              <a:ea typeface="Meiryo"/>
            </a:endParaRPr>
          </a:p>
          <a:p>
            <a:pPr marL="0" indent="0">
              <a:buNone/>
            </a:pPr>
            <a:r>
              <a:rPr lang="ja-JP" altLang="en-US" sz="3200">
                <a:latin typeface="Meiryo"/>
                <a:ea typeface="Meiryo"/>
              </a:rPr>
              <a:t>　　→次回の競技会では１位を狙える？？？</a:t>
            </a:r>
            <a:endParaRPr lang="en-US" altLang="ja-JP" sz="3200" dirty="0">
              <a:latin typeface="Meiryo"/>
              <a:ea typeface="Meiryo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48066F-59CD-BB47-9865-6BFE26593348}"/>
              </a:ext>
            </a:extLst>
          </p:cNvPr>
          <p:cNvCxnSpPr>
            <a:cxnSpLocks/>
          </p:cNvCxnSpPr>
          <p:nvPr/>
        </p:nvCxnSpPr>
        <p:spPr>
          <a:xfrm>
            <a:off x="879318" y="1160334"/>
            <a:ext cx="104333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79E0C-A833-AA4B-AC30-44DB19BA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1F36-268B-F440-8244-A8860B0795BD}" type="datetime1">
              <a:rPr lang="ja-JP" altLang="en-US" smtClean="0"/>
              <a:t>2019/1/11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20522</TotalTime>
  <Words>155</Words>
  <Application>Microsoft Macintosh PowerPoint</Application>
  <PresentationFormat>Widescreen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Meiryo</vt:lpstr>
      <vt:lpstr>游ゴシック</vt:lpstr>
      <vt:lpstr>Arial</vt:lpstr>
      <vt:lpstr>Calibri</vt:lpstr>
      <vt:lpstr>Calibri Light</vt:lpstr>
      <vt:lpstr>Office テーマ</vt:lpstr>
      <vt:lpstr>もの集め競技会の戦略評価</vt:lpstr>
      <vt:lpstr>戦略:オブジェクトを個別回収</vt:lpstr>
      <vt:lpstr>ハードウェアの仕様:</vt:lpstr>
      <vt:lpstr>ハードウェアの仕様:</vt:lpstr>
      <vt:lpstr>ソフトウェアの仕様:</vt:lpstr>
      <vt:lpstr>ソフトウェアの仕様:</vt:lpstr>
      <vt:lpstr>結果:</vt:lpstr>
      <vt:lpstr>課題: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予備競技会の戦略評価</dc:title>
  <dc:creator>Onggo Barata</dc:creator>
  <cp:lastModifiedBy>Onggo Barata</cp:lastModifiedBy>
  <cp:revision>87</cp:revision>
  <dcterms:created xsi:type="dcterms:W3CDTF">2018-11-15T07:15:24Z</dcterms:created>
  <dcterms:modified xsi:type="dcterms:W3CDTF">2019-01-11T08:48:02Z</dcterms:modified>
</cp:coreProperties>
</file>