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15"/>
  </p:notesMasterIdLst>
  <p:handoutMasterIdLst>
    <p:handoutMasterId r:id="rId16"/>
  </p:handoutMasterIdLst>
  <p:sldIdLst>
    <p:sldId id="256" r:id="rId2"/>
    <p:sldId id="265" r:id="rId3"/>
    <p:sldId id="269" r:id="rId4"/>
    <p:sldId id="274" r:id="rId5"/>
    <p:sldId id="273" r:id="rId6"/>
    <p:sldId id="277" r:id="rId7"/>
    <p:sldId id="278" r:id="rId8"/>
    <p:sldId id="275" r:id="rId9"/>
    <p:sldId id="264" r:id="rId10"/>
    <p:sldId id="272" r:id="rId11"/>
    <p:sldId id="261" r:id="rId12"/>
    <p:sldId id="263" r:id="rId13"/>
    <p:sldId id="259"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C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2" autoAdjust="0"/>
    <p:restoredTop sz="91125" autoAdjust="0"/>
  </p:normalViewPr>
  <p:slideViewPr>
    <p:cSldViewPr snapToGrid="0">
      <p:cViewPr>
        <p:scale>
          <a:sx n="103" d="100"/>
          <a:sy n="103" d="100"/>
        </p:scale>
        <p:origin x="832" y="376"/>
      </p:cViewPr>
      <p:guideLst/>
    </p:cSldViewPr>
  </p:slideViewPr>
  <p:notesTextViewPr>
    <p:cViewPr>
      <p:scale>
        <a:sx n="1" d="1"/>
        <a:sy n="1" d="1"/>
      </p:scale>
      <p:origin x="0" y="0"/>
    </p:cViewPr>
  </p:notesTextViewPr>
  <p:notesViewPr>
    <p:cSldViewPr snapToGrid="0">
      <p:cViewPr varScale="1">
        <p:scale>
          <a:sx n="87" d="100"/>
          <a:sy n="87" d="100"/>
        </p:scale>
        <p:origin x="3904"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DBCB06-FF85-48B4-AEE8-95502F62B99A}" type="doc">
      <dgm:prSet loTypeId="urn:microsoft.com/office/officeart/2005/8/layout/chevron2" loCatId="process" qsTypeId="urn:microsoft.com/office/officeart/2005/8/quickstyle/simple1" qsCatId="simple" csTypeId="urn:microsoft.com/office/officeart/2005/8/colors/accent6_1" csCatId="accent6" phldr="1"/>
      <dgm:spPr/>
    </dgm:pt>
    <dgm:pt modelId="{276D0583-2B68-49D9-BD86-9BE660CD162D}">
      <dgm:prSet phldrT="[Text]" custT="1"/>
      <dgm:spPr/>
      <dgm:t>
        <a:bodyPr/>
        <a:lstStyle/>
        <a:p>
          <a:r>
            <a:rPr lang="ja-JP" altLang="en-US" sz="1800" b="1" dirty="0"/>
            <a:t>データの生成</a:t>
          </a:r>
        </a:p>
      </dgm:t>
    </dgm:pt>
    <dgm:pt modelId="{D79878F4-17B4-4AFC-ADD2-4FF103D9F2E5}" type="parTrans" cxnId="{32E7D6E1-E419-414B-B850-21F38851FA61}">
      <dgm:prSet/>
      <dgm:spPr/>
      <dgm:t>
        <a:bodyPr/>
        <a:lstStyle/>
        <a:p>
          <a:endParaRPr lang="ja-JP" altLang="en-US"/>
        </a:p>
      </dgm:t>
    </dgm:pt>
    <dgm:pt modelId="{536D1398-211F-4E5B-ABB3-68E1952F38B7}" type="sibTrans" cxnId="{32E7D6E1-E419-414B-B850-21F38851FA61}">
      <dgm:prSet/>
      <dgm:spPr/>
      <dgm:t>
        <a:bodyPr/>
        <a:lstStyle/>
        <a:p>
          <a:endParaRPr lang="ja-JP" altLang="en-US"/>
        </a:p>
      </dgm:t>
    </dgm:pt>
    <dgm:pt modelId="{59BC4632-ADAC-4C92-9807-DF08A3AD1820}">
      <dgm:prSet phldrT="[Text]" custT="1"/>
      <dgm:spPr/>
      <dgm:t>
        <a:bodyPr/>
        <a:lstStyle/>
        <a:p>
          <a:r>
            <a:rPr lang="ja-JP" altLang="en-US" sz="1800" b="1" dirty="0"/>
            <a:t>データ解析</a:t>
          </a:r>
        </a:p>
      </dgm:t>
    </dgm:pt>
    <dgm:pt modelId="{CCF5ED73-F24E-43AF-9371-BF25EE573695}" type="parTrans" cxnId="{7BDB5356-1FA0-4D9F-A18D-AD6E18E76748}">
      <dgm:prSet/>
      <dgm:spPr/>
      <dgm:t>
        <a:bodyPr/>
        <a:lstStyle/>
        <a:p>
          <a:endParaRPr lang="ja-JP" altLang="en-US"/>
        </a:p>
      </dgm:t>
    </dgm:pt>
    <dgm:pt modelId="{8447EE49-DEE6-4620-AE1A-24DD80196D75}" type="sibTrans" cxnId="{7BDB5356-1FA0-4D9F-A18D-AD6E18E76748}">
      <dgm:prSet/>
      <dgm:spPr/>
      <dgm:t>
        <a:bodyPr/>
        <a:lstStyle/>
        <a:p>
          <a:endParaRPr lang="ja-JP" altLang="en-US"/>
        </a:p>
      </dgm:t>
    </dgm:pt>
    <dgm:pt modelId="{EE8C9711-B276-41F2-AF9E-3388D1B641EF}">
      <dgm:prSet phldrT="[Text]" custT="1"/>
      <dgm:spPr/>
      <dgm:t>
        <a:bodyPr/>
        <a:lstStyle/>
        <a:p>
          <a:r>
            <a:rPr lang="ja-JP" altLang="en-US" sz="1800" b="1" dirty="0"/>
            <a:t>モデル化</a:t>
          </a:r>
        </a:p>
      </dgm:t>
    </dgm:pt>
    <dgm:pt modelId="{E05D7E72-2AF6-4B4C-8F47-F6D49D31C1E2}" type="parTrans" cxnId="{19F815FB-C7DE-45B6-81D4-F263A26B2012}">
      <dgm:prSet/>
      <dgm:spPr/>
      <dgm:t>
        <a:bodyPr/>
        <a:lstStyle/>
        <a:p>
          <a:endParaRPr lang="ja-JP" altLang="en-US"/>
        </a:p>
      </dgm:t>
    </dgm:pt>
    <dgm:pt modelId="{B7A5B2FB-E8B3-4BB7-A93D-6B9E133A55B7}" type="sibTrans" cxnId="{19F815FB-C7DE-45B6-81D4-F263A26B2012}">
      <dgm:prSet/>
      <dgm:spPr/>
      <dgm:t>
        <a:bodyPr/>
        <a:lstStyle/>
        <a:p>
          <a:endParaRPr lang="ja-JP" altLang="en-US"/>
        </a:p>
      </dgm:t>
    </dgm:pt>
    <dgm:pt modelId="{1D61C93D-88C9-4A6F-9B81-C9C66C4C0418}">
      <dgm:prSet phldrT="[Text]" custT="1"/>
      <dgm:spPr/>
      <dgm:t>
        <a:bodyPr/>
        <a:lstStyle/>
        <a:p>
          <a:r>
            <a:rPr lang="ja-JP" altLang="en-US" sz="1800" b="1" dirty="0"/>
            <a:t>評価・検討</a:t>
          </a:r>
        </a:p>
      </dgm:t>
    </dgm:pt>
    <dgm:pt modelId="{BE776158-B664-4016-833F-917524B38FA0}" type="parTrans" cxnId="{D61198DD-10AE-4083-8772-7B4C8D8F1702}">
      <dgm:prSet/>
      <dgm:spPr/>
      <dgm:t>
        <a:bodyPr/>
        <a:lstStyle/>
        <a:p>
          <a:endParaRPr lang="ja-JP" altLang="en-US"/>
        </a:p>
      </dgm:t>
    </dgm:pt>
    <dgm:pt modelId="{939CE140-395C-4FA2-8A92-4D3CB6D13DC2}" type="sibTrans" cxnId="{D61198DD-10AE-4083-8772-7B4C8D8F1702}">
      <dgm:prSet/>
      <dgm:spPr/>
      <dgm:t>
        <a:bodyPr/>
        <a:lstStyle/>
        <a:p>
          <a:endParaRPr lang="ja-JP" altLang="en-US"/>
        </a:p>
      </dgm:t>
    </dgm:pt>
    <dgm:pt modelId="{CBCACC3C-F0C0-4287-BA27-D720D43F2CA7}">
      <dgm:prSet phldrT="[Text]" custT="1"/>
      <dgm:spPr/>
      <dgm:t>
        <a:bodyPr/>
        <a:lstStyle/>
        <a:p>
          <a:r>
            <a:rPr lang="ja-JP" altLang="en-US" sz="1800" b="1" dirty="0"/>
            <a:t>データの特徴を把握する</a:t>
          </a:r>
        </a:p>
      </dgm:t>
    </dgm:pt>
    <dgm:pt modelId="{599EF700-6666-4B0D-9C4A-91A9235A6EA3}" type="parTrans" cxnId="{A5E85FF5-A3FF-4F6C-9FC9-AA11271E07B6}">
      <dgm:prSet/>
      <dgm:spPr/>
      <dgm:t>
        <a:bodyPr/>
        <a:lstStyle/>
        <a:p>
          <a:endParaRPr kumimoji="1" lang="ja-JP" altLang="en-US"/>
        </a:p>
      </dgm:t>
    </dgm:pt>
    <dgm:pt modelId="{73571C02-7E4E-4115-B8AA-CAF6D7C29034}" type="sibTrans" cxnId="{A5E85FF5-A3FF-4F6C-9FC9-AA11271E07B6}">
      <dgm:prSet/>
      <dgm:spPr/>
      <dgm:t>
        <a:bodyPr/>
        <a:lstStyle/>
        <a:p>
          <a:endParaRPr kumimoji="1" lang="ja-JP" altLang="en-US"/>
        </a:p>
      </dgm:t>
    </dgm:pt>
    <dgm:pt modelId="{6A3D7E02-6466-4B8D-8A00-F6F9BD22609B}">
      <dgm:prSet phldrT="[Text]" custT="1"/>
      <dgm:spPr/>
      <dgm:t>
        <a:bodyPr/>
        <a:lstStyle/>
        <a:p>
          <a:r>
            <a:rPr lang="ja-JP" altLang="en-US" sz="1800" b="1" dirty="0"/>
            <a:t>学習方法の選択（今回は</a:t>
          </a:r>
          <a:r>
            <a:rPr lang="en-US" altLang="ja-JP" sz="1800" b="1" dirty="0"/>
            <a:t>Local</a:t>
          </a:r>
          <a:r>
            <a:rPr lang="en-US" altLang="ja-JP" sz="1800" b="1" baseline="0" dirty="0"/>
            <a:t> Outlier Factor</a:t>
          </a:r>
          <a:r>
            <a:rPr lang="ja-JP" altLang="en-US" sz="1800" b="1" baseline="0" dirty="0"/>
            <a:t>を使用した</a:t>
          </a:r>
          <a:r>
            <a:rPr lang="ja-JP" altLang="en-US" sz="1800" b="1" dirty="0"/>
            <a:t>）</a:t>
          </a:r>
        </a:p>
      </dgm:t>
    </dgm:pt>
    <dgm:pt modelId="{273F5E3D-8D75-490F-B05A-0E45B161209F}" type="parTrans" cxnId="{CC55B429-A240-4408-9DE2-068BF24F1049}">
      <dgm:prSet/>
      <dgm:spPr/>
      <dgm:t>
        <a:bodyPr/>
        <a:lstStyle/>
        <a:p>
          <a:endParaRPr kumimoji="1" lang="ja-JP" altLang="en-US"/>
        </a:p>
      </dgm:t>
    </dgm:pt>
    <dgm:pt modelId="{8D7DC5FA-321E-4ACD-816C-A797B4755CEC}" type="sibTrans" cxnId="{CC55B429-A240-4408-9DE2-068BF24F1049}">
      <dgm:prSet/>
      <dgm:spPr/>
      <dgm:t>
        <a:bodyPr/>
        <a:lstStyle/>
        <a:p>
          <a:endParaRPr kumimoji="1" lang="ja-JP" altLang="en-US"/>
        </a:p>
      </dgm:t>
    </dgm:pt>
    <dgm:pt modelId="{7485C6C8-C4EE-4ED9-A6A7-D203D8746BE3}">
      <dgm:prSet phldrT="[Text]" custT="1"/>
      <dgm:spPr/>
      <dgm:t>
        <a:bodyPr/>
        <a:lstStyle/>
        <a:p>
          <a:r>
            <a:rPr lang="ja-JP" altLang="en-US" sz="1800" b="1" dirty="0"/>
            <a:t>使用可能パラメータ等の検討</a:t>
          </a:r>
        </a:p>
      </dgm:t>
    </dgm:pt>
    <dgm:pt modelId="{E9BB25F2-EA55-4722-88DC-E9F2909C84B5}" type="parTrans" cxnId="{BAAAE9CD-515C-4B4B-B4EA-78714017CDDD}">
      <dgm:prSet/>
      <dgm:spPr/>
      <dgm:t>
        <a:bodyPr/>
        <a:lstStyle/>
        <a:p>
          <a:endParaRPr kumimoji="1" lang="ja-JP" altLang="en-US"/>
        </a:p>
      </dgm:t>
    </dgm:pt>
    <dgm:pt modelId="{0C823B88-FC99-4242-BD67-171DD1D15E15}" type="sibTrans" cxnId="{BAAAE9CD-515C-4B4B-B4EA-78714017CDDD}">
      <dgm:prSet/>
      <dgm:spPr/>
      <dgm:t>
        <a:bodyPr/>
        <a:lstStyle/>
        <a:p>
          <a:endParaRPr kumimoji="1" lang="ja-JP" altLang="en-US"/>
        </a:p>
      </dgm:t>
    </dgm:pt>
    <dgm:pt modelId="{7BFCE299-FEB8-4160-8DBA-95C63774AF16}">
      <dgm:prSet phldrT="[Text]" custT="1"/>
      <dgm:spPr/>
      <dgm:t>
        <a:bodyPr/>
        <a:lstStyle/>
        <a:p>
          <a:r>
            <a:rPr lang="ja-JP" altLang="en-US" sz="1800" b="1" dirty="0"/>
            <a:t>未知なデータが与えられたら設計目的通りに動作するかどうか</a:t>
          </a:r>
        </a:p>
      </dgm:t>
    </dgm:pt>
    <dgm:pt modelId="{ECF19805-C569-40F6-9EDA-B83FC032E983}" type="parTrans" cxnId="{4A6F93F4-3041-486B-85BE-0D8E6095DFE8}">
      <dgm:prSet/>
      <dgm:spPr/>
      <dgm:t>
        <a:bodyPr/>
        <a:lstStyle/>
        <a:p>
          <a:endParaRPr kumimoji="1" lang="ja-JP" altLang="en-US"/>
        </a:p>
      </dgm:t>
    </dgm:pt>
    <dgm:pt modelId="{6F6B0B2D-2E62-44A0-8DBF-57D3833296BB}" type="sibTrans" cxnId="{4A6F93F4-3041-486B-85BE-0D8E6095DFE8}">
      <dgm:prSet/>
      <dgm:spPr/>
      <dgm:t>
        <a:bodyPr/>
        <a:lstStyle/>
        <a:p>
          <a:endParaRPr kumimoji="1" lang="ja-JP" altLang="en-US"/>
        </a:p>
      </dgm:t>
    </dgm:pt>
    <dgm:pt modelId="{A1B0D7C1-FFD9-49CF-900A-D301D374BD11}" type="pres">
      <dgm:prSet presAssocID="{F4DBCB06-FF85-48B4-AEE8-95502F62B99A}" presName="linearFlow" presStyleCnt="0">
        <dgm:presLayoutVars>
          <dgm:dir/>
          <dgm:animLvl val="lvl"/>
          <dgm:resizeHandles val="exact"/>
        </dgm:presLayoutVars>
      </dgm:prSet>
      <dgm:spPr/>
    </dgm:pt>
    <dgm:pt modelId="{F6C9C188-FF6E-43A7-A83F-530D3E4C9C7D}" type="pres">
      <dgm:prSet presAssocID="{276D0583-2B68-49D9-BD86-9BE660CD162D}" presName="composite" presStyleCnt="0"/>
      <dgm:spPr/>
    </dgm:pt>
    <dgm:pt modelId="{94CF2507-B8BB-4B72-9348-439C936424F3}" type="pres">
      <dgm:prSet presAssocID="{276D0583-2B68-49D9-BD86-9BE660CD162D}" presName="parentText" presStyleLbl="alignNode1" presStyleIdx="0" presStyleCnt="4">
        <dgm:presLayoutVars>
          <dgm:chMax val="1"/>
          <dgm:bulletEnabled val="1"/>
        </dgm:presLayoutVars>
      </dgm:prSet>
      <dgm:spPr/>
      <dgm:t>
        <a:bodyPr/>
        <a:lstStyle/>
        <a:p>
          <a:endParaRPr lang="en-US"/>
        </a:p>
      </dgm:t>
    </dgm:pt>
    <dgm:pt modelId="{6257CE34-8CD5-4BCB-A6A4-6E30B8734243}" type="pres">
      <dgm:prSet presAssocID="{276D0583-2B68-49D9-BD86-9BE660CD162D}" presName="descendantText" presStyleLbl="alignAcc1" presStyleIdx="0" presStyleCnt="4">
        <dgm:presLayoutVars>
          <dgm:bulletEnabled val="1"/>
        </dgm:presLayoutVars>
      </dgm:prSet>
      <dgm:spPr/>
    </dgm:pt>
    <dgm:pt modelId="{9C8AF527-F350-481A-B317-70B6720BB38F}" type="pres">
      <dgm:prSet presAssocID="{536D1398-211F-4E5B-ABB3-68E1952F38B7}" presName="sp" presStyleCnt="0"/>
      <dgm:spPr/>
    </dgm:pt>
    <dgm:pt modelId="{6D645E53-7784-40E3-A634-D0E5153B496F}" type="pres">
      <dgm:prSet presAssocID="{59BC4632-ADAC-4C92-9807-DF08A3AD1820}" presName="composite" presStyleCnt="0"/>
      <dgm:spPr/>
    </dgm:pt>
    <dgm:pt modelId="{BD55A930-137F-4D05-AC57-2B8408608B99}" type="pres">
      <dgm:prSet presAssocID="{59BC4632-ADAC-4C92-9807-DF08A3AD1820}" presName="parentText" presStyleLbl="alignNode1" presStyleIdx="1" presStyleCnt="4">
        <dgm:presLayoutVars>
          <dgm:chMax val="1"/>
          <dgm:bulletEnabled val="1"/>
        </dgm:presLayoutVars>
      </dgm:prSet>
      <dgm:spPr/>
      <dgm:t>
        <a:bodyPr/>
        <a:lstStyle/>
        <a:p>
          <a:endParaRPr lang="en-US"/>
        </a:p>
      </dgm:t>
    </dgm:pt>
    <dgm:pt modelId="{1987BDCD-C98A-4B29-80C8-F68AD3FFF78E}" type="pres">
      <dgm:prSet presAssocID="{59BC4632-ADAC-4C92-9807-DF08A3AD1820}" presName="descendantText" presStyleLbl="alignAcc1" presStyleIdx="1" presStyleCnt="4">
        <dgm:presLayoutVars>
          <dgm:bulletEnabled val="1"/>
        </dgm:presLayoutVars>
      </dgm:prSet>
      <dgm:spPr/>
      <dgm:t>
        <a:bodyPr/>
        <a:lstStyle/>
        <a:p>
          <a:endParaRPr lang="en-US"/>
        </a:p>
      </dgm:t>
    </dgm:pt>
    <dgm:pt modelId="{30CA82A0-26C7-4D37-9E85-9A56C3923354}" type="pres">
      <dgm:prSet presAssocID="{8447EE49-DEE6-4620-AE1A-24DD80196D75}" presName="sp" presStyleCnt="0"/>
      <dgm:spPr/>
    </dgm:pt>
    <dgm:pt modelId="{84C9F2DE-E596-4457-A14F-5CD332566474}" type="pres">
      <dgm:prSet presAssocID="{EE8C9711-B276-41F2-AF9E-3388D1B641EF}" presName="composite" presStyleCnt="0"/>
      <dgm:spPr/>
    </dgm:pt>
    <dgm:pt modelId="{077FA48D-56BC-4F1C-8565-DEB9EA07ECCD}" type="pres">
      <dgm:prSet presAssocID="{EE8C9711-B276-41F2-AF9E-3388D1B641EF}" presName="parentText" presStyleLbl="alignNode1" presStyleIdx="2" presStyleCnt="4">
        <dgm:presLayoutVars>
          <dgm:chMax val="1"/>
          <dgm:bulletEnabled val="1"/>
        </dgm:presLayoutVars>
      </dgm:prSet>
      <dgm:spPr/>
      <dgm:t>
        <a:bodyPr/>
        <a:lstStyle/>
        <a:p>
          <a:endParaRPr lang="en-US"/>
        </a:p>
      </dgm:t>
    </dgm:pt>
    <dgm:pt modelId="{4E5701CB-74B8-41E5-8BCF-DA71D3EEBCCE}" type="pres">
      <dgm:prSet presAssocID="{EE8C9711-B276-41F2-AF9E-3388D1B641EF}" presName="descendantText" presStyleLbl="alignAcc1" presStyleIdx="2" presStyleCnt="4">
        <dgm:presLayoutVars>
          <dgm:bulletEnabled val="1"/>
        </dgm:presLayoutVars>
      </dgm:prSet>
      <dgm:spPr/>
      <dgm:t>
        <a:bodyPr/>
        <a:lstStyle/>
        <a:p>
          <a:endParaRPr lang="en-US"/>
        </a:p>
      </dgm:t>
    </dgm:pt>
    <dgm:pt modelId="{1E7356E6-6A77-4DF4-A458-7C8CA910EDFD}" type="pres">
      <dgm:prSet presAssocID="{B7A5B2FB-E8B3-4BB7-A93D-6B9E133A55B7}" presName="sp" presStyleCnt="0"/>
      <dgm:spPr/>
    </dgm:pt>
    <dgm:pt modelId="{ED87598D-0B05-4958-8D24-E17E6D907320}" type="pres">
      <dgm:prSet presAssocID="{1D61C93D-88C9-4A6F-9B81-C9C66C4C0418}" presName="composite" presStyleCnt="0"/>
      <dgm:spPr/>
    </dgm:pt>
    <dgm:pt modelId="{3D0398D5-1240-4DD9-966D-F4F2928162CA}" type="pres">
      <dgm:prSet presAssocID="{1D61C93D-88C9-4A6F-9B81-C9C66C4C0418}" presName="parentText" presStyleLbl="alignNode1" presStyleIdx="3" presStyleCnt="4">
        <dgm:presLayoutVars>
          <dgm:chMax val="1"/>
          <dgm:bulletEnabled val="1"/>
        </dgm:presLayoutVars>
      </dgm:prSet>
      <dgm:spPr/>
      <dgm:t>
        <a:bodyPr/>
        <a:lstStyle/>
        <a:p>
          <a:endParaRPr lang="en-US"/>
        </a:p>
      </dgm:t>
    </dgm:pt>
    <dgm:pt modelId="{8BAC9934-13F1-452F-9349-02B1C54C5CFB}" type="pres">
      <dgm:prSet presAssocID="{1D61C93D-88C9-4A6F-9B81-C9C66C4C0418}" presName="descendantText" presStyleLbl="alignAcc1" presStyleIdx="3" presStyleCnt="4">
        <dgm:presLayoutVars>
          <dgm:bulletEnabled val="1"/>
        </dgm:presLayoutVars>
      </dgm:prSet>
      <dgm:spPr/>
      <dgm:t>
        <a:bodyPr/>
        <a:lstStyle/>
        <a:p>
          <a:endParaRPr lang="en-US"/>
        </a:p>
      </dgm:t>
    </dgm:pt>
  </dgm:ptLst>
  <dgm:cxnLst>
    <dgm:cxn modelId="{0788EE4A-F9E8-4515-BAB0-22406923BDE5}" type="presOf" srcId="{6A3D7E02-6466-4B8D-8A00-F6F9BD22609B}" destId="{4E5701CB-74B8-41E5-8BCF-DA71D3EEBCCE}" srcOrd="0" destOrd="0" presId="urn:microsoft.com/office/officeart/2005/8/layout/chevron2"/>
    <dgm:cxn modelId="{BAAAE9CD-515C-4B4B-B4EA-78714017CDDD}" srcId="{59BC4632-ADAC-4C92-9807-DF08A3AD1820}" destId="{7485C6C8-C4EE-4ED9-A6A7-D203D8746BE3}" srcOrd="1" destOrd="0" parTransId="{E9BB25F2-EA55-4722-88DC-E9F2909C84B5}" sibTransId="{0C823B88-FC99-4242-BD67-171DD1D15E15}"/>
    <dgm:cxn modelId="{DDE7C72D-4624-438E-A2B6-E9D001DF0535}" type="presOf" srcId="{F4DBCB06-FF85-48B4-AEE8-95502F62B99A}" destId="{A1B0D7C1-FFD9-49CF-900A-D301D374BD11}" srcOrd="0" destOrd="0" presId="urn:microsoft.com/office/officeart/2005/8/layout/chevron2"/>
    <dgm:cxn modelId="{A5E85FF5-A3FF-4F6C-9FC9-AA11271E07B6}" srcId="{59BC4632-ADAC-4C92-9807-DF08A3AD1820}" destId="{CBCACC3C-F0C0-4287-BA27-D720D43F2CA7}" srcOrd="0" destOrd="0" parTransId="{599EF700-6666-4B0D-9C4A-91A9235A6EA3}" sibTransId="{73571C02-7E4E-4115-B8AA-CAF6D7C29034}"/>
    <dgm:cxn modelId="{904BD528-DEF8-447E-9044-97D09CDF2A3B}" type="presOf" srcId="{276D0583-2B68-49D9-BD86-9BE660CD162D}" destId="{94CF2507-B8BB-4B72-9348-439C936424F3}" srcOrd="0" destOrd="0" presId="urn:microsoft.com/office/officeart/2005/8/layout/chevron2"/>
    <dgm:cxn modelId="{19F815FB-C7DE-45B6-81D4-F263A26B2012}" srcId="{F4DBCB06-FF85-48B4-AEE8-95502F62B99A}" destId="{EE8C9711-B276-41F2-AF9E-3388D1B641EF}" srcOrd="2" destOrd="0" parTransId="{E05D7E72-2AF6-4B4C-8F47-F6D49D31C1E2}" sibTransId="{B7A5B2FB-E8B3-4BB7-A93D-6B9E133A55B7}"/>
    <dgm:cxn modelId="{4A6F93F4-3041-486B-85BE-0D8E6095DFE8}" srcId="{1D61C93D-88C9-4A6F-9B81-C9C66C4C0418}" destId="{7BFCE299-FEB8-4160-8DBA-95C63774AF16}" srcOrd="0" destOrd="0" parTransId="{ECF19805-C569-40F6-9EDA-B83FC032E983}" sibTransId="{6F6B0B2D-2E62-44A0-8DBF-57D3833296BB}"/>
    <dgm:cxn modelId="{32E7D6E1-E419-414B-B850-21F38851FA61}" srcId="{F4DBCB06-FF85-48B4-AEE8-95502F62B99A}" destId="{276D0583-2B68-49D9-BD86-9BE660CD162D}" srcOrd="0" destOrd="0" parTransId="{D79878F4-17B4-4AFC-ADD2-4FF103D9F2E5}" sibTransId="{536D1398-211F-4E5B-ABB3-68E1952F38B7}"/>
    <dgm:cxn modelId="{0CBA0446-CBDA-4BEC-A79F-1378B4CB4AE2}" type="presOf" srcId="{7BFCE299-FEB8-4160-8DBA-95C63774AF16}" destId="{8BAC9934-13F1-452F-9349-02B1C54C5CFB}" srcOrd="0" destOrd="0" presId="urn:microsoft.com/office/officeart/2005/8/layout/chevron2"/>
    <dgm:cxn modelId="{CC55B429-A240-4408-9DE2-068BF24F1049}" srcId="{EE8C9711-B276-41F2-AF9E-3388D1B641EF}" destId="{6A3D7E02-6466-4B8D-8A00-F6F9BD22609B}" srcOrd="0" destOrd="0" parTransId="{273F5E3D-8D75-490F-B05A-0E45B161209F}" sibTransId="{8D7DC5FA-321E-4ACD-816C-A797B4755CEC}"/>
    <dgm:cxn modelId="{7BDB5356-1FA0-4D9F-A18D-AD6E18E76748}" srcId="{F4DBCB06-FF85-48B4-AEE8-95502F62B99A}" destId="{59BC4632-ADAC-4C92-9807-DF08A3AD1820}" srcOrd="1" destOrd="0" parTransId="{CCF5ED73-F24E-43AF-9371-BF25EE573695}" sibTransId="{8447EE49-DEE6-4620-AE1A-24DD80196D75}"/>
    <dgm:cxn modelId="{9862E03A-4C0B-4DE5-B0EA-77C61234E5A8}" type="presOf" srcId="{CBCACC3C-F0C0-4287-BA27-D720D43F2CA7}" destId="{1987BDCD-C98A-4B29-80C8-F68AD3FFF78E}" srcOrd="0" destOrd="0" presId="urn:microsoft.com/office/officeart/2005/8/layout/chevron2"/>
    <dgm:cxn modelId="{47068B51-5C1F-4D31-AE14-7F6653CFA6DB}" type="presOf" srcId="{7485C6C8-C4EE-4ED9-A6A7-D203D8746BE3}" destId="{1987BDCD-C98A-4B29-80C8-F68AD3FFF78E}" srcOrd="0" destOrd="1" presId="urn:microsoft.com/office/officeart/2005/8/layout/chevron2"/>
    <dgm:cxn modelId="{1220E11B-DBCA-4FE3-AF2A-AB6C32AA519D}" type="presOf" srcId="{EE8C9711-B276-41F2-AF9E-3388D1B641EF}" destId="{077FA48D-56BC-4F1C-8565-DEB9EA07ECCD}" srcOrd="0" destOrd="0" presId="urn:microsoft.com/office/officeart/2005/8/layout/chevron2"/>
    <dgm:cxn modelId="{D61198DD-10AE-4083-8772-7B4C8D8F1702}" srcId="{F4DBCB06-FF85-48B4-AEE8-95502F62B99A}" destId="{1D61C93D-88C9-4A6F-9B81-C9C66C4C0418}" srcOrd="3" destOrd="0" parTransId="{BE776158-B664-4016-833F-917524B38FA0}" sibTransId="{939CE140-395C-4FA2-8A92-4D3CB6D13DC2}"/>
    <dgm:cxn modelId="{A07371E1-F42A-477B-9DEE-D0DD03F242CC}" type="presOf" srcId="{59BC4632-ADAC-4C92-9807-DF08A3AD1820}" destId="{BD55A930-137F-4D05-AC57-2B8408608B99}" srcOrd="0" destOrd="0" presId="urn:microsoft.com/office/officeart/2005/8/layout/chevron2"/>
    <dgm:cxn modelId="{A0EAB5BC-FD23-47D0-A4B0-FF240DFE07F7}" type="presOf" srcId="{1D61C93D-88C9-4A6F-9B81-C9C66C4C0418}" destId="{3D0398D5-1240-4DD9-966D-F4F2928162CA}" srcOrd="0" destOrd="0" presId="urn:microsoft.com/office/officeart/2005/8/layout/chevron2"/>
    <dgm:cxn modelId="{3FA04A8F-A1D2-444D-BA64-3B6247EFDFEE}" type="presParOf" srcId="{A1B0D7C1-FFD9-49CF-900A-D301D374BD11}" destId="{F6C9C188-FF6E-43A7-A83F-530D3E4C9C7D}" srcOrd="0" destOrd="0" presId="urn:microsoft.com/office/officeart/2005/8/layout/chevron2"/>
    <dgm:cxn modelId="{ED3D9468-2763-4347-B156-9D30DFD7C65F}" type="presParOf" srcId="{F6C9C188-FF6E-43A7-A83F-530D3E4C9C7D}" destId="{94CF2507-B8BB-4B72-9348-439C936424F3}" srcOrd="0" destOrd="0" presId="urn:microsoft.com/office/officeart/2005/8/layout/chevron2"/>
    <dgm:cxn modelId="{03210840-C4B0-4DD1-A4F1-63A3EBA9326B}" type="presParOf" srcId="{F6C9C188-FF6E-43A7-A83F-530D3E4C9C7D}" destId="{6257CE34-8CD5-4BCB-A6A4-6E30B8734243}" srcOrd="1" destOrd="0" presId="urn:microsoft.com/office/officeart/2005/8/layout/chevron2"/>
    <dgm:cxn modelId="{503DFBE5-ABEA-4AAE-98D3-D1207448FE72}" type="presParOf" srcId="{A1B0D7C1-FFD9-49CF-900A-D301D374BD11}" destId="{9C8AF527-F350-481A-B317-70B6720BB38F}" srcOrd="1" destOrd="0" presId="urn:microsoft.com/office/officeart/2005/8/layout/chevron2"/>
    <dgm:cxn modelId="{AB332027-834D-4133-88DC-A22E5E902BC2}" type="presParOf" srcId="{A1B0D7C1-FFD9-49CF-900A-D301D374BD11}" destId="{6D645E53-7784-40E3-A634-D0E5153B496F}" srcOrd="2" destOrd="0" presId="urn:microsoft.com/office/officeart/2005/8/layout/chevron2"/>
    <dgm:cxn modelId="{6C1448E8-322D-482A-9022-A6291C9FCF84}" type="presParOf" srcId="{6D645E53-7784-40E3-A634-D0E5153B496F}" destId="{BD55A930-137F-4D05-AC57-2B8408608B99}" srcOrd="0" destOrd="0" presId="urn:microsoft.com/office/officeart/2005/8/layout/chevron2"/>
    <dgm:cxn modelId="{65A4C5C0-2EB4-43E8-BCAC-B90BB5EB4101}" type="presParOf" srcId="{6D645E53-7784-40E3-A634-D0E5153B496F}" destId="{1987BDCD-C98A-4B29-80C8-F68AD3FFF78E}" srcOrd="1" destOrd="0" presId="urn:microsoft.com/office/officeart/2005/8/layout/chevron2"/>
    <dgm:cxn modelId="{18C9365F-895C-4732-BA22-DD6E1F904E71}" type="presParOf" srcId="{A1B0D7C1-FFD9-49CF-900A-D301D374BD11}" destId="{30CA82A0-26C7-4D37-9E85-9A56C3923354}" srcOrd="3" destOrd="0" presId="urn:microsoft.com/office/officeart/2005/8/layout/chevron2"/>
    <dgm:cxn modelId="{C7448B1D-1FFE-4863-AEBC-2AB52D74CEBC}" type="presParOf" srcId="{A1B0D7C1-FFD9-49CF-900A-D301D374BD11}" destId="{84C9F2DE-E596-4457-A14F-5CD332566474}" srcOrd="4" destOrd="0" presId="urn:microsoft.com/office/officeart/2005/8/layout/chevron2"/>
    <dgm:cxn modelId="{BF229CC9-3F49-4051-BBEE-E0AF5EDEEC37}" type="presParOf" srcId="{84C9F2DE-E596-4457-A14F-5CD332566474}" destId="{077FA48D-56BC-4F1C-8565-DEB9EA07ECCD}" srcOrd="0" destOrd="0" presId="urn:microsoft.com/office/officeart/2005/8/layout/chevron2"/>
    <dgm:cxn modelId="{61A4129C-6F18-4A33-9B0D-51AC603289F9}" type="presParOf" srcId="{84C9F2DE-E596-4457-A14F-5CD332566474}" destId="{4E5701CB-74B8-41E5-8BCF-DA71D3EEBCCE}" srcOrd="1" destOrd="0" presId="urn:microsoft.com/office/officeart/2005/8/layout/chevron2"/>
    <dgm:cxn modelId="{47D0E016-F22E-4FF6-92E8-ED09E75B39F4}" type="presParOf" srcId="{A1B0D7C1-FFD9-49CF-900A-D301D374BD11}" destId="{1E7356E6-6A77-4DF4-A458-7C8CA910EDFD}" srcOrd="5" destOrd="0" presId="urn:microsoft.com/office/officeart/2005/8/layout/chevron2"/>
    <dgm:cxn modelId="{31C5D7CA-A198-4C5E-BA71-00462ACA63AC}" type="presParOf" srcId="{A1B0D7C1-FFD9-49CF-900A-D301D374BD11}" destId="{ED87598D-0B05-4958-8D24-E17E6D907320}" srcOrd="6" destOrd="0" presId="urn:microsoft.com/office/officeart/2005/8/layout/chevron2"/>
    <dgm:cxn modelId="{5C623F0B-CBED-4F8A-B31E-EA52D8D5D780}" type="presParOf" srcId="{ED87598D-0B05-4958-8D24-E17E6D907320}" destId="{3D0398D5-1240-4DD9-966D-F4F2928162CA}" srcOrd="0" destOrd="0" presId="urn:microsoft.com/office/officeart/2005/8/layout/chevron2"/>
    <dgm:cxn modelId="{B1CEC49A-7AE0-4D9C-8BD7-60ADC1D1E45C}" type="presParOf" srcId="{ED87598D-0B05-4958-8D24-E17E6D907320}" destId="{8BAC9934-13F1-452F-9349-02B1C54C5CF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99EB9A-692C-4D10-A97B-648EA817EA7A}" type="doc">
      <dgm:prSet loTypeId="urn:microsoft.com/office/officeart/2005/8/layout/process1" loCatId="process" qsTypeId="urn:microsoft.com/office/officeart/2005/8/quickstyle/simple1" qsCatId="simple" csTypeId="urn:microsoft.com/office/officeart/2005/8/colors/accent1_2" csCatId="accent1" phldr="1"/>
      <dgm:spPr/>
    </dgm:pt>
    <dgm:pt modelId="{C51BA1DE-8886-4776-9DC4-F87D0FE07020}">
      <dgm:prSet phldrT="[Text]"/>
      <dgm:spPr/>
      <dgm:t>
        <a:bodyPr/>
        <a:lstStyle/>
        <a:p>
          <a:r>
            <a:rPr kumimoji="1" lang="ja-JP" altLang="en-US" dirty="0"/>
            <a:t>難読化</a:t>
          </a:r>
        </a:p>
      </dgm:t>
    </dgm:pt>
    <dgm:pt modelId="{33493B34-2B4A-4DAE-827E-6488FDC0A7EB}" type="parTrans" cxnId="{08B0FEF7-75A4-40C5-B6B0-63B8353B023B}">
      <dgm:prSet/>
      <dgm:spPr/>
      <dgm:t>
        <a:bodyPr/>
        <a:lstStyle/>
        <a:p>
          <a:endParaRPr kumimoji="1" lang="ja-JP" altLang="en-US"/>
        </a:p>
      </dgm:t>
    </dgm:pt>
    <dgm:pt modelId="{857CBB34-F1E5-4AF4-B309-0390D2677006}" type="sibTrans" cxnId="{08B0FEF7-75A4-40C5-B6B0-63B8353B023B}">
      <dgm:prSet/>
      <dgm:spPr/>
      <dgm:t>
        <a:bodyPr/>
        <a:lstStyle/>
        <a:p>
          <a:endParaRPr kumimoji="1" lang="ja-JP" altLang="en-US"/>
        </a:p>
      </dgm:t>
    </dgm:pt>
    <dgm:pt modelId="{BE564C39-CF14-4B45-813E-C1A0CFA34C39}">
      <dgm:prSet phldrT="[Text]"/>
      <dgm:spPr/>
      <dgm:t>
        <a:bodyPr/>
        <a:lstStyle/>
        <a:p>
          <a:r>
            <a:rPr kumimoji="1" lang="ja-JP" altLang="en-US" dirty="0"/>
            <a:t>逆アセンブラ</a:t>
          </a:r>
        </a:p>
      </dgm:t>
    </dgm:pt>
    <dgm:pt modelId="{710D2580-F5A1-4C47-A809-9842C40DA932}" type="parTrans" cxnId="{38AB4B7A-BB17-47FB-86B4-F31B54E29462}">
      <dgm:prSet/>
      <dgm:spPr/>
      <dgm:t>
        <a:bodyPr/>
        <a:lstStyle/>
        <a:p>
          <a:endParaRPr kumimoji="1" lang="ja-JP" altLang="en-US"/>
        </a:p>
      </dgm:t>
    </dgm:pt>
    <dgm:pt modelId="{CE387E6E-BA5B-464B-866A-96381087A38D}" type="sibTrans" cxnId="{38AB4B7A-BB17-47FB-86B4-F31B54E29462}">
      <dgm:prSet/>
      <dgm:spPr/>
      <dgm:t>
        <a:bodyPr/>
        <a:lstStyle/>
        <a:p>
          <a:endParaRPr kumimoji="1" lang="ja-JP" altLang="en-US"/>
        </a:p>
      </dgm:t>
    </dgm:pt>
    <dgm:pt modelId="{01D032F6-34AC-4E02-83DB-D77579EFDA8B}">
      <dgm:prSet phldrT="[Text]"/>
      <dgm:spPr/>
      <dgm:t>
        <a:bodyPr/>
        <a:lstStyle/>
        <a:p>
          <a:r>
            <a:rPr kumimoji="1" lang="ja-JP" altLang="en-US" dirty="0"/>
            <a:t>確率の計算</a:t>
          </a:r>
        </a:p>
      </dgm:t>
    </dgm:pt>
    <dgm:pt modelId="{CEF70EC1-10DC-41CC-922F-8010D4736ADC}" type="parTrans" cxnId="{D76C4338-A2BD-4510-B300-9FE8ED88EBF5}">
      <dgm:prSet/>
      <dgm:spPr/>
      <dgm:t>
        <a:bodyPr/>
        <a:lstStyle/>
        <a:p>
          <a:endParaRPr kumimoji="1" lang="ja-JP" altLang="en-US"/>
        </a:p>
      </dgm:t>
    </dgm:pt>
    <dgm:pt modelId="{35E34CFC-CCAF-4FA5-BA7B-A0630A43ADD7}" type="sibTrans" cxnId="{D76C4338-A2BD-4510-B300-9FE8ED88EBF5}">
      <dgm:prSet/>
      <dgm:spPr/>
      <dgm:t>
        <a:bodyPr/>
        <a:lstStyle/>
        <a:p>
          <a:endParaRPr kumimoji="1" lang="ja-JP" altLang="en-US"/>
        </a:p>
      </dgm:t>
    </dgm:pt>
    <dgm:pt modelId="{8AB9EBD3-06CA-404E-9571-C6763CB7314C}">
      <dgm:prSet phldrT="[Text]"/>
      <dgm:spPr/>
      <dgm:t>
        <a:bodyPr/>
        <a:lstStyle/>
        <a:p>
          <a:r>
            <a:rPr kumimoji="1" lang="ja-JP" altLang="en-US" dirty="0"/>
            <a:t>解析できるデータ</a:t>
          </a:r>
        </a:p>
      </dgm:t>
    </dgm:pt>
    <dgm:pt modelId="{64FB0B05-BBCD-4F11-8203-5C00237BDECD}" type="parTrans" cxnId="{21895134-3CBA-4DC8-8AB7-E6558FD822D0}">
      <dgm:prSet/>
      <dgm:spPr/>
      <dgm:t>
        <a:bodyPr/>
        <a:lstStyle/>
        <a:p>
          <a:endParaRPr kumimoji="1" lang="ja-JP" altLang="en-US"/>
        </a:p>
      </dgm:t>
    </dgm:pt>
    <dgm:pt modelId="{B5A47A0B-C982-4517-A7E8-295113AA13AF}" type="sibTrans" cxnId="{21895134-3CBA-4DC8-8AB7-E6558FD822D0}">
      <dgm:prSet/>
      <dgm:spPr/>
      <dgm:t>
        <a:bodyPr/>
        <a:lstStyle/>
        <a:p>
          <a:endParaRPr kumimoji="1" lang="ja-JP" altLang="en-US"/>
        </a:p>
      </dgm:t>
    </dgm:pt>
    <dgm:pt modelId="{1CC3BF0A-51BE-4294-9B7A-AE6F0696A844}" type="pres">
      <dgm:prSet presAssocID="{B099EB9A-692C-4D10-A97B-648EA817EA7A}" presName="Name0" presStyleCnt="0">
        <dgm:presLayoutVars>
          <dgm:dir/>
          <dgm:resizeHandles val="exact"/>
        </dgm:presLayoutVars>
      </dgm:prSet>
      <dgm:spPr/>
    </dgm:pt>
    <dgm:pt modelId="{C33124DA-C0AD-4DB9-BECC-099285723406}" type="pres">
      <dgm:prSet presAssocID="{C51BA1DE-8886-4776-9DC4-F87D0FE07020}" presName="node" presStyleLbl="node1" presStyleIdx="0" presStyleCnt="4" custScaleX="106343">
        <dgm:presLayoutVars>
          <dgm:bulletEnabled val="1"/>
        </dgm:presLayoutVars>
      </dgm:prSet>
      <dgm:spPr/>
      <dgm:t>
        <a:bodyPr/>
        <a:lstStyle/>
        <a:p>
          <a:endParaRPr lang="en-US"/>
        </a:p>
      </dgm:t>
    </dgm:pt>
    <dgm:pt modelId="{C8E2A67D-9C33-4588-A840-04B8210811FE}" type="pres">
      <dgm:prSet presAssocID="{857CBB34-F1E5-4AF4-B309-0390D2677006}" presName="sibTrans" presStyleLbl="sibTrans2D1" presStyleIdx="0" presStyleCnt="3"/>
      <dgm:spPr/>
      <dgm:t>
        <a:bodyPr/>
        <a:lstStyle/>
        <a:p>
          <a:endParaRPr lang="en-US"/>
        </a:p>
      </dgm:t>
    </dgm:pt>
    <dgm:pt modelId="{F435B386-23FD-48A4-90B8-DF7AD6356743}" type="pres">
      <dgm:prSet presAssocID="{857CBB34-F1E5-4AF4-B309-0390D2677006}" presName="connectorText" presStyleLbl="sibTrans2D1" presStyleIdx="0" presStyleCnt="3"/>
      <dgm:spPr/>
      <dgm:t>
        <a:bodyPr/>
        <a:lstStyle/>
        <a:p>
          <a:endParaRPr lang="en-US"/>
        </a:p>
      </dgm:t>
    </dgm:pt>
    <dgm:pt modelId="{55472038-01B7-4423-BADE-E9036FFB1901}" type="pres">
      <dgm:prSet presAssocID="{BE564C39-CF14-4B45-813E-C1A0CFA34C39}" presName="node" presStyleLbl="node1" presStyleIdx="1" presStyleCnt="4">
        <dgm:presLayoutVars>
          <dgm:bulletEnabled val="1"/>
        </dgm:presLayoutVars>
      </dgm:prSet>
      <dgm:spPr/>
      <dgm:t>
        <a:bodyPr/>
        <a:lstStyle/>
        <a:p>
          <a:endParaRPr lang="en-US"/>
        </a:p>
      </dgm:t>
    </dgm:pt>
    <dgm:pt modelId="{3D189641-CC84-478A-AB5F-07CF999F2BC3}" type="pres">
      <dgm:prSet presAssocID="{CE387E6E-BA5B-464B-866A-96381087A38D}" presName="sibTrans" presStyleLbl="sibTrans2D1" presStyleIdx="1" presStyleCnt="3"/>
      <dgm:spPr/>
      <dgm:t>
        <a:bodyPr/>
        <a:lstStyle/>
        <a:p>
          <a:endParaRPr lang="en-US"/>
        </a:p>
      </dgm:t>
    </dgm:pt>
    <dgm:pt modelId="{8C65AE3E-8C65-45D2-B418-4349CB494F17}" type="pres">
      <dgm:prSet presAssocID="{CE387E6E-BA5B-464B-866A-96381087A38D}" presName="connectorText" presStyleLbl="sibTrans2D1" presStyleIdx="1" presStyleCnt="3"/>
      <dgm:spPr/>
      <dgm:t>
        <a:bodyPr/>
        <a:lstStyle/>
        <a:p>
          <a:endParaRPr lang="en-US"/>
        </a:p>
      </dgm:t>
    </dgm:pt>
    <dgm:pt modelId="{05707AE4-0726-4237-835F-AD08C0D23B8A}" type="pres">
      <dgm:prSet presAssocID="{01D032F6-34AC-4E02-83DB-D77579EFDA8B}" presName="node" presStyleLbl="node1" presStyleIdx="2" presStyleCnt="4">
        <dgm:presLayoutVars>
          <dgm:bulletEnabled val="1"/>
        </dgm:presLayoutVars>
      </dgm:prSet>
      <dgm:spPr/>
      <dgm:t>
        <a:bodyPr/>
        <a:lstStyle/>
        <a:p>
          <a:endParaRPr lang="en-US"/>
        </a:p>
      </dgm:t>
    </dgm:pt>
    <dgm:pt modelId="{C42DCC4D-1B88-4896-A960-12843C4577D0}" type="pres">
      <dgm:prSet presAssocID="{35E34CFC-CCAF-4FA5-BA7B-A0630A43ADD7}" presName="sibTrans" presStyleLbl="sibTrans2D1" presStyleIdx="2" presStyleCnt="3"/>
      <dgm:spPr/>
      <dgm:t>
        <a:bodyPr/>
        <a:lstStyle/>
        <a:p>
          <a:endParaRPr lang="en-US"/>
        </a:p>
      </dgm:t>
    </dgm:pt>
    <dgm:pt modelId="{B870F567-134B-43BD-9F86-3590DDD9A4C9}" type="pres">
      <dgm:prSet presAssocID="{35E34CFC-CCAF-4FA5-BA7B-A0630A43ADD7}" presName="connectorText" presStyleLbl="sibTrans2D1" presStyleIdx="2" presStyleCnt="3"/>
      <dgm:spPr/>
      <dgm:t>
        <a:bodyPr/>
        <a:lstStyle/>
        <a:p>
          <a:endParaRPr lang="en-US"/>
        </a:p>
      </dgm:t>
    </dgm:pt>
    <dgm:pt modelId="{4720D4E0-8E22-4BA5-899D-EB0F320B656B}" type="pres">
      <dgm:prSet presAssocID="{8AB9EBD3-06CA-404E-9571-C6763CB7314C}" presName="node" presStyleLbl="node1" presStyleIdx="3" presStyleCnt="4">
        <dgm:presLayoutVars>
          <dgm:bulletEnabled val="1"/>
        </dgm:presLayoutVars>
      </dgm:prSet>
      <dgm:spPr/>
      <dgm:t>
        <a:bodyPr/>
        <a:lstStyle/>
        <a:p>
          <a:endParaRPr lang="en-US"/>
        </a:p>
      </dgm:t>
    </dgm:pt>
  </dgm:ptLst>
  <dgm:cxnLst>
    <dgm:cxn modelId="{2E222B03-18C0-4B13-AC98-39E509564ED9}" type="presOf" srcId="{01D032F6-34AC-4E02-83DB-D77579EFDA8B}" destId="{05707AE4-0726-4237-835F-AD08C0D23B8A}" srcOrd="0" destOrd="0" presId="urn:microsoft.com/office/officeart/2005/8/layout/process1"/>
    <dgm:cxn modelId="{813B230B-A2CB-49F7-94D6-30C924FE4640}" type="presOf" srcId="{BE564C39-CF14-4B45-813E-C1A0CFA34C39}" destId="{55472038-01B7-4423-BADE-E9036FFB1901}" srcOrd="0" destOrd="0" presId="urn:microsoft.com/office/officeart/2005/8/layout/process1"/>
    <dgm:cxn modelId="{4E379C1C-F285-41F0-BD44-942E6561A2CF}" type="presOf" srcId="{35E34CFC-CCAF-4FA5-BA7B-A0630A43ADD7}" destId="{C42DCC4D-1B88-4896-A960-12843C4577D0}" srcOrd="0" destOrd="0" presId="urn:microsoft.com/office/officeart/2005/8/layout/process1"/>
    <dgm:cxn modelId="{1BA997D7-0FAA-4179-9AE1-DAEF2C3F1EC3}" type="presOf" srcId="{CE387E6E-BA5B-464B-866A-96381087A38D}" destId="{3D189641-CC84-478A-AB5F-07CF999F2BC3}" srcOrd="0" destOrd="0" presId="urn:microsoft.com/office/officeart/2005/8/layout/process1"/>
    <dgm:cxn modelId="{3CBF47FE-B7ED-4ECA-8B92-6DA0A733531F}" type="presOf" srcId="{C51BA1DE-8886-4776-9DC4-F87D0FE07020}" destId="{C33124DA-C0AD-4DB9-BECC-099285723406}" srcOrd="0" destOrd="0" presId="urn:microsoft.com/office/officeart/2005/8/layout/process1"/>
    <dgm:cxn modelId="{0F10371F-FB47-4B9D-B26B-3ED929E47EF3}" type="presOf" srcId="{CE387E6E-BA5B-464B-866A-96381087A38D}" destId="{8C65AE3E-8C65-45D2-B418-4349CB494F17}" srcOrd="1" destOrd="0" presId="urn:microsoft.com/office/officeart/2005/8/layout/process1"/>
    <dgm:cxn modelId="{08B0FEF7-75A4-40C5-B6B0-63B8353B023B}" srcId="{B099EB9A-692C-4D10-A97B-648EA817EA7A}" destId="{C51BA1DE-8886-4776-9DC4-F87D0FE07020}" srcOrd="0" destOrd="0" parTransId="{33493B34-2B4A-4DAE-827E-6488FDC0A7EB}" sibTransId="{857CBB34-F1E5-4AF4-B309-0390D2677006}"/>
    <dgm:cxn modelId="{D76C4338-A2BD-4510-B300-9FE8ED88EBF5}" srcId="{B099EB9A-692C-4D10-A97B-648EA817EA7A}" destId="{01D032F6-34AC-4E02-83DB-D77579EFDA8B}" srcOrd="2" destOrd="0" parTransId="{CEF70EC1-10DC-41CC-922F-8010D4736ADC}" sibTransId="{35E34CFC-CCAF-4FA5-BA7B-A0630A43ADD7}"/>
    <dgm:cxn modelId="{6A4D2F95-3514-4259-B959-596C54323A5B}" type="presOf" srcId="{8AB9EBD3-06CA-404E-9571-C6763CB7314C}" destId="{4720D4E0-8E22-4BA5-899D-EB0F320B656B}" srcOrd="0" destOrd="0" presId="urn:microsoft.com/office/officeart/2005/8/layout/process1"/>
    <dgm:cxn modelId="{D30F0CD0-60EB-40C3-9C1F-92C2E57020E0}" type="presOf" srcId="{857CBB34-F1E5-4AF4-B309-0390D2677006}" destId="{F435B386-23FD-48A4-90B8-DF7AD6356743}" srcOrd="1" destOrd="0" presId="urn:microsoft.com/office/officeart/2005/8/layout/process1"/>
    <dgm:cxn modelId="{09813BE2-AD9E-4DE0-A547-EDB86B06AD8F}" type="presOf" srcId="{857CBB34-F1E5-4AF4-B309-0390D2677006}" destId="{C8E2A67D-9C33-4588-A840-04B8210811FE}" srcOrd="0" destOrd="0" presId="urn:microsoft.com/office/officeart/2005/8/layout/process1"/>
    <dgm:cxn modelId="{38AB4B7A-BB17-47FB-86B4-F31B54E29462}" srcId="{B099EB9A-692C-4D10-A97B-648EA817EA7A}" destId="{BE564C39-CF14-4B45-813E-C1A0CFA34C39}" srcOrd="1" destOrd="0" parTransId="{710D2580-F5A1-4C47-A809-9842C40DA932}" sibTransId="{CE387E6E-BA5B-464B-866A-96381087A38D}"/>
    <dgm:cxn modelId="{21895134-3CBA-4DC8-8AB7-E6558FD822D0}" srcId="{B099EB9A-692C-4D10-A97B-648EA817EA7A}" destId="{8AB9EBD3-06CA-404E-9571-C6763CB7314C}" srcOrd="3" destOrd="0" parTransId="{64FB0B05-BBCD-4F11-8203-5C00237BDECD}" sibTransId="{B5A47A0B-C982-4517-A7E8-295113AA13AF}"/>
    <dgm:cxn modelId="{38A9ED69-155A-4C5A-B3A4-5486CF34D6F0}" type="presOf" srcId="{B099EB9A-692C-4D10-A97B-648EA817EA7A}" destId="{1CC3BF0A-51BE-4294-9B7A-AE6F0696A844}" srcOrd="0" destOrd="0" presId="urn:microsoft.com/office/officeart/2005/8/layout/process1"/>
    <dgm:cxn modelId="{28F2000F-991D-41A2-A301-09A2C7F53B84}" type="presOf" srcId="{35E34CFC-CCAF-4FA5-BA7B-A0630A43ADD7}" destId="{B870F567-134B-43BD-9F86-3590DDD9A4C9}" srcOrd="1" destOrd="0" presId="urn:microsoft.com/office/officeart/2005/8/layout/process1"/>
    <dgm:cxn modelId="{00A0AEFD-EF89-486A-A973-E4DEA348B842}" type="presParOf" srcId="{1CC3BF0A-51BE-4294-9B7A-AE6F0696A844}" destId="{C33124DA-C0AD-4DB9-BECC-099285723406}" srcOrd="0" destOrd="0" presId="urn:microsoft.com/office/officeart/2005/8/layout/process1"/>
    <dgm:cxn modelId="{760BFA75-231E-4BB5-A73E-473118F69E70}" type="presParOf" srcId="{1CC3BF0A-51BE-4294-9B7A-AE6F0696A844}" destId="{C8E2A67D-9C33-4588-A840-04B8210811FE}" srcOrd="1" destOrd="0" presId="urn:microsoft.com/office/officeart/2005/8/layout/process1"/>
    <dgm:cxn modelId="{9D3415E3-5C66-4960-8B32-201A279877F6}" type="presParOf" srcId="{C8E2A67D-9C33-4588-A840-04B8210811FE}" destId="{F435B386-23FD-48A4-90B8-DF7AD6356743}" srcOrd="0" destOrd="0" presId="urn:microsoft.com/office/officeart/2005/8/layout/process1"/>
    <dgm:cxn modelId="{717A58DB-E97D-4861-A0C8-37CF92F196D0}" type="presParOf" srcId="{1CC3BF0A-51BE-4294-9B7A-AE6F0696A844}" destId="{55472038-01B7-4423-BADE-E9036FFB1901}" srcOrd="2" destOrd="0" presId="urn:microsoft.com/office/officeart/2005/8/layout/process1"/>
    <dgm:cxn modelId="{2A914EF1-7EB1-41AD-81E2-07239E3C41A5}" type="presParOf" srcId="{1CC3BF0A-51BE-4294-9B7A-AE6F0696A844}" destId="{3D189641-CC84-478A-AB5F-07CF999F2BC3}" srcOrd="3" destOrd="0" presId="urn:microsoft.com/office/officeart/2005/8/layout/process1"/>
    <dgm:cxn modelId="{4447FE34-F9F9-4363-992A-D3376071DE6C}" type="presParOf" srcId="{3D189641-CC84-478A-AB5F-07CF999F2BC3}" destId="{8C65AE3E-8C65-45D2-B418-4349CB494F17}" srcOrd="0" destOrd="0" presId="urn:microsoft.com/office/officeart/2005/8/layout/process1"/>
    <dgm:cxn modelId="{28328108-C47F-4FDE-800B-BA4DF8BFEB1E}" type="presParOf" srcId="{1CC3BF0A-51BE-4294-9B7A-AE6F0696A844}" destId="{05707AE4-0726-4237-835F-AD08C0D23B8A}" srcOrd="4" destOrd="0" presId="urn:microsoft.com/office/officeart/2005/8/layout/process1"/>
    <dgm:cxn modelId="{ED321182-3FFA-4DC0-94CF-55339D39482A}" type="presParOf" srcId="{1CC3BF0A-51BE-4294-9B7A-AE6F0696A844}" destId="{C42DCC4D-1B88-4896-A960-12843C4577D0}" srcOrd="5" destOrd="0" presId="urn:microsoft.com/office/officeart/2005/8/layout/process1"/>
    <dgm:cxn modelId="{8B846AB8-B576-4360-BFDC-59F350E2098A}" type="presParOf" srcId="{C42DCC4D-1B88-4896-A960-12843C4577D0}" destId="{B870F567-134B-43BD-9F86-3590DDD9A4C9}" srcOrd="0" destOrd="0" presId="urn:microsoft.com/office/officeart/2005/8/layout/process1"/>
    <dgm:cxn modelId="{FFB35F0C-68CC-4C89-9AC4-6C0208CCBBF2}" type="presParOf" srcId="{1CC3BF0A-51BE-4294-9B7A-AE6F0696A844}" destId="{4720D4E0-8E22-4BA5-899D-EB0F320B656B}"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F2507-B8BB-4B72-9348-439C936424F3}">
      <dsp:nvSpPr>
        <dsp:cNvPr id="0" name=""/>
        <dsp:cNvSpPr/>
      </dsp:nvSpPr>
      <dsp:spPr>
        <a:xfrm rot="5400000">
          <a:off x="-206449" y="209021"/>
          <a:ext cx="1376330" cy="963431"/>
        </a:xfrm>
        <a:prstGeom prst="chevron">
          <a:avLst/>
        </a:prstGeom>
        <a:solidFill>
          <a:schemeClr val="lt1">
            <a:hueOff val="0"/>
            <a:satOff val="0"/>
            <a:lumOff val="0"/>
            <a:alphaOff val="0"/>
          </a:schemeClr>
        </a:solidFill>
        <a:ln w="1397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ja-JP" altLang="en-US" sz="1800" b="1" kern="1200" dirty="0"/>
            <a:t>データの生成</a:t>
          </a:r>
        </a:p>
      </dsp:txBody>
      <dsp:txXfrm rot="-5400000">
        <a:off x="1" y="484288"/>
        <a:ext cx="963431" cy="412899"/>
      </dsp:txXfrm>
    </dsp:sp>
    <dsp:sp modelId="{6257CE34-8CD5-4BCB-A6A4-6E30B8734243}">
      <dsp:nvSpPr>
        <dsp:cNvPr id="0" name=""/>
        <dsp:cNvSpPr/>
      </dsp:nvSpPr>
      <dsp:spPr>
        <a:xfrm rot="5400000">
          <a:off x="5023049" y="-4057046"/>
          <a:ext cx="895084" cy="9014320"/>
        </a:xfrm>
        <a:prstGeom prst="round2SameRect">
          <a:avLst/>
        </a:prstGeom>
        <a:solidFill>
          <a:schemeClr val="accent6">
            <a:alpha val="90000"/>
            <a:tint val="40000"/>
            <a:hueOff val="0"/>
            <a:satOff val="0"/>
            <a:lumOff val="0"/>
            <a:alphaOff val="0"/>
          </a:schemeClr>
        </a:solidFill>
        <a:ln w="1397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55A930-137F-4D05-AC57-2B8408608B99}">
      <dsp:nvSpPr>
        <dsp:cNvPr id="0" name=""/>
        <dsp:cNvSpPr/>
      </dsp:nvSpPr>
      <dsp:spPr>
        <a:xfrm rot="5400000">
          <a:off x="-206449" y="1440064"/>
          <a:ext cx="1376330" cy="963431"/>
        </a:xfrm>
        <a:prstGeom prst="chevron">
          <a:avLst/>
        </a:prstGeom>
        <a:solidFill>
          <a:schemeClr val="lt1">
            <a:hueOff val="0"/>
            <a:satOff val="0"/>
            <a:lumOff val="0"/>
            <a:alphaOff val="0"/>
          </a:schemeClr>
        </a:solidFill>
        <a:ln w="1397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ja-JP" altLang="en-US" sz="1800" b="1" kern="1200" dirty="0"/>
            <a:t>データ解析</a:t>
          </a:r>
        </a:p>
      </dsp:txBody>
      <dsp:txXfrm rot="-5400000">
        <a:off x="1" y="1715331"/>
        <a:ext cx="963431" cy="412899"/>
      </dsp:txXfrm>
    </dsp:sp>
    <dsp:sp modelId="{1987BDCD-C98A-4B29-80C8-F68AD3FFF78E}">
      <dsp:nvSpPr>
        <dsp:cNvPr id="0" name=""/>
        <dsp:cNvSpPr/>
      </dsp:nvSpPr>
      <dsp:spPr>
        <a:xfrm rot="5400000">
          <a:off x="5023284" y="-2826238"/>
          <a:ext cx="894614" cy="9014320"/>
        </a:xfrm>
        <a:prstGeom prst="round2SameRect">
          <a:avLst/>
        </a:prstGeom>
        <a:solidFill>
          <a:schemeClr val="accent6">
            <a:alpha val="90000"/>
            <a:tint val="40000"/>
            <a:hueOff val="0"/>
            <a:satOff val="0"/>
            <a:lumOff val="0"/>
            <a:alphaOff val="0"/>
          </a:schemeClr>
        </a:solidFill>
        <a:ln w="1397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ja-JP" altLang="en-US" sz="1800" b="1" kern="1200" dirty="0"/>
            <a:t>データの特徴を把握する</a:t>
          </a:r>
        </a:p>
        <a:p>
          <a:pPr marL="171450" lvl="1" indent="-171450" algn="l" defTabSz="800100">
            <a:lnSpc>
              <a:spcPct val="90000"/>
            </a:lnSpc>
            <a:spcBef>
              <a:spcPct val="0"/>
            </a:spcBef>
            <a:spcAft>
              <a:spcPct val="15000"/>
            </a:spcAft>
            <a:buChar char="••"/>
          </a:pPr>
          <a:r>
            <a:rPr lang="ja-JP" altLang="en-US" sz="1800" b="1" kern="1200" dirty="0"/>
            <a:t>使用可能パラメータ等の検討</a:t>
          </a:r>
        </a:p>
      </dsp:txBody>
      <dsp:txXfrm rot="-5400000">
        <a:off x="963432" y="1277285"/>
        <a:ext cx="8970649" cy="807272"/>
      </dsp:txXfrm>
    </dsp:sp>
    <dsp:sp modelId="{077FA48D-56BC-4F1C-8565-DEB9EA07ECCD}">
      <dsp:nvSpPr>
        <dsp:cNvPr id="0" name=""/>
        <dsp:cNvSpPr/>
      </dsp:nvSpPr>
      <dsp:spPr>
        <a:xfrm rot="5400000">
          <a:off x="-206449" y="2671107"/>
          <a:ext cx="1376330" cy="963431"/>
        </a:xfrm>
        <a:prstGeom prst="chevron">
          <a:avLst/>
        </a:prstGeom>
        <a:solidFill>
          <a:schemeClr val="lt1">
            <a:hueOff val="0"/>
            <a:satOff val="0"/>
            <a:lumOff val="0"/>
            <a:alphaOff val="0"/>
          </a:schemeClr>
        </a:solidFill>
        <a:ln w="1397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ja-JP" altLang="en-US" sz="1800" b="1" kern="1200" dirty="0"/>
            <a:t>モデル化</a:t>
          </a:r>
        </a:p>
      </dsp:txBody>
      <dsp:txXfrm rot="-5400000">
        <a:off x="1" y="2946374"/>
        <a:ext cx="963431" cy="412899"/>
      </dsp:txXfrm>
    </dsp:sp>
    <dsp:sp modelId="{4E5701CB-74B8-41E5-8BCF-DA71D3EEBCCE}">
      <dsp:nvSpPr>
        <dsp:cNvPr id="0" name=""/>
        <dsp:cNvSpPr/>
      </dsp:nvSpPr>
      <dsp:spPr>
        <a:xfrm rot="5400000">
          <a:off x="5023284" y="-1595195"/>
          <a:ext cx="894614" cy="9014320"/>
        </a:xfrm>
        <a:prstGeom prst="round2SameRect">
          <a:avLst/>
        </a:prstGeom>
        <a:solidFill>
          <a:schemeClr val="accent6">
            <a:alpha val="90000"/>
            <a:tint val="40000"/>
            <a:hueOff val="0"/>
            <a:satOff val="0"/>
            <a:lumOff val="0"/>
            <a:alphaOff val="0"/>
          </a:schemeClr>
        </a:solidFill>
        <a:ln w="1397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ja-JP" altLang="en-US" sz="1800" b="1" kern="1200" dirty="0"/>
            <a:t>学習方法の選択（今回は</a:t>
          </a:r>
          <a:r>
            <a:rPr lang="en-US" altLang="ja-JP" sz="1800" b="1" kern="1200" dirty="0"/>
            <a:t>Local</a:t>
          </a:r>
          <a:r>
            <a:rPr lang="en-US" altLang="ja-JP" sz="1800" b="1" kern="1200" baseline="0" dirty="0"/>
            <a:t> Outlier Factor</a:t>
          </a:r>
          <a:r>
            <a:rPr lang="ja-JP" altLang="en-US" sz="1800" b="1" kern="1200" baseline="0" dirty="0"/>
            <a:t>を使用した</a:t>
          </a:r>
          <a:r>
            <a:rPr lang="ja-JP" altLang="en-US" sz="1800" b="1" kern="1200" dirty="0"/>
            <a:t>）</a:t>
          </a:r>
        </a:p>
      </dsp:txBody>
      <dsp:txXfrm rot="-5400000">
        <a:off x="963432" y="2508328"/>
        <a:ext cx="8970649" cy="807272"/>
      </dsp:txXfrm>
    </dsp:sp>
    <dsp:sp modelId="{3D0398D5-1240-4DD9-966D-F4F2928162CA}">
      <dsp:nvSpPr>
        <dsp:cNvPr id="0" name=""/>
        <dsp:cNvSpPr/>
      </dsp:nvSpPr>
      <dsp:spPr>
        <a:xfrm rot="5400000">
          <a:off x="-206449" y="3902150"/>
          <a:ext cx="1376330" cy="963431"/>
        </a:xfrm>
        <a:prstGeom prst="chevron">
          <a:avLst/>
        </a:prstGeom>
        <a:solidFill>
          <a:schemeClr val="lt1">
            <a:hueOff val="0"/>
            <a:satOff val="0"/>
            <a:lumOff val="0"/>
            <a:alphaOff val="0"/>
          </a:schemeClr>
        </a:solidFill>
        <a:ln w="1397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ja-JP" altLang="en-US" sz="1800" b="1" kern="1200" dirty="0"/>
            <a:t>評価・検討</a:t>
          </a:r>
        </a:p>
      </dsp:txBody>
      <dsp:txXfrm rot="-5400000">
        <a:off x="1" y="4177417"/>
        <a:ext cx="963431" cy="412899"/>
      </dsp:txXfrm>
    </dsp:sp>
    <dsp:sp modelId="{8BAC9934-13F1-452F-9349-02B1C54C5CFB}">
      <dsp:nvSpPr>
        <dsp:cNvPr id="0" name=""/>
        <dsp:cNvSpPr/>
      </dsp:nvSpPr>
      <dsp:spPr>
        <a:xfrm rot="5400000">
          <a:off x="5023284" y="-364151"/>
          <a:ext cx="894614" cy="9014320"/>
        </a:xfrm>
        <a:prstGeom prst="round2SameRect">
          <a:avLst/>
        </a:prstGeom>
        <a:solidFill>
          <a:schemeClr val="accent6">
            <a:alpha val="90000"/>
            <a:tint val="40000"/>
            <a:hueOff val="0"/>
            <a:satOff val="0"/>
            <a:lumOff val="0"/>
            <a:alphaOff val="0"/>
          </a:schemeClr>
        </a:solidFill>
        <a:ln w="1397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ja-JP" altLang="en-US" sz="1800" b="1" kern="1200" dirty="0"/>
            <a:t>未知なデータが与えられたら設計目的通りに動作するかどうか</a:t>
          </a:r>
        </a:p>
      </dsp:txBody>
      <dsp:txXfrm rot="-5400000">
        <a:off x="963432" y="3739372"/>
        <a:ext cx="8970649" cy="8072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124DA-C0AD-4DB9-BECC-099285723406}">
      <dsp:nvSpPr>
        <dsp:cNvPr id="0" name=""/>
        <dsp:cNvSpPr/>
      </dsp:nvSpPr>
      <dsp:spPr>
        <a:xfrm>
          <a:off x="1154" y="0"/>
          <a:ext cx="1816523" cy="872198"/>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kumimoji="1" lang="ja-JP" altLang="en-US" sz="2100" kern="1200" dirty="0"/>
            <a:t>難読化</a:t>
          </a:r>
        </a:p>
      </dsp:txBody>
      <dsp:txXfrm>
        <a:off x="26700" y="25546"/>
        <a:ext cx="1765431" cy="821106"/>
      </dsp:txXfrm>
    </dsp:sp>
    <dsp:sp modelId="{C8E2A67D-9C33-4588-A840-04B8210811FE}">
      <dsp:nvSpPr>
        <dsp:cNvPr id="0" name=""/>
        <dsp:cNvSpPr/>
      </dsp:nvSpPr>
      <dsp:spPr>
        <a:xfrm>
          <a:off x="1988494" y="224285"/>
          <a:ext cx="362132" cy="4236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kumimoji="1" lang="ja-JP" altLang="en-US" sz="1700" kern="1200"/>
        </a:p>
      </dsp:txBody>
      <dsp:txXfrm>
        <a:off x="1988494" y="309010"/>
        <a:ext cx="253492" cy="254177"/>
      </dsp:txXfrm>
    </dsp:sp>
    <dsp:sp modelId="{55472038-01B7-4423-BADE-E9036FFB1901}">
      <dsp:nvSpPr>
        <dsp:cNvPr id="0" name=""/>
        <dsp:cNvSpPr/>
      </dsp:nvSpPr>
      <dsp:spPr>
        <a:xfrm>
          <a:off x="2500947" y="0"/>
          <a:ext cx="1708173" cy="872198"/>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kumimoji="1" lang="ja-JP" altLang="en-US" sz="2100" kern="1200" dirty="0"/>
            <a:t>逆アセンブラ</a:t>
          </a:r>
        </a:p>
      </dsp:txBody>
      <dsp:txXfrm>
        <a:off x="2526493" y="25546"/>
        <a:ext cx="1657081" cy="821106"/>
      </dsp:txXfrm>
    </dsp:sp>
    <dsp:sp modelId="{3D189641-CC84-478A-AB5F-07CF999F2BC3}">
      <dsp:nvSpPr>
        <dsp:cNvPr id="0" name=""/>
        <dsp:cNvSpPr/>
      </dsp:nvSpPr>
      <dsp:spPr>
        <a:xfrm>
          <a:off x="4379938" y="224285"/>
          <a:ext cx="362132" cy="4236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kumimoji="1" lang="ja-JP" altLang="en-US" sz="1700" kern="1200"/>
        </a:p>
      </dsp:txBody>
      <dsp:txXfrm>
        <a:off x="4379938" y="309010"/>
        <a:ext cx="253492" cy="254177"/>
      </dsp:txXfrm>
    </dsp:sp>
    <dsp:sp modelId="{05707AE4-0726-4237-835F-AD08C0D23B8A}">
      <dsp:nvSpPr>
        <dsp:cNvPr id="0" name=""/>
        <dsp:cNvSpPr/>
      </dsp:nvSpPr>
      <dsp:spPr>
        <a:xfrm>
          <a:off x="4892390" y="0"/>
          <a:ext cx="1708173" cy="872198"/>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kumimoji="1" lang="ja-JP" altLang="en-US" sz="2100" kern="1200" dirty="0"/>
            <a:t>確率の計算</a:t>
          </a:r>
        </a:p>
      </dsp:txBody>
      <dsp:txXfrm>
        <a:off x="4917936" y="25546"/>
        <a:ext cx="1657081" cy="821106"/>
      </dsp:txXfrm>
    </dsp:sp>
    <dsp:sp modelId="{C42DCC4D-1B88-4896-A960-12843C4577D0}">
      <dsp:nvSpPr>
        <dsp:cNvPr id="0" name=""/>
        <dsp:cNvSpPr/>
      </dsp:nvSpPr>
      <dsp:spPr>
        <a:xfrm>
          <a:off x="6771381" y="224285"/>
          <a:ext cx="362132" cy="4236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kumimoji="1" lang="ja-JP" altLang="en-US" sz="1700" kern="1200"/>
        </a:p>
      </dsp:txBody>
      <dsp:txXfrm>
        <a:off x="6771381" y="309010"/>
        <a:ext cx="253492" cy="254177"/>
      </dsp:txXfrm>
    </dsp:sp>
    <dsp:sp modelId="{4720D4E0-8E22-4BA5-899D-EB0F320B656B}">
      <dsp:nvSpPr>
        <dsp:cNvPr id="0" name=""/>
        <dsp:cNvSpPr/>
      </dsp:nvSpPr>
      <dsp:spPr>
        <a:xfrm>
          <a:off x="7283833" y="0"/>
          <a:ext cx="1708173" cy="872198"/>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kumimoji="1" lang="ja-JP" altLang="en-US" sz="2100" kern="1200" dirty="0"/>
            <a:t>解析できるデータ</a:t>
          </a:r>
        </a:p>
      </dsp:txBody>
      <dsp:txXfrm>
        <a:off x="7309379" y="25546"/>
        <a:ext cx="1657081" cy="82110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1C6443-409F-9149-B817-D08FA2BFB801}" type="datetimeFigureOut">
              <a:rPr lang="en-US" smtClean="0"/>
              <a:t>10/13/4294967225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F72F27-0762-A741-BB89-EE43599956D1}" type="slidenum">
              <a:rPr lang="en-US" smtClean="0"/>
              <a:t>‹#›</a:t>
            </a:fld>
            <a:endParaRPr lang="en-US"/>
          </a:p>
        </p:txBody>
      </p:sp>
    </p:spTree>
    <p:extLst>
      <p:ext uri="{BB962C8B-B14F-4D97-AF65-F5344CB8AC3E}">
        <p14:creationId xmlns:p14="http://schemas.microsoft.com/office/powerpoint/2010/main" val="1844462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13649-20D5-47C7-BBD5-B3936FA2A66B}" type="datetimeFigureOut">
              <a:rPr kumimoji="1" lang="ja-JP" altLang="en-US" smtClean="0"/>
              <a:t>0029/10/13</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0B49B-B4F5-47E1-B446-1304ED6A5F84}" type="slidenum">
              <a:rPr kumimoji="1" lang="ja-JP" altLang="en-US" smtClean="0"/>
              <a:t>‹#›</a:t>
            </a:fld>
            <a:endParaRPr kumimoji="1" lang="ja-JP" altLang="en-US"/>
          </a:p>
        </p:txBody>
      </p:sp>
    </p:spTree>
    <p:extLst>
      <p:ext uri="{BB962C8B-B14F-4D97-AF65-F5344CB8AC3E}">
        <p14:creationId xmlns:p14="http://schemas.microsoft.com/office/powerpoint/2010/main" val="3357897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機械学習による難読化されたプログラムのステルス評価を題としまして神崎研究室のバラタが発表させていただきます。</a:t>
            </a:r>
            <a:endParaRPr kumimoji="1" lang="ja-JP" alt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1</a:t>
            </a:fld>
            <a:endParaRPr kumimoji="1" lang="ja-JP" altLang="en-US"/>
          </a:p>
        </p:txBody>
      </p:sp>
    </p:spTree>
    <p:extLst>
      <p:ext uri="{BB962C8B-B14F-4D97-AF65-F5344CB8AC3E}">
        <p14:creationId xmlns:p14="http://schemas.microsoft.com/office/powerpoint/2010/main" val="3237143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次の結果は一般的なプログラムと比較を行うために，</a:t>
            </a:r>
            <a:r>
              <a:rPr lang="en-US" altLang="ja-JP" dirty="0" smtClean="0"/>
              <a:t>normal</a:t>
            </a:r>
            <a:r>
              <a:rPr lang="ja-JP" altLang="en-US" dirty="0" smtClean="0"/>
              <a:t>データを混ぜて，学習を行いました．</a:t>
            </a:r>
            <a:r>
              <a:rPr lang="en-US" altLang="ja-JP" dirty="0" smtClean="0"/>
              <a:t>Normal</a:t>
            </a:r>
            <a:r>
              <a:rPr lang="ja-JP" altLang="en-US" dirty="0" smtClean="0"/>
              <a:t>データは</a:t>
            </a:r>
            <a:r>
              <a:rPr lang="en-US" altLang="ja-JP" dirty="0" err="1" smtClean="0"/>
              <a:t>CentOS</a:t>
            </a:r>
            <a:r>
              <a:rPr lang="ja-JP" altLang="en-US" dirty="0" smtClean="0"/>
              <a:t>の</a:t>
            </a:r>
            <a:r>
              <a:rPr lang="en-US" altLang="ja-JP" dirty="0" smtClean="0"/>
              <a:t>System</a:t>
            </a:r>
            <a:r>
              <a:rPr lang="ja-JP" altLang="en-US" dirty="0" smtClean="0"/>
              <a:t>に分類されるプログラムを用いました．この結果も</a:t>
            </a:r>
            <a:r>
              <a:rPr lang="en-US" altLang="ja-JP" dirty="0" smtClean="0"/>
              <a:t>Length</a:t>
            </a:r>
            <a:r>
              <a:rPr lang="ja-JP" altLang="en-US" dirty="0" smtClean="0"/>
              <a:t>と</a:t>
            </a:r>
            <a:r>
              <a:rPr lang="en-US" altLang="ja-JP" dirty="0" smtClean="0"/>
              <a:t>Over Threshold</a:t>
            </a:r>
            <a:r>
              <a:rPr lang="ja-JP" altLang="en-US" dirty="0" smtClean="0"/>
              <a:t>の関係を示しています．</a:t>
            </a:r>
            <a:r>
              <a:rPr lang="en-US" altLang="ja-JP" dirty="0" smtClean="0"/>
              <a:t>Normal</a:t>
            </a:r>
            <a:r>
              <a:rPr lang="ja-JP" altLang="en-US" dirty="0" smtClean="0"/>
              <a:t>データは青い三角形，難読化された関数はオレンジダイヤモンド，難読化されていないプログラムはマジェンタ六角形で表しています．左の図から，難読化されたかされていないかにも関わらず</a:t>
            </a:r>
            <a:r>
              <a:rPr lang="en-US" altLang="ja-JP" dirty="0" smtClean="0"/>
              <a:t>Normal</a:t>
            </a:r>
            <a:r>
              <a:rPr lang="ja-JP" altLang="en-US" dirty="0" smtClean="0"/>
              <a:t>データの領域内にあることが見られます．そして，検出後を示す右の図では難読化されていないプログラムだけではなく，</a:t>
            </a:r>
            <a:r>
              <a:rPr lang="en-US" altLang="ja-JP" dirty="0" smtClean="0"/>
              <a:t>Normal</a:t>
            </a:r>
            <a:r>
              <a:rPr lang="ja-JP" altLang="en-US" dirty="0" smtClean="0"/>
              <a:t>データも外れ値として検出されました．</a:t>
            </a:r>
            <a:endParaRPr 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10</a:t>
            </a:fld>
            <a:endParaRPr kumimoji="1" lang="ja-JP" altLang="en-US"/>
          </a:p>
        </p:txBody>
      </p:sp>
    </p:spTree>
    <p:extLst>
      <p:ext uri="{BB962C8B-B14F-4D97-AF65-F5344CB8AC3E}">
        <p14:creationId xmlns:p14="http://schemas.microsoft.com/office/powerpoint/2010/main" val="680466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発表のまとめとしまして，難読化によって不自然なコードが生成されることが確認できました．難読化された</a:t>
            </a:r>
            <a:r>
              <a:rPr lang="en-US" altLang="ja-JP" dirty="0" err="1" smtClean="0"/>
              <a:t>gzip</a:t>
            </a:r>
            <a:r>
              <a:rPr lang="ja-JP" altLang="en-US" dirty="0" smtClean="0"/>
              <a:t>と</a:t>
            </a:r>
            <a:r>
              <a:rPr lang="en-US" altLang="ja-JP" dirty="0" smtClean="0"/>
              <a:t>Normal</a:t>
            </a:r>
            <a:r>
              <a:rPr lang="ja-JP" altLang="en-US" dirty="0" smtClean="0"/>
              <a:t>データの比較結果として，難読化のステルスが高いといえる．次の</a:t>
            </a:r>
            <a:r>
              <a:rPr lang="en-US" altLang="ja-JP" dirty="0" smtClean="0"/>
              <a:t>4</a:t>
            </a:r>
            <a:r>
              <a:rPr lang="ja-JP" altLang="en-US" dirty="0" smtClean="0"/>
              <a:t>つのことを今後の課題としたいと思っています．</a:t>
            </a:r>
            <a:r>
              <a:rPr lang="mr-IN" altLang="ja-JP" dirty="0" smtClean="0"/>
              <a:t>…</a:t>
            </a:r>
            <a:r>
              <a:rPr lang="en-US" altLang="ja-JP" dirty="0" smtClean="0"/>
              <a:t>.</a:t>
            </a:r>
            <a:r>
              <a:rPr lang="en-US" altLang="ja-JP" baseline="0" dirty="0" smtClean="0"/>
              <a:t> </a:t>
            </a:r>
            <a:r>
              <a:rPr lang="ja-JP" altLang="en-US" baseline="0" dirty="0" smtClean="0"/>
              <a:t>これで発表終わります．ご静聴ありがとうございました．</a:t>
            </a:r>
            <a:endParaRPr lang="en-US" altLang="ja-JP" dirty="0" smtClean="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11</a:t>
            </a:fld>
            <a:endParaRPr kumimoji="1" lang="ja-JP" altLang="en-US"/>
          </a:p>
        </p:txBody>
      </p:sp>
    </p:spTree>
    <p:extLst>
      <p:ext uri="{BB962C8B-B14F-4D97-AF65-F5344CB8AC3E}">
        <p14:creationId xmlns:p14="http://schemas.microsoft.com/office/powerpoint/2010/main" val="1473442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まずは背景としまして，普段，ソフトウェアには秘密情報が含まれています．例えば，ライセンス認証のキー，アカウント情報を取得するためのメソッドや，ゲームのスコアを計算するためのメソッド等が挙げられます．その秘密な情報を得るために，常にソフトウェアが</a:t>
            </a:r>
            <a:r>
              <a:rPr kumimoji="1" lang="en-US" altLang="ja-JP" dirty="0" smtClean="0"/>
              <a:t>Man at the end</a:t>
            </a:r>
            <a:r>
              <a:rPr kumimoji="1" lang="ja-JP" altLang="en-US" dirty="0" smtClean="0"/>
              <a:t>略して</a:t>
            </a:r>
            <a:r>
              <a:rPr kumimoji="1" lang="en-US" altLang="ja-JP" dirty="0" smtClean="0"/>
              <a:t>MATE</a:t>
            </a:r>
            <a:r>
              <a:rPr kumimoji="1" lang="ja-JP" altLang="en-US" dirty="0" smtClean="0"/>
              <a:t>の攻撃を受けています．この攻撃パターンでは，この図に示している通り，攻撃者がソフトウェアを手に入れたとします．この図では</a:t>
            </a:r>
            <a:r>
              <a:rPr kumimoji="1" lang="en-US" altLang="ja-JP" dirty="0" smtClean="0"/>
              <a:t>iTunes</a:t>
            </a:r>
            <a:r>
              <a:rPr kumimoji="1" lang="ja-JP" altLang="en-US" dirty="0" smtClean="0"/>
              <a:t>のライセンスを盗もうとしている人がいます．逆アセンブラ等の解析ツールを使って解析を行います．ここでは例えば，アセンブリ言語レベルで解析を行っています．この攻撃を防ぐために，難読化をする必要があります．</a:t>
            </a:r>
            <a:endParaRPr kumimoji="1" lang="ja-JP" alt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2</a:t>
            </a:fld>
            <a:endParaRPr kumimoji="1" lang="ja-JP" altLang="en-US"/>
          </a:p>
        </p:txBody>
      </p:sp>
    </p:spTree>
    <p:extLst>
      <p:ext uri="{BB962C8B-B14F-4D97-AF65-F5344CB8AC3E}">
        <p14:creationId xmlns:p14="http://schemas.microsoft.com/office/powerpoint/2010/main" val="1181373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しかし，難読化方法は多く公開されておりまして，攻撃者にも知られています．また，難読化は解析を困難にできますが，コードが不自然になる可能性が高いです．その不自然なところは秘密情報の場所を知らせてしまう危険があり，攻撃者に注目されています．このような現象はステルスが低いと言います．ステルスとは難読化されたプログラムが難読化されていないプログラムから見分けられる度合いを言います．そこで，私の研究では難読化されたコードのステルス評価を行いたいと思っています．</a:t>
            </a:r>
            <a:endParaRPr kumimoji="1" lang="ja-JP" alt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3</a:t>
            </a:fld>
            <a:endParaRPr kumimoji="1" lang="ja-JP" altLang="en-US"/>
          </a:p>
        </p:txBody>
      </p:sp>
    </p:spTree>
    <p:extLst>
      <p:ext uri="{BB962C8B-B14F-4D97-AF65-F5344CB8AC3E}">
        <p14:creationId xmlns:p14="http://schemas.microsoft.com/office/powerpoint/2010/main" val="1437793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具体的に，機械学習の異常検知等の方法を使って，ステルスを評価します．異常検知の場合では，難読化されたコードと難読化されていないコードを用意して学習させます．難読化されているコードが外れ値と判定できたとき，ステルスが低いと見なします．例えば，この図では，学習データを示しており，黒い三角形は難読化されていないコードを示しています．白い六角形は難読化されたコードを示しています．検出を行った結果は右の図に示しています．外れ値には赤い点がついており，正常値には緑点がついています．このように，難読化されたコードが見つかってしまい，この場合はステルスが低いと言えます．</a:t>
            </a:r>
            <a:endParaRPr kumimoji="1" lang="ja-JP" alt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4</a:t>
            </a:fld>
            <a:endParaRPr kumimoji="1" lang="ja-JP" altLang="en-US"/>
          </a:p>
        </p:txBody>
      </p:sp>
    </p:spTree>
    <p:extLst>
      <p:ext uri="{BB962C8B-B14F-4D97-AF65-F5344CB8AC3E}">
        <p14:creationId xmlns:p14="http://schemas.microsoft.com/office/powerpoint/2010/main" val="88743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今回は</a:t>
            </a:r>
            <a:r>
              <a:rPr kumimoji="1" lang="en-US" altLang="ja-JP" dirty="0" smtClean="0"/>
              <a:t>Local</a:t>
            </a:r>
            <a:r>
              <a:rPr kumimoji="1" lang="en-US" altLang="ja-JP" baseline="0" dirty="0" smtClean="0"/>
              <a:t> Outlier Factor</a:t>
            </a:r>
            <a:r>
              <a:rPr kumimoji="1" lang="ja-JP" altLang="en-US" baseline="0" dirty="0" smtClean="0"/>
              <a:t>略して</a:t>
            </a:r>
            <a:r>
              <a:rPr kumimoji="1" lang="en-US" altLang="ja-JP" baseline="0" dirty="0" smtClean="0"/>
              <a:t>LOF</a:t>
            </a:r>
            <a:r>
              <a:rPr kumimoji="1" lang="ja-JP" altLang="en-US" baseline="0" dirty="0" smtClean="0"/>
              <a:t>を検出方法として実装してみました．</a:t>
            </a:r>
            <a:r>
              <a:rPr kumimoji="1" lang="en-US" altLang="ja-JP" baseline="0" dirty="0" smtClean="0"/>
              <a:t>LOF</a:t>
            </a:r>
            <a:r>
              <a:rPr kumimoji="1" lang="ja-JP" altLang="en-US" baseline="0" dirty="0" smtClean="0"/>
              <a:t>は</a:t>
            </a:r>
            <a:r>
              <a:rPr kumimoji="1" lang="en-US" altLang="ja-JP" baseline="0" dirty="0" smtClean="0"/>
              <a:t>2000</a:t>
            </a:r>
            <a:r>
              <a:rPr kumimoji="1" lang="ja-JP" altLang="en-US" baseline="0" dirty="0" smtClean="0"/>
              <a:t>年に</a:t>
            </a:r>
            <a:r>
              <a:rPr kumimoji="1" lang="en-US" altLang="ja-JP" baseline="0" dirty="0" smtClean="0"/>
              <a:t>…</a:t>
            </a:r>
            <a:r>
              <a:rPr kumimoji="1" lang="ja-JP" altLang="en-US" baseline="0" dirty="0" smtClean="0"/>
              <a:t>よって提案されました．この方法は</a:t>
            </a:r>
            <a:r>
              <a:rPr kumimoji="1" lang="en-US" altLang="ja-JP" baseline="0" dirty="0" smtClean="0"/>
              <a:t>k</a:t>
            </a:r>
            <a:r>
              <a:rPr kumimoji="1" lang="ja-JP" altLang="en-US" baseline="0" dirty="0" smtClean="0"/>
              <a:t>近傍法，つまり，データの密度に基づいた検出法ということです．基本的にある点のまわりの密度が他の点と比べて小さいほど，</a:t>
            </a:r>
            <a:r>
              <a:rPr kumimoji="1" lang="en-US" altLang="ja-JP" baseline="0" dirty="0" smtClean="0"/>
              <a:t>LOF</a:t>
            </a:r>
            <a:r>
              <a:rPr kumimoji="1" lang="ja-JP" altLang="en-US" baseline="0" dirty="0" smtClean="0"/>
              <a:t>の値が大きくなるようにアルゴリズムが提案されました．図</a:t>
            </a:r>
            <a:r>
              <a:rPr kumimoji="1" lang="en-US" altLang="ja-JP" baseline="0" dirty="0" smtClean="0"/>
              <a:t>1</a:t>
            </a:r>
            <a:r>
              <a:rPr kumimoji="1" lang="ja-JP" altLang="en-US" baseline="0" dirty="0" smtClean="0"/>
              <a:t>は</a:t>
            </a:r>
            <a:r>
              <a:rPr kumimoji="1" lang="en-US" altLang="ja-JP" baseline="0" dirty="0" smtClean="0"/>
              <a:t>LOF</a:t>
            </a:r>
            <a:r>
              <a:rPr kumimoji="1" lang="ja-JP" altLang="en-US" baseline="0" dirty="0" smtClean="0"/>
              <a:t>の直観的な考え方を示しています．ここでは，</a:t>
            </a:r>
            <a:r>
              <a:rPr kumimoji="1" lang="en-US" altLang="ja-JP" baseline="0" dirty="0" smtClean="0"/>
              <a:t>A</a:t>
            </a:r>
            <a:r>
              <a:rPr kumimoji="1" lang="ja-JP" altLang="en-US" baseline="0" dirty="0" smtClean="0"/>
              <a:t>は自分の局所密度は低いが，近傍の局所密度が高いため，外れ値と考えられます．これに対して，右側のデータはどれも，自分の局所密度と近傍の局所密度は同じぐらいため，正常値と考えられます．</a:t>
            </a:r>
            <a:endParaRPr kumimoji="1" lang="en-US" altLang="ja-JP" baseline="0" dirty="0" smtClean="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5</a:t>
            </a:fld>
            <a:endParaRPr kumimoji="1" lang="ja-JP" altLang="en-US"/>
          </a:p>
        </p:txBody>
      </p:sp>
    </p:spTree>
    <p:extLst>
      <p:ext uri="{BB962C8B-B14F-4D97-AF65-F5344CB8AC3E}">
        <p14:creationId xmlns:p14="http://schemas.microsoft.com/office/powerpoint/2010/main" val="4031851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次に，データの取得方法を説明します．まず，難読化対象プログラムを決めます．そして，既存の難読化ツールを使用し，難読化されたコードと難読化されていないコードを用意する．本実験では</a:t>
            </a:r>
            <a:r>
              <a:rPr kumimoji="1" lang="en-US" altLang="ja-JP" dirty="0" smtClean="0"/>
              <a:t>TIGRESS</a:t>
            </a:r>
            <a:r>
              <a:rPr kumimoji="1" lang="ja-JP" altLang="en-US" dirty="0" smtClean="0"/>
              <a:t>を用いました．今回はここに示している通り，</a:t>
            </a:r>
            <a:r>
              <a:rPr kumimoji="1" lang="en-US" altLang="ja-JP" dirty="0" err="1" smtClean="0"/>
              <a:t>gzip</a:t>
            </a:r>
            <a:r>
              <a:rPr kumimoji="1" lang="ja-JP" altLang="en-US" dirty="0" smtClean="0"/>
              <a:t>を対象にし，</a:t>
            </a:r>
            <a:r>
              <a:rPr kumimoji="1" lang="en-US" altLang="ja-JP" dirty="0" smtClean="0"/>
              <a:t>5</a:t>
            </a:r>
            <a:r>
              <a:rPr kumimoji="1" lang="ja-JP" altLang="en-US" dirty="0" smtClean="0"/>
              <a:t>つの難読化方法で難読化を行いました。この難読化されたプログラムと難読化されていないコードを</a:t>
            </a:r>
            <a:r>
              <a:rPr kumimoji="1" lang="en-US" altLang="ja-JP" dirty="0" smtClean="0"/>
              <a:t>IDA</a:t>
            </a:r>
            <a:r>
              <a:rPr kumimoji="1" lang="ja-JP" altLang="en-US" dirty="0" smtClean="0"/>
              <a:t>で逆アセンブルしました．</a:t>
            </a:r>
            <a:endParaRPr kumimoji="1" lang="ja-JP" alt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6</a:t>
            </a:fld>
            <a:endParaRPr kumimoji="1" lang="ja-JP" altLang="en-US"/>
          </a:p>
        </p:txBody>
      </p:sp>
    </p:spTree>
    <p:extLst>
      <p:ext uri="{BB962C8B-B14F-4D97-AF65-F5344CB8AC3E}">
        <p14:creationId xmlns:p14="http://schemas.microsoft.com/office/powerpoint/2010/main" val="106868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次の段階では，アセンブリコードが得られます．</a:t>
            </a:r>
            <a:r>
              <a:rPr kumimoji="1" lang="en-US" altLang="ja-JP" dirty="0" smtClean="0"/>
              <a:t>Python</a:t>
            </a:r>
            <a:r>
              <a:rPr kumimoji="1" lang="ja-JP" altLang="en-US" dirty="0" smtClean="0"/>
              <a:t>スクリプトを使って，アセンブリコードを</a:t>
            </a:r>
            <a:r>
              <a:rPr kumimoji="1" lang="en-US" altLang="ja-JP" dirty="0" smtClean="0"/>
              <a:t>3</a:t>
            </a:r>
            <a:r>
              <a:rPr kumimoji="1" lang="ja-JP" altLang="en-US" dirty="0" smtClean="0"/>
              <a:t>つずつ並べて</a:t>
            </a:r>
            <a:r>
              <a:rPr kumimoji="1" lang="en-US" altLang="ja-JP" dirty="0" smtClean="0"/>
              <a:t>3-gram</a:t>
            </a:r>
            <a:r>
              <a:rPr kumimoji="1" lang="ja-JP" altLang="en-US" dirty="0" smtClean="0"/>
              <a:t>のコード断片を作ります．このコード断片とコーパスデータを比較して，コード断片の生起確率を求めます．コーパスデータは</a:t>
            </a:r>
            <a:r>
              <a:rPr kumimoji="1" lang="en-US" altLang="ja-JP" dirty="0" smtClean="0"/>
              <a:t>…</a:t>
            </a:r>
            <a:r>
              <a:rPr kumimoji="1" lang="ja-JP" altLang="en-US" dirty="0" smtClean="0"/>
              <a:t>を用いました．生起確率からコード断片の目立つ</a:t>
            </a:r>
            <a:r>
              <a:rPr kumimoji="1" lang="ja-JP" altLang="en-US" dirty="0" smtClean="0"/>
              <a:t>さを</a:t>
            </a:r>
            <a:r>
              <a:rPr kumimoji="1" lang="en-US" altLang="ja-JP" dirty="0" smtClean="0"/>
              <a:t>log</a:t>
            </a:r>
            <a:r>
              <a:rPr kumimoji="1" lang="ja-JP" altLang="en-US" dirty="0" smtClean="0"/>
              <a:t>の値とって計算します</a:t>
            </a:r>
            <a:r>
              <a:rPr kumimoji="1" lang="ja-JP" altLang="en-US" dirty="0" smtClean="0"/>
              <a:t>．</a:t>
            </a:r>
            <a:r>
              <a:rPr kumimoji="1" lang="ja-JP" altLang="en-US" dirty="0" smtClean="0"/>
              <a:t>このデータの一番左側にはコード断片が含まれている関数名を示しています．</a:t>
            </a:r>
            <a:r>
              <a:rPr kumimoji="1" lang="en-US" altLang="ja-JP" dirty="0" smtClean="0"/>
              <a:t>&lt;f&gt;</a:t>
            </a:r>
            <a:r>
              <a:rPr kumimoji="1" lang="ja-JP" altLang="en-US" dirty="0" smtClean="0"/>
              <a:t>と</a:t>
            </a:r>
            <a:r>
              <a:rPr kumimoji="1" lang="en-US" altLang="ja-JP" dirty="0" smtClean="0"/>
              <a:t>&lt;/f&gt;</a:t>
            </a:r>
            <a:r>
              <a:rPr kumimoji="1" lang="ja-JP" altLang="en-US" dirty="0" smtClean="0"/>
              <a:t>で関数の始まりと終わりを区切ります．</a:t>
            </a:r>
            <a:endParaRPr kumimoji="1" lang="ja-JP" alt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7</a:t>
            </a:fld>
            <a:endParaRPr kumimoji="1" lang="ja-JP" altLang="en-US"/>
          </a:p>
        </p:txBody>
      </p:sp>
    </p:spTree>
    <p:extLst>
      <p:ext uri="{BB962C8B-B14F-4D97-AF65-F5344CB8AC3E}">
        <p14:creationId xmlns:p14="http://schemas.microsoft.com/office/powerpoint/2010/main" val="940705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先のデータから，異常検知の学習用データが得られます．ここで扱っているパラメータは</a:t>
            </a:r>
            <a:r>
              <a:rPr kumimoji="1" lang="en-US" altLang="ja-JP" dirty="0" smtClean="0"/>
              <a:t>3</a:t>
            </a:r>
            <a:r>
              <a:rPr kumimoji="1" lang="ja-JP" altLang="en-US" dirty="0" smtClean="0"/>
              <a:t>つあります．</a:t>
            </a:r>
            <a:r>
              <a:rPr kumimoji="1" lang="en-US" altLang="ja-JP" dirty="0" smtClean="0"/>
              <a:t>1</a:t>
            </a:r>
            <a:r>
              <a:rPr kumimoji="1" lang="ja-JP" altLang="en-US" dirty="0" smtClean="0"/>
              <a:t>つ目は</a:t>
            </a:r>
            <a:r>
              <a:rPr kumimoji="1" lang="en-US" altLang="ja-JP" dirty="0" smtClean="0"/>
              <a:t>Length…</a:t>
            </a:r>
            <a:r>
              <a:rPr kumimoji="1" lang="ja-JP" altLang="en-US" dirty="0" smtClean="0"/>
              <a:t>を表します．</a:t>
            </a:r>
            <a:r>
              <a:rPr kumimoji="1" lang="en-US" altLang="ja-JP" dirty="0" smtClean="0"/>
              <a:t>2</a:t>
            </a:r>
            <a:r>
              <a:rPr kumimoji="1" lang="ja-JP" altLang="en-US" dirty="0" smtClean="0"/>
              <a:t>つ目は</a:t>
            </a:r>
            <a:r>
              <a:rPr kumimoji="1" lang="en-US" altLang="ja-JP" dirty="0" smtClean="0"/>
              <a:t>Over Threshold…</a:t>
            </a:r>
            <a:r>
              <a:rPr kumimoji="1" lang="ja-JP" altLang="en-US" dirty="0" smtClean="0"/>
              <a:t>を表します．閾値として本実験では</a:t>
            </a:r>
            <a:r>
              <a:rPr kumimoji="1" lang="en-US" altLang="ja-JP" dirty="0" smtClean="0"/>
              <a:t>normal</a:t>
            </a:r>
            <a:r>
              <a:rPr kumimoji="1" lang="ja-JP" altLang="en-US" dirty="0" smtClean="0"/>
              <a:t>データの平均値</a:t>
            </a:r>
            <a:r>
              <a:rPr kumimoji="1" lang="en-US" altLang="ja-JP" dirty="0" smtClean="0"/>
              <a:t>8</a:t>
            </a:r>
            <a:r>
              <a:rPr kumimoji="1" lang="ja-JP" altLang="en-US" dirty="0" smtClean="0"/>
              <a:t>と設定しました．最後に，</a:t>
            </a:r>
            <a:r>
              <a:rPr kumimoji="1" lang="en-US" altLang="ja-JP" dirty="0" smtClean="0"/>
              <a:t>Max </a:t>
            </a:r>
            <a:r>
              <a:rPr kumimoji="1" lang="en-US" altLang="ja-JP" dirty="0" err="1" smtClean="0"/>
              <a:t>Surprisal</a:t>
            </a:r>
            <a:r>
              <a:rPr kumimoji="1" lang="en-US" altLang="ja-JP" dirty="0" smtClean="0"/>
              <a:t>…</a:t>
            </a:r>
            <a:r>
              <a:rPr kumimoji="1" lang="ja-JP" altLang="en-US" dirty="0" smtClean="0"/>
              <a:t>を表しています．</a:t>
            </a:r>
            <a:endParaRPr kumimoji="1" lang="ja-JP" altLang="en-US" dirty="0"/>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8</a:t>
            </a:fld>
            <a:endParaRPr kumimoji="1" lang="ja-JP" altLang="en-US"/>
          </a:p>
        </p:txBody>
      </p:sp>
    </p:spTree>
    <p:extLst>
      <p:ext uri="{BB962C8B-B14F-4D97-AF65-F5344CB8AC3E}">
        <p14:creationId xmlns:p14="http://schemas.microsoft.com/office/powerpoint/2010/main" val="1800044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検出結果次の通りです．横軸は関数の長さ</a:t>
            </a:r>
            <a:r>
              <a:rPr kumimoji="1" lang="en-US" altLang="ja-JP" dirty="0" smtClean="0"/>
              <a:t>Length,</a:t>
            </a:r>
            <a:r>
              <a:rPr kumimoji="1" lang="ja-JP" altLang="en-US" dirty="0" smtClean="0"/>
              <a:t>縦軸は閾値を超えた断片の数</a:t>
            </a:r>
            <a:r>
              <a:rPr kumimoji="1" lang="en-US" altLang="ja-JP" dirty="0" smtClean="0"/>
              <a:t>Over Threshold</a:t>
            </a:r>
            <a:r>
              <a:rPr kumimoji="1" lang="ja-JP" altLang="en-US" dirty="0" smtClean="0"/>
              <a:t>です．まず，左の図から青い三角形は難読化前のコードを表しており，黒い</a:t>
            </a:r>
            <a:r>
              <a:rPr kumimoji="1" lang="en-US" altLang="ja-JP" dirty="0" smtClean="0"/>
              <a:t>x</a:t>
            </a:r>
            <a:r>
              <a:rPr kumimoji="1" lang="ja-JP" altLang="en-US" dirty="0" smtClean="0"/>
              <a:t>は難読化後のコードを表しています．見ての通り，難読化後では目立っているところが複数発生しました．次に，右の図は検出を行なった後の結果を示しています．外れ値には赤い点をつけて，正常値は白い点をつけました．難読化された関数が正しく外れ値として検出されたところもありますが，難読化されていない関数が外れ値として検出されることもあります．</a:t>
            </a:r>
          </a:p>
        </p:txBody>
      </p:sp>
      <p:sp>
        <p:nvSpPr>
          <p:cNvPr id="4" name="Slide Number Placeholder 3"/>
          <p:cNvSpPr>
            <a:spLocks noGrp="1"/>
          </p:cNvSpPr>
          <p:nvPr>
            <p:ph type="sldNum" sz="quarter" idx="10"/>
          </p:nvPr>
        </p:nvSpPr>
        <p:spPr/>
        <p:txBody>
          <a:bodyPr/>
          <a:lstStyle/>
          <a:p>
            <a:fld id="{A5D0B49B-B4F5-47E1-B446-1304ED6A5F84}" type="slidenum">
              <a:rPr kumimoji="1" lang="ja-JP" altLang="en-US" smtClean="0"/>
              <a:t>9</a:t>
            </a:fld>
            <a:endParaRPr kumimoji="1" lang="ja-JP" altLang="en-US"/>
          </a:p>
        </p:txBody>
      </p:sp>
    </p:spTree>
    <p:extLst>
      <p:ext uri="{BB962C8B-B14F-4D97-AF65-F5344CB8AC3E}">
        <p14:creationId xmlns:p14="http://schemas.microsoft.com/office/powerpoint/2010/main" val="3723494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879A46DE-2E1E-439C-808A-64179DD2F3FD}" type="datetime1">
              <a:rPr kumimoji="1" lang="ja-JP" altLang="en-US" smtClean="0"/>
              <a:t>0029/10/13</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Tree>
    <p:extLst>
      <p:ext uri="{BB962C8B-B14F-4D97-AF65-F5344CB8AC3E}">
        <p14:creationId xmlns:p14="http://schemas.microsoft.com/office/powerpoint/2010/main" val="3282982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1781A5-F4B0-45DD-BB1D-A971D26F25FF}" type="datetime1">
              <a:rPr kumimoji="1" lang="ja-JP" altLang="en-US" smtClean="0"/>
              <a:t>0029/10/13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602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2A2C7-7CBA-42D4-8DA7-19DC5810FA87}" type="datetime1">
              <a:rPr kumimoji="1" lang="ja-JP" altLang="en-US" smtClean="0"/>
              <a:t>0029/10/13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54953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61872" y="1238492"/>
            <a:ext cx="9338788" cy="4941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6DAB0-A82E-4F1F-A53C-C1085C2696A3}" type="datetime1">
              <a:rPr kumimoji="1" lang="ja-JP" altLang="en-US" smtClean="0"/>
              <a:t>0029/10/13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6364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F43A09-1DD1-450B-BB44-12074CA0F007}" type="datetime1">
              <a:rPr kumimoji="1" lang="ja-JP" altLang="en-US" smtClean="0"/>
              <a:t>0029/10/13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4953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238492"/>
            <a:ext cx="4480560" cy="494164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238492"/>
            <a:ext cx="4480560" cy="4941645"/>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1147DD1-1896-4AC9-99F0-9D4E6B3C7686}" type="datetime1">
              <a:rPr kumimoji="1" lang="ja-JP" altLang="en-US" smtClean="0"/>
              <a:t>0029/10/13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25763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AA81AF-0416-4471-A673-1085BFCAD4E7}" type="datetime1">
              <a:rPr kumimoji="1" lang="ja-JP" altLang="en-US" smtClean="0"/>
              <a:t>0029/10/13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9031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6B1BE2-EA35-45F8-BFF7-7435239BBC6E}" type="datetime1">
              <a:rPr kumimoji="1" lang="ja-JP" altLang="en-US" smtClean="0"/>
              <a:t>0029/10/13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92029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D6214-527D-4F48-AB6B-C11DD1935159}" type="datetime1">
              <a:rPr kumimoji="1" lang="ja-JP" altLang="en-US" smtClean="0"/>
              <a:t>0029/10/13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38852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143275-6331-4DA9-92B5-2A0133DA6DDA}" type="datetime1">
              <a:rPr kumimoji="1" lang="ja-JP" altLang="en-US" smtClean="0"/>
              <a:t>0029/10/13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Tree>
    <p:extLst>
      <p:ext uri="{BB962C8B-B14F-4D97-AF65-F5344CB8AC3E}">
        <p14:creationId xmlns:p14="http://schemas.microsoft.com/office/powerpoint/2010/main" val="12194079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AF8EC2-17E9-4B21-8A96-6E2F1DBD1FC6}" type="datetime1">
              <a:rPr kumimoji="1" lang="ja-JP" altLang="en-US" smtClean="0"/>
              <a:t>0029/10/13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0FB5667-149E-4995-B450-CA05860B2BBE}" type="slidenum">
              <a:rPr kumimoji="1" lang="ja-JP" altLang="en-US" smtClean="0"/>
              <a:t>‹#›</a:t>
            </a:fld>
            <a:endParaRPr kumimoji="1" lang="ja-JP" altLang="en-US"/>
          </a:p>
        </p:txBody>
      </p:sp>
    </p:spTree>
    <p:extLst>
      <p:ext uri="{BB962C8B-B14F-4D97-AF65-F5344CB8AC3E}">
        <p14:creationId xmlns:p14="http://schemas.microsoft.com/office/powerpoint/2010/main" val="24169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701225"/>
          </a:xfrm>
          <a:prstGeom prst="rect">
            <a:avLst/>
          </a:prstGeom>
        </p:spPr>
        <p:txBody>
          <a:bodyPr vert="horz" lIns="91440" tIns="27432"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238492"/>
            <a:ext cx="8595360" cy="494164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A5DD4C15-6D87-420A-B5E2-1717DE626DF0}" type="datetime1">
              <a:rPr kumimoji="1" lang="ja-JP" altLang="en-US" smtClean="0"/>
              <a:t>0029/10/13</a:t>
            </a:fld>
            <a:endParaRPr kumimoji="1" lang="ja-JP"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kumimoji="1" lang="ja-JP"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B0FB5667-149E-4995-B450-CA05860B2BBE}" type="slidenum">
              <a:rPr kumimoji="1" lang="ja-JP" altLang="en-US" smtClean="0"/>
              <a:t>‹#›</a:t>
            </a:fld>
            <a:endParaRPr kumimoji="1" lang="ja-JP" altLang="en-US"/>
          </a:p>
        </p:txBody>
      </p:sp>
    </p:spTree>
    <p:extLst>
      <p:ext uri="{BB962C8B-B14F-4D97-AF65-F5344CB8AC3E}">
        <p14:creationId xmlns:p14="http://schemas.microsoft.com/office/powerpoint/2010/main" val="145559096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1"/>
            <a:ext cx="10058400" cy="2501083"/>
          </a:xfrm>
        </p:spPr>
        <p:txBody>
          <a:bodyPr>
            <a:normAutofit/>
          </a:bodyPr>
          <a:lstStyle/>
          <a:p>
            <a:pPr algn="ctr"/>
            <a:r>
              <a:rPr lang="ja-JP" altLang="en-US" sz="5400" dirty="0">
                <a:latin typeface="Meiryo" charset="-128"/>
                <a:ea typeface="Meiryo" charset="-128"/>
                <a:cs typeface="Meiryo" charset="-128"/>
              </a:rPr>
              <a:t>機械学習による難読化された</a:t>
            </a:r>
            <a:r>
              <a:rPr lang="en-US" altLang="ja-JP" sz="5400" dirty="0">
                <a:latin typeface="Meiryo" charset="-128"/>
                <a:ea typeface="Meiryo" charset="-128"/>
                <a:cs typeface="Meiryo" charset="-128"/>
              </a:rPr>
              <a:t/>
            </a:r>
            <a:br>
              <a:rPr lang="en-US" altLang="ja-JP" sz="5400" dirty="0">
                <a:latin typeface="Meiryo" charset="-128"/>
                <a:ea typeface="Meiryo" charset="-128"/>
                <a:cs typeface="Meiryo" charset="-128"/>
              </a:rPr>
            </a:br>
            <a:r>
              <a:rPr lang="ja-JP" altLang="en-US" sz="5400" dirty="0">
                <a:latin typeface="Meiryo" charset="-128"/>
                <a:ea typeface="Meiryo" charset="-128"/>
                <a:cs typeface="Meiryo" charset="-128"/>
              </a:rPr>
              <a:t>プログラムのステルス評価</a:t>
            </a:r>
            <a:endParaRPr kumimoji="1" lang="ja-JP" altLang="en-US" sz="5400" dirty="0">
              <a:latin typeface="Meiryo" charset="-128"/>
              <a:ea typeface="Meiryo" charset="-128"/>
              <a:cs typeface="Meiryo" charset="-128"/>
            </a:endParaRPr>
          </a:p>
        </p:txBody>
      </p:sp>
      <p:sp>
        <p:nvSpPr>
          <p:cNvPr id="3" name="Subtitle 2"/>
          <p:cNvSpPr>
            <a:spLocks noGrp="1"/>
          </p:cNvSpPr>
          <p:nvPr>
            <p:ph type="subTitle" idx="1"/>
          </p:nvPr>
        </p:nvSpPr>
        <p:spPr>
          <a:xfrm>
            <a:off x="1100051" y="4399878"/>
            <a:ext cx="10058400" cy="1987670"/>
          </a:xfrm>
        </p:spPr>
        <p:txBody>
          <a:bodyPr>
            <a:normAutofit/>
          </a:bodyPr>
          <a:lstStyle/>
          <a:p>
            <a:pPr algn="r"/>
            <a:r>
              <a:rPr lang="ja-JP" altLang="en-US" dirty="0">
                <a:latin typeface="Meiryo" charset="-128"/>
                <a:ea typeface="Meiryo" charset="-128"/>
                <a:cs typeface="Meiryo" charset="-128"/>
              </a:rPr>
              <a:t>熊本高等専門学校人間情報システム工学科</a:t>
            </a:r>
            <a:endParaRPr lang="en-US" altLang="ja-JP" dirty="0">
              <a:latin typeface="Meiryo" charset="-128"/>
              <a:ea typeface="Meiryo" charset="-128"/>
              <a:cs typeface="Meiryo" charset="-128"/>
            </a:endParaRPr>
          </a:p>
          <a:p>
            <a:pPr algn="r"/>
            <a:r>
              <a:rPr kumimoji="1" lang="ja-JP" altLang="en-US" dirty="0">
                <a:latin typeface="Meiryo" charset="-128"/>
                <a:ea typeface="Meiryo" charset="-128"/>
                <a:cs typeface="Meiryo" charset="-128"/>
              </a:rPr>
              <a:t>卒業研究中間発表会 － </a:t>
            </a:r>
            <a:fld id="{0F2564DD-9671-43AB-BCFE-4682235C693B}" type="datetime4">
              <a:rPr kumimoji="1" lang="ja-JP" altLang="en-US" smtClean="0">
                <a:latin typeface="Meiryo" charset="-128"/>
                <a:ea typeface="Meiryo" charset="-128"/>
                <a:cs typeface="Meiryo" charset="-128"/>
              </a:rPr>
              <a:pPr algn="r"/>
              <a:t>0029年10月13日</a:t>
            </a:fld>
            <a:endParaRPr kumimoji="1" lang="en-US" altLang="ja-JP" dirty="0">
              <a:latin typeface="Meiryo" charset="-128"/>
              <a:ea typeface="Meiryo" charset="-128"/>
              <a:cs typeface="Meiryo" charset="-128"/>
            </a:endParaRPr>
          </a:p>
          <a:p>
            <a:pPr algn="r"/>
            <a:r>
              <a:rPr kumimoji="1" lang="ja-JP" altLang="en-US" dirty="0">
                <a:latin typeface="Meiryo" charset="-128"/>
                <a:ea typeface="Meiryo" charset="-128"/>
                <a:cs typeface="Meiryo" charset="-128"/>
              </a:rPr>
              <a:t>バラタ</a:t>
            </a:r>
            <a:endParaRPr kumimoji="1" lang="en-US" altLang="ja-JP" dirty="0">
              <a:latin typeface="Meiryo" charset="-128"/>
              <a:ea typeface="Meiryo" charset="-128"/>
              <a:cs typeface="Meiryo" charset="-128"/>
            </a:endParaRPr>
          </a:p>
          <a:p>
            <a:pPr algn="r"/>
            <a:r>
              <a:rPr lang="ja-JP" altLang="en-US" dirty="0">
                <a:latin typeface="Meiryo" charset="-128"/>
                <a:ea typeface="Meiryo" charset="-128"/>
                <a:cs typeface="Meiryo" charset="-128"/>
              </a:rPr>
              <a:t>（神崎研究室）</a:t>
            </a:r>
            <a:endParaRPr kumimoji="1" lang="ja-JP" altLang="en-US" dirty="0">
              <a:latin typeface="Meiryo" charset="-128"/>
              <a:ea typeface="Meiryo" charset="-128"/>
              <a:cs typeface="Meiryo" charset="-128"/>
            </a:endParaRPr>
          </a:p>
        </p:txBody>
      </p:sp>
    </p:spTree>
    <p:extLst>
      <p:ext uri="{BB962C8B-B14F-4D97-AF65-F5344CB8AC3E}">
        <p14:creationId xmlns:p14="http://schemas.microsoft.com/office/powerpoint/2010/main" val="2807601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7"/>
            <a:ext cx="9692640" cy="1308691"/>
          </a:xfrm>
        </p:spPr>
        <p:txBody>
          <a:bodyPr>
            <a:normAutofit/>
          </a:bodyPr>
          <a:lstStyle/>
          <a:p>
            <a:r>
              <a:rPr lang="ja-JP" altLang="en-US" dirty="0" smtClean="0">
                <a:latin typeface="Meiryo" charset="-128"/>
                <a:ea typeface="Meiryo" charset="-128"/>
                <a:cs typeface="Meiryo" charset="-128"/>
              </a:rPr>
              <a:t>検出結果</a:t>
            </a:r>
            <a:r>
              <a:rPr lang="en-US" altLang="ja-JP" dirty="0" smtClean="0">
                <a:latin typeface="Meiryo" charset="-128"/>
                <a:ea typeface="Meiryo" charset="-128"/>
                <a:cs typeface="Meiryo" charset="-128"/>
              </a:rPr>
              <a:t>(2)</a:t>
            </a:r>
            <a:r>
              <a:rPr lang="ja-JP" altLang="en-US" dirty="0" smtClean="0">
                <a:latin typeface="Meiryo" charset="-128"/>
                <a:ea typeface="Meiryo" charset="-128"/>
                <a:cs typeface="Meiryo" charset="-128"/>
              </a:rPr>
              <a:t>：</a:t>
            </a:r>
            <a:r>
              <a:rPr lang="ja-JP" altLang="en-US" dirty="0">
                <a:latin typeface="Meiryo" charset="-128"/>
                <a:ea typeface="Meiryo" charset="-128"/>
                <a:cs typeface="Meiryo" charset="-128"/>
              </a:rPr>
              <a:t/>
            </a:r>
            <a:br>
              <a:rPr lang="ja-JP" altLang="en-US" dirty="0">
                <a:latin typeface="Meiryo" charset="-128"/>
                <a:ea typeface="Meiryo" charset="-128"/>
                <a:cs typeface="Meiryo" charset="-128"/>
              </a:rPr>
            </a:br>
            <a:r>
              <a:rPr lang="en-US" altLang="ja-JP" dirty="0" smtClean="0">
                <a:latin typeface="Meiryo" charset="-128"/>
                <a:ea typeface="Meiryo" charset="-128"/>
                <a:cs typeface="Meiryo" charset="-128"/>
              </a:rPr>
              <a:t>Normal</a:t>
            </a:r>
            <a:r>
              <a:rPr lang="ja-JP" altLang="en-US" dirty="0" smtClean="0">
                <a:latin typeface="Meiryo" charset="-128"/>
                <a:ea typeface="Meiryo" charset="-128"/>
                <a:cs typeface="Meiryo" charset="-128"/>
              </a:rPr>
              <a:t>データを含む場合</a:t>
            </a:r>
            <a:endParaRPr lang="en-US" dirty="0">
              <a:latin typeface="Meiryo" charset="-128"/>
              <a:ea typeface="Meiryo" charset="-128"/>
              <a:cs typeface="Meiryo" charset="-128"/>
            </a:endParaRPr>
          </a:p>
        </p:txBody>
      </p:sp>
      <p:sp>
        <p:nvSpPr>
          <p:cNvPr id="4" name="Slide Number Placeholder 3"/>
          <p:cNvSpPr>
            <a:spLocks noGrp="1"/>
          </p:cNvSpPr>
          <p:nvPr>
            <p:ph type="sldNum" sz="quarter" idx="12"/>
          </p:nvPr>
        </p:nvSpPr>
        <p:spPr/>
        <p:txBody>
          <a:bodyPr>
            <a:normAutofit lnSpcReduction="10000"/>
          </a:bodyPr>
          <a:lstStyle/>
          <a:p>
            <a:fld id="{B0FB5667-149E-4995-B450-CA05860B2BBE}" type="slidenum">
              <a:rPr kumimoji="1" lang="ja-JP" altLang="en-US" smtClean="0"/>
              <a:t>10</a:t>
            </a:fld>
            <a:endParaRPr kumimoji="1" lang="ja-JP" altLang="en-US"/>
          </a:p>
        </p:txBody>
      </p:sp>
      <p:sp>
        <p:nvSpPr>
          <p:cNvPr id="11" name="TextBox 10"/>
          <p:cNvSpPr txBox="1"/>
          <p:nvPr/>
        </p:nvSpPr>
        <p:spPr>
          <a:xfrm>
            <a:off x="3060770" y="4896321"/>
            <a:ext cx="882127" cy="375883"/>
          </a:xfrm>
          <a:prstGeom prst="rect">
            <a:avLst/>
          </a:prstGeom>
          <a:noFill/>
        </p:spPr>
        <p:txBody>
          <a:bodyPr wrap="square" rtlCol="0">
            <a:spAutoFit/>
          </a:bodyPr>
          <a:lstStyle/>
          <a:p>
            <a:r>
              <a:rPr lang="ja-JP" altLang="en-US" smtClean="0"/>
              <a:t>検出前</a:t>
            </a:r>
            <a:endParaRPr lang="en-US" dirty="0"/>
          </a:p>
        </p:txBody>
      </p:sp>
      <p:sp>
        <p:nvSpPr>
          <p:cNvPr id="12" name="TextBox 11"/>
          <p:cNvSpPr txBox="1"/>
          <p:nvPr/>
        </p:nvSpPr>
        <p:spPr>
          <a:xfrm>
            <a:off x="7907090" y="4896322"/>
            <a:ext cx="882127" cy="375883"/>
          </a:xfrm>
          <a:prstGeom prst="rect">
            <a:avLst/>
          </a:prstGeom>
          <a:noFill/>
        </p:spPr>
        <p:txBody>
          <a:bodyPr wrap="square" rtlCol="0">
            <a:spAutoFit/>
          </a:bodyPr>
          <a:lstStyle/>
          <a:p>
            <a:r>
              <a:rPr lang="ja-JP" altLang="en-US" dirty="0" smtClean="0"/>
              <a:t>検出後</a:t>
            </a:r>
            <a:endParaRPr lang="en-US" dirty="0"/>
          </a:p>
        </p:txBody>
      </p:sp>
      <p:sp>
        <p:nvSpPr>
          <p:cNvPr id="13" name="TextBox 12"/>
          <p:cNvSpPr txBox="1"/>
          <p:nvPr/>
        </p:nvSpPr>
        <p:spPr>
          <a:xfrm>
            <a:off x="1261872" y="5196265"/>
            <a:ext cx="9327038" cy="1569660"/>
          </a:xfrm>
          <a:prstGeom prst="rect">
            <a:avLst/>
          </a:prstGeom>
          <a:noFill/>
        </p:spPr>
        <p:txBody>
          <a:bodyPr wrap="square" rtlCol="0">
            <a:spAutoFit/>
          </a:bodyPr>
          <a:lstStyle/>
          <a:p>
            <a:pPr marL="342900" indent="-342900">
              <a:buClr>
                <a:schemeClr val="accent1"/>
              </a:buClr>
              <a:buFont typeface="Arial" charset="0"/>
              <a:buChar char="•"/>
            </a:pPr>
            <a:r>
              <a:rPr lang="en-US" altLang="ja-JP" sz="2400" dirty="0" err="1">
                <a:latin typeface="Meiryo" charset="-128"/>
                <a:ea typeface="Meiryo" charset="-128"/>
                <a:cs typeface="Meiryo" charset="-128"/>
              </a:rPr>
              <a:t>CentOS</a:t>
            </a:r>
            <a:r>
              <a:rPr lang="ja-JP" altLang="en-US" sz="2400" dirty="0">
                <a:latin typeface="Meiryo" charset="-128"/>
                <a:ea typeface="Meiryo" charset="-128"/>
                <a:cs typeface="Meiryo" charset="-128"/>
              </a:rPr>
              <a:t>の「</a:t>
            </a:r>
            <a:r>
              <a:rPr lang="en-US" altLang="ja-JP" sz="2400" dirty="0">
                <a:latin typeface="Meiryo" charset="-128"/>
                <a:ea typeface="Meiryo" charset="-128"/>
                <a:cs typeface="Meiryo" charset="-128"/>
              </a:rPr>
              <a:t>System</a:t>
            </a:r>
            <a:r>
              <a:rPr lang="ja-JP" altLang="en-US" sz="2400" dirty="0">
                <a:latin typeface="Meiryo" charset="-128"/>
                <a:ea typeface="Meiryo" charset="-128"/>
                <a:cs typeface="Meiryo" charset="-128"/>
              </a:rPr>
              <a:t>」に分類される</a:t>
            </a:r>
            <a:r>
              <a:rPr lang="ja-JP" altLang="en-US" sz="2400" dirty="0" smtClean="0">
                <a:latin typeface="Meiryo" charset="-128"/>
                <a:ea typeface="Meiryo" charset="-128"/>
                <a:cs typeface="Meiryo" charset="-128"/>
              </a:rPr>
              <a:t>プログラム</a:t>
            </a:r>
            <a:r>
              <a:rPr lang="ja-JP" altLang="en-US" sz="2400" dirty="0" smtClean="0">
                <a:latin typeface="Meiryo" charset="-128"/>
                <a:ea typeface="Meiryo" charset="-128"/>
                <a:cs typeface="Meiryo" charset="-128"/>
              </a:rPr>
              <a:t>を</a:t>
            </a:r>
            <a:r>
              <a:rPr lang="en-US" altLang="ja-JP" sz="2400" dirty="0" smtClean="0">
                <a:latin typeface="Meiryo" charset="-128"/>
                <a:ea typeface="Meiryo" charset="-128"/>
                <a:cs typeface="Meiryo" charset="-128"/>
              </a:rPr>
              <a:t>Normal</a:t>
            </a:r>
            <a:r>
              <a:rPr lang="ja-JP" altLang="en-US" sz="2400" dirty="0" smtClean="0">
                <a:latin typeface="Meiryo" charset="-128"/>
                <a:ea typeface="Meiryo" charset="-128"/>
                <a:cs typeface="Meiryo" charset="-128"/>
              </a:rPr>
              <a:t>データ</a:t>
            </a:r>
            <a:r>
              <a:rPr lang="ja-JP" altLang="en-US" sz="2400" dirty="0" smtClean="0">
                <a:latin typeface="Meiryo" charset="-128"/>
                <a:ea typeface="Meiryo" charset="-128"/>
                <a:cs typeface="Meiryo" charset="-128"/>
              </a:rPr>
              <a:t>として</a:t>
            </a:r>
            <a:r>
              <a:rPr lang="ja-JP" altLang="en-US" sz="2400" dirty="0" smtClean="0"/>
              <a:t>用いた</a:t>
            </a:r>
            <a:r>
              <a:rPr lang="ja-JP" altLang="en-US" sz="2400" dirty="0" smtClean="0"/>
              <a:t>．</a:t>
            </a:r>
            <a:endParaRPr lang="en-US" altLang="ja-JP" sz="2400" dirty="0" smtClean="0"/>
          </a:p>
          <a:p>
            <a:pPr marL="342900" indent="-342900">
              <a:buClr>
                <a:schemeClr val="accent1"/>
              </a:buClr>
              <a:buFont typeface="Arial" charset="0"/>
              <a:buChar char="•"/>
            </a:pPr>
            <a:r>
              <a:rPr lang="ja-JP" altLang="en-US" sz="2400" dirty="0" smtClean="0">
                <a:latin typeface="Meiryo" charset="-128"/>
                <a:ea typeface="Meiryo" charset="-128"/>
                <a:cs typeface="Meiryo" charset="-128"/>
              </a:rPr>
              <a:t>難読化を行った場合でも</a:t>
            </a:r>
            <a:r>
              <a:rPr lang="en-US" altLang="ja-JP" sz="2400" b="1" dirty="0" err="1" smtClean="0">
                <a:latin typeface="Meiryo" charset="-128"/>
                <a:ea typeface="Meiryo" charset="-128"/>
                <a:cs typeface="Meiryo" charset="-128"/>
              </a:rPr>
              <a:t>gzip</a:t>
            </a:r>
            <a:r>
              <a:rPr lang="ja-JP" altLang="en-US" sz="2400" dirty="0" smtClean="0">
                <a:latin typeface="Meiryo" charset="-128"/>
                <a:ea typeface="Meiryo" charset="-128"/>
                <a:cs typeface="Meiryo" charset="-128"/>
              </a:rPr>
              <a:t>は</a:t>
            </a:r>
            <a:r>
              <a:rPr lang="en-US" altLang="ja-JP" sz="2400" b="1" dirty="0" smtClean="0">
                <a:latin typeface="Meiryo" charset="-128"/>
                <a:ea typeface="Meiryo" charset="-128"/>
                <a:cs typeface="Meiryo" charset="-128"/>
              </a:rPr>
              <a:t>Normal</a:t>
            </a:r>
            <a:r>
              <a:rPr lang="ja-JP" altLang="en-US" sz="2400" b="1" dirty="0" smtClean="0">
                <a:latin typeface="Meiryo" charset="-128"/>
                <a:ea typeface="Meiryo" charset="-128"/>
                <a:cs typeface="Meiryo" charset="-128"/>
              </a:rPr>
              <a:t>データの領域内</a:t>
            </a:r>
            <a:r>
              <a:rPr lang="ja-JP" altLang="en-US" sz="2400" dirty="0" smtClean="0">
                <a:latin typeface="Meiryo" charset="-128"/>
                <a:ea typeface="Meiryo" charset="-128"/>
                <a:cs typeface="Meiryo" charset="-128"/>
              </a:rPr>
              <a:t>にある．</a:t>
            </a:r>
          </a:p>
          <a:p>
            <a:pPr marL="342900" indent="-342900">
              <a:buClr>
                <a:schemeClr val="accent1"/>
              </a:buClr>
              <a:buFont typeface="Arial" charset="0"/>
              <a:buChar char="•"/>
            </a:pPr>
            <a:r>
              <a:rPr lang="en-US" altLang="ja-JP" sz="2400" dirty="0" smtClean="0">
                <a:latin typeface="Meiryo" charset="-128"/>
                <a:ea typeface="Meiryo" charset="-128"/>
                <a:cs typeface="Meiryo" charset="-128"/>
              </a:rPr>
              <a:t>Normal</a:t>
            </a:r>
            <a:r>
              <a:rPr lang="ja-JP" altLang="en-US" sz="2400" dirty="0" smtClean="0">
                <a:latin typeface="Meiryo" charset="-128"/>
                <a:ea typeface="Meiryo" charset="-128"/>
                <a:cs typeface="Meiryo" charset="-128"/>
              </a:rPr>
              <a:t>データ</a:t>
            </a:r>
            <a:r>
              <a:rPr lang="ja-JP" altLang="en-US" sz="2400" dirty="0" smtClean="0">
                <a:latin typeface="Meiryo" charset="-128"/>
                <a:ea typeface="Meiryo" charset="-128"/>
                <a:cs typeface="Meiryo" charset="-128"/>
              </a:rPr>
              <a:t>の一部が</a:t>
            </a:r>
            <a:r>
              <a:rPr lang="ja-JP" altLang="en-US" sz="2400" dirty="0" smtClean="0">
                <a:latin typeface="Meiryo" charset="-128"/>
                <a:ea typeface="Meiryo" charset="-128"/>
                <a:cs typeface="Meiryo" charset="-128"/>
              </a:rPr>
              <a:t>外れ値</a:t>
            </a:r>
            <a:r>
              <a:rPr lang="ja-JP" altLang="en-US" sz="2400" dirty="0" smtClean="0">
                <a:latin typeface="Meiryo" charset="-128"/>
                <a:ea typeface="Meiryo" charset="-128"/>
                <a:cs typeface="Meiryo" charset="-128"/>
              </a:rPr>
              <a:t>として検出された．</a:t>
            </a:r>
          </a:p>
        </p:txBody>
      </p:sp>
      <p:pic>
        <p:nvPicPr>
          <p:cNvPr id="22" name="Content Placeholder 21"/>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261870" y="1602888"/>
            <a:ext cx="4479925" cy="3359943"/>
          </a:xfrm>
        </p:spPr>
      </p:pic>
      <p:pic>
        <p:nvPicPr>
          <p:cNvPr id="23" name="Content Placeholder 22"/>
          <p:cNvPicPr>
            <a:picLocks noGrp="1" noChangeAspect="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6107398" y="1602293"/>
            <a:ext cx="4481512" cy="3361134"/>
          </a:xfrm>
        </p:spPr>
      </p:pic>
    </p:spTree>
    <p:extLst>
      <p:ext uri="{BB962C8B-B14F-4D97-AF65-F5344CB8AC3E}">
        <p14:creationId xmlns:p14="http://schemas.microsoft.com/office/powerpoint/2010/main" val="722308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ja-JP" altLang="en-US" dirty="0" smtClean="0">
                <a:latin typeface="Meiryo" charset="-128"/>
                <a:ea typeface="Meiryo" charset="-128"/>
                <a:cs typeface="Meiryo" charset="-128"/>
              </a:rPr>
              <a:t>まとめ</a:t>
            </a:r>
            <a:endParaRPr kumimoji="1" lang="ja-JP" altLang="en-US" dirty="0">
              <a:latin typeface="Meiryo" charset="-128"/>
              <a:ea typeface="Meiryo" charset="-128"/>
              <a:cs typeface="Meiryo" charset="-128"/>
            </a:endParaRPr>
          </a:p>
        </p:txBody>
      </p:sp>
      <p:sp>
        <p:nvSpPr>
          <p:cNvPr id="3" name="Content Placeholder 2"/>
          <p:cNvSpPr>
            <a:spLocks noGrp="1"/>
          </p:cNvSpPr>
          <p:nvPr>
            <p:ph idx="1"/>
          </p:nvPr>
        </p:nvSpPr>
        <p:spPr>
          <a:xfrm>
            <a:off x="1261872" y="3782693"/>
            <a:ext cx="9338788" cy="2596842"/>
          </a:xfrm>
        </p:spPr>
        <p:txBody>
          <a:bodyPr>
            <a:normAutofit/>
          </a:bodyPr>
          <a:lstStyle/>
          <a:p>
            <a:r>
              <a:rPr kumimoji="1" lang="ja-JP" altLang="en-US" sz="2600" dirty="0">
                <a:latin typeface="Meiryo" charset="-128"/>
                <a:ea typeface="Meiryo" charset="-128"/>
                <a:cs typeface="Meiryo" charset="-128"/>
              </a:rPr>
              <a:t>難読化されたプログラムのデータを増加</a:t>
            </a:r>
            <a:r>
              <a:rPr kumimoji="1" lang="ja-JP" altLang="en-US" sz="2600" dirty="0" smtClean="0">
                <a:latin typeface="Meiryo" charset="-128"/>
                <a:ea typeface="Meiryo" charset="-128"/>
                <a:cs typeface="Meiryo" charset="-128"/>
              </a:rPr>
              <a:t>する</a:t>
            </a:r>
            <a:r>
              <a:rPr kumimoji="1" lang="en-US" altLang="ja-JP" sz="2600" dirty="0" smtClean="0">
                <a:latin typeface="Meiryo" charset="-128"/>
                <a:ea typeface="Meiryo" charset="-128"/>
                <a:cs typeface="Meiryo" charset="-128"/>
              </a:rPr>
              <a:t>.</a:t>
            </a:r>
            <a:endParaRPr kumimoji="1" lang="ja-JP" altLang="en-US" sz="2600" dirty="0">
              <a:latin typeface="Meiryo" charset="-128"/>
              <a:ea typeface="Meiryo" charset="-128"/>
              <a:cs typeface="Meiryo" charset="-128"/>
            </a:endParaRPr>
          </a:p>
          <a:p>
            <a:r>
              <a:rPr kumimoji="1" lang="ja-JP" altLang="en-US" sz="2600" dirty="0" smtClean="0">
                <a:latin typeface="Meiryo" charset="-128"/>
                <a:ea typeface="Meiryo" charset="-128"/>
                <a:cs typeface="Meiryo" charset="-128"/>
              </a:rPr>
              <a:t>難読化</a:t>
            </a:r>
            <a:r>
              <a:rPr kumimoji="1" lang="ja-JP" altLang="en-US" sz="2600" dirty="0">
                <a:latin typeface="Meiryo" charset="-128"/>
                <a:ea typeface="Meiryo" charset="-128"/>
                <a:cs typeface="Meiryo" charset="-128"/>
              </a:rPr>
              <a:t>方法の特徴につい</a:t>
            </a:r>
            <a:r>
              <a:rPr kumimoji="1" lang="ja-JP" altLang="en-US" sz="2600" dirty="0" smtClean="0">
                <a:latin typeface="Meiryo" charset="-128"/>
                <a:ea typeface="Meiryo" charset="-128"/>
                <a:cs typeface="Meiryo" charset="-128"/>
              </a:rPr>
              <a:t>て調査する．</a:t>
            </a:r>
            <a:endParaRPr kumimoji="1" lang="ja-JP" altLang="en-US" sz="2600" dirty="0">
              <a:latin typeface="Meiryo" charset="-128"/>
              <a:ea typeface="Meiryo" charset="-128"/>
              <a:cs typeface="Meiryo" charset="-128"/>
            </a:endParaRPr>
          </a:p>
          <a:p>
            <a:r>
              <a:rPr kumimoji="1" lang="ja-JP" altLang="en-US" sz="2600" dirty="0">
                <a:latin typeface="Meiryo" charset="-128"/>
                <a:ea typeface="Meiryo" charset="-128"/>
                <a:cs typeface="Meiryo" charset="-128"/>
              </a:rPr>
              <a:t>他に使用可能なパラメー</a:t>
            </a:r>
            <a:r>
              <a:rPr kumimoji="1" lang="ja-JP" altLang="en-US" sz="2600" dirty="0" smtClean="0">
                <a:latin typeface="Meiryo" charset="-128"/>
                <a:ea typeface="Meiryo" charset="-128"/>
                <a:cs typeface="Meiryo" charset="-128"/>
              </a:rPr>
              <a:t>タを検討する．</a:t>
            </a:r>
          </a:p>
          <a:p>
            <a:r>
              <a:rPr kumimoji="1" lang="ja-JP" altLang="en-US" sz="2600" dirty="0" smtClean="0">
                <a:latin typeface="Meiryo" charset="-128"/>
                <a:ea typeface="Meiryo" charset="-128"/>
                <a:cs typeface="Meiryo" charset="-128"/>
              </a:rPr>
              <a:t>他の機械学習方法を試行する．</a:t>
            </a:r>
          </a:p>
          <a:p>
            <a:endParaRPr kumimoji="1" lang="en-US" altLang="ja-JP" sz="2600" dirty="0" smtClean="0">
              <a:latin typeface="Meiryo" charset="-128"/>
              <a:ea typeface="Meiryo" charset="-128"/>
              <a:cs typeface="Meiryo" charset="-128"/>
            </a:endParaRPr>
          </a:p>
          <a:p>
            <a:endParaRPr kumimoji="1" lang="ja-JP" altLang="en-US" sz="2600" dirty="0">
              <a:latin typeface="Meiryo" charset="-128"/>
              <a:ea typeface="Meiryo" charset="-128"/>
              <a:cs typeface="Meiryo" charset="-128"/>
            </a:endParaRPr>
          </a:p>
          <a:p>
            <a:endParaRPr kumimoji="1" lang="ja-JP" altLang="en-US" dirty="0"/>
          </a:p>
        </p:txBody>
      </p:sp>
      <p:sp>
        <p:nvSpPr>
          <p:cNvPr id="4" name="Slide Number Placeholder 3"/>
          <p:cNvSpPr>
            <a:spLocks noGrp="1"/>
          </p:cNvSpPr>
          <p:nvPr>
            <p:ph type="sldNum" sz="quarter" idx="12"/>
          </p:nvPr>
        </p:nvSpPr>
        <p:spPr/>
        <p:txBody>
          <a:bodyPr>
            <a:normAutofit lnSpcReduction="10000"/>
          </a:bodyPr>
          <a:lstStyle/>
          <a:p>
            <a:fld id="{B0FB5667-149E-4995-B450-CA05860B2BBE}" type="slidenum">
              <a:rPr kumimoji="1" lang="ja-JP" altLang="en-US" smtClean="0"/>
              <a:t>11</a:t>
            </a:fld>
            <a:endParaRPr kumimoji="1" lang="ja-JP" altLang="en-US"/>
          </a:p>
        </p:txBody>
      </p:sp>
      <p:sp>
        <p:nvSpPr>
          <p:cNvPr id="5" name="Title 1"/>
          <p:cNvSpPr txBox="1">
            <a:spLocks/>
          </p:cNvSpPr>
          <p:nvPr/>
        </p:nvSpPr>
        <p:spPr>
          <a:xfrm>
            <a:off x="1261872" y="2931072"/>
            <a:ext cx="9692640" cy="701225"/>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kumimoji="1" lang="ja-JP" altLang="en-US" dirty="0" smtClean="0">
                <a:latin typeface="Meiryo" charset="-128"/>
                <a:ea typeface="Meiryo" charset="-128"/>
                <a:cs typeface="Meiryo" charset="-128"/>
              </a:rPr>
              <a:t>今後の課題</a:t>
            </a:r>
            <a:endParaRPr kumimoji="1" lang="ja-JP" altLang="en-US" dirty="0">
              <a:latin typeface="Meiryo" charset="-128"/>
              <a:ea typeface="Meiryo" charset="-128"/>
              <a:cs typeface="Meiryo" charset="-128"/>
            </a:endParaRPr>
          </a:p>
        </p:txBody>
      </p:sp>
      <p:sp>
        <p:nvSpPr>
          <p:cNvPr id="7" name="Content Placeholder 2"/>
          <p:cNvSpPr txBox="1">
            <a:spLocks/>
          </p:cNvSpPr>
          <p:nvPr/>
        </p:nvSpPr>
        <p:spPr>
          <a:xfrm>
            <a:off x="1261872" y="1158486"/>
            <a:ext cx="9338788" cy="137711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kumimoji="1" lang="ja-JP" altLang="en-US" sz="2400" dirty="0" smtClean="0">
                <a:latin typeface="Meiryo" charset="-128"/>
                <a:ea typeface="Meiryo" charset="-128"/>
                <a:cs typeface="Meiryo" charset="-128"/>
              </a:rPr>
              <a:t>難読化によって</a:t>
            </a:r>
            <a:r>
              <a:rPr kumimoji="1" lang="ja-JP" altLang="en-US" sz="2400" b="1" dirty="0" smtClean="0">
                <a:latin typeface="Meiryo" charset="-128"/>
                <a:ea typeface="Meiryo" charset="-128"/>
                <a:cs typeface="Meiryo" charset="-128"/>
              </a:rPr>
              <a:t>不自然なコード</a:t>
            </a:r>
            <a:r>
              <a:rPr kumimoji="1" lang="ja-JP" altLang="en-US" sz="2400" dirty="0" smtClean="0">
                <a:latin typeface="Meiryo" charset="-128"/>
                <a:ea typeface="Meiryo" charset="-128"/>
                <a:cs typeface="Meiryo" charset="-128"/>
              </a:rPr>
              <a:t>が生成されることが確認できた．</a:t>
            </a:r>
            <a:endParaRPr kumimoji="1" lang="en-US" altLang="ja-JP" sz="2400" dirty="0" smtClean="0">
              <a:latin typeface="Meiryo" charset="-128"/>
              <a:ea typeface="Meiryo" charset="-128"/>
              <a:cs typeface="Meiryo" charset="-128"/>
            </a:endParaRPr>
          </a:p>
          <a:p>
            <a:r>
              <a:rPr kumimoji="1" lang="ja-JP" altLang="en-US" sz="2400" b="1" dirty="0" smtClean="0">
                <a:latin typeface="Meiryo" charset="-128"/>
                <a:ea typeface="Meiryo" charset="-128"/>
                <a:cs typeface="Meiryo" charset="-128"/>
              </a:rPr>
              <a:t>難読化された</a:t>
            </a:r>
            <a:r>
              <a:rPr kumimoji="1" lang="en-US" altLang="ja-JP" sz="2400" b="1" dirty="0" err="1" smtClean="0">
                <a:latin typeface="Meiryo" charset="-128"/>
                <a:ea typeface="Meiryo" charset="-128"/>
                <a:cs typeface="Meiryo" charset="-128"/>
              </a:rPr>
              <a:t>gzip</a:t>
            </a:r>
            <a:r>
              <a:rPr kumimoji="1" lang="ja-JP" altLang="en-US" sz="2400" dirty="0" smtClean="0">
                <a:latin typeface="Meiryo" charset="-128"/>
                <a:ea typeface="Meiryo" charset="-128"/>
                <a:cs typeface="Meiryo" charset="-128"/>
              </a:rPr>
              <a:t>と</a:t>
            </a:r>
            <a:r>
              <a:rPr kumimoji="1" lang="en-US" altLang="ja-JP" sz="2400" b="1" dirty="0" smtClean="0">
                <a:latin typeface="Meiryo" charset="-128"/>
                <a:ea typeface="Meiryo" charset="-128"/>
                <a:cs typeface="Meiryo" charset="-128"/>
              </a:rPr>
              <a:t>Normal</a:t>
            </a:r>
            <a:r>
              <a:rPr kumimoji="1" lang="ja-JP" altLang="en-US" sz="2400" b="1" dirty="0" smtClean="0">
                <a:latin typeface="Meiryo" charset="-128"/>
                <a:ea typeface="Meiryo" charset="-128"/>
                <a:cs typeface="Meiryo" charset="-128"/>
              </a:rPr>
              <a:t>データ</a:t>
            </a:r>
            <a:r>
              <a:rPr kumimoji="1" lang="ja-JP" altLang="en-US" sz="2400" dirty="0" smtClean="0">
                <a:latin typeface="Meiryo" charset="-128"/>
                <a:ea typeface="Meiryo" charset="-128"/>
                <a:cs typeface="Meiryo" charset="-128"/>
              </a:rPr>
              <a:t>の比較結果として，難読化の</a:t>
            </a:r>
            <a:r>
              <a:rPr kumimoji="1" lang="ja-JP" altLang="en-US" sz="2400" b="1" dirty="0" smtClean="0">
                <a:latin typeface="Meiryo" charset="-128"/>
                <a:ea typeface="Meiryo" charset="-128"/>
                <a:cs typeface="Meiryo" charset="-128"/>
              </a:rPr>
              <a:t>ステルスが高い</a:t>
            </a:r>
            <a:r>
              <a:rPr kumimoji="1" lang="ja-JP" altLang="en-US" sz="2400" dirty="0" smtClean="0">
                <a:latin typeface="Meiryo" charset="-128"/>
                <a:ea typeface="Meiryo" charset="-128"/>
                <a:cs typeface="Meiryo" charset="-128"/>
              </a:rPr>
              <a:t>と言える．</a:t>
            </a:r>
          </a:p>
          <a:p>
            <a:endParaRPr kumimoji="1" lang="ja-JP" altLang="en-US" dirty="0"/>
          </a:p>
        </p:txBody>
      </p:sp>
    </p:spTree>
    <p:extLst>
      <p:ext uri="{BB962C8B-B14F-4D97-AF65-F5344CB8AC3E}">
        <p14:creationId xmlns:p14="http://schemas.microsoft.com/office/powerpoint/2010/main" val="52355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889143"/>
          </a:xfrm>
        </p:spPr>
        <p:txBody>
          <a:bodyPr/>
          <a:lstStyle/>
          <a:p>
            <a:r>
              <a:rPr kumimoji="1" lang="ja-JP" altLang="en-US" dirty="0" smtClean="0">
                <a:latin typeface="Meiryo" charset="-128"/>
                <a:ea typeface="Meiryo" charset="-128"/>
                <a:cs typeface="Meiryo" charset="-128"/>
              </a:rPr>
              <a:t>データの取得方法</a:t>
            </a:r>
            <a:r>
              <a:rPr kumimoji="1" lang="en-US" altLang="ja-JP" dirty="0" smtClean="0">
                <a:latin typeface="Meiryo" charset="-128"/>
                <a:ea typeface="Meiryo" charset="-128"/>
                <a:cs typeface="Meiryo" charset="-128"/>
              </a:rPr>
              <a:t> (1/3)</a:t>
            </a:r>
            <a:endParaRPr kumimoji="1" lang="ja-JP" altLang="en-US" dirty="0">
              <a:latin typeface="Meiryo" charset="-128"/>
              <a:ea typeface="Meiryo" charset="-128"/>
              <a:cs typeface="Meiryo" charset="-128"/>
            </a:endParaRPr>
          </a:p>
        </p:txBody>
      </p:sp>
      <p:sp>
        <p:nvSpPr>
          <p:cNvPr id="4" name="Slide Number Placeholder 3"/>
          <p:cNvSpPr>
            <a:spLocks noGrp="1"/>
          </p:cNvSpPr>
          <p:nvPr>
            <p:ph type="sldNum" sz="quarter" idx="12"/>
          </p:nvPr>
        </p:nvSpPr>
        <p:spPr/>
        <p:txBody>
          <a:bodyPr>
            <a:normAutofit lnSpcReduction="10000"/>
          </a:bodyPr>
          <a:lstStyle/>
          <a:p>
            <a:fld id="{B0FB5667-149E-4995-B450-CA05860B2BBE}" type="slidenum">
              <a:rPr kumimoji="1" lang="ja-JP" altLang="en-US" smtClean="0"/>
              <a:t>12</a:t>
            </a:fld>
            <a:endParaRPr kumimoji="1" lang="ja-JP" altLang="en-US"/>
          </a:p>
        </p:txBody>
      </p:sp>
      <p:grpSp>
        <p:nvGrpSpPr>
          <p:cNvPr id="11" name="Group 10"/>
          <p:cNvGrpSpPr/>
          <p:nvPr/>
        </p:nvGrpSpPr>
        <p:grpSpPr>
          <a:xfrm>
            <a:off x="1077838" y="1183015"/>
            <a:ext cx="9876674" cy="5281572"/>
            <a:chOff x="1077838" y="1183015"/>
            <a:chExt cx="9876674" cy="5281572"/>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215" y="1308736"/>
              <a:ext cx="1292285" cy="1038527"/>
            </a:xfrm>
            <a:prstGeom prst="rect">
              <a:avLst/>
            </a:prstGeom>
          </p:spPr>
        </p:pic>
        <p:sp>
          <p:nvSpPr>
            <p:cNvPr id="24" name="Right Arrow 23"/>
            <p:cNvSpPr/>
            <p:nvPr/>
          </p:nvSpPr>
          <p:spPr>
            <a:xfrm>
              <a:off x="2781409" y="1447941"/>
              <a:ext cx="632406" cy="564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3696" y="1216361"/>
              <a:ext cx="1223279" cy="1223279"/>
            </a:xfrm>
            <a:prstGeom prst="rect">
              <a:avLst/>
            </a:prstGeom>
          </p:spPr>
        </p:pic>
        <p:sp>
          <p:nvSpPr>
            <p:cNvPr id="27" name="Down Arrow 26"/>
            <p:cNvSpPr/>
            <p:nvPr/>
          </p:nvSpPr>
          <p:spPr>
            <a:xfrm>
              <a:off x="9320334" y="3230772"/>
              <a:ext cx="630000" cy="565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Left Arrow 27"/>
            <p:cNvSpPr/>
            <p:nvPr/>
          </p:nvSpPr>
          <p:spPr>
            <a:xfrm>
              <a:off x="7309336" y="4474194"/>
              <a:ext cx="565200" cy="630000"/>
            </a:xfrm>
            <a:prstGeom prst="leftArrow">
              <a:avLst>
                <a:gd name="adj1" fmla="val 50000"/>
                <a:gd name="adj2" fmla="val 44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539406" y="2551595"/>
              <a:ext cx="1831123" cy="646331"/>
            </a:xfrm>
            <a:prstGeom prst="rect">
              <a:avLst/>
            </a:prstGeom>
            <a:noFill/>
          </p:spPr>
          <p:txBody>
            <a:bodyPr wrap="square" rtlCol="0">
              <a:spAutoFit/>
            </a:bodyPr>
            <a:lstStyle/>
            <a:p>
              <a:pPr algn="ctr"/>
              <a:r>
                <a:rPr lang="ja-JP" altLang="en-US" dirty="0"/>
                <a:t>難読化ツール：</a:t>
              </a:r>
              <a:r>
                <a:rPr lang="en-US" altLang="ja-JP" dirty="0"/>
                <a:t>TIGRESS</a:t>
              </a:r>
              <a:endParaRPr lang="en-US" dirty="0"/>
            </a:p>
          </p:txBody>
        </p:sp>
        <p:sp>
          <p:nvSpPr>
            <p:cNvPr id="14" name="TextBox 13"/>
            <p:cNvSpPr txBox="1"/>
            <p:nvPr/>
          </p:nvSpPr>
          <p:spPr>
            <a:xfrm>
              <a:off x="1077838" y="2578563"/>
              <a:ext cx="1736599" cy="646331"/>
            </a:xfrm>
            <a:prstGeom prst="rect">
              <a:avLst/>
            </a:prstGeom>
            <a:noFill/>
          </p:spPr>
          <p:txBody>
            <a:bodyPr wrap="square" rtlCol="0">
              <a:spAutoFit/>
            </a:bodyPr>
            <a:lstStyle/>
            <a:p>
              <a:pPr algn="ctr"/>
              <a:r>
                <a:rPr lang="ja-JP" altLang="en-US" dirty="0"/>
                <a:t>難読化対象</a:t>
              </a:r>
            </a:p>
            <a:p>
              <a:pPr algn="ctr"/>
              <a:r>
                <a:rPr lang="ja-JP" altLang="en-US" dirty="0"/>
                <a:t>プログラム</a:t>
              </a:r>
              <a:endParaRPr lang="en-US" dirty="0"/>
            </a:p>
          </p:txBody>
        </p:sp>
        <p:sp>
          <p:nvSpPr>
            <p:cNvPr id="15" name="TextBox 14"/>
            <p:cNvSpPr txBox="1"/>
            <p:nvPr/>
          </p:nvSpPr>
          <p:spPr>
            <a:xfrm>
              <a:off x="8699793" y="2551595"/>
              <a:ext cx="1871083" cy="646331"/>
            </a:xfrm>
            <a:prstGeom prst="rect">
              <a:avLst/>
            </a:prstGeom>
            <a:noFill/>
          </p:spPr>
          <p:txBody>
            <a:bodyPr wrap="square" rtlCol="0">
              <a:spAutoFit/>
            </a:bodyPr>
            <a:lstStyle/>
            <a:p>
              <a:pPr algn="ctr"/>
              <a:r>
                <a:rPr lang="ja-JP" altLang="en-US" dirty="0"/>
                <a:t>逆アセンブラツール：</a:t>
              </a:r>
              <a:r>
                <a:rPr lang="en-US" altLang="ja-JP" dirty="0"/>
                <a:t>IDA</a:t>
              </a:r>
              <a:endParaRPr lang="en-US" dirty="0"/>
            </a:p>
          </p:txBody>
        </p:sp>
        <p:sp>
          <p:nvSpPr>
            <p:cNvPr id="7" name="Multidocument 6"/>
            <p:cNvSpPr/>
            <p:nvPr/>
          </p:nvSpPr>
          <p:spPr>
            <a:xfrm>
              <a:off x="1376278" y="1207889"/>
              <a:ext cx="1139720" cy="1346126"/>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gzip.c</a:t>
              </a:r>
              <a:endParaRPr lang="en-US" dirty="0"/>
            </a:p>
          </p:txBody>
        </p:sp>
        <p:sp>
          <p:nvSpPr>
            <p:cNvPr id="10" name="Document 9"/>
            <p:cNvSpPr/>
            <p:nvPr/>
          </p:nvSpPr>
          <p:spPr>
            <a:xfrm>
              <a:off x="1261873" y="3806659"/>
              <a:ext cx="3493918" cy="1973598"/>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300" dirty="0" smtClean="0">
                  <a:latin typeface="American Typewriter" charset="0"/>
                  <a:ea typeface="American Typewriter" charset="0"/>
                  <a:cs typeface="American Typewriter" charset="0"/>
                </a:rPr>
                <a:t>main</a:t>
              </a:r>
              <a:r>
                <a:rPr lang="en-US" sz="1300" dirty="0">
                  <a:latin typeface="American Typewriter" charset="0"/>
                  <a:ea typeface="American Typewriter" charset="0"/>
                  <a:cs typeface="American Typewriter" charset="0"/>
                </a:rPr>
                <a:t>,&lt;f&gt; push </a:t>
              </a:r>
              <a:r>
                <a:rPr lang="en-US" sz="1300" dirty="0" smtClean="0">
                  <a:latin typeface="American Typewriter" charset="0"/>
                  <a:ea typeface="American Typewriter" charset="0"/>
                  <a:cs typeface="American Typewriter" charset="0"/>
                </a:rPr>
                <a:t>push,0.0014,3.148,1</a:t>
              </a:r>
              <a:endParaRPr lang="en-US" sz="1300" dirty="0">
                <a:latin typeface="American Typewriter" charset="0"/>
                <a:ea typeface="American Typewriter" charset="0"/>
                <a:cs typeface="American Typewriter" charset="0"/>
              </a:endParaRPr>
            </a:p>
            <a:p>
              <a:r>
                <a:rPr lang="en-US" sz="1300" dirty="0" err="1">
                  <a:latin typeface="American Typewriter" charset="0"/>
                  <a:ea typeface="American Typewriter" charset="0"/>
                  <a:cs typeface="American Typewriter" charset="0"/>
                </a:rPr>
                <a:t>main,push</a:t>
              </a:r>
              <a:r>
                <a:rPr lang="en-US" sz="1300" dirty="0">
                  <a:latin typeface="American Typewriter" charset="0"/>
                  <a:ea typeface="American Typewriter" charset="0"/>
                  <a:cs typeface="American Typewriter" charset="0"/>
                </a:rPr>
                <a:t> push </a:t>
              </a:r>
              <a:r>
                <a:rPr lang="en-US" sz="1300" dirty="0" smtClean="0">
                  <a:latin typeface="American Typewriter" charset="0"/>
                  <a:ea typeface="American Typewriter" charset="0"/>
                  <a:cs typeface="American Typewriter" charset="0"/>
                </a:rPr>
                <a:t>push,0.0032,2.760,379,2</a:t>
              </a:r>
              <a:endParaRPr lang="en-US" sz="1300" dirty="0">
                <a:latin typeface="American Typewriter" charset="0"/>
                <a:ea typeface="American Typewriter" charset="0"/>
                <a:cs typeface="American Typewriter" charset="0"/>
              </a:endParaRPr>
            </a:p>
            <a:p>
              <a:pPr algn="ctr"/>
              <a:r>
                <a:rPr lang="en-US" sz="1300" dirty="0">
                  <a:latin typeface="American Typewriter" charset="0"/>
                  <a:ea typeface="American Typewriter" charset="0"/>
                  <a:cs typeface="American Typewriter" charset="0"/>
                </a:rPr>
                <a:t>:</a:t>
              </a:r>
            </a:p>
            <a:p>
              <a:r>
                <a:rPr lang="sk-SK" sz="1300" dirty="0" err="1">
                  <a:latin typeface="American Typewriter" charset="0"/>
                  <a:ea typeface="American Typewriter" charset="0"/>
                  <a:cs typeface="American Typewriter" charset="0"/>
                </a:rPr>
                <a:t>main,call</a:t>
              </a:r>
              <a:r>
                <a:rPr lang="sk-SK" sz="1300" dirty="0">
                  <a:latin typeface="American Typewriter" charset="0"/>
                  <a:ea typeface="American Typewriter" charset="0"/>
                  <a:cs typeface="American Typewriter" charset="0"/>
                </a:rPr>
                <a:t> </a:t>
              </a:r>
              <a:r>
                <a:rPr lang="sk-SK" sz="1300" dirty="0" err="1">
                  <a:latin typeface="American Typewriter" charset="0"/>
                  <a:ea typeface="American Typewriter" charset="0"/>
                  <a:cs typeface="American Typewriter" charset="0"/>
                </a:rPr>
                <a:t>mov</a:t>
              </a:r>
              <a:r>
                <a:rPr lang="sk-SK" sz="1300" dirty="0">
                  <a:latin typeface="American Typewriter" charset="0"/>
                  <a:ea typeface="American Typewriter" charset="0"/>
                  <a:cs typeface="American Typewriter" charset="0"/>
                </a:rPr>
                <a:t> </a:t>
              </a:r>
              <a:r>
                <a:rPr lang="sk-SK" sz="1300" dirty="0" smtClean="0">
                  <a:latin typeface="American Typewriter" charset="0"/>
                  <a:ea typeface="American Typewriter" charset="0"/>
                  <a:cs typeface="American Typewriter" charset="0"/>
                </a:rPr>
                <a:t>jmp,0.0035,2.715,379,378</a:t>
              </a:r>
              <a:endParaRPr lang="sk-SK" sz="1300" dirty="0">
                <a:latin typeface="American Typewriter" charset="0"/>
                <a:ea typeface="American Typewriter" charset="0"/>
                <a:cs typeface="American Typewriter" charset="0"/>
              </a:endParaRPr>
            </a:p>
            <a:p>
              <a:r>
                <a:rPr lang="sk-SK" sz="1300" dirty="0" err="1">
                  <a:latin typeface="American Typewriter" charset="0"/>
                  <a:ea typeface="American Typewriter" charset="0"/>
                  <a:cs typeface="American Typewriter" charset="0"/>
                </a:rPr>
                <a:t>main,mov</a:t>
              </a:r>
              <a:r>
                <a:rPr lang="sk-SK" sz="1300" dirty="0">
                  <a:latin typeface="American Typewriter" charset="0"/>
                  <a:ea typeface="American Typewriter" charset="0"/>
                  <a:cs typeface="American Typewriter" charset="0"/>
                </a:rPr>
                <a:t> </a:t>
              </a:r>
              <a:r>
                <a:rPr lang="sk-SK" sz="1300" dirty="0" err="1">
                  <a:latin typeface="American Typewriter" charset="0"/>
                  <a:ea typeface="American Typewriter" charset="0"/>
                  <a:cs typeface="American Typewriter" charset="0"/>
                </a:rPr>
                <a:t>jmp</a:t>
              </a:r>
              <a:r>
                <a:rPr lang="sk-SK" sz="1300" dirty="0">
                  <a:latin typeface="American Typewriter" charset="0"/>
                  <a:ea typeface="American Typewriter" charset="0"/>
                  <a:cs typeface="American Typewriter" charset="0"/>
                </a:rPr>
                <a:t> &lt;/f&gt;,</a:t>
              </a:r>
              <a:r>
                <a:rPr lang="sk-SK" sz="1300" dirty="0" smtClean="0">
                  <a:latin typeface="American Typewriter" charset="0"/>
                  <a:ea typeface="American Typewriter" charset="0"/>
                  <a:cs typeface="American Typewriter" charset="0"/>
                </a:rPr>
                <a:t>0.0017,3.042,379,379</a:t>
              </a:r>
              <a:endParaRPr lang="sk-SK" sz="1300" dirty="0">
                <a:latin typeface="American Typewriter" charset="0"/>
                <a:ea typeface="American Typewriter" charset="0"/>
                <a:cs typeface="American Typewriter" charset="0"/>
              </a:endParaRPr>
            </a:p>
            <a:p>
              <a:r>
                <a:rPr lang="sk-SK" sz="1300" dirty="0">
                  <a:latin typeface="American Typewriter" charset="0"/>
                  <a:ea typeface="American Typewriter" charset="0"/>
                  <a:cs typeface="American Typewriter" charset="0"/>
                </a:rPr>
                <a:t>_start,&lt;f&gt; </a:t>
              </a:r>
              <a:r>
                <a:rPr lang="sk-SK" sz="1300" dirty="0" err="1">
                  <a:latin typeface="American Typewriter" charset="0"/>
                  <a:ea typeface="American Typewriter" charset="0"/>
                  <a:cs typeface="American Typewriter" charset="0"/>
                </a:rPr>
                <a:t>xor</a:t>
              </a:r>
              <a:r>
                <a:rPr lang="sk-SK" sz="1300" dirty="0">
                  <a:latin typeface="American Typewriter" charset="0"/>
                  <a:ea typeface="American Typewriter" charset="0"/>
                  <a:cs typeface="American Typewriter" charset="0"/>
                </a:rPr>
                <a:t> </a:t>
              </a:r>
              <a:r>
                <a:rPr lang="sk-SK" sz="1300" dirty="0" smtClean="0">
                  <a:latin typeface="American Typewriter" charset="0"/>
                  <a:ea typeface="American Typewriter" charset="0"/>
                  <a:cs typeface="American Typewriter" charset="0"/>
                </a:rPr>
                <a:t>mov,0.00012,4.356,12,1</a:t>
              </a:r>
              <a:endParaRPr lang="sk-SK" sz="1300" dirty="0">
                <a:latin typeface="American Typewriter" charset="0"/>
                <a:ea typeface="American Typewriter" charset="0"/>
                <a:cs typeface="American Typewriter" charset="0"/>
              </a:endParaRPr>
            </a:p>
            <a:p>
              <a:r>
                <a:rPr lang="sk-SK" sz="1300" dirty="0">
                  <a:latin typeface="American Typewriter" charset="0"/>
                  <a:ea typeface="American Typewriter" charset="0"/>
                  <a:cs typeface="American Typewriter" charset="0"/>
                </a:rPr>
                <a:t>_start,xor </a:t>
              </a:r>
              <a:r>
                <a:rPr lang="sk-SK" sz="1300" dirty="0" err="1">
                  <a:latin typeface="American Typewriter" charset="0"/>
                  <a:ea typeface="American Typewriter" charset="0"/>
                  <a:cs typeface="American Typewriter" charset="0"/>
                </a:rPr>
                <a:t>mov</a:t>
              </a:r>
              <a:r>
                <a:rPr lang="sk-SK" sz="1300" dirty="0">
                  <a:latin typeface="American Typewriter" charset="0"/>
                  <a:ea typeface="American Typewriter" charset="0"/>
                  <a:cs typeface="American Typewriter" charset="0"/>
                </a:rPr>
                <a:t> </a:t>
              </a:r>
              <a:r>
                <a:rPr lang="sk-SK" sz="1300" dirty="0" smtClean="0">
                  <a:latin typeface="American Typewriter" charset="0"/>
                  <a:ea typeface="American Typewriter" charset="0"/>
                  <a:cs typeface="American Typewriter" charset="0"/>
                </a:rPr>
                <a:t>pop,0.00013,4.299,12,2</a:t>
              </a:r>
              <a:endParaRPr lang="sk-SK" sz="1300" dirty="0">
                <a:latin typeface="American Typewriter" charset="0"/>
                <a:ea typeface="American Typewriter" charset="0"/>
                <a:cs typeface="American Typewriter" charset="0"/>
              </a:endParaRPr>
            </a:p>
            <a:p>
              <a:pPr algn="ctr"/>
              <a:r>
                <a:rPr lang="sk-SK" sz="1300" dirty="0">
                  <a:latin typeface="American Typewriter" charset="0"/>
                  <a:ea typeface="American Typewriter" charset="0"/>
                  <a:cs typeface="American Typewriter" charset="0"/>
                </a:rPr>
                <a:t>:</a:t>
              </a:r>
            </a:p>
          </p:txBody>
        </p:sp>
        <p:sp>
          <p:nvSpPr>
            <p:cNvPr id="17" name="Right Arrow 16"/>
            <p:cNvSpPr/>
            <p:nvPr/>
          </p:nvSpPr>
          <p:spPr>
            <a:xfrm>
              <a:off x="5400606" y="1447941"/>
              <a:ext cx="632406" cy="564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Multidocument 17"/>
            <p:cNvSpPr/>
            <p:nvPr/>
          </p:nvSpPr>
          <p:spPr>
            <a:xfrm>
              <a:off x="6371412" y="1183015"/>
              <a:ext cx="1193165" cy="1378315"/>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encodeData.c</a:t>
              </a:r>
              <a:endParaRPr lang="en-US" dirty="0"/>
            </a:p>
          </p:txBody>
        </p:sp>
        <p:sp>
          <p:nvSpPr>
            <p:cNvPr id="19" name="TextBox 18"/>
            <p:cNvSpPr txBox="1"/>
            <p:nvPr/>
          </p:nvSpPr>
          <p:spPr>
            <a:xfrm>
              <a:off x="6099694" y="2550354"/>
              <a:ext cx="1736599" cy="646331"/>
            </a:xfrm>
            <a:prstGeom prst="rect">
              <a:avLst/>
            </a:prstGeom>
            <a:noFill/>
          </p:spPr>
          <p:txBody>
            <a:bodyPr wrap="square" rtlCol="0">
              <a:spAutoFit/>
            </a:bodyPr>
            <a:lstStyle/>
            <a:p>
              <a:pPr algn="ctr"/>
              <a:r>
                <a:rPr lang="ja-JP" altLang="en-US" dirty="0" smtClean="0"/>
                <a:t>難読化されたプログラム</a:t>
              </a:r>
              <a:endParaRPr lang="en-US" dirty="0"/>
            </a:p>
          </p:txBody>
        </p:sp>
        <p:sp>
          <p:nvSpPr>
            <p:cNvPr id="20" name="Right Arrow 19"/>
            <p:cNvSpPr/>
            <p:nvPr/>
          </p:nvSpPr>
          <p:spPr>
            <a:xfrm>
              <a:off x="7874536" y="1545587"/>
              <a:ext cx="632406" cy="564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ultidocument 22"/>
            <p:cNvSpPr/>
            <p:nvPr/>
          </p:nvSpPr>
          <p:spPr>
            <a:xfrm>
              <a:off x="8014844" y="3891878"/>
              <a:ext cx="2939668" cy="1613647"/>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ja-JP" sz="1100" b="1" dirty="0">
                  <a:solidFill>
                    <a:srgbClr val="004CE8"/>
                  </a:solidFill>
                  <a:latin typeface="Courier New" charset="0"/>
                  <a:ea typeface="Courier New" charset="0"/>
                  <a:cs typeface="Courier New" charset="0"/>
                </a:rPr>
                <a:t>push	</a:t>
              </a:r>
              <a:r>
                <a:rPr lang="en-US" altLang="ja-JP" sz="1100" b="1" dirty="0" err="1">
                  <a:solidFill>
                    <a:srgbClr val="004CE8"/>
                  </a:solidFill>
                  <a:latin typeface="Courier New" charset="0"/>
                  <a:ea typeface="Courier New" charset="0"/>
                  <a:cs typeface="Courier New" charset="0"/>
                </a:rPr>
                <a:t>rbp</a:t>
              </a:r>
              <a:endParaRPr lang="ja-JP" altLang="en-US" sz="1100" b="1" dirty="0">
                <a:solidFill>
                  <a:srgbClr val="004CE8"/>
                </a:solidFill>
                <a:latin typeface="Courier New" charset="0"/>
                <a:ea typeface="Courier New" charset="0"/>
                <a:cs typeface="Courier New" charset="0"/>
              </a:endParaRPr>
            </a:p>
            <a:p>
              <a:r>
                <a:rPr lang="en-US" sz="1100" b="1" dirty="0" err="1">
                  <a:solidFill>
                    <a:srgbClr val="004CE8"/>
                  </a:solidFill>
                  <a:latin typeface="Courier New" charset="0"/>
                  <a:ea typeface="Courier New" charset="0"/>
                  <a:cs typeface="Courier New" charset="0"/>
                </a:rPr>
                <a:t>mov</a:t>
              </a:r>
              <a:r>
                <a:rPr lang="en-US" sz="1100" b="1" dirty="0">
                  <a:solidFill>
                    <a:srgbClr val="004CE8"/>
                  </a:solidFill>
                  <a:latin typeface="Courier New" charset="0"/>
                  <a:ea typeface="Courier New" charset="0"/>
                  <a:cs typeface="Courier New" charset="0"/>
                </a:rPr>
                <a:t>	</a:t>
              </a:r>
              <a:r>
                <a:rPr lang="en-US" sz="1100" b="1" dirty="0" err="1">
                  <a:solidFill>
                    <a:srgbClr val="004CE8"/>
                  </a:solidFill>
                  <a:latin typeface="Courier New" charset="0"/>
                  <a:ea typeface="Courier New" charset="0"/>
                  <a:cs typeface="Courier New" charset="0"/>
                </a:rPr>
                <a:t>ecx</a:t>
              </a:r>
              <a:r>
                <a:rPr lang="en-US" sz="1100" b="1" dirty="0">
                  <a:solidFill>
                    <a:srgbClr val="004CE8"/>
                  </a:solidFill>
                  <a:latin typeface="Courier New" charset="0"/>
                  <a:ea typeface="Courier New" charset="0"/>
                  <a:cs typeface="Courier New" charset="0"/>
                </a:rPr>
                <a:t>, </a:t>
              </a:r>
              <a:r>
                <a:rPr lang="en-US" sz="1100" b="1" dirty="0">
                  <a:latin typeface="Courier New" charset="0"/>
                  <a:ea typeface="Courier New" charset="0"/>
                  <a:cs typeface="Courier New" charset="0"/>
                </a:rPr>
                <a:t>[ebp+</a:t>
              </a:r>
              <a:r>
                <a:rPr lang="en-US" sz="1100" b="1" dirty="0">
                  <a:solidFill>
                    <a:srgbClr val="00B050"/>
                  </a:solidFill>
                  <a:latin typeface="Courier New" charset="0"/>
                  <a:ea typeface="Courier New" charset="0"/>
                  <a:cs typeface="Courier New" charset="0"/>
                </a:rPr>
                <a:t>var_18</a:t>
              </a:r>
              <a:r>
                <a:rPr lang="en-US" sz="1100" b="1" dirty="0">
                  <a:latin typeface="Courier New" charset="0"/>
                  <a:ea typeface="Courier New" charset="0"/>
                  <a:cs typeface="Courier New" charset="0"/>
                </a:rPr>
                <a:t>]</a:t>
              </a:r>
            </a:p>
            <a:p>
              <a:r>
                <a:rPr lang="en-US" sz="1100" b="1" dirty="0">
                  <a:solidFill>
                    <a:srgbClr val="004CE8"/>
                  </a:solidFill>
                  <a:latin typeface="Courier New" charset="0"/>
                  <a:ea typeface="Courier New" charset="0"/>
                  <a:cs typeface="Courier New" charset="0"/>
                </a:rPr>
                <a:t>lea	</a:t>
              </a:r>
              <a:r>
                <a:rPr lang="en-US" sz="1100" b="1" dirty="0" err="1">
                  <a:solidFill>
                    <a:srgbClr val="004CE8"/>
                  </a:solidFill>
                  <a:latin typeface="Courier New" charset="0"/>
                  <a:ea typeface="Courier New" charset="0"/>
                  <a:cs typeface="Courier New" charset="0"/>
                </a:rPr>
                <a:t>rax</a:t>
              </a:r>
              <a:r>
                <a:rPr lang="en-US" sz="1100" b="1" dirty="0">
                  <a:solidFill>
                    <a:srgbClr val="004CE8"/>
                  </a:solidFill>
                  <a:latin typeface="Courier New" charset="0"/>
                  <a:ea typeface="Courier New" charset="0"/>
                  <a:cs typeface="Courier New" charset="0"/>
                </a:rPr>
                <a:t>, </a:t>
              </a:r>
              <a:r>
                <a:rPr lang="en-US" sz="1100" b="1" dirty="0">
                  <a:latin typeface="Courier New" charset="0"/>
                  <a:ea typeface="Courier New" charset="0"/>
                  <a:cs typeface="Courier New" charset="0"/>
                </a:rPr>
                <a:t>[rbp+</a:t>
              </a:r>
              <a:r>
                <a:rPr lang="en-US" sz="1100" b="1" dirty="0">
                  <a:solidFill>
                    <a:srgbClr val="00B050"/>
                  </a:solidFill>
                  <a:latin typeface="Courier New" charset="0"/>
                  <a:ea typeface="Courier New" charset="0"/>
                  <a:cs typeface="Courier New" charset="0"/>
                </a:rPr>
                <a:t>var_40</a:t>
              </a:r>
              <a:r>
                <a:rPr lang="en-US" sz="1100" b="1" dirty="0">
                  <a:latin typeface="Courier New" charset="0"/>
                  <a:ea typeface="Courier New" charset="0"/>
                  <a:cs typeface="Courier New" charset="0"/>
                </a:rPr>
                <a:t>]</a:t>
              </a:r>
            </a:p>
            <a:p>
              <a:r>
                <a:rPr lang="en-US" sz="1100" b="1" dirty="0">
                  <a:solidFill>
                    <a:srgbClr val="004CE8"/>
                  </a:solidFill>
                  <a:latin typeface="Courier New" charset="0"/>
                  <a:ea typeface="Courier New" charset="0"/>
                  <a:cs typeface="Courier New" charset="0"/>
                </a:rPr>
                <a:t>sub	</a:t>
              </a:r>
              <a:r>
                <a:rPr lang="en-US" sz="1100" b="1" dirty="0" err="1">
                  <a:solidFill>
                    <a:srgbClr val="004CE8"/>
                  </a:solidFill>
                  <a:latin typeface="Courier New" charset="0"/>
                  <a:ea typeface="Courier New" charset="0"/>
                  <a:cs typeface="Courier New" charset="0"/>
                </a:rPr>
                <a:t>rsp</a:t>
              </a:r>
              <a:r>
                <a:rPr lang="en-US" sz="1100" b="1" dirty="0">
                  <a:solidFill>
                    <a:srgbClr val="004CE8"/>
                  </a:solidFill>
                  <a:latin typeface="Courier New" charset="0"/>
                  <a:ea typeface="Courier New" charset="0"/>
                  <a:cs typeface="Courier New" charset="0"/>
                </a:rPr>
                <a:t>, </a:t>
              </a:r>
              <a:r>
                <a:rPr lang="en-US" sz="1100" b="1" dirty="0">
                  <a:solidFill>
                    <a:srgbClr val="00B050"/>
                  </a:solidFill>
                  <a:latin typeface="Courier New" charset="0"/>
                  <a:ea typeface="Courier New" charset="0"/>
                  <a:cs typeface="Courier New" charset="0"/>
                </a:rPr>
                <a:t>50h</a:t>
              </a:r>
            </a:p>
            <a:p>
              <a:r>
                <a:rPr lang="en-US" sz="1100" b="1" dirty="0">
                  <a:solidFill>
                    <a:srgbClr val="004CE8"/>
                  </a:solidFill>
                  <a:latin typeface="Courier New" charset="0"/>
                  <a:ea typeface="Courier New" charset="0"/>
                  <a:cs typeface="Courier New" charset="0"/>
                </a:rPr>
                <a:t>call	</a:t>
              </a:r>
              <a:r>
                <a:rPr lang="en-US" sz="1100" b="1" dirty="0">
                  <a:solidFill>
                    <a:srgbClr val="00B050"/>
                  </a:solidFill>
                  <a:latin typeface="Courier New" charset="0"/>
                  <a:ea typeface="Courier New" charset="0"/>
                  <a:cs typeface="Courier New" charset="0"/>
                </a:rPr>
                <a:t>sub_400320</a:t>
              </a:r>
            </a:p>
            <a:p>
              <a:pPr algn="ctr"/>
              <a:r>
                <a:rPr lang="en-US" sz="1100" dirty="0" smtClean="0">
                  <a:latin typeface="Courier New" charset="0"/>
                  <a:ea typeface="Courier New" charset="0"/>
                  <a:cs typeface="Courier New" charset="0"/>
                </a:rPr>
                <a:t>:</a:t>
              </a:r>
              <a:endParaRPr lang="en-US" sz="1100" dirty="0">
                <a:latin typeface="Courier New" charset="0"/>
                <a:ea typeface="Courier New" charset="0"/>
                <a:cs typeface="Courier New" charset="0"/>
              </a:endParaRPr>
            </a:p>
          </p:txBody>
        </p:sp>
        <p:sp>
          <p:nvSpPr>
            <p:cNvPr id="29" name="TextBox 28"/>
            <p:cNvSpPr txBox="1"/>
            <p:nvPr/>
          </p:nvSpPr>
          <p:spPr>
            <a:xfrm>
              <a:off x="8506942" y="5562277"/>
              <a:ext cx="2266651" cy="646331"/>
            </a:xfrm>
            <a:prstGeom prst="rect">
              <a:avLst/>
            </a:prstGeom>
            <a:noFill/>
          </p:spPr>
          <p:txBody>
            <a:bodyPr wrap="square" rtlCol="0">
              <a:spAutoFit/>
            </a:bodyPr>
            <a:lstStyle/>
            <a:p>
              <a:pPr algn="ctr"/>
              <a:r>
                <a:rPr lang="ja-JP" altLang="en-US" dirty="0" smtClean="0"/>
                <a:t>逆アセンブルされたプログラム</a:t>
              </a:r>
              <a:endParaRPr lang="en-US" dirty="0"/>
            </a:p>
          </p:txBody>
        </p:sp>
        <p:sp>
          <p:nvSpPr>
            <p:cNvPr id="30" name="Left Arrow 29"/>
            <p:cNvSpPr/>
            <p:nvPr/>
          </p:nvSpPr>
          <p:spPr>
            <a:xfrm>
              <a:off x="4896098" y="4566180"/>
              <a:ext cx="565200" cy="630000"/>
            </a:xfrm>
            <a:prstGeom prst="leftArrow">
              <a:avLst>
                <a:gd name="adj1" fmla="val 50000"/>
                <a:gd name="adj2" fmla="val 44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ard 8"/>
            <p:cNvSpPr/>
            <p:nvPr/>
          </p:nvSpPr>
          <p:spPr>
            <a:xfrm>
              <a:off x="5962068" y="4113008"/>
              <a:ext cx="1069660" cy="1310332"/>
            </a:xfrm>
            <a:prstGeom prst="flowChartPunchedCar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problist.py</a:t>
              </a:r>
              <a:endParaRPr lang="en-US" dirty="0"/>
            </a:p>
          </p:txBody>
        </p:sp>
        <p:sp>
          <p:nvSpPr>
            <p:cNvPr id="31" name="TextBox 30"/>
            <p:cNvSpPr txBox="1"/>
            <p:nvPr/>
          </p:nvSpPr>
          <p:spPr>
            <a:xfrm>
              <a:off x="5461298" y="5541257"/>
              <a:ext cx="2071200" cy="923330"/>
            </a:xfrm>
            <a:prstGeom prst="rect">
              <a:avLst/>
            </a:prstGeom>
            <a:noFill/>
          </p:spPr>
          <p:txBody>
            <a:bodyPr wrap="square" rtlCol="0">
              <a:spAutoFit/>
            </a:bodyPr>
            <a:lstStyle/>
            <a:p>
              <a:pPr algn="ctr"/>
              <a:r>
                <a:rPr lang="ja-JP" altLang="en-US" smtClean="0"/>
                <a:t>コードの生起確率を計算するためのプログラム</a:t>
              </a:r>
              <a:endParaRPr lang="en-US" dirty="0"/>
            </a:p>
          </p:txBody>
        </p:sp>
        <p:sp>
          <p:nvSpPr>
            <p:cNvPr id="32" name="TextBox 31"/>
            <p:cNvSpPr txBox="1"/>
            <p:nvPr/>
          </p:nvSpPr>
          <p:spPr>
            <a:xfrm>
              <a:off x="1884442" y="5738651"/>
              <a:ext cx="2426340" cy="646331"/>
            </a:xfrm>
            <a:prstGeom prst="rect">
              <a:avLst/>
            </a:prstGeom>
            <a:noFill/>
          </p:spPr>
          <p:txBody>
            <a:bodyPr wrap="square" rtlCol="0">
              <a:spAutoFit/>
            </a:bodyPr>
            <a:lstStyle/>
            <a:p>
              <a:pPr algn="ctr"/>
              <a:r>
                <a:rPr lang="en-US" dirty="0" smtClean="0"/>
                <a:t>3-gram</a:t>
              </a:r>
              <a:r>
                <a:rPr lang="ja-JP" altLang="en-US" dirty="0" smtClean="0"/>
                <a:t>断片コードの生起確率データ</a:t>
              </a:r>
              <a:endParaRPr lang="en-US" dirty="0"/>
            </a:p>
          </p:txBody>
        </p:sp>
      </p:grpSp>
    </p:spTree>
    <p:extLst>
      <p:ext uri="{BB962C8B-B14F-4D97-AF65-F5344CB8AC3E}">
        <p14:creationId xmlns:p14="http://schemas.microsoft.com/office/powerpoint/2010/main" val="42269553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738536"/>
          </a:xfrm>
        </p:spPr>
        <p:txBody>
          <a:bodyPr/>
          <a:lstStyle/>
          <a:p>
            <a:r>
              <a:rPr lang="ja-JP" altLang="en-US" dirty="0">
                <a:latin typeface="Meiryo" charset="-128"/>
                <a:ea typeface="Meiryo" charset="-128"/>
                <a:cs typeface="Meiryo" charset="-128"/>
              </a:rPr>
              <a:t>研究の流れ</a:t>
            </a:r>
            <a:endParaRPr kumimoji="1" lang="ja-JP" altLang="en-US" dirty="0">
              <a:latin typeface="Meiryo" charset="-128"/>
              <a:ea typeface="Meiryo" charset="-128"/>
              <a:cs typeface="Meiryo"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74799051"/>
              </p:ext>
            </p:extLst>
          </p:nvPr>
        </p:nvGraphicFramePr>
        <p:xfrm>
          <a:off x="1019791" y="1250258"/>
          <a:ext cx="9977752" cy="50746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normAutofit lnSpcReduction="10000"/>
          </a:bodyPr>
          <a:lstStyle/>
          <a:p>
            <a:fld id="{B0FB5667-149E-4995-B450-CA05860B2BBE}" type="slidenum">
              <a:rPr kumimoji="1" lang="ja-JP" altLang="en-US" smtClean="0"/>
              <a:t>13</a:t>
            </a:fld>
            <a:endParaRPr kumimoji="1" lang="ja-JP" altLang="en-US" dirty="0"/>
          </a:p>
        </p:txBody>
      </p:sp>
      <p:graphicFrame>
        <p:nvGraphicFramePr>
          <p:cNvPr id="10" name="Diagram 9"/>
          <p:cNvGraphicFramePr/>
          <p:nvPr>
            <p:extLst>
              <p:ext uri="{D42A27DB-BD31-4B8C-83A1-F6EECF244321}">
                <p14:modId xmlns:p14="http://schemas.microsoft.com/office/powerpoint/2010/main" val="1314218593"/>
              </p:ext>
            </p:extLst>
          </p:nvPr>
        </p:nvGraphicFramePr>
        <p:xfrm>
          <a:off x="1982865" y="1261014"/>
          <a:ext cx="8993162" cy="8721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062484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1262189"/>
            <a:ext cx="9366684" cy="4351337"/>
          </a:xfrm>
        </p:spPr>
        <p:txBody>
          <a:bodyPr>
            <a:normAutofit/>
          </a:bodyPr>
          <a:lstStyle/>
          <a:p>
            <a:r>
              <a:rPr lang="ja-JP" altLang="en-US" sz="2400" dirty="0">
                <a:solidFill>
                  <a:schemeClr val="tx1"/>
                </a:solidFill>
                <a:latin typeface="Meiryo" charset="-128"/>
                <a:ea typeface="Meiryo" charset="-128"/>
                <a:cs typeface="Meiryo" charset="-128"/>
              </a:rPr>
              <a:t>ソフトウェア</a:t>
            </a:r>
            <a:r>
              <a:rPr lang="ja-JP" altLang="en-US" sz="2400" dirty="0" smtClean="0">
                <a:solidFill>
                  <a:schemeClr val="tx1"/>
                </a:solidFill>
                <a:latin typeface="Meiryo" charset="-128"/>
                <a:ea typeface="Meiryo" charset="-128"/>
                <a:cs typeface="Meiryo" charset="-128"/>
              </a:rPr>
              <a:t>には秘密</a:t>
            </a:r>
            <a:r>
              <a:rPr lang="ja-JP" altLang="en-US" sz="2400" dirty="0">
                <a:solidFill>
                  <a:schemeClr val="tx1"/>
                </a:solidFill>
                <a:latin typeface="Meiryo" charset="-128"/>
                <a:ea typeface="Meiryo" charset="-128"/>
                <a:cs typeface="Meiryo" charset="-128"/>
              </a:rPr>
              <a:t>情報が含まれて</a:t>
            </a:r>
            <a:r>
              <a:rPr lang="ja-JP" altLang="en-US" sz="2400" dirty="0" smtClean="0">
                <a:solidFill>
                  <a:schemeClr val="tx1"/>
                </a:solidFill>
                <a:latin typeface="Meiryo" charset="-128"/>
                <a:ea typeface="Meiryo" charset="-128"/>
                <a:cs typeface="Meiryo" charset="-128"/>
              </a:rPr>
              <a:t>いる場合がある</a:t>
            </a:r>
            <a:r>
              <a:rPr lang="en-US" altLang="ja-JP" sz="2400" dirty="0" smtClean="0">
                <a:solidFill>
                  <a:schemeClr val="tx1"/>
                </a:solidFill>
                <a:latin typeface="Meiryo" charset="-128"/>
                <a:ea typeface="Meiryo" charset="-128"/>
                <a:cs typeface="Meiryo" charset="-128"/>
              </a:rPr>
              <a:t>.</a:t>
            </a:r>
            <a:endParaRPr lang="en-US" altLang="ja-JP" sz="2400" dirty="0">
              <a:solidFill>
                <a:schemeClr val="tx1"/>
              </a:solidFill>
              <a:latin typeface="Meiryo" charset="-128"/>
              <a:ea typeface="Meiryo" charset="-128"/>
              <a:cs typeface="Meiryo" charset="-128"/>
            </a:endParaRPr>
          </a:p>
          <a:p>
            <a:pPr marL="274320" lvl="1" indent="0">
              <a:buNone/>
            </a:pPr>
            <a:r>
              <a:rPr lang="ja-JP" altLang="en-US" sz="2400" dirty="0">
                <a:solidFill>
                  <a:schemeClr val="tx1"/>
                </a:solidFill>
                <a:latin typeface="Meiryo" charset="-128"/>
                <a:ea typeface="Meiryo" charset="-128"/>
                <a:cs typeface="Meiryo" charset="-128"/>
              </a:rPr>
              <a:t>例：</a:t>
            </a:r>
          </a:p>
          <a:p>
            <a:pPr marL="650875" lvl="1" indent="-342900">
              <a:buFont typeface="Wingdings" charset="2"/>
              <a:buChar char="v"/>
            </a:pPr>
            <a:r>
              <a:rPr lang="ja-JP" altLang="en-US" sz="2400" dirty="0">
                <a:solidFill>
                  <a:schemeClr val="tx1"/>
                </a:solidFill>
                <a:latin typeface="Meiryo" charset="-128"/>
                <a:ea typeface="Meiryo" charset="-128"/>
                <a:cs typeface="Meiryo" charset="-128"/>
              </a:rPr>
              <a:t>ライセンス認証のキー</a:t>
            </a:r>
          </a:p>
          <a:p>
            <a:pPr marL="650875" lvl="1" indent="-342900">
              <a:buFont typeface="Wingdings" charset="2"/>
              <a:buChar char="v"/>
            </a:pPr>
            <a:r>
              <a:rPr lang="ja-JP" altLang="en-US" sz="2400" dirty="0">
                <a:solidFill>
                  <a:schemeClr val="tx1"/>
                </a:solidFill>
                <a:latin typeface="Meiryo" charset="-128"/>
                <a:ea typeface="Meiryo" charset="-128"/>
                <a:cs typeface="Meiryo" charset="-128"/>
              </a:rPr>
              <a:t>アカウント情報を取得するためのメソッド</a:t>
            </a:r>
          </a:p>
          <a:p>
            <a:pPr marL="650875" lvl="1" indent="-342900">
              <a:buFont typeface="Wingdings" charset="2"/>
              <a:buChar char="v"/>
            </a:pPr>
            <a:r>
              <a:rPr lang="ja-JP" altLang="en-US" sz="2400" dirty="0">
                <a:solidFill>
                  <a:schemeClr val="tx1"/>
                </a:solidFill>
                <a:latin typeface="Meiryo" charset="-128"/>
                <a:ea typeface="Meiryo" charset="-128"/>
                <a:cs typeface="Meiryo" charset="-128"/>
              </a:rPr>
              <a:t>ゲームのスコアを計算するためのメソッド</a:t>
            </a:r>
          </a:p>
          <a:p>
            <a:r>
              <a:rPr lang="en-US" altLang="ja-JP" sz="2400" dirty="0">
                <a:solidFill>
                  <a:schemeClr val="tx1"/>
                </a:solidFill>
                <a:latin typeface="Meiryo" charset="-128"/>
                <a:ea typeface="Meiryo" charset="-128"/>
                <a:cs typeface="Meiryo" charset="-128"/>
              </a:rPr>
              <a:t>Man at the end (</a:t>
            </a:r>
            <a:r>
              <a:rPr lang="en-US" altLang="ja-JP" sz="2400" b="1" dirty="0">
                <a:solidFill>
                  <a:schemeClr val="tx1"/>
                </a:solidFill>
                <a:latin typeface="Meiryo" charset="-128"/>
                <a:ea typeface="Meiryo" charset="-128"/>
                <a:cs typeface="Meiryo" charset="-128"/>
              </a:rPr>
              <a:t>MATE</a:t>
            </a:r>
            <a:r>
              <a:rPr lang="en-US" altLang="ja-JP" sz="2400" dirty="0">
                <a:solidFill>
                  <a:schemeClr val="tx1"/>
                </a:solidFill>
                <a:latin typeface="Meiryo" charset="-128"/>
                <a:ea typeface="Meiryo" charset="-128"/>
                <a:cs typeface="Meiryo" charset="-128"/>
              </a:rPr>
              <a:t>)</a:t>
            </a:r>
            <a:r>
              <a:rPr lang="en-US" altLang="ja-JP" sz="2400" baseline="30000" dirty="0">
                <a:solidFill>
                  <a:schemeClr val="tx1"/>
                </a:solidFill>
                <a:latin typeface="Meiryo" charset="-128"/>
                <a:ea typeface="Meiryo" charset="-128"/>
                <a:cs typeface="Meiryo" charset="-128"/>
              </a:rPr>
              <a:t> </a:t>
            </a:r>
            <a:r>
              <a:rPr lang="ja-JP" altLang="en-US" sz="2400" dirty="0">
                <a:solidFill>
                  <a:schemeClr val="tx1"/>
                </a:solidFill>
                <a:latin typeface="Meiryo" charset="-128"/>
                <a:ea typeface="Meiryo" charset="-128"/>
                <a:cs typeface="Meiryo" charset="-128"/>
              </a:rPr>
              <a:t>の攻撃から守るために</a:t>
            </a:r>
            <a:r>
              <a:rPr lang="ja-JP" altLang="en-US" sz="2400" b="1" dirty="0">
                <a:solidFill>
                  <a:schemeClr val="tx1"/>
                </a:solidFill>
                <a:latin typeface="Meiryo" charset="-128"/>
                <a:ea typeface="Meiryo" charset="-128"/>
                <a:cs typeface="Meiryo" charset="-128"/>
              </a:rPr>
              <a:t>難読化</a:t>
            </a:r>
            <a:r>
              <a:rPr lang="ja-JP" altLang="en-US" sz="2400" dirty="0">
                <a:solidFill>
                  <a:schemeClr val="tx1"/>
                </a:solidFill>
                <a:latin typeface="Meiryo" charset="-128"/>
                <a:ea typeface="Meiryo" charset="-128"/>
                <a:cs typeface="Meiryo" charset="-128"/>
              </a:rPr>
              <a:t>を</a:t>
            </a:r>
            <a:r>
              <a:rPr lang="ja-JP" altLang="en-US" sz="2400" dirty="0" smtClean="0">
                <a:solidFill>
                  <a:schemeClr val="tx1"/>
                </a:solidFill>
                <a:latin typeface="Meiryo" charset="-128"/>
                <a:ea typeface="Meiryo" charset="-128"/>
                <a:cs typeface="Meiryo" charset="-128"/>
              </a:rPr>
              <a:t>行う</a:t>
            </a:r>
            <a:r>
              <a:rPr lang="en-US" altLang="ja-JP" sz="2400" baseline="30000" dirty="0" smtClean="0">
                <a:solidFill>
                  <a:schemeClr val="tx1"/>
                </a:solidFill>
                <a:latin typeface="Meiryo" charset="-128"/>
                <a:ea typeface="Meiryo" charset="-128"/>
                <a:cs typeface="Meiryo" charset="-128"/>
              </a:rPr>
              <a:t>[</a:t>
            </a:r>
            <a:r>
              <a:rPr lang="en-US" altLang="ja-JP" sz="2400" baseline="30000" dirty="0">
                <a:solidFill>
                  <a:schemeClr val="tx1"/>
                </a:solidFill>
                <a:latin typeface="Meiryo" charset="-128"/>
                <a:ea typeface="Meiryo" charset="-128"/>
                <a:cs typeface="Meiryo" charset="-128"/>
              </a:rPr>
              <a:t>1</a:t>
            </a:r>
            <a:r>
              <a:rPr lang="en-US" altLang="ja-JP" sz="2400" baseline="30000" dirty="0" smtClean="0">
                <a:solidFill>
                  <a:schemeClr val="tx1"/>
                </a:solidFill>
                <a:latin typeface="Meiryo" charset="-128"/>
                <a:ea typeface="Meiryo" charset="-128"/>
                <a:cs typeface="Meiryo" charset="-128"/>
              </a:rPr>
              <a:t>]</a:t>
            </a:r>
            <a:r>
              <a:rPr lang="en-US" altLang="ja-JP" sz="2400" dirty="0" smtClean="0">
                <a:solidFill>
                  <a:schemeClr val="tx1"/>
                </a:solidFill>
                <a:latin typeface="Meiryo" charset="-128"/>
                <a:ea typeface="Meiryo" charset="-128"/>
                <a:cs typeface="Meiryo" charset="-128"/>
              </a:rPr>
              <a:t>.</a:t>
            </a:r>
            <a:endParaRPr lang="en-US" altLang="ja-JP" sz="2400" dirty="0">
              <a:solidFill>
                <a:schemeClr val="tx1"/>
              </a:solidFill>
              <a:latin typeface="Meiryo" charset="-128"/>
              <a:ea typeface="Meiryo" charset="-128"/>
              <a:cs typeface="Meiryo" charset="-128"/>
            </a:endParaRPr>
          </a:p>
        </p:txBody>
      </p:sp>
      <p:sp>
        <p:nvSpPr>
          <p:cNvPr id="2" name="Title 1"/>
          <p:cNvSpPr>
            <a:spLocks noGrp="1"/>
          </p:cNvSpPr>
          <p:nvPr>
            <p:ph type="title"/>
          </p:nvPr>
        </p:nvSpPr>
        <p:spPr>
          <a:xfrm>
            <a:off x="1261872" y="294198"/>
            <a:ext cx="9692640" cy="727778"/>
          </a:xfrm>
        </p:spPr>
        <p:txBody>
          <a:bodyPr/>
          <a:lstStyle/>
          <a:p>
            <a:r>
              <a:rPr lang="en-US" altLang="ja-JP" dirty="0" smtClean="0">
                <a:latin typeface="Meiryo" charset="-128"/>
                <a:ea typeface="Meiryo" charset="-128"/>
                <a:cs typeface="Meiryo" charset="-128"/>
              </a:rPr>
              <a:t>MATE</a:t>
            </a:r>
            <a:r>
              <a:rPr lang="ja-JP" altLang="en-US" dirty="0" smtClean="0">
                <a:latin typeface="Meiryo" charset="-128"/>
                <a:ea typeface="Meiryo" charset="-128"/>
                <a:cs typeface="Meiryo" charset="-128"/>
              </a:rPr>
              <a:t>攻撃と難読化</a:t>
            </a:r>
            <a:endParaRPr lang="en-US" dirty="0">
              <a:latin typeface="Meiryo" charset="-128"/>
              <a:ea typeface="Meiryo" charset="-128"/>
              <a:cs typeface="Meiryo" charset="-128"/>
            </a:endParaRPr>
          </a:p>
        </p:txBody>
      </p:sp>
      <p:sp>
        <p:nvSpPr>
          <p:cNvPr id="4" name="Slide Number Placeholder 3"/>
          <p:cNvSpPr>
            <a:spLocks noGrp="1"/>
          </p:cNvSpPr>
          <p:nvPr>
            <p:ph type="sldNum" sz="quarter" idx="12"/>
          </p:nvPr>
        </p:nvSpPr>
        <p:spPr/>
        <p:txBody>
          <a:bodyPr>
            <a:normAutofit lnSpcReduction="10000"/>
          </a:bodyPr>
          <a:lstStyle/>
          <a:p>
            <a:fld id="{B0FB5667-149E-4995-B450-CA05860B2BBE}" type="slidenum">
              <a:rPr kumimoji="1" lang="ja-JP" altLang="en-US" smtClean="0"/>
              <a:t>2</a:t>
            </a:fld>
            <a:endParaRPr kumimoji="1" lang="ja-JP" altLang="en-US"/>
          </a:p>
        </p:txBody>
      </p:sp>
      <p:sp>
        <p:nvSpPr>
          <p:cNvPr id="6" name="テキスト ボックス 4"/>
          <p:cNvSpPr txBox="1"/>
          <p:nvPr/>
        </p:nvSpPr>
        <p:spPr>
          <a:xfrm>
            <a:off x="473337" y="6119594"/>
            <a:ext cx="10819503" cy="646331"/>
          </a:xfrm>
          <a:prstGeom prst="rect">
            <a:avLst/>
          </a:prstGeom>
          <a:noFill/>
        </p:spPr>
        <p:txBody>
          <a:bodyPr wrap="square" rtlCol="0">
            <a:spAutoFit/>
          </a:bodyPr>
          <a:lstStyle/>
          <a:p>
            <a:r>
              <a:rPr kumimoji="1" lang="en-US" altLang="ja-JP" dirty="0">
                <a:latin typeface="Calibri" panose="020F0502020204030204" pitchFamily="34" charset="0"/>
                <a:cs typeface="Calibri" panose="020F0502020204030204" pitchFamily="34" charset="0"/>
              </a:rPr>
              <a:t>[1] </a:t>
            </a:r>
            <a:r>
              <a:rPr lang="en-US" altLang="ja-JP" dirty="0">
                <a:latin typeface="Calibri" panose="020F0502020204030204" pitchFamily="34" charset="0"/>
                <a:ea typeface="Meiryo" charset="-128"/>
                <a:cs typeface="Calibri" panose="020F0502020204030204" pitchFamily="34" charset="0"/>
              </a:rPr>
              <a:t>Y. </a:t>
            </a:r>
            <a:r>
              <a:rPr lang="en-US" altLang="ja-JP" dirty="0" err="1">
                <a:latin typeface="Calibri" panose="020F0502020204030204" pitchFamily="34" charset="0"/>
                <a:ea typeface="Meiryo" charset="-128"/>
                <a:cs typeface="Calibri" panose="020F0502020204030204" pitchFamily="34" charset="0"/>
              </a:rPr>
              <a:t>Kanzaki</a:t>
            </a:r>
            <a:r>
              <a:rPr lang="en-US" altLang="ja-JP" dirty="0">
                <a:latin typeface="Calibri" panose="020F0502020204030204" pitchFamily="34" charset="0"/>
                <a:ea typeface="Meiryo" charset="-128"/>
                <a:cs typeface="Calibri" panose="020F0502020204030204" pitchFamily="34" charset="0"/>
              </a:rPr>
              <a:t>, A. </a:t>
            </a:r>
            <a:r>
              <a:rPr lang="en-US" altLang="ja-JP" dirty="0" err="1">
                <a:latin typeface="Calibri" panose="020F0502020204030204" pitchFamily="34" charset="0"/>
                <a:ea typeface="Meiryo" charset="-128"/>
                <a:cs typeface="Calibri" panose="020F0502020204030204" pitchFamily="34" charset="0"/>
              </a:rPr>
              <a:t>Monden</a:t>
            </a:r>
            <a:r>
              <a:rPr lang="en-US" altLang="ja-JP" dirty="0">
                <a:latin typeface="Calibri" panose="020F0502020204030204" pitchFamily="34" charset="0"/>
                <a:ea typeface="Meiryo" charset="-128"/>
                <a:cs typeface="Calibri" panose="020F0502020204030204" pitchFamily="34" charset="0"/>
              </a:rPr>
              <a:t>, C. </a:t>
            </a:r>
            <a:r>
              <a:rPr lang="en-US" altLang="ja-JP" dirty="0" err="1">
                <a:latin typeface="Calibri" panose="020F0502020204030204" pitchFamily="34" charset="0"/>
                <a:ea typeface="Meiryo" charset="-128"/>
                <a:cs typeface="Calibri" panose="020F0502020204030204" pitchFamily="34" charset="0"/>
              </a:rPr>
              <a:t>Thomoborson</a:t>
            </a:r>
            <a:r>
              <a:rPr lang="en-US" altLang="ja-JP" dirty="0">
                <a:latin typeface="Calibri" panose="020F0502020204030204" pitchFamily="34" charset="0"/>
                <a:ea typeface="Meiryo" charset="-128"/>
                <a:cs typeface="Calibri" panose="020F0502020204030204" pitchFamily="34" charset="0"/>
              </a:rPr>
              <a:t> and C. </a:t>
            </a:r>
            <a:r>
              <a:rPr lang="en-US" altLang="ja-JP" dirty="0" err="1">
                <a:latin typeface="Calibri" panose="020F0502020204030204" pitchFamily="34" charset="0"/>
                <a:ea typeface="Meiryo" charset="-128"/>
                <a:cs typeface="Calibri" panose="020F0502020204030204" pitchFamily="34" charset="0"/>
              </a:rPr>
              <a:t>Collberg</a:t>
            </a:r>
            <a:r>
              <a:rPr lang="en-US" altLang="ja-JP" dirty="0" smtClean="0">
                <a:latin typeface="Calibri" panose="020F0502020204030204" pitchFamily="34" charset="0"/>
                <a:ea typeface="Meiryo" charset="-128"/>
                <a:cs typeface="Calibri" panose="020F0502020204030204" pitchFamily="34" charset="0"/>
              </a:rPr>
              <a:t>., “Pinpointing </a:t>
            </a:r>
            <a:r>
              <a:rPr lang="en-US" altLang="ja-JP" dirty="0">
                <a:latin typeface="Calibri" panose="020F0502020204030204" pitchFamily="34" charset="0"/>
                <a:ea typeface="Meiryo" charset="-128"/>
                <a:cs typeface="Calibri" panose="020F0502020204030204" pitchFamily="34" charset="0"/>
              </a:rPr>
              <a:t>and Hiding Surprising Fragments in an Obfuscated </a:t>
            </a:r>
            <a:r>
              <a:rPr lang="en-US" altLang="ja-JP" dirty="0" smtClean="0">
                <a:latin typeface="Calibri" panose="020F0502020204030204" pitchFamily="34" charset="0"/>
                <a:ea typeface="Meiryo" charset="-128"/>
                <a:cs typeface="Calibri" panose="020F0502020204030204" pitchFamily="34" charset="0"/>
              </a:rPr>
              <a:t>Program”, </a:t>
            </a:r>
            <a:r>
              <a:rPr lang="en-US" altLang="ja-JP" i="1" dirty="0">
                <a:latin typeface="Calibri" panose="020F0502020204030204" pitchFamily="34" charset="0"/>
                <a:ea typeface="Meiryo" charset="-128"/>
                <a:cs typeface="Calibri" panose="020F0502020204030204" pitchFamily="34" charset="0"/>
              </a:rPr>
              <a:t>In Proc.  PPREW-5, December 08 2015 Los Angeles, CA, USA</a:t>
            </a:r>
            <a:endParaRPr lang="ja-JP" altLang="en-US" i="1" dirty="0">
              <a:latin typeface="Calibri" panose="020F0502020204030204" pitchFamily="34" charset="0"/>
              <a:ea typeface="Meiryo" charset="-128"/>
              <a:cs typeface="Calibri" panose="020F0502020204030204" pitchFamily="34" charset="0"/>
            </a:endParaRPr>
          </a:p>
        </p:txBody>
      </p:sp>
      <p:grpSp>
        <p:nvGrpSpPr>
          <p:cNvPr id="11" name="Group 10"/>
          <p:cNvGrpSpPr/>
          <p:nvPr/>
        </p:nvGrpSpPr>
        <p:grpSpPr>
          <a:xfrm>
            <a:off x="1853068" y="4042850"/>
            <a:ext cx="7576681" cy="2129347"/>
            <a:chOff x="1853068" y="4042850"/>
            <a:chExt cx="7576681" cy="2129347"/>
          </a:xfrm>
        </p:grpSpPr>
        <p:grpSp>
          <p:nvGrpSpPr>
            <p:cNvPr id="9" name="Group 8"/>
            <p:cNvGrpSpPr/>
            <p:nvPr/>
          </p:nvGrpSpPr>
          <p:grpSpPr>
            <a:xfrm>
              <a:off x="1853068" y="4042850"/>
              <a:ext cx="7576681" cy="2129347"/>
              <a:chOff x="2840020" y="4211149"/>
              <a:chExt cx="7587302" cy="2132332"/>
            </a:xfrm>
          </p:grpSpPr>
          <p:sp>
            <p:nvSpPr>
              <p:cNvPr id="14" name="Document 13"/>
              <p:cNvSpPr/>
              <p:nvPr/>
            </p:nvSpPr>
            <p:spPr>
              <a:xfrm>
                <a:off x="7379744" y="4580997"/>
                <a:ext cx="2978603" cy="176248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sz="1400" b="1" dirty="0" smtClean="0">
                    <a:solidFill>
                      <a:srgbClr val="004CE8"/>
                    </a:solidFill>
                    <a:latin typeface="Courier New" charset="0"/>
                    <a:ea typeface="Courier New" charset="0"/>
                    <a:cs typeface="Courier New" charset="0"/>
                  </a:rPr>
                  <a:t>push	</a:t>
                </a:r>
                <a:r>
                  <a:rPr lang="en-US" altLang="ja-JP" sz="1400" b="1" dirty="0" err="1" smtClean="0">
                    <a:solidFill>
                      <a:srgbClr val="004CE8"/>
                    </a:solidFill>
                    <a:latin typeface="Courier New" charset="0"/>
                    <a:ea typeface="Courier New" charset="0"/>
                    <a:cs typeface="Courier New" charset="0"/>
                  </a:rPr>
                  <a:t>rbp</a:t>
                </a:r>
                <a:endParaRPr lang="ja-JP" altLang="en-US" sz="1400" b="1" dirty="0" smtClean="0">
                  <a:solidFill>
                    <a:srgbClr val="004CE8"/>
                  </a:solidFill>
                  <a:latin typeface="Courier New" charset="0"/>
                  <a:ea typeface="Courier New" charset="0"/>
                  <a:cs typeface="Courier New" charset="0"/>
                </a:endParaRPr>
              </a:p>
              <a:p>
                <a:r>
                  <a:rPr lang="en-US" sz="1400" b="1" dirty="0" err="1" smtClean="0">
                    <a:solidFill>
                      <a:srgbClr val="004CE8"/>
                    </a:solidFill>
                    <a:latin typeface="Courier New" charset="0"/>
                    <a:ea typeface="Courier New" charset="0"/>
                    <a:cs typeface="Courier New" charset="0"/>
                  </a:rPr>
                  <a:t>mov</a:t>
                </a:r>
                <a:r>
                  <a:rPr lang="en-US" sz="1400" b="1" dirty="0" smtClean="0">
                    <a:solidFill>
                      <a:srgbClr val="004CE8"/>
                    </a:solidFill>
                    <a:latin typeface="Courier New" charset="0"/>
                    <a:ea typeface="Courier New" charset="0"/>
                    <a:cs typeface="Courier New" charset="0"/>
                  </a:rPr>
                  <a:t>	</a:t>
                </a:r>
                <a:r>
                  <a:rPr lang="en-US" sz="1400" b="1" dirty="0" err="1" smtClean="0">
                    <a:solidFill>
                      <a:srgbClr val="004CE8"/>
                    </a:solidFill>
                    <a:latin typeface="Courier New" charset="0"/>
                    <a:ea typeface="Courier New" charset="0"/>
                    <a:cs typeface="Courier New" charset="0"/>
                  </a:rPr>
                  <a:t>ecx</a:t>
                </a:r>
                <a:r>
                  <a:rPr lang="en-US" sz="1400" b="1" dirty="0" smtClean="0">
                    <a:solidFill>
                      <a:srgbClr val="004CE8"/>
                    </a:solidFill>
                    <a:latin typeface="Courier New" charset="0"/>
                    <a:ea typeface="Courier New" charset="0"/>
                    <a:cs typeface="Courier New" charset="0"/>
                  </a:rPr>
                  <a:t>, </a:t>
                </a:r>
                <a:r>
                  <a:rPr lang="en-US" sz="1400" b="1" dirty="0" smtClean="0">
                    <a:latin typeface="Courier New" charset="0"/>
                    <a:ea typeface="Courier New" charset="0"/>
                    <a:cs typeface="Courier New" charset="0"/>
                  </a:rPr>
                  <a:t>[ebp+</a:t>
                </a:r>
                <a:r>
                  <a:rPr lang="en-US" sz="1400" b="1" dirty="0" smtClean="0">
                    <a:solidFill>
                      <a:srgbClr val="00B050"/>
                    </a:solidFill>
                    <a:latin typeface="Courier New" charset="0"/>
                    <a:ea typeface="Courier New" charset="0"/>
                    <a:cs typeface="Courier New" charset="0"/>
                  </a:rPr>
                  <a:t>var_18</a:t>
                </a:r>
                <a:r>
                  <a:rPr lang="en-US" sz="1400" b="1" dirty="0" smtClean="0">
                    <a:latin typeface="Courier New" charset="0"/>
                    <a:ea typeface="Courier New" charset="0"/>
                    <a:cs typeface="Courier New" charset="0"/>
                  </a:rPr>
                  <a:t>]</a:t>
                </a:r>
                <a:endParaRPr lang="en-US" sz="1400" b="1" dirty="0">
                  <a:latin typeface="Courier New" charset="0"/>
                  <a:ea typeface="Courier New" charset="0"/>
                  <a:cs typeface="Courier New" charset="0"/>
                </a:endParaRPr>
              </a:p>
              <a:p>
                <a:r>
                  <a:rPr lang="en-US" sz="1400" b="1" dirty="0" smtClean="0">
                    <a:solidFill>
                      <a:srgbClr val="004CE8"/>
                    </a:solidFill>
                    <a:latin typeface="Courier New" charset="0"/>
                    <a:ea typeface="Courier New" charset="0"/>
                    <a:cs typeface="Courier New" charset="0"/>
                  </a:rPr>
                  <a:t>lea	</a:t>
                </a:r>
                <a:r>
                  <a:rPr lang="en-US" sz="1400" b="1" dirty="0" err="1" smtClean="0">
                    <a:solidFill>
                      <a:srgbClr val="004CE8"/>
                    </a:solidFill>
                    <a:latin typeface="Courier New" charset="0"/>
                    <a:ea typeface="Courier New" charset="0"/>
                    <a:cs typeface="Courier New" charset="0"/>
                  </a:rPr>
                  <a:t>rax</a:t>
                </a:r>
                <a:r>
                  <a:rPr lang="en-US" sz="1400" b="1" dirty="0" smtClean="0">
                    <a:solidFill>
                      <a:srgbClr val="004CE8"/>
                    </a:solidFill>
                    <a:latin typeface="Courier New" charset="0"/>
                    <a:ea typeface="Courier New" charset="0"/>
                    <a:cs typeface="Courier New" charset="0"/>
                  </a:rPr>
                  <a:t>, </a:t>
                </a:r>
                <a:r>
                  <a:rPr lang="en-US" sz="1400" b="1" dirty="0" smtClean="0">
                    <a:latin typeface="Courier New" charset="0"/>
                    <a:ea typeface="Courier New" charset="0"/>
                    <a:cs typeface="Courier New" charset="0"/>
                  </a:rPr>
                  <a:t>[rbp+</a:t>
                </a:r>
                <a:r>
                  <a:rPr lang="en-US" sz="1400" b="1" dirty="0" smtClean="0">
                    <a:solidFill>
                      <a:srgbClr val="00B050"/>
                    </a:solidFill>
                    <a:latin typeface="Courier New" charset="0"/>
                    <a:ea typeface="Courier New" charset="0"/>
                    <a:cs typeface="Courier New" charset="0"/>
                  </a:rPr>
                  <a:t>var_40</a:t>
                </a:r>
                <a:r>
                  <a:rPr lang="en-US" sz="1400" b="1" dirty="0" smtClean="0">
                    <a:latin typeface="Courier New" charset="0"/>
                    <a:ea typeface="Courier New" charset="0"/>
                    <a:cs typeface="Courier New" charset="0"/>
                  </a:rPr>
                  <a:t>]</a:t>
                </a:r>
              </a:p>
              <a:p>
                <a:r>
                  <a:rPr lang="en-US" sz="1400" b="1" dirty="0" smtClean="0">
                    <a:solidFill>
                      <a:srgbClr val="004CE8"/>
                    </a:solidFill>
                    <a:latin typeface="Courier New" charset="0"/>
                    <a:ea typeface="Courier New" charset="0"/>
                    <a:cs typeface="Courier New" charset="0"/>
                  </a:rPr>
                  <a:t>sub	</a:t>
                </a:r>
                <a:r>
                  <a:rPr lang="en-US" sz="1400" b="1" dirty="0" err="1" smtClean="0">
                    <a:solidFill>
                      <a:srgbClr val="004CE8"/>
                    </a:solidFill>
                    <a:latin typeface="Courier New" charset="0"/>
                    <a:ea typeface="Courier New" charset="0"/>
                    <a:cs typeface="Courier New" charset="0"/>
                  </a:rPr>
                  <a:t>rsp</a:t>
                </a:r>
                <a:r>
                  <a:rPr lang="en-US" sz="1400" b="1" dirty="0" smtClean="0">
                    <a:solidFill>
                      <a:srgbClr val="004CE8"/>
                    </a:solidFill>
                    <a:latin typeface="Courier New" charset="0"/>
                    <a:ea typeface="Courier New" charset="0"/>
                    <a:cs typeface="Courier New" charset="0"/>
                  </a:rPr>
                  <a:t>, </a:t>
                </a:r>
                <a:r>
                  <a:rPr lang="en-US" sz="1400" b="1" dirty="0" smtClean="0">
                    <a:solidFill>
                      <a:srgbClr val="00B050"/>
                    </a:solidFill>
                    <a:latin typeface="Courier New" charset="0"/>
                    <a:ea typeface="Courier New" charset="0"/>
                    <a:cs typeface="Courier New" charset="0"/>
                  </a:rPr>
                  <a:t>50h</a:t>
                </a:r>
              </a:p>
              <a:p>
                <a:r>
                  <a:rPr lang="en-US" sz="1400" b="1" dirty="0" smtClean="0">
                    <a:solidFill>
                      <a:srgbClr val="004CE8"/>
                    </a:solidFill>
                    <a:latin typeface="Courier New" charset="0"/>
                    <a:ea typeface="Courier New" charset="0"/>
                    <a:cs typeface="Courier New" charset="0"/>
                  </a:rPr>
                  <a:t>call	</a:t>
                </a:r>
                <a:r>
                  <a:rPr lang="en-US" sz="1400" b="1" dirty="0" smtClean="0">
                    <a:solidFill>
                      <a:srgbClr val="00B050"/>
                    </a:solidFill>
                    <a:latin typeface="Courier New" charset="0"/>
                    <a:ea typeface="Courier New" charset="0"/>
                    <a:cs typeface="Courier New" charset="0"/>
                  </a:rPr>
                  <a:t>sub_400320</a:t>
                </a:r>
              </a:p>
              <a:p>
                <a:pPr algn="ctr"/>
                <a:r>
                  <a:rPr lang="en-US" sz="1400" dirty="0" smtClean="0">
                    <a:latin typeface="Courier New" charset="0"/>
                    <a:ea typeface="Courier New" charset="0"/>
                    <a:cs typeface="Courier New" charset="0"/>
                  </a:rPr>
                  <a:t>:</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9741"/>
              <a:stretch/>
            </p:blipFill>
            <p:spPr>
              <a:xfrm flipH="1">
                <a:off x="2840020" y="5022059"/>
                <a:ext cx="1559858" cy="1130472"/>
              </a:xfrm>
              <a:prstGeom prst="rect">
                <a:avLst/>
              </a:prstGeom>
            </p:spPr>
          </p:pic>
          <p:sp>
            <p:nvSpPr>
              <p:cNvPr id="8" name="Oval Callout 7"/>
              <p:cNvSpPr/>
              <p:nvPr/>
            </p:nvSpPr>
            <p:spPr>
              <a:xfrm>
                <a:off x="3331216" y="4211149"/>
                <a:ext cx="1923118" cy="895793"/>
              </a:xfrm>
              <a:prstGeom prst="wedgeEllipseCallout">
                <a:avLst>
                  <a:gd name="adj1" fmla="val -31779"/>
                  <a:gd name="adj2" fmla="val 6367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iTunes</a:t>
                </a:r>
                <a:r>
                  <a:rPr lang="ja-JP" altLang="en-US" dirty="0"/>
                  <a:t>の</a:t>
                </a:r>
                <a:r>
                  <a:rPr lang="ja-JP" altLang="en-US" dirty="0" smtClean="0"/>
                  <a:t>ライセンスを盗もう</a:t>
                </a:r>
                <a:endParaRPr lang="en-US" dirty="0"/>
              </a:p>
            </p:txBody>
          </p:sp>
          <p:sp>
            <p:nvSpPr>
              <p:cNvPr id="12" name="Right Arrow 11"/>
              <p:cNvSpPr/>
              <p:nvPr/>
            </p:nvSpPr>
            <p:spPr>
              <a:xfrm>
                <a:off x="4916245" y="5135065"/>
                <a:ext cx="1861073" cy="67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解析ツール</a:t>
                </a:r>
                <a:endParaRPr lang="en-US" dirty="0"/>
              </a:p>
            </p:txBody>
          </p:sp>
          <p:sp>
            <p:nvSpPr>
              <p:cNvPr id="16" name="テキスト ボックス 4"/>
              <p:cNvSpPr txBox="1"/>
              <p:nvPr/>
            </p:nvSpPr>
            <p:spPr>
              <a:xfrm>
                <a:off x="7189010" y="4211149"/>
                <a:ext cx="3238312" cy="369850"/>
              </a:xfrm>
              <a:prstGeom prst="rect">
                <a:avLst/>
              </a:prstGeom>
              <a:noFill/>
            </p:spPr>
            <p:txBody>
              <a:bodyPr wrap="square" rtlCol="0">
                <a:spAutoFit/>
              </a:bodyPr>
              <a:lstStyle/>
              <a:p>
                <a:r>
                  <a:rPr kumimoji="1" lang="ja-JP" altLang="en-US" b="1" dirty="0" smtClean="0">
                    <a:latin typeface="Calibri" panose="020F0502020204030204" pitchFamily="34" charset="0"/>
                    <a:cs typeface="Calibri" panose="020F0502020204030204" pitchFamily="34" charset="0"/>
                  </a:rPr>
                  <a:t>逆アセンブルされたコード例</a:t>
                </a:r>
                <a:endParaRPr lang="ja-JP" altLang="en-US" b="1" i="1" dirty="0">
                  <a:latin typeface="Calibri" panose="020F0502020204030204" pitchFamily="34" charset="0"/>
                  <a:ea typeface="Meiryo" charset="-128"/>
                  <a:cs typeface="Calibri" panose="020F0502020204030204" pitchFamily="34" charset="0"/>
                </a:endParaRPr>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593" y="5563834"/>
              <a:ext cx="201817" cy="201817"/>
            </a:xfrm>
            <a:prstGeom prst="rect">
              <a:avLst/>
            </a:prstGeom>
          </p:spPr>
        </p:pic>
      </p:grpSp>
    </p:spTree>
    <p:extLst>
      <p:ext uri="{BB962C8B-B14F-4D97-AF65-F5344CB8AC3E}">
        <p14:creationId xmlns:p14="http://schemas.microsoft.com/office/powerpoint/2010/main" val="1025533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684748"/>
          </a:xfrm>
        </p:spPr>
        <p:txBody>
          <a:bodyPr/>
          <a:lstStyle/>
          <a:p>
            <a:r>
              <a:rPr lang="ja-JP" altLang="en-US" dirty="0" smtClean="0">
                <a:latin typeface="Meiryo" charset="-128"/>
                <a:ea typeface="Meiryo" charset="-128"/>
                <a:cs typeface="Meiryo" charset="-128"/>
              </a:rPr>
              <a:t>研究</a:t>
            </a:r>
            <a:r>
              <a:rPr lang="ja-JP" altLang="en-US" dirty="0">
                <a:latin typeface="Meiryo" charset="-128"/>
                <a:ea typeface="Meiryo" charset="-128"/>
                <a:cs typeface="Meiryo" charset="-128"/>
              </a:rPr>
              <a:t>目的</a:t>
            </a:r>
            <a:endParaRPr lang="en-US" dirty="0">
              <a:latin typeface="Meiryo" charset="-128"/>
              <a:ea typeface="Meiryo" charset="-128"/>
              <a:cs typeface="Meiryo" charset="-128"/>
            </a:endParaRPr>
          </a:p>
        </p:txBody>
      </p:sp>
      <p:sp>
        <p:nvSpPr>
          <p:cNvPr id="3" name="Content Placeholder 2"/>
          <p:cNvSpPr>
            <a:spLocks noGrp="1"/>
          </p:cNvSpPr>
          <p:nvPr>
            <p:ph idx="1"/>
          </p:nvPr>
        </p:nvSpPr>
        <p:spPr>
          <a:xfrm>
            <a:off x="1261872" y="1258644"/>
            <a:ext cx="9366684" cy="4351337"/>
          </a:xfrm>
        </p:spPr>
        <p:txBody>
          <a:bodyPr>
            <a:normAutofit/>
          </a:bodyPr>
          <a:lstStyle/>
          <a:p>
            <a:pPr algn="just"/>
            <a:r>
              <a:rPr lang="ja-JP" altLang="en-US" sz="2400" dirty="0">
                <a:solidFill>
                  <a:schemeClr val="tx1"/>
                </a:solidFill>
                <a:latin typeface="Meiryo" charset="-128"/>
                <a:ea typeface="Meiryo" charset="-128"/>
                <a:cs typeface="Meiryo" charset="-128"/>
              </a:rPr>
              <a:t>難読化方法は多く公開されており，攻撃者にも知られて</a:t>
            </a:r>
            <a:r>
              <a:rPr lang="ja-JP" altLang="en-US" sz="2400" dirty="0" smtClean="0">
                <a:solidFill>
                  <a:schemeClr val="tx1"/>
                </a:solidFill>
                <a:latin typeface="Meiryo" charset="-128"/>
                <a:ea typeface="Meiryo" charset="-128"/>
                <a:cs typeface="Meiryo" charset="-128"/>
              </a:rPr>
              <a:t>いる</a:t>
            </a:r>
            <a:r>
              <a:rPr lang="en-US" altLang="ja-JP" sz="2400" dirty="0" smtClean="0">
                <a:solidFill>
                  <a:schemeClr val="tx1"/>
                </a:solidFill>
                <a:latin typeface="Meiryo" charset="-128"/>
                <a:ea typeface="Meiryo" charset="-128"/>
                <a:cs typeface="Meiryo" charset="-128"/>
              </a:rPr>
              <a:t>.</a:t>
            </a:r>
          </a:p>
          <a:p>
            <a:pPr algn="just"/>
            <a:r>
              <a:rPr lang="ja-JP" altLang="en-US" sz="2400" dirty="0" smtClean="0">
                <a:solidFill>
                  <a:schemeClr val="tx1"/>
                </a:solidFill>
                <a:latin typeface="Meiryo" charset="-128"/>
                <a:ea typeface="Meiryo" charset="-128"/>
                <a:cs typeface="Meiryo" charset="-128"/>
              </a:rPr>
              <a:t>難読化は解析を困難にできるが，コードが</a:t>
            </a:r>
            <a:r>
              <a:rPr lang="ja-JP" altLang="en-US" sz="2400" b="1" dirty="0" smtClean="0">
                <a:solidFill>
                  <a:schemeClr val="tx1"/>
                </a:solidFill>
                <a:latin typeface="Meiryo" charset="-128"/>
                <a:ea typeface="Meiryo" charset="-128"/>
                <a:cs typeface="Meiryo" charset="-128"/>
              </a:rPr>
              <a:t>不自然</a:t>
            </a:r>
            <a:r>
              <a:rPr lang="ja-JP" altLang="en-US" sz="2400" dirty="0" smtClean="0">
                <a:solidFill>
                  <a:schemeClr val="tx1"/>
                </a:solidFill>
                <a:latin typeface="Meiryo" charset="-128"/>
                <a:ea typeface="Meiryo" charset="-128"/>
                <a:cs typeface="Meiryo" charset="-128"/>
              </a:rPr>
              <a:t>になる可能性が高い</a:t>
            </a:r>
            <a:r>
              <a:rPr lang="en-US" altLang="ja-JP" sz="2400" dirty="0" smtClean="0">
                <a:solidFill>
                  <a:schemeClr val="tx1"/>
                </a:solidFill>
                <a:latin typeface="Meiryo" charset="-128"/>
                <a:ea typeface="Meiryo" charset="-128"/>
                <a:cs typeface="Meiryo" charset="-128"/>
              </a:rPr>
              <a:t>.</a:t>
            </a:r>
            <a:endParaRPr lang="ja-JP" altLang="en-US" sz="2400" dirty="0">
              <a:solidFill>
                <a:schemeClr val="tx1"/>
              </a:solidFill>
              <a:latin typeface="Meiryo" charset="-128"/>
              <a:ea typeface="Meiryo" charset="-128"/>
              <a:cs typeface="Meiryo" charset="-128"/>
            </a:endParaRPr>
          </a:p>
          <a:p>
            <a:pPr algn="just"/>
            <a:r>
              <a:rPr lang="ja-JP" altLang="en-US" sz="2400" dirty="0" smtClean="0">
                <a:solidFill>
                  <a:schemeClr val="tx1"/>
                </a:solidFill>
                <a:latin typeface="Meiryo" charset="-128"/>
                <a:ea typeface="Meiryo" charset="-128"/>
                <a:cs typeface="Meiryo" charset="-128"/>
              </a:rPr>
              <a:t>その不自然なところは秘密情報の場所を知らせてしまう危険がある</a:t>
            </a:r>
            <a:r>
              <a:rPr lang="en-US" altLang="ja-JP" sz="2400" dirty="0" smtClean="0">
                <a:solidFill>
                  <a:schemeClr val="tx1"/>
                </a:solidFill>
                <a:latin typeface="Meiryo" charset="-128"/>
                <a:ea typeface="Meiryo" charset="-128"/>
                <a:cs typeface="Meiryo" charset="-128"/>
              </a:rPr>
              <a:t>.</a:t>
            </a:r>
          </a:p>
          <a:p>
            <a:pPr marL="3368675" indent="-3106738" algn="just">
              <a:buNone/>
            </a:pPr>
            <a:r>
              <a:rPr lang="ja-JP" altLang="en-US" sz="2400" b="1" dirty="0" smtClean="0">
                <a:solidFill>
                  <a:srgbClr val="FF0000"/>
                </a:solidFill>
                <a:latin typeface="Meiryo" charset="-128"/>
                <a:ea typeface="Meiryo" charset="-128"/>
                <a:cs typeface="Meiryo" charset="-128"/>
              </a:rPr>
              <a:t>ステルス</a:t>
            </a:r>
            <a:r>
              <a:rPr lang="en-US" altLang="ja-JP" sz="2400" b="1" dirty="0" smtClean="0">
                <a:solidFill>
                  <a:srgbClr val="FF0000"/>
                </a:solidFill>
                <a:latin typeface="Meiryo" charset="-128"/>
                <a:ea typeface="Meiryo" charset="-128"/>
                <a:cs typeface="Meiryo" charset="-128"/>
              </a:rPr>
              <a:t> (stealth)</a:t>
            </a:r>
            <a:r>
              <a:rPr lang="en-US" altLang="ja-JP" sz="2400" dirty="0" smtClean="0">
                <a:solidFill>
                  <a:srgbClr val="FF0000"/>
                </a:solidFill>
                <a:latin typeface="Meiryo" charset="-128"/>
                <a:ea typeface="Meiryo" charset="-128"/>
                <a:cs typeface="Meiryo" charset="-128"/>
              </a:rPr>
              <a:t>: </a:t>
            </a:r>
            <a:r>
              <a:rPr lang="ja-JP" altLang="en-US" sz="2400" dirty="0" smtClean="0">
                <a:latin typeface="Meiryo" charset="-128"/>
                <a:ea typeface="Meiryo" charset="-128"/>
                <a:cs typeface="Meiryo" charset="-128"/>
              </a:rPr>
              <a:t>難読化されたプログラムが難読化されていないプログラムから見分けられる度合い</a:t>
            </a:r>
          </a:p>
          <a:p>
            <a:pPr algn="just"/>
            <a:r>
              <a:rPr lang="ja-JP" altLang="en-US" sz="2400" dirty="0" smtClean="0">
                <a:solidFill>
                  <a:schemeClr val="tx1"/>
                </a:solidFill>
                <a:latin typeface="Meiryo" charset="-128"/>
                <a:ea typeface="Meiryo" charset="-128"/>
                <a:cs typeface="Meiryo" charset="-128"/>
              </a:rPr>
              <a:t>難読化されたコードの</a:t>
            </a:r>
            <a:r>
              <a:rPr lang="ja-JP" altLang="en-US" sz="2400" b="1" dirty="0" smtClean="0">
                <a:solidFill>
                  <a:schemeClr val="tx1"/>
                </a:solidFill>
                <a:latin typeface="Meiryo" charset="-128"/>
                <a:ea typeface="Meiryo" charset="-128"/>
                <a:cs typeface="Meiryo" charset="-128"/>
              </a:rPr>
              <a:t>ステルス</a:t>
            </a:r>
            <a:r>
              <a:rPr lang="ja-JP" altLang="en-US" sz="2400" dirty="0" smtClean="0">
                <a:solidFill>
                  <a:schemeClr val="tx1"/>
                </a:solidFill>
                <a:latin typeface="Meiryo" charset="-128"/>
                <a:ea typeface="Meiryo" charset="-128"/>
                <a:cs typeface="Meiryo" charset="-128"/>
              </a:rPr>
              <a:t>を</a:t>
            </a:r>
            <a:r>
              <a:rPr lang="ja-JP" altLang="en-US" sz="2400" b="1" dirty="0" smtClean="0">
                <a:solidFill>
                  <a:schemeClr val="tx1"/>
                </a:solidFill>
                <a:latin typeface="Meiryo" charset="-128"/>
                <a:ea typeface="Meiryo" charset="-128"/>
                <a:cs typeface="Meiryo" charset="-128"/>
              </a:rPr>
              <a:t>評価</a:t>
            </a:r>
            <a:r>
              <a:rPr lang="ja-JP" altLang="en-US" sz="2400" dirty="0" smtClean="0">
                <a:solidFill>
                  <a:schemeClr val="tx1"/>
                </a:solidFill>
                <a:latin typeface="Meiryo" charset="-128"/>
                <a:ea typeface="Meiryo" charset="-128"/>
                <a:cs typeface="Meiryo" charset="-128"/>
              </a:rPr>
              <a:t>したい</a:t>
            </a:r>
            <a:endParaRPr lang="ja-JP" altLang="en-US" sz="2400" dirty="0">
              <a:solidFill>
                <a:schemeClr val="tx1"/>
              </a:solidFill>
              <a:latin typeface="Meiryo" charset="-128"/>
              <a:ea typeface="Meiryo" charset="-128"/>
              <a:cs typeface="Meiryo" charset="-128"/>
            </a:endParaRPr>
          </a:p>
          <a:p>
            <a:endParaRPr lang="en-US" dirty="0"/>
          </a:p>
        </p:txBody>
      </p:sp>
      <p:sp>
        <p:nvSpPr>
          <p:cNvPr id="4" name="Slide Number Placeholder 3"/>
          <p:cNvSpPr>
            <a:spLocks noGrp="1"/>
          </p:cNvSpPr>
          <p:nvPr>
            <p:ph type="sldNum" sz="quarter" idx="12"/>
          </p:nvPr>
        </p:nvSpPr>
        <p:spPr/>
        <p:txBody>
          <a:bodyPr>
            <a:normAutofit lnSpcReduction="10000"/>
          </a:bodyPr>
          <a:lstStyle/>
          <a:p>
            <a:fld id="{B0FB5667-149E-4995-B450-CA05860B2BBE}" type="slidenum">
              <a:rPr kumimoji="1" lang="ja-JP" altLang="en-US" smtClean="0"/>
              <a:t>3</a:t>
            </a:fld>
            <a:endParaRPr kumimoji="1" lang="ja-JP" altLang="en-US"/>
          </a:p>
        </p:txBody>
      </p:sp>
      <p:sp>
        <p:nvSpPr>
          <p:cNvPr id="5" name="Rounded Rectangle 4"/>
          <p:cNvSpPr/>
          <p:nvPr/>
        </p:nvSpPr>
        <p:spPr>
          <a:xfrm rot="1997223">
            <a:off x="10254248" y="2335074"/>
            <a:ext cx="1211342" cy="5880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ステルスが低い</a:t>
            </a:r>
            <a:r>
              <a:rPr lang="en-US" altLang="ja-JP" dirty="0"/>
              <a:t>!!</a:t>
            </a:r>
            <a:endParaRPr lang="en-US" dirty="0"/>
          </a:p>
        </p:txBody>
      </p:sp>
    </p:spTree>
    <p:extLst>
      <p:ext uri="{BB962C8B-B14F-4D97-AF65-F5344CB8AC3E}">
        <p14:creationId xmlns:p14="http://schemas.microsoft.com/office/powerpoint/2010/main" val="112903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1" nodeType="clickEffect">
                                  <p:stCondLst>
                                    <p:cond delay="0"/>
                                  </p:stCondLst>
                                  <p:iterate type="lt">
                                    <p:tmPct val="0"/>
                                  </p:iterate>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latin typeface="Meiryo" charset="-128"/>
                <a:ea typeface="Meiryo" charset="-128"/>
                <a:cs typeface="Meiryo" charset="-128"/>
              </a:rPr>
              <a:t>アプローチ</a:t>
            </a:r>
            <a:endParaRPr lang="en-US" dirty="0">
              <a:latin typeface="Meiryo" charset="-128"/>
              <a:ea typeface="Meiryo" charset="-128"/>
              <a:cs typeface="Meiryo" charset="-128"/>
            </a:endParaRPr>
          </a:p>
        </p:txBody>
      </p:sp>
      <p:sp>
        <p:nvSpPr>
          <p:cNvPr id="3" name="Content Placeholder 2"/>
          <p:cNvSpPr>
            <a:spLocks noGrp="1"/>
          </p:cNvSpPr>
          <p:nvPr>
            <p:ph idx="1"/>
          </p:nvPr>
        </p:nvSpPr>
        <p:spPr>
          <a:xfrm>
            <a:off x="1261871" y="1238492"/>
            <a:ext cx="9366683" cy="4941646"/>
          </a:xfrm>
        </p:spPr>
        <p:txBody>
          <a:bodyPr>
            <a:normAutofit/>
          </a:bodyPr>
          <a:lstStyle/>
          <a:p>
            <a:r>
              <a:rPr lang="ja-JP" altLang="en-US" sz="2400" b="1" dirty="0" smtClean="0">
                <a:latin typeface="Meiryo" charset="-128"/>
                <a:ea typeface="Meiryo" charset="-128"/>
                <a:cs typeface="Meiryo" charset="-128"/>
              </a:rPr>
              <a:t>機械学習</a:t>
            </a:r>
            <a:r>
              <a:rPr lang="ja-JP" altLang="en-US" sz="2400" dirty="0" smtClean="0">
                <a:latin typeface="Meiryo" charset="-128"/>
                <a:ea typeface="Meiryo" charset="-128"/>
                <a:cs typeface="Meiryo" charset="-128"/>
              </a:rPr>
              <a:t>の異常検知等の方法を使用し，</a:t>
            </a:r>
            <a:r>
              <a:rPr lang="ja-JP" altLang="en-US" sz="2400" b="1" dirty="0" smtClean="0">
                <a:latin typeface="Meiryo" charset="-128"/>
                <a:ea typeface="Meiryo" charset="-128"/>
                <a:cs typeface="Meiryo" charset="-128"/>
              </a:rPr>
              <a:t>ステルス</a:t>
            </a:r>
            <a:r>
              <a:rPr lang="ja-JP" altLang="en-US" sz="2400" dirty="0" smtClean="0">
                <a:latin typeface="Meiryo" charset="-128"/>
                <a:ea typeface="Meiryo" charset="-128"/>
                <a:cs typeface="Meiryo" charset="-128"/>
              </a:rPr>
              <a:t>を</a:t>
            </a:r>
            <a:r>
              <a:rPr lang="ja-JP" altLang="en-US" sz="2400" b="1" dirty="0" smtClean="0">
                <a:latin typeface="Meiryo" charset="-128"/>
                <a:ea typeface="Meiryo" charset="-128"/>
                <a:cs typeface="Meiryo" charset="-128"/>
              </a:rPr>
              <a:t>評価</a:t>
            </a:r>
            <a:r>
              <a:rPr lang="ja-JP" altLang="en-US" sz="2400" dirty="0" smtClean="0">
                <a:latin typeface="Meiryo" charset="-128"/>
                <a:ea typeface="Meiryo" charset="-128"/>
                <a:cs typeface="Meiryo" charset="-128"/>
              </a:rPr>
              <a:t>する</a:t>
            </a:r>
            <a:r>
              <a:rPr lang="en-US" altLang="ja-JP" sz="2400" dirty="0" smtClean="0">
                <a:latin typeface="Meiryo" charset="-128"/>
                <a:ea typeface="Meiryo" charset="-128"/>
                <a:cs typeface="Meiryo" charset="-128"/>
              </a:rPr>
              <a:t>.</a:t>
            </a:r>
            <a:endParaRPr lang="ja-JP" altLang="en-US" sz="2400" dirty="0" smtClean="0">
              <a:latin typeface="Meiryo" charset="-128"/>
              <a:ea typeface="Meiryo" charset="-128"/>
              <a:cs typeface="Meiryo" charset="-128"/>
            </a:endParaRPr>
          </a:p>
          <a:p>
            <a:r>
              <a:rPr lang="ja-JP" altLang="en-US" sz="2400" dirty="0" smtClean="0">
                <a:latin typeface="Meiryo" charset="-128"/>
                <a:ea typeface="Meiryo" charset="-128"/>
                <a:cs typeface="Meiryo" charset="-128"/>
              </a:rPr>
              <a:t>難読化されているコードと難読化されていないコードを学習させる．</a:t>
            </a:r>
          </a:p>
          <a:p>
            <a:r>
              <a:rPr lang="ja-JP" altLang="en-US" sz="2400" dirty="0" smtClean="0">
                <a:latin typeface="Meiryo" charset="-128"/>
                <a:ea typeface="Meiryo" charset="-128"/>
                <a:cs typeface="Meiryo" charset="-128"/>
              </a:rPr>
              <a:t>難読化されているコードが</a:t>
            </a:r>
            <a:r>
              <a:rPr lang="ja-JP" altLang="en-US" sz="2400" b="1" dirty="0" smtClean="0">
                <a:latin typeface="Meiryo" charset="-128"/>
                <a:ea typeface="Meiryo" charset="-128"/>
                <a:cs typeface="Meiryo" charset="-128"/>
              </a:rPr>
              <a:t>外れ値（</a:t>
            </a:r>
            <a:r>
              <a:rPr lang="en-US" altLang="ja-JP" sz="2400" b="1" dirty="0" smtClean="0">
                <a:latin typeface="Meiryo" charset="-128"/>
                <a:ea typeface="Meiryo" charset="-128"/>
                <a:cs typeface="Meiryo" charset="-128"/>
              </a:rPr>
              <a:t>outlier</a:t>
            </a:r>
            <a:r>
              <a:rPr lang="ja-JP" altLang="en-US" sz="2400" b="1" dirty="0" smtClean="0">
                <a:latin typeface="Meiryo" charset="-128"/>
                <a:ea typeface="Meiryo" charset="-128"/>
                <a:cs typeface="Meiryo" charset="-128"/>
              </a:rPr>
              <a:t>）</a:t>
            </a:r>
            <a:r>
              <a:rPr lang="ja-JP" altLang="en-US" sz="2400" dirty="0" smtClean="0">
                <a:latin typeface="Meiryo" charset="-128"/>
                <a:ea typeface="Meiryo" charset="-128"/>
                <a:cs typeface="Meiryo" charset="-128"/>
              </a:rPr>
              <a:t>と判定されたとき，</a:t>
            </a:r>
            <a:r>
              <a:rPr lang="ja-JP" altLang="en-US" sz="2400" b="1" dirty="0" smtClean="0">
                <a:latin typeface="Meiryo" charset="-128"/>
                <a:ea typeface="Meiryo" charset="-128"/>
                <a:cs typeface="Meiryo" charset="-128"/>
              </a:rPr>
              <a:t>ステルスが低い</a:t>
            </a:r>
            <a:r>
              <a:rPr lang="ja-JP" altLang="en-US" sz="2400" dirty="0" smtClean="0">
                <a:latin typeface="Meiryo" charset="-128"/>
                <a:ea typeface="Meiryo" charset="-128"/>
                <a:cs typeface="Meiryo" charset="-128"/>
              </a:rPr>
              <a:t>と見なす．</a:t>
            </a:r>
            <a:endParaRPr lang="en-US" altLang="ja-JP" sz="2400" dirty="0" smtClean="0">
              <a:latin typeface="Meiryo" charset="-128"/>
              <a:ea typeface="Meiryo" charset="-128"/>
              <a:cs typeface="Meiryo" charset="-128"/>
            </a:endParaRPr>
          </a:p>
        </p:txBody>
      </p:sp>
      <p:sp>
        <p:nvSpPr>
          <p:cNvPr id="4" name="Slide Number Placeholder 3"/>
          <p:cNvSpPr>
            <a:spLocks noGrp="1"/>
          </p:cNvSpPr>
          <p:nvPr>
            <p:ph type="sldNum" sz="quarter" idx="12"/>
          </p:nvPr>
        </p:nvSpPr>
        <p:spPr/>
        <p:txBody>
          <a:bodyPr>
            <a:normAutofit lnSpcReduction="10000"/>
          </a:bodyPr>
          <a:lstStyle/>
          <a:p>
            <a:fld id="{B0FB5667-149E-4995-B450-CA05860B2BBE}" type="slidenum">
              <a:rPr kumimoji="1" lang="ja-JP" altLang="en-US" smtClean="0"/>
              <a:t>4</a:t>
            </a:fld>
            <a:endParaRPr kumimoji="1" lang="ja-JP" alt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6792" y="3367375"/>
            <a:ext cx="3840000" cy="28800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5031" y="3367375"/>
            <a:ext cx="3840000" cy="2880000"/>
          </a:xfrm>
          <a:prstGeom prst="rect">
            <a:avLst/>
          </a:prstGeom>
        </p:spPr>
      </p:pic>
      <p:sp>
        <p:nvSpPr>
          <p:cNvPr id="7" name="TextBox 6"/>
          <p:cNvSpPr txBox="1"/>
          <p:nvPr/>
        </p:nvSpPr>
        <p:spPr>
          <a:xfrm>
            <a:off x="3243967" y="6172200"/>
            <a:ext cx="882127" cy="375883"/>
          </a:xfrm>
          <a:prstGeom prst="rect">
            <a:avLst/>
          </a:prstGeom>
          <a:noFill/>
        </p:spPr>
        <p:txBody>
          <a:bodyPr wrap="square" rtlCol="0">
            <a:spAutoFit/>
          </a:bodyPr>
          <a:lstStyle/>
          <a:p>
            <a:r>
              <a:rPr lang="ja-JP" altLang="en-US" dirty="0" smtClean="0"/>
              <a:t>検出前</a:t>
            </a:r>
            <a:endParaRPr lang="en-US" dirty="0"/>
          </a:p>
        </p:txBody>
      </p:sp>
      <p:sp>
        <p:nvSpPr>
          <p:cNvPr id="8" name="TextBox 7"/>
          <p:cNvSpPr txBox="1"/>
          <p:nvPr/>
        </p:nvSpPr>
        <p:spPr>
          <a:xfrm>
            <a:off x="7675728" y="6093179"/>
            <a:ext cx="876601" cy="375883"/>
          </a:xfrm>
          <a:prstGeom prst="rect">
            <a:avLst/>
          </a:prstGeom>
          <a:noFill/>
        </p:spPr>
        <p:txBody>
          <a:bodyPr wrap="square" rtlCol="0">
            <a:spAutoFit/>
          </a:bodyPr>
          <a:lstStyle/>
          <a:p>
            <a:r>
              <a:rPr lang="ja-JP" altLang="en-US" smtClean="0"/>
              <a:t>検出後</a:t>
            </a:r>
            <a:endParaRPr lang="en-US" dirty="0"/>
          </a:p>
        </p:txBody>
      </p:sp>
      <p:sp>
        <p:nvSpPr>
          <p:cNvPr id="10" name="24-Point Star 9"/>
          <p:cNvSpPr/>
          <p:nvPr/>
        </p:nvSpPr>
        <p:spPr>
          <a:xfrm>
            <a:off x="8631289" y="5504302"/>
            <a:ext cx="2582591" cy="1177754"/>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難読化された箇所見つかった</a:t>
            </a:r>
            <a:r>
              <a:rPr lang="en-US" altLang="ja-JP" b="1" dirty="0"/>
              <a:t>!!</a:t>
            </a:r>
            <a:endParaRPr lang="ja-JP" altLang="en-US" b="1" dirty="0"/>
          </a:p>
        </p:txBody>
      </p:sp>
    </p:spTree>
    <p:extLst>
      <p:ext uri="{BB962C8B-B14F-4D97-AF65-F5344CB8AC3E}">
        <p14:creationId xmlns:p14="http://schemas.microsoft.com/office/powerpoint/2010/main" val="163262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Meiryo" charset="-128"/>
                <a:ea typeface="Meiryo" charset="-128"/>
                <a:cs typeface="Meiryo" charset="-128"/>
              </a:rPr>
              <a:t>LOF</a:t>
            </a:r>
            <a:r>
              <a:rPr lang="ja-JP" altLang="en-US" dirty="0" smtClean="0">
                <a:latin typeface="Meiryo" charset="-128"/>
                <a:ea typeface="Meiryo" charset="-128"/>
                <a:cs typeface="Meiryo" charset="-128"/>
              </a:rPr>
              <a:t>（</a:t>
            </a:r>
            <a:r>
              <a:rPr lang="en-US" altLang="ja-JP" dirty="0" smtClean="0">
                <a:latin typeface="Meiryo" charset="-128"/>
                <a:ea typeface="Meiryo" charset="-128"/>
                <a:cs typeface="Meiryo" charset="-128"/>
              </a:rPr>
              <a:t>Local</a:t>
            </a:r>
            <a:r>
              <a:rPr lang="ja-JP" altLang="en-US" dirty="0" smtClean="0">
                <a:latin typeface="Meiryo" charset="-128"/>
                <a:ea typeface="Meiryo" charset="-128"/>
                <a:cs typeface="Meiryo" charset="-128"/>
              </a:rPr>
              <a:t> </a:t>
            </a:r>
            <a:r>
              <a:rPr lang="en-US" altLang="ja-JP" dirty="0" smtClean="0">
                <a:latin typeface="Meiryo" charset="-128"/>
                <a:ea typeface="Meiryo" charset="-128"/>
                <a:cs typeface="Meiryo" charset="-128"/>
              </a:rPr>
              <a:t>Outlier</a:t>
            </a:r>
            <a:r>
              <a:rPr lang="ja-JP" altLang="en-US" dirty="0" smtClean="0">
                <a:latin typeface="Meiryo" charset="-128"/>
                <a:ea typeface="Meiryo" charset="-128"/>
                <a:cs typeface="Meiryo" charset="-128"/>
              </a:rPr>
              <a:t> </a:t>
            </a:r>
            <a:r>
              <a:rPr lang="en-US" altLang="ja-JP" dirty="0" smtClean="0">
                <a:latin typeface="Meiryo" charset="-128"/>
                <a:ea typeface="Meiryo" charset="-128"/>
                <a:cs typeface="Meiryo" charset="-128"/>
              </a:rPr>
              <a:t>Factor</a:t>
            </a:r>
            <a:r>
              <a:rPr lang="ja-JP" altLang="en-US" dirty="0" smtClean="0">
                <a:latin typeface="Meiryo" charset="-128"/>
                <a:ea typeface="Meiryo" charset="-128"/>
                <a:cs typeface="Meiryo" charset="-128"/>
              </a:rPr>
              <a:t>）</a:t>
            </a:r>
            <a:endParaRPr lang="en-US" dirty="0">
              <a:latin typeface="Meiryo" charset="-128"/>
              <a:ea typeface="Meiryo" charset="-128"/>
              <a:cs typeface="Meiryo" charset="-128"/>
            </a:endParaRPr>
          </a:p>
        </p:txBody>
      </p:sp>
      <p:sp>
        <p:nvSpPr>
          <p:cNvPr id="9" name="Content Placeholder 8"/>
          <p:cNvSpPr>
            <a:spLocks noGrp="1"/>
          </p:cNvSpPr>
          <p:nvPr>
            <p:ph idx="1"/>
          </p:nvPr>
        </p:nvSpPr>
        <p:spPr/>
        <p:txBody>
          <a:bodyPr>
            <a:normAutofit/>
          </a:bodyPr>
          <a:lstStyle/>
          <a:p>
            <a:r>
              <a:rPr lang="en-US" altLang="ja-JP" sz="2400" dirty="0" smtClean="0">
                <a:solidFill>
                  <a:schemeClr val="tx1"/>
                </a:solidFill>
                <a:latin typeface="Meiryo" charset="-128"/>
                <a:ea typeface="Meiryo" charset="-128"/>
                <a:cs typeface="Meiryo" charset="-128"/>
              </a:rPr>
              <a:t>2000</a:t>
            </a:r>
            <a:r>
              <a:rPr lang="ja-JP" altLang="en-US" sz="2400" dirty="0" smtClean="0">
                <a:solidFill>
                  <a:schemeClr val="tx1"/>
                </a:solidFill>
                <a:latin typeface="Meiryo" charset="-128"/>
                <a:ea typeface="Meiryo" charset="-128"/>
                <a:cs typeface="Meiryo" charset="-128"/>
              </a:rPr>
              <a:t>年に</a:t>
            </a:r>
            <a:r>
              <a:rPr lang="en-US" altLang="ja-JP" sz="2400" dirty="0" smtClean="0">
                <a:solidFill>
                  <a:schemeClr val="tx1"/>
                </a:solidFill>
                <a:latin typeface="Meiryo" charset="-128"/>
                <a:ea typeface="Meiryo" charset="-128"/>
                <a:cs typeface="Meiryo" charset="-128"/>
              </a:rPr>
              <a:t>Markus M.</a:t>
            </a:r>
            <a:r>
              <a:rPr lang="en-US" altLang="ja-JP" sz="2400" dirty="0">
                <a:solidFill>
                  <a:schemeClr val="tx1"/>
                </a:solidFill>
                <a:latin typeface="Meiryo" charset="-128"/>
                <a:ea typeface="Meiryo" charset="-128"/>
                <a:cs typeface="Meiryo" charset="-128"/>
              </a:rPr>
              <a:t> </a:t>
            </a:r>
            <a:r>
              <a:rPr lang="en-US" altLang="ja-JP" sz="2400" dirty="0" err="1" smtClean="0">
                <a:solidFill>
                  <a:schemeClr val="tx1"/>
                </a:solidFill>
                <a:latin typeface="Meiryo" charset="-128"/>
                <a:ea typeface="Meiryo" charset="-128"/>
                <a:cs typeface="Meiryo" charset="-128"/>
              </a:rPr>
              <a:t>Breunig</a:t>
            </a:r>
            <a:r>
              <a:rPr lang="en-US" altLang="ja-JP" sz="2400" dirty="0" smtClean="0">
                <a:solidFill>
                  <a:schemeClr val="tx1"/>
                </a:solidFill>
                <a:latin typeface="Meiryo" charset="-128"/>
                <a:ea typeface="Meiryo" charset="-128"/>
                <a:cs typeface="Meiryo" charset="-128"/>
              </a:rPr>
              <a:t>, Hans-Peter </a:t>
            </a:r>
            <a:r>
              <a:rPr lang="en-US" altLang="ja-JP" sz="2400" dirty="0" err="1" smtClean="0">
                <a:solidFill>
                  <a:schemeClr val="tx1"/>
                </a:solidFill>
                <a:latin typeface="Meiryo" charset="-128"/>
                <a:ea typeface="Meiryo" charset="-128"/>
                <a:cs typeface="Meiryo" charset="-128"/>
              </a:rPr>
              <a:t>Kriegel</a:t>
            </a:r>
            <a:r>
              <a:rPr lang="en-US" altLang="ja-JP" sz="2400" dirty="0" smtClean="0">
                <a:solidFill>
                  <a:schemeClr val="tx1"/>
                </a:solidFill>
                <a:latin typeface="Meiryo" charset="-128"/>
                <a:ea typeface="Meiryo" charset="-128"/>
                <a:cs typeface="Meiryo" charset="-128"/>
              </a:rPr>
              <a:t>, Raymond T. Ng, </a:t>
            </a:r>
            <a:r>
              <a:rPr lang="en-US" sz="2400" dirty="0" err="1" smtClean="0">
                <a:latin typeface="Meiryo" charset="-128"/>
                <a:ea typeface="Meiryo" charset="-128"/>
                <a:cs typeface="Meiryo" charset="-128"/>
              </a:rPr>
              <a:t>Jörg</a:t>
            </a:r>
            <a:r>
              <a:rPr lang="en-US" sz="2400" dirty="0" smtClean="0">
                <a:latin typeface="Meiryo" charset="-128"/>
                <a:ea typeface="Meiryo" charset="-128"/>
                <a:cs typeface="Meiryo" charset="-128"/>
              </a:rPr>
              <a:t> Sander</a:t>
            </a:r>
            <a:r>
              <a:rPr lang="ja-JP" altLang="en-US" sz="2400" dirty="0" smtClean="0">
                <a:solidFill>
                  <a:schemeClr val="tx1"/>
                </a:solidFill>
                <a:latin typeface="Meiryo" charset="-128"/>
                <a:ea typeface="Meiryo" charset="-128"/>
                <a:cs typeface="Meiryo" charset="-128"/>
              </a:rPr>
              <a:t>によって</a:t>
            </a:r>
            <a:r>
              <a:rPr lang="ja-JP" altLang="en-US" sz="2400" dirty="0">
                <a:latin typeface="Meiryo" charset="-128"/>
                <a:ea typeface="Meiryo" charset="-128"/>
                <a:cs typeface="Meiryo" charset="-128"/>
              </a:rPr>
              <a:t>提案</a:t>
            </a:r>
            <a:r>
              <a:rPr lang="ja-JP" altLang="en-US" sz="2400" dirty="0" smtClean="0">
                <a:solidFill>
                  <a:schemeClr val="tx1"/>
                </a:solidFill>
                <a:latin typeface="Meiryo" charset="-128"/>
                <a:ea typeface="Meiryo" charset="-128"/>
                <a:cs typeface="Meiryo" charset="-128"/>
              </a:rPr>
              <a:t>された</a:t>
            </a:r>
            <a:r>
              <a:rPr lang="en-US" altLang="ja-JP" sz="2400" dirty="0" smtClean="0">
                <a:solidFill>
                  <a:schemeClr val="tx1"/>
                </a:solidFill>
                <a:latin typeface="Meiryo" charset="-128"/>
                <a:ea typeface="Meiryo" charset="-128"/>
                <a:cs typeface="Meiryo" charset="-128"/>
              </a:rPr>
              <a:t>.</a:t>
            </a:r>
            <a:r>
              <a:rPr lang="en-US" altLang="ja-JP" sz="2400" baseline="30000" dirty="0" smtClean="0">
                <a:solidFill>
                  <a:schemeClr val="tx1"/>
                </a:solidFill>
                <a:latin typeface="Meiryo" charset="-128"/>
                <a:ea typeface="Meiryo" charset="-128"/>
                <a:cs typeface="Meiryo" charset="-128"/>
              </a:rPr>
              <a:t>[1]</a:t>
            </a:r>
            <a:endParaRPr lang="ja-JP" altLang="en-US" sz="2400" baseline="30000" dirty="0" smtClean="0">
              <a:solidFill>
                <a:schemeClr val="tx1"/>
              </a:solidFill>
              <a:latin typeface="Meiryo" charset="-128"/>
              <a:ea typeface="Meiryo" charset="-128"/>
              <a:cs typeface="Meiryo" charset="-128"/>
            </a:endParaRPr>
          </a:p>
          <a:p>
            <a:r>
              <a:rPr lang="ja-JP" altLang="en-US" sz="2400" b="1" dirty="0" smtClean="0">
                <a:solidFill>
                  <a:schemeClr val="tx1"/>
                </a:solidFill>
                <a:latin typeface="Meiryo" charset="-128"/>
                <a:ea typeface="Meiryo" charset="-128"/>
                <a:cs typeface="Meiryo" charset="-128"/>
              </a:rPr>
              <a:t>密度</a:t>
            </a:r>
            <a:r>
              <a:rPr lang="ja-JP" altLang="en-US" sz="2400" b="1" dirty="0">
                <a:solidFill>
                  <a:schemeClr val="tx1"/>
                </a:solidFill>
                <a:latin typeface="Meiryo" charset="-128"/>
                <a:ea typeface="Meiryo" charset="-128"/>
                <a:cs typeface="Meiryo" charset="-128"/>
              </a:rPr>
              <a:t>ベース</a:t>
            </a:r>
            <a:r>
              <a:rPr lang="ja-JP" altLang="en-US" sz="2400" dirty="0">
                <a:solidFill>
                  <a:schemeClr val="tx1"/>
                </a:solidFill>
                <a:latin typeface="Meiryo" charset="-128"/>
                <a:ea typeface="Meiryo" charset="-128"/>
                <a:cs typeface="Meiryo" charset="-128"/>
              </a:rPr>
              <a:t>の外れ値</a:t>
            </a:r>
            <a:r>
              <a:rPr lang="ja-JP" altLang="en-US" sz="2400" dirty="0" smtClean="0">
                <a:solidFill>
                  <a:schemeClr val="tx1"/>
                </a:solidFill>
                <a:latin typeface="Meiryo" charset="-128"/>
                <a:ea typeface="Meiryo" charset="-128"/>
                <a:cs typeface="Meiryo" charset="-128"/>
              </a:rPr>
              <a:t>検出法</a:t>
            </a:r>
            <a:r>
              <a:rPr lang="en-US" altLang="ja-JP" sz="2400" dirty="0" smtClean="0">
                <a:solidFill>
                  <a:schemeClr val="tx1"/>
                </a:solidFill>
                <a:latin typeface="Meiryo" charset="-128"/>
                <a:ea typeface="Meiryo" charset="-128"/>
                <a:cs typeface="Meiryo" charset="-128"/>
              </a:rPr>
              <a:t>.</a:t>
            </a:r>
            <a:endParaRPr lang="ja-JP" altLang="en-US" sz="2400" dirty="0" smtClean="0">
              <a:solidFill>
                <a:schemeClr val="tx1"/>
              </a:solidFill>
              <a:latin typeface="Meiryo" charset="-128"/>
              <a:ea typeface="Meiryo" charset="-128"/>
              <a:cs typeface="Meiryo" charset="-128"/>
            </a:endParaRPr>
          </a:p>
          <a:p>
            <a:r>
              <a:rPr lang="ja-JP" altLang="en-US" sz="2400" dirty="0">
                <a:solidFill>
                  <a:schemeClr val="tx1"/>
                </a:solidFill>
                <a:latin typeface="Meiryo" charset="-128"/>
                <a:ea typeface="Meiryo" charset="-128"/>
                <a:cs typeface="Meiryo" charset="-128"/>
              </a:rPr>
              <a:t>ある点のまわりの密度</a:t>
            </a:r>
            <a:r>
              <a:rPr lang="ja-JP" altLang="en-US" sz="2400" dirty="0" smtClean="0">
                <a:solidFill>
                  <a:schemeClr val="tx1"/>
                </a:solidFill>
                <a:latin typeface="Meiryo" charset="-128"/>
                <a:ea typeface="Meiryo" charset="-128"/>
                <a:cs typeface="Meiryo" charset="-128"/>
              </a:rPr>
              <a:t>が</a:t>
            </a:r>
            <a:r>
              <a:rPr lang="ja-JP" altLang="en-US" sz="2400" dirty="0">
                <a:latin typeface="Meiryo" charset="-128"/>
                <a:ea typeface="Meiryo" charset="-128"/>
                <a:cs typeface="Meiryo" charset="-128"/>
              </a:rPr>
              <a:t>他</a:t>
            </a:r>
            <a:r>
              <a:rPr lang="ja-JP" altLang="en-US" sz="2400" dirty="0" smtClean="0">
                <a:solidFill>
                  <a:schemeClr val="tx1"/>
                </a:solidFill>
                <a:latin typeface="Meiryo" charset="-128"/>
                <a:ea typeface="Meiryo" charset="-128"/>
                <a:cs typeface="Meiryo" charset="-128"/>
              </a:rPr>
              <a:t>の</a:t>
            </a:r>
            <a:r>
              <a:rPr lang="ja-JP" altLang="en-US" sz="2400" dirty="0">
                <a:solidFill>
                  <a:schemeClr val="tx1"/>
                </a:solidFill>
                <a:latin typeface="Meiryo" charset="-128"/>
                <a:ea typeface="Meiryo" charset="-128"/>
                <a:cs typeface="Meiryo" charset="-128"/>
              </a:rPr>
              <a:t>点と</a:t>
            </a:r>
            <a:r>
              <a:rPr lang="ja-JP" altLang="en-US" sz="2400" dirty="0" smtClean="0">
                <a:solidFill>
                  <a:schemeClr val="tx1"/>
                </a:solidFill>
                <a:latin typeface="Meiryo" charset="-128"/>
                <a:ea typeface="Meiryo" charset="-128"/>
                <a:cs typeface="Meiryo" charset="-128"/>
              </a:rPr>
              <a:t>比べて小さい</a:t>
            </a:r>
            <a:r>
              <a:rPr lang="ja-JP" altLang="en-US" sz="2400" dirty="0">
                <a:solidFill>
                  <a:schemeClr val="tx1"/>
                </a:solidFill>
                <a:latin typeface="Meiryo" charset="-128"/>
                <a:ea typeface="Meiryo" charset="-128"/>
                <a:cs typeface="Meiryo" charset="-128"/>
              </a:rPr>
              <a:t>ほど、</a:t>
            </a:r>
            <a:r>
              <a:rPr lang="en-US" altLang="ja-JP" sz="2400" dirty="0">
                <a:solidFill>
                  <a:schemeClr val="tx1"/>
                </a:solidFill>
                <a:latin typeface="Meiryo" charset="-128"/>
                <a:ea typeface="Meiryo" charset="-128"/>
                <a:cs typeface="Meiryo" charset="-128"/>
              </a:rPr>
              <a:t>LOF</a:t>
            </a:r>
            <a:r>
              <a:rPr lang="ja-JP" altLang="en-US" sz="2400" dirty="0">
                <a:solidFill>
                  <a:schemeClr val="tx1"/>
                </a:solidFill>
                <a:latin typeface="Meiryo" charset="-128"/>
                <a:ea typeface="Meiryo" charset="-128"/>
                <a:cs typeface="Meiryo" charset="-128"/>
              </a:rPr>
              <a:t>の値は大きく</a:t>
            </a:r>
            <a:r>
              <a:rPr lang="ja-JP" altLang="en-US" sz="2400" dirty="0" smtClean="0">
                <a:solidFill>
                  <a:schemeClr val="tx1"/>
                </a:solidFill>
                <a:latin typeface="Meiryo" charset="-128"/>
                <a:ea typeface="Meiryo" charset="-128"/>
                <a:cs typeface="Meiryo" charset="-128"/>
              </a:rPr>
              <a:t>なる</a:t>
            </a:r>
            <a:r>
              <a:rPr lang="en-US" altLang="ja-JP" sz="2400" dirty="0" smtClean="0">
                <a:solidFill>
                  <a:schemeClr val="tx1"/>
                </a:solidFill>
                <a:latin typeface="Meiryo" charset="-128"/>
                <a:ea typeface="Meiryo" charset="-128"/>
                <a:cs typeface="Meiryo" charset="-128"/>
              </a:rPr>
              <a:t>.</a:t>
            </a:r>
          </a:p>
          <a:p>
            <a:endParaRPr lang="en-US" sz="2400" dirty="0">
              <a:solidFill>
                <a:schemeClr val="tx1"/>
              </a:solidFill>
              <a:latin typeface="Meiryo" charset="-128"/>
              <a:ea typeface="Meiryo" charset="-128"/>
              <a:cs typeface="Meiryo" charset="-128"/>
            </a:endParaRPr>
          </a:p>
        </p:txBody>
      </p:sp>
      <p:sp>
        <p:nvSpPr>
          <p:cNvPr id="7" name="Slide Number Placeholder 6"/>
          <p:cNvSpPr>
            <a:spLocks noGrp="1"/>
          </p:cNvSpPr>
          <p:nvPr>
            <p:ph type="sldNum" sz="quarter" idx="12"/>
          </p:nvPr>
        </p:nvSpPr>
        <p:spPr/>
        <p:txBody>
          <a:bodyPr>
            <a:normAutofit lnSpcReduction="10000"/>
          </a:bodyPr>
          <a:lstStyle/>
          <a:p>
            <a:fld id="{B0FB5667-149E-4995-B450-CA05860B2BBE}" type="slidenum">
              <a:rPr kumimoji="1" lang="ja-JP" altLang="en-US" smtClean="0"/>
              <a:t>5</a:t>
            </a:fld>
            <a:endParaRPr kumimoji="1" lang="ja-JP" altLang="en-US"/>
          </a:p>
        </p:txBody>
      </p:sp>
      <p:sp>
        <p:nvSpPr>
          <p:cNvPr id="5" name="テキスト ボックス 4"/>
          <p:cNvSpPr txBox="1"/>
          <p:nvPr/>
        </p:nvSpPr>
        <p:spPr>
          <a:xfrm>
            <a:off x="473337" y="6119594"/>
            <a:ext cx="10819503" cy="646331"/>
          </a:xfrm>
          <a:prstGeom prst="rect">
            <a:avLst/>
          </a:prstGeom>
          <a:noFill/>
        </p:spPr>
        <p:txBody>
          <a:bodyPr wrap="square" rtlCol="0">
            <a:spAutoFit/>
          </a:bodyPr>
          <a:lstStyle/>
          <a:p>
            <a:r>
              <a:rPr kumimoji="1" lang="en-US" altLang="ja-JP" dirty="0">
                <a:latin typeface="Calibri" panose="020F0502020204030204" pitchFamily="34" charset="0"/>
                <a:cs typeface="Calibri" panose="020F0502020204030204" pitchFamily="34" charset="0"/>
              </a:rPr>
              <a:t>[1] </a:t>
            </a:r>
            <a:r>
              <a:rPr lang="en-US" altLang="ja-JP" dirty="0" smtClean="0">
                <a:latin typeface="Calibri" panose="020F0502020204030204" pitchFamily="34" charset="0"/>
                <a:ea typeface="Meiryo" charset="-128"/>
                <a:cs typeface="Calibri" panose="020F0502020204030204" pitchFamily="34" charset="0"/>
              </a:rPr>
              <a:t>Markus M. </a:t>
            </a:r>
            <a:r>
              <a:rPr lang="en-US" altLang="ja-JP" dirty="0" err="1" smtClean="0">
                <a:latin typeface="Calibri" panose="020F0502020204030204" pitchFamily="34" charset="0"/>
                <a:ea typeface="Meiryo" charset="-128"/>
                <a:cs typeface="Calibri" panose="020F0502020204030204" pitchFamily="34" charset="0"/>
              </a:rPr>
              <a:t>Breunig</a:t>
            </a:r>
            <a:r>
              <a:rPr lang="en-US" altLang="ja-JP" dirty="0" smtClean="0">
                <a:latin typeface="Calibri" panose="020F0502020204030204" pitchFamily="34" charset="0"/>
                <a:ea typeface="Meiryo" charset="-128"/>
                <a:cs typeface="Calibri" panose="020F0502020204030204" pitchFamily="34" charset="0"/>
              </a:rPr>
              <a:t>, Hans-Peter </a:t>
            </a:r>
            <a:r>
              <a:rPr lang="en-US" altLang="ja-JP" dirty="0" err="1" smtClean="0">
                <a:latin typeface="Calibri" panose="020F0502020204030204" pitchFamily="34" charset="0"/>
                <a:ea typeface="Meiryo" charset="-128"/>
                <a:cs typeface="Calibri" panose="020F0502020204030204" pitchFamily="34" charset="0"/>
              </a:rPr>
              <a:t>Kriegel</a:t>
            </a:r>
            <a:r>
              <a:rPr lang="en-US" altLang="ja-JP" dirty="0" smtClean="0">
                <a:latin typeface="Calibri" panose="020F0502020204030204" pitchFamily="34" charset="0"/>
                <a:ea typeface="Meiryo" charset="-128"/>
                <a:cs typeface="Calibri" panose="020F0502020204030204" pitchFamily="34" charset="0"/>
              </a:rPr>
              <a:t>, Raymond T. Ng, </a:t>
            </a:r>
            <a:r>
              <a:rPr lang="en-US" dirty="0" err="1" smtClean="0">
                <a:latin typeface="Calibri" charset="0"/>
                <a:ea typeface="Calibri" charset="0"/>
                <a:cs typeface="Calibri" charset="0"/>
              </a:rPr>
              <a:t>Jörg</a:t>
            </a:r>
            <a:r>
              <a:rPr lang="en-US" dirty="0" smtClean="0">
                <a:latin typeface="Calibri" charset="0"/>
                <a:ea typeface="Calibri" charset="0"/>
                <a:cs typeface="Calibri" charset="0"/>
              </a:rPr>
              <a:t> Sander</a:t>
            </a:r>
            <a:r>
              <a:rPr lang="en-US" dirty="0" smtClean="0">
                <a:latin typeface="Calibri" panose="020F0502020204030204" pitchFamily="34" charset="0"/>
                <a:ea typeface="Meiryo" charset="-128"/>
                <a:cs typeface="Calibri" panose="020F0502020204030204" pitchFamily="34" charset="0"/>
              </a:rPr>
              <a:t>, “</a:t>
            </a:r>
            <a:r>
              <a:rPr lang="en-US" altLang="ja-JP" dirty="0" smtClean="0">
                <a:latin typeface="Calibri" panose="020F0502020204030204" pitchFamily="34" charset="0"/>
                <a:ea typeface="Meiryo" charset="-128"/>
                <a:cs typeface="Calibri" panose="020F0502020204030204" pitchFamily="34" charset="0"/>
              </a:rPr>
              <a:t>LOF: Identifying Density-Based Local Outliers”, </a:t>
            </a:r>
            <a:r>
              <a:rPr lang="en-US" altLang="ja-JP" i="1" dirty="0">
                <a:latin typeface="Calibri" panose="020F0502020204030204" pitchFamily="34" charset="0"/>
                <a:ea typeface="Meiryo" charset="-128"/>
                <a:cs typeface="Calibri" panose="020F0502020204030204" pitchFamily="34" charset="0"/>
              </a:rPr>
              <a:t>In Proc. </a:t>
            </a:r>
            <a:r>
              <a:rPr lang="en-US" altLang="ja-JP" i="1" dirty="0" smtClean="0">
                <a:latin typeface="Calibri" panose="020F0502020204030204" pitchFamily="34" charset="0"/>
                <a:ea typeface="Meiryo" charset="-128"/>
                <a:cs typeface="Calibri" panose="020F0502020204030204" pitchFamily="34" charset="0"/>
              </a:rPr>
              <a:t>ACM SIGMOID 2000 Int. Conf. On Management of Data, Dallas, TX, 2000</a:t>
            </a:r>
            <a:endParaRPr lang="ja-JP" altLang="en-US" i="1" dirty="0">
              <a:latin typeface="Calibri" panose="020F0502020204030204" pitchFamily="34" charset="0"/>
              <a:ea typeface="Meiryo" charset="-128"/>
              <a:cs typeface="Calibri" panose="020F0502020204030204" pitchFamily="34" charset="0"/>
            </a:endParaRPr>
          </a:p>
        </p:txBody>
      </p:sp>
      <p:grpSp>
        <p:nvGrpSpPr>
          <p:cNvPr id="4" name="Group 3"/>
          <p:cNvGrpSpPr/>
          <p:nvPr/>
        </p:nvGrpSpPr>
        <p:grpSpPr>
          <a:xfrm>
            <a:off x="2282383" y="3361994"/>
            <a:ext cx="2145934" cy="2904374"/>
            <a:chOff x="2543640" y="3359860"/>
            <a:chExt cx="2145934" cy="2904374"/>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3640" y="3359860"/>
              <a:ext cx="2072496" cy="2173947"/>
            </a:xfrm>
            <a:prstGeom prst="rect">
              <a:avLst/>
            </a:prstGeom>
          </p:spPr>
        </p:pic>
        <p:sp>
          <p:nvSpPr>
            <p:cNvPr id="3" name="TextBox 2"/>
            <p:cNvSpPr txBox="1"/>
            <p:nvPr/>
          </p:nvSpPr>
          <p:spPr>
            <a:xfrm>
              <a:off x="2543640" y="5617903"/>
              <a:ext cx="2145934" cy="646331"/>
            </a:xfrm>
            <a:prstGeom prst="rect">
              <a:avLst/>
            </a:prstGeom>
            <a:noFill/>
          </p:spPr>
          <p:txBody>
            <a:bodyPr wrap="square" rtlCol="0">
              <a:spAutoFit/>
            </a:bodyPr>
            <a:lstStyle/>
            <a:p>
              <a:pPr algn="ctr"/>
              <a:r>
                <a:rPr lang="ja-JP" altLang="en-US" dirty="0" smtClean="0"/>
                <a:t>図</a:t>
              </a:r>
              <a:r>
                <a:rPr lang="en-US" altLang="ja-JP" dirty="0" smtClean="0"/>
                <a:t>1</a:t>
              </a:r>
              <a:r>
                <a:rPr lang="ja-JP" altLang="en-US" dirty="0" smtClean="0"/>
                <a:t>．</a:t>
              </a:r>
              <a:r>
                <a:rPr lang="en-US" dirty="0" smtClean="0"/>
                <a:t>LOF</a:t>
              </a:r>
              <a:r>
                <a:rPr lang="ja-JP" altLang="en-US" dirty="0" smtClean="0">
                  <a:latin typeface="Meiryo UI" panose="020B0604030504040204" pitchFamily="50" charset="-128"/>
                  <a:ea typeface="Meiryo UI" panose="020B0604030504040204" pitchFamily="50" charset="-128"/>
                </a:rPr>
                <a:t>の直観的な考え方</a:t>
              </a:r>
              <a:endParaRPr lang="en-US" dirty="0">
                <a:latin typeface="Meiryo UI" panose="020B0604030504040204" pitchFamily="50" charset="-128"/>
                <a:ea typeface="Meiryo UI" panose="020B0604030504040204" pitchFamily="50" charset="-128"/>
              </a:endParaRPr>
            </a:p>
          </p:txBody>
        </p:sp>
      </p:grpSp>
      <p:sp>
        <p:nvSpPr>
          <p:cNvPr id="6" name="TextBox 5"/>
          <p:cNvSpPr txBox="1"/>
          <p:nvPr/>
        </p:nvSpPr>
        <p:spPr>
          <a:xfrm>
            <a:off x="4947668" y="3546552"/>
            <a:ext cx="5526868" cy="1938992"/>
          </a:xfrm>
          <a:prstGeom prst="rect">
            <a:avLst/>
          </a:prstGeom>
          <a:noFill/>
        </p:spPr>
        <p:txBody>
          <a:bodyPr wrap="square" rtlCol="0">
            <a:spAutoFit/>
          </a:bodyPr>
          <a:lstStyle/>
          <a:p>
            <a:pPr marL="342900" indent="-342900" algn="just">
              <a:buClr>
                <a:schemeClr val="accent1"/>
              </a:buClr>
              <a:buFont typeface="Arial" charset="0"/>
              <a:buChar char="•"/>
            </a:pPr>
            <a:r>
              <a:rPr lang="en-US" sz="2400" dirty="0" smtClean="0"/>
              <a:t>A</a:t>
            </a:r>
            <a:r>
              <a:rPr lang="ja-JP" altLang="en-US" sz="2400" dirty="0" smtClean="0"/>
              <a:t>は，</a:t>
            </a:r>
            <a:r>
              <a:rPr lang="ja-JP" altLang="en-US" sz="2400" b="1" dirty="0" smtClean="0"/>
              <a:t>自分の</a:t>
            </a:r>
            <a:r>
              <a:rPr lang="ja-JP" altLang="en-US" sz="2400" dirty="0" smtClean="0"/>
              <a:t>局所</a:t>
            </a:r>
            <a:r>
              <a:rPr lang="ja-JP" altLang="en-US" sz="2400" b="1" dirty="0" smtClean="0"/>
              <a:t>密度は低い</a:t>
            </a:r>
            <a:r>
              <a:rPr lang="ja-JP" altLang="en-US" sz="2400" dirty="0" smtClean="0"/>
              <a:t>が，</a:t>
            </a:r>
            <a:r>
              <a:rPr lang="ja-JP" altLang="en-US" sz="2400" b="1" dirty="0" smtClean="0"/>
              <a:t>近傍の</a:t>
            </a:r>
            <a:r>
              <a:rPr lang="ja-JP" altLang="en-US" sz="2400" dirty="0" smtClean="0"/>
              <a:t>局所</a:t>
            </a:r>
            <a:r>
              <a:rPr lang="ja-JP" altLang="en-US" sz="2400" b="1" dirty="0" smtClean="0"/>
              <a:t>密度は高い</a:t>
            </a:r>
            <a:r>
              <a:rPr lang="ja-JP" altLang="en-US" sz="2400" dirty="0" smtClean="0"/>
              <a:t>→</a:t>
            </a:r>
            <a:r>
              <a:rPr lang="ja-JP" altLang="en-US" sz="2400" b="1" dirty="0" smtClean="0"/>
              <a:t>外れ値</a:t>
            </a:r>
          </a:p>
          <a:p>
            <a:pPr marL="342900" indent="-342900" algn="just">
              <a:buClr>
                <a:schemeClr val="accent1"/>
              </a:buClr>
              <a:buFont typeface="Arial" charset="0"/>
              <a:buChar char="•"/>
            </a:pPr>
            <a:r>
              <a:rPr lang="ja-JP" altLang="en-US" sz="2400" dirty="0" smtClean="0"/>
              <a:t>右側のデータはどれも，</a:t>
            </a:r>
            <a:r>
              <a:rPr lang="ja-JP" altLang="en-US" sz="2400" b="1" dirty="0" smtClean="0"/>
              <a:t>自分の</a:t>
            </a:r>
            <a:r>
              <a:rPr lang="ja-JP" altLang="en-US" sz="2400" dirty="0" smtClean="0"/>
              <a:t>局所</a:t>
            </a:r>
            <a:r>
              <a:rPr lang="ja-JP" altLang="en-US" sz="2400" b="1" dirty="0" smtClean="0"/>
              <a:t>密度</a:t>
            </a:r>
            <a:r>
              <a:rPr lang="ja-JP" altLang="en-US" sz="2400" dirty="0" smtClean="0"/>
              <a:t>と</a:t>
            </a:r>
            <a:r>
              <a:rPr lang="ja-JP" altLang="en-US" sz="2400" b="1" dirty="0" smtClean="0"/>
              <a:t>近傍の</a:t>
            </a:r>
            <a:r>
              <a:rPr lang="ja-JP" altLang="en-US" sz="2400" dirty="0" smtClean="0"/>
              <a:t>局所</a:t>
            </a:r>
            <a:r>
              <a:rPr lang="ja-JP" altLang="en-US" sz="2400" b="1" dirty="0" smtClean="0"/>
              <a:t>密度は同じ</a:t>
            </a:r>
            <a:r>
              <a:rPr lang="ja-JP" altLang="en-US" sz="2400" dirty="0" smtClean="0"/>
              <a:t>ぐらい→</a:t>
            </a:r>
            <a:r>
              <a:rPr lang="ja-JP" altLang="en-US" sz="2400" b="1" dirty="0" smtClean="0"/>
              <a:t>正常値</a:t>
            </a:r>
            <a:endParaRPr lang="en-US" sz="2400" b="1" dirty="0"/>
          </a:p>
        </p:txBody>
      </p:sp>
    </p:spTree>
    <p:extLst>
      <p:ext uri="{BB962C8B-B14F-4D97-AF65-F5344CB8AC3E}">
        <p14:creationId xmlns:p14="http://schemas.microsoft.com/office/powerpoint/2010/main" val="7684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889143"/>
          </a:xfrm>
        </p:spPr>
        <p:txBody>
          <a:bodyPr/>
          <a:lstStyle/>
          <a:p>
            <a:r>
              <a:rPr kumimoji="1" lang="ja-JP" altLang="en-US" dirty="0" smtClean="0">
                <a:latin typeface="Meiryo" charset="-128"/>
                <a:ea typeface="Meiryo" charset="-128"/>
                <a:cs typeface="Meiryo" charset="-128"/>
              </a:rPr>
              <a:t>データの取得方法</a:t>
            </a:r>
            <a:r>
              <a:rPr kumimoji="1" lang="en-US" altLang="ja-JP" dirty="0" smtClean="0">
                <a:latin typeface="Meiryo" charset="-128"/>
                <a:ea typeface="Meiryo" charset="-128"/>
                <a:cs typeface="Meiryo" charset="-128"/>
              </a:rPr>
              <a:t> (1/2)</a:t>
            </a:r>
            <a:endParaRPr kumimoji="1" lang="ja-JP" altLang="en-US" dirty="0">
              <a:latin typeface="Meiryo" charset="-128"/>
              <a:ea typeface="Meiryo" charset="-128"/>
              <a:cs typeface="Meiryo" charset="-128"/>
            </a:endParaRPr>
          </a:p>
        </p:txBody>
      </p:sp>
      <p:sp>
        <p:nvSpPr>
          <p:cNvPr id="4" name="Slide Number Placeholder 3"/>
          <p:cNvSpPr>
            <a:spLocks noGrp="1"/>
          </p:cNvSpPr>
          <p:nvPr>
            <p:ph type="sldNum" sz="quarter" idx="12"/>
          </p:nvPr>
        </p:nvSpPr>
        <p:spPr/>
        <p:txBody>
          <a:bodyPr>
            <a:normAutofit lnSpcReduction="10000"/>
          </a:bodyPr>
          <a:lstStyle/>
          <a:p>
            <a:fld id="{B0FB5667-149E-4995-B450-CA05860B2BBE}" type="slidenum">
              <a:rPr kumimoji="1" lang="ja-JP" altLang="en-US" smtClean="0"/>
              <a:t>6</a:t>
            </a:fld>
            <a:endParaRPr kumimoji="1" lang="ja-JP" altLang="en-US"/>
          </a:p>
        </p:txBody>
      </p:sp>
      <p:grpSp>
        <p:nvGrpSpPr>
          <p:cNvPr id="55" name="Group 54"/>
          <p:cNvGrpSpPr/>
          <p:nvPr/>
        </p:nvGrpSpPr>
        <p:grpSpPr>
          <a:xfrm>
            <a:off x="1077838" y="1183015"/>
            <a:ext cx="9876674" cy="5281572"/>
            <a:chOff x="1077838" y="1183015"/>
            <a:chExt cx="9876674" cy="5281572"/>
          </a:xfrm>
        </p:grpSpPr>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215" y="1308736"/>
              <a:ext cx="1292285" cy="1038527"/>
            </a:xfrm>
            <a:prstGeom prst="rect">
              <a:avLst/>
            </a:prstGeom>
          </p:spPr>
        </p:pic>
        <p:sp>
          <p:nvSpPr>
            <p:cNvPr id="57" name="Right Arrow 56"/>
            <p:cNvSpPr/>
            <p:nvPr/>
          </p:nvSpPr>
          <p:spPr>
            <a:xfrm>
              <a:off x="2781409" y="1447941"/>
              <a:ext cx="632406" cy="564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3696" y="1216361"/>
              <a:ext cx="1223279" cy="1223279"/>
            </a:xfrm>
            <a:prstGeom prst="rect">
              <a:avLst/>
            </a:prstGeom>
          </p:spPr>
        </p:pic>
        <p:sp>
          <p:nvSpPr>
            <p:cNvPr id="59" name="Down Arrow 58"/>
            <p:cNvSpPr/>
            <p:nvPr/>
          </p:nvSpPr>
          <p:spPr>
            <a:xfrm>
              <a:off x="9320334" y="3230772"/>
              <a:ext cx="630000" cy="565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Left Arrow 59"/>
            <p:cNvSpPr/>
            <p:nvPr/>
          </p:nvSpPr>
          <p:spPr>
            <a:xfrm>
              <a:off x="7309336" y="4474194"/>
              <a:ext cx="565200" cy="630000"/>
            </a:xfrm>
            <a:prstGeom prst="leftArrow">
              <a:avLst>
                <a:gd name="adj1" fmla="val 50000"/>
                <a:gd name="adj2" fmla="val 44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3539406" y="2551595"/>
              <a:ext cx="1831123" cy="646331"/>
            </a:xfrm>
            <a:prstGeom prst="rect">
              <a:avLst/>
            </a:prstGeom>
            <a:noFill/>
          </p:spPr>
          <p:txBody>
            <a:bodyPr wrap="square" rtlCol="0">
              <a:spAutoFit/>
            </a:bodyPr>
            <a:lstStyle/>
            <a:p>
              <a:pPr algn="ctr"/>
              <a:r>
                <a:rPr lang="ja-JP" altLang="en-US" dirty="0"/>
                <a:t>難読化ツール：</a:t>
              </a:r>
              <a:r>
                <a:rPr lang="en-US" altLang="ja-JP" dirty="0" smtClean="0"/>
                <a:t>Tigress</a:t>
              </a:r>
              <a:endParaRPr lang="en-US" dirty="0"/>
            </a:p>
          </p:txBody>
        </p:sp>
        <p:sp>
          <p:nvSpPr>
            <p:cNvPr id="62" name="TextBox 61"/>
            <p:cNvSpPr txBox="1"/>
            <p:nvPr/>
          </p:nvSpPr>
          <p:spPr>
            <a:xfrm>
              <a:off x="1077838" y="2578563"/>
              <a:ext cx="1736599" cy="646331"/>
            </a:xfrm>
            <a:prstGeom prst="rect">
              <a:avLst/>
            </a:prstGeom>
            <a:noFill/>
          </p:spPr>
          <p:txBody>
            <a:bodyPr wrap="square" rtlCol="0">
              <a:spAutoFit/>
            </a:bodyPr>
            <a:lstStyle/>
            <a:p>
              <a:pPr algn="ctr"/>
              <a:r>
                <a:rPr lang="ja-JP" altLang="en-US" dirty="0"/>
                <a:t>難読化対象</a:t>
              </a:r>
            </a:p>
            <a:p>
              <a:pPr algn="ctr"/>
              <a:r>
                <a:rPr lang="ja-JP" altLang="en-US" dirty="0"/>
                <a:t>プログラム</a:t>
              </a:r>
              <a:endParaRPr lang="en-US" dirty="0"/>
            </a:p>
          </p:txBody>
        </p:sp>
        <p:sp>
          <p:nvSpPr>
            <p:cNvPr id="63" name="TextBox 62"/>
            <p:cNvSpPr txBox="1"/>
            <p:nvPr/>
          </p:nvSpPr>
          <p:spPr>
            <a:xfrm>
              <a:off x="8699793" y="2551595"/>
              <a:ext cx="1871083" cy="646331"/>
            </a:xfrm>
            <a:prstGeom prst="rect">
              <a:avLst/>
            </a:prstGeom>
            <a:noFill/>
          </p:spPr>
          <p:txBody>
            <a:bodyPr wrap="square" rtlCol="0">
              <a:spAutoFit/>
            </a:bodyPr>
            <a:lstStyle/>
            <a:p>
              <a:pPr algn="ctr"/>
              <a:r>
                <a:rPr lang="ja-JP" altLang="en-US" dirty="0"/>
                <a:t>逆アセンブラツール：</a:t>
              </a:r>
              <a:r>
                <a:rPr lang="en-US" altLang="ja-JP" dirty="0"/>
                <a:t>IDA</a:t>
              </a:r>
              <a:endParaRPr lang="en-US" dirty="0"/>
            </a:p>
          </p:txBody>
        </p:sp>
        <p:sp>
          <p:nvSpPr>
            <p:cNvPr id="64" name="Multidocument 63"/>
            <p:cNvSpPr/>
            <p:nvPr/>
          </p:nvSpPr>
          <p:spPr>
            <a:xfrm>
              <a:off x="1376278" y="1207889"/>
              <a:ext cx="1139720" cy="1346126"/>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gzip.c</a:t>
              </a:r>
              <a:endParaRPr lang="en-US" dirty="0"/>
            </a:p>
          </p:txBody>
        </p:sp>
        <p:sp>
          <p:nvSpPr>
            <p:cNvPr id="65" name="Document 64"/>
            <p:cNvSpPr/>
            <p:nvPr/>
          </p:nvSpPr>
          <p:spPr>
            <a:xfrm>
              <a:off x="1261873" y="3806659"/>
              <a:ext cx="3493918" cy="1973598"/>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300" dirty="0" smtClean="0">
                  <a:latin typeface="American Typewriter" charset="0"/>
                  <a:ea typeface="American Typewriter" charset="0"/>
                  <a:cs typeface="American Typewriter" charset="0"/>
                </a:rPr>
                <a:t>main</a:t>
              </a:r>
              <a:r>
                <a:rPr lang="en-US" sz="1300" dirty="0">
                  <a:latin typeface="American Typewriter" charset="0"/>
                  <a:ea typeface="American Typewriter" charset="0"/>
                  <a:cs typeface="American Typewriter" charset="0"/>
                </a:rPr>
                <a:t>,&lt;f&gt; push </a:t>
              </a:r>
              <a:r>
                <a:rPr lang="en-US" sz="1300" dirty="0" smtClean="0">
                  <a:latin typeface="American Typewriter" charset="0"/>
                  <a:ea typeface="American Typewriter" charset="0"/>
                  <a:cs typeface="American Typewriter" charset="0"/>
                </a:rPr>
                <a:t>push,0.0014,3.148,1</a:t>
              </a:r>
              <a:endParaRPr lang="en-US" sz="1300" dirty="0">
                <a:latin typeface="American Typewriter" charset="0"/>
                <a:ea typeface="American Typewriter" charset="0"/>
                <a:cs typeface="American Typewriter" charset="0"/>
              </a:endParaRPr>
            </a:p>
            <a:p>
              <a:r>
                <a:rPr lang="en-US" sz="1300" dirty="0" err="1">
                  <a:latin typeface="American Typewriter" charset="0"/>
                  <a:ea typeface="American Typewriter" charset="0"/>
                  <a:cs typeface="American Typewriter" charset="0"/>
                </a:rPr>
                <a:t>main,push</a:t>
              </a:r>
              <a:r>
                <a:rPr lang="en-US" sz="1300" dirty="0">
                  <a:latin typeface="American Typewriter" charset="0"/>
                  <a:ea typeface="American Typewriter" charset="0"/>
                  <a:cs typeface="American Typewriter" charset="0"/>
                </a:rPr>
                <a:t> push </a:t>
              </a:r>
              <a:r>
                <a:rPr lang="en-US" sz="1300" dirty="0" smtClean="0">
                  <a:latin typeface="American Typewriter" charset="0"/>
                  <a:ea typeface="American Typewriter" charset="0"/>
                  <a:cs typeface="American Typewriter" charset="0"/>
                </a:rPr>
                <a:t>push,0.0032,2.760,379,2</a:t>
              </a:r>
              <a:endParaRPr lang="en-US" sz="1300" dirty="0">
                <a:latin typeface="American Typewriter" charset="0"/>
                <a:ea typeface="American Typewriter" charset="0"/>
                <a:cs typeface="American Typewriter" charset="0"/>
              </a:endParaRPr>
            </a:p>
            <a:p>
              <a:pPr algn="ctr"/>
              <a:r>
                <a:rPr lang="en-US" sz="1300" dirty="0">
                  <a:latin typeface="American Typewriter" charset="0"/>
                  <a:ea typeface="American Typewriter" charset="0"/>
                  <a:cs typeface="American Typewriter" charset="0"/>
                </a:rPr>
                <a:t>:</a:t>
              </a:r>
            </a:p>
            <a:p>
              <a:r>
                <a:rPr lang="sk-SK" sz="1300" dirty="0" err="1">
                  <a:latin typeface="American Typewriter" charset="0"/>
                  <a:ea typeface="American Typewriter" charset="0"/>
                  <a:cs typeface="American Typewriter" charset="0"/>
                </a:rPr>
                <a:t>main,call</a:t>
              </a:r>
              <a:r>
                <a:rPr lang="sk-SK" sz="1300" dirty="0">
                  <a:latin typeface="American Typewriter" charset="0"/>
                  <a:ea typeface="American Typewriter" charset="0"/>
                  <a:cs typeface="American Typewriter" charset="0"/>
                </a:rPr>
                <a:t> </a:t>
              </a:r>
              <a:r>
                <a:rPr lang="sk-SK" sz="1300" dirty="0" err="1">
                  <a:latin typeface="American Typewriter" charset="0"/>
                  <a:ea typeface="American Typewriter" charset="0"/>
                  <a:cs typeface="American Typewriter" charset="0"/>
                </a:rPr>
                <a:t>mov</a:t>
              </a:r>
              <a:r>
                <a:rPr lang="sk-SK" sz="1300" dirty="0">
                  <a:latin typeface="American Typewriter" charset="0"/>
                  <a:ea typeface="American Typewriter" charset="0"/>
                  <a:cs typeface="American Typewriter" charset="0"/>
                </a:rPr>
                <a:t> </a:t>
              </a:r>
              <a:r>
                <a:rPr lang="sk-SK" sz="1300" dirty="0" smtClean="0">
                  <a:latin typeface="American Typewriter" charset="0"/>
                  <a:ea typeface="American Typewriter" charset="0"/>
                  <a:cs typeface="American Typewriter" charset="0"/>
                </a:rPr>
                <a:t>jmp,0.0035,2.715,379,378</a:t>
              </a:r>
              <a:endParaRPr lang="sk-SK" sz="1300" dirty="0">
                <a:latin typeface="American Typewriter" charset="0"/>
                <a:ea typeface="American Typewriter" charset="0"/>
                <a:cs typeface="American Typewriter" charset="0"/>
              </a:endParaRPr>
            </a:p>
            <a:p>
              <a:r>
                <a:rPr lang="sk-SK" sz="1300" dirty="0" err="1">
                  <a:latin typeface="American Typewriter" charset="0"/>
                  <a:ea typeface="American Typewriter" charset="0"/>
                  <a:cs typeface="American Typewriter" charset="0"/>
                </a:rPr>
                <a:t>main,mov</a:t>
              </a:r>
              <a:r>
                <a:rPr lang="sk-SK" sz="1300" dirty="0">
                  <a:latin typeface="American Typewriter" charset="0"/>
                  <a:ea typeface="American Typewriter" charset="0"/>
                  <a:cs typeface="American Typewriter" charset="0"/>
                </a:rPr>
                <a:t> </a:t>
              </a:r>
              <a:r>
                <a:rPr lang="sk-SK" sz="1300" dirty="0" err="1">
                  <a:latin typeface="American Typewriter" charset="0"/>
                  <a:ea typeface="American Typewriter" charset="0"/>
                  <a:cs typeface="American Typewriter" charset="0"/>
                </a:rPr>
                <a:t>jmp</a:t>
              </a:r>
              <a:r>
                <a:rPr lang="sk-SK" sz="1300" dirty="0">
                  <a:latin typeface="American Typewriter" charset="0"/>
                  <a:ea typeface="American Typewriter" charset="0"/>
                  <a:cs typeface="American Typewriter" charset="0"/>
                </a:rPr>
                <a:t> &lt;/f&gt;,</a:t>
              </a:r>
              <a:r>
                <a:rPr lang="sk-SK" sz="1300" dirty="0" smtClean="0">
                  <a:latin typeface="American Typewriter" charset="0"/>
                  <a:ea typeface="American Typewriter" charset="0"/>
                  <a:cs typeface="American Typewriter" charset="0"/>
                </a:rPr>
                <a:t>0.0017,3.042,379,379</a:t>
              </a:r>
              <a:endParaRPr lang="sk-SK" sz="1300" dirty="0">
                <a:latin typeface="American Typewriter" charset="0"/>
                <a:ea typeface="American Typewriter" charset="0"/>
                <a:cs typeface="American Typewriter" charset="0"/>
              </a:endParaRPr>
            </a:p>
            <a:p>
              <a:r>
                <a:rPr lang="sk-SK" sz="1300" dirty="0">
                  <a:latin typeface="American Typewriter" charset="0"/>
                  <a:ea typeface="American Typewriter" charset="0"/>
                  <a:cs typeface="American Typewriter" charset="0"/>
                </a:rPr>
                <a:t>_start,&lt;f&gt; </a:t>
              </a:r>
              <a:r>
                <a:rPr lang="sk-SK" sz="1300" dirty="0" err="1">
                  <a:latin typeface="American Typewriter" charset="0"/>
                  <a:ea typeface="American Typewriter" charset="0"/>
                  <a:cs typeface="American Typewriter" charset="0"/>
                </a:rPr>
                <a:t>xor</a:t>
              </a:r>
              <a:r>
                <a:rPr lang="sk-SK" sz="1300" dirty="0">
                  <a:latin typeface="American Typewriter" charset="0"/>
                  <a:ea typeface="American Typewriter" charset="0"/>
                  <a:cs typeface="American Typewriter" charset="0"/>
                </a:rPr>
                <a:t> </a:t>
              </a:r>
              <a:r>
                <a:rPr lang="sk-SK" sz="1300" dirty="0" smtClean="0">
                  <a:latin typeface="American Typewriter" charset="0"/>
                  <a:ea typeface="American Typewriter" charset="0"/>
                  <a:cs typeface="American Typewriter" charset="0"/>
                </a:rPr>
                <a:t>mov,0.00012,4.356,12,1</a:t>
              </a:r>
              <a:endParaRPr lang="sk-SK" sz="1300" dirty="0">
                <a:latin typeface="American Typewriter" charset="0"/>
                <a:ea typeface="American Typewriter" charset="0"/>
                <a:cs typeface="American Typewriter" charset="0"/>
              </a:endParaRPr>
            </a:p>
            <a:p>
              <a:r>
                <a:rPr lang="sk-SK" sz="1300" dirty="0">
                  <a:latin typeface="American Typewriter" charset="0"/>
                  <a:ea typeface="American Typewriter" charset="0"/>
                  <a:cs typeface="American Typewriter" charset="0"/>
                </a:rPr>
                <a:t>_start,xor </a:t>
              </a:r>
              <a:r>
                <a:rPr lang="sk-SK" sz="1300" dirty="0" err="1">
                  <a:latin typeface="American Typewriter" charset="0"/>
                  <a:ea typeface="American Typewriter" charset="0"/>
                  <a:cs typeface="American Typewriter" charset="0"/>
                </a:rPr>
                <a:t>mov</a:t>
              </a:r>
              <a:r>
                <a:rPr lang="sk-SK" sz="1300" dirty="0">
                  <a:latin typeface="American Typewriter" charset="0"/>
                  <a:ea typeface="American Typewriter" charset="0"/>
                  <a:cs typeface="American Typewriter" charset="0"/>
                </a:rPr>
                <a:t> </a:t>
              </a:r>
              <a:r>
                <a:rPr lang="sk-SK" sz="1300" dirty="0" smtClean="0">
                  <a:latin typeface="American Typewriter" charset="0"/>
                  <a:ea typeface="American Typewriter" charset="0"/>
                  <a:cs typeface="American Typewriter" charset="0"/>
                </a:rPr>
                <a:t>pop,0.00013,4.299,12,2</a:t>
              </a:r>
              <a:endParaRPr lang="sk-SK" sz="1300" dirty="0">
                <a:latin typeface="American Typewriter" charset="0"/>
                <a:ea typeface="American Typewriter" charset="0"/>
                <a:cs typeface="American Typewriter" charset="0"/>
              </a:endParaRPr>
            </a:p>
            <a:p>
              <a:pPr algn="ctr"/>
              <a:r>
                <a:rPr lang="sk-SK" sz="1300" dirty="0">
                  <a:latin typeface="American Typewriter" charset="0"/>
                  <a:ea typeface="American Typewriter" charset="0"/>
                  <a:cs typeface="American Typewriter" charset="0"/>
                </a:rPr>
                <a:t>:</a:t>
              </a:r>
            </a:p>
          </p:txBody>
        </p:sp>
        <p:sp>
          <p:nvSpPr>
            <p:cNvPr id="66" name="Right Arrow 65"/>
            <p:cNvSpPr/>
            <p:nvPr/>
          </p:nvSpPr>
          <p:spPr>
            <a:xfrm>
              <a:off x="5400606" y="1447941"/>
              <a:ext cx="632406" cy="564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Multidocument 66"/>
            <p:cNvSpPr/>
            <p:nvPr/>
          </p:nvSpPr>
          <p:spPr>
            <a:xfrm>
              <a:off x="6371412" y="1183015"/>
              <a:ext cx="1193165" cy="1378315"/>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encodeData.c</a:t>
              </a:r>
              <a:endParaRPr lang="en-US" dirty="0"/>
            </a:p>
          </p:txBody>
        </p:sp>
        <p:sp>
          <p:nvSpPr>
            <p:cNvPr id="68" name="TextBox 67"/>
            <p:cNvSpPr txBox="1"/>
            <p:nvPr/>
          </p:nvSpPr>
          <p:spPr>
            <a:xfrm>
              <a:off x="6099694" y="2550354"/>
              <a:ext cx="1736599" cy="646331"/>
            </a:xfrm>
            <a:prstGeom prst="rect">
              <a:avLst/>
            </a:prstGeom>
            <a:noFill/>
          </p:spPr>
          <p:txBody>
            <a:bodyPr wrap="square" rtlCol="0">
              <a:spAutoFit/>
            </a:bodyPr>
            <a:lstStyle/>
            <a:p>
              <a:pPr algn="ctr"/>
              <a:r>
                <a:rPr lang="ja-JP" altLang="en-US" dirty="0" smtClean="0"/>
                <a:t>難読化されたプログラム</a:t>
              </a:r>
              <a:endParaRPr lang="en-US" dirty="0"/>
            </a:p>
          </p:txBody>
        </p:sp>
        <p:sp>
          <p:nvSpPr>
            <p:cNvPr id="69" name="Right Arrow 68"/>
            <p:cNvSpPr/>
            <p:nvPr/>
          </p:nvSpPr>
          <p:spPr>
            <a:xfrm>
              <a:off x="7874536" y="1545587"/>
              <a:ext cx="632406" cy="564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Multidocument 69"/>
            <p:cNvSpPr/>
            <p:nvPr/>
          </p:nvSpPr>
          <p:spPr>
            <a:xfrm>
              <a:off x="8014844" y="3891878"/>
              <a:ext cx="2939668" cy="1613647"/>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ja-JP" sz="1100" b="1" dirty="0">
                  <a:solidFill>
                    <a:srgbClr val="004CE8"/>
                  </a:solidFill>
                  <a:latin typeface="Courier New" charset="0"/>
                  <a:ea typeface="Courier New" charset="0"/>
                  <a:cs typeface="Courier New" charset="0"/>
                </a:rPr>
                <a:t>push	</a:t>
              </a:r>
              <a:r>
                <a:rPr lang="en-US" altLang="ja-JP" sz="1100" b="1" dirty="0" err="1">
                  <a:solidFill>
                    <a:srgbClr val="004CE8"/>
                  </a:solidFill>
                  <a:latin typeface="Courier New" charset="0"/>
                  <a:ea typeface="Courier New" charset="0"/>
                  <a:cs typeface="Courier New" charset="0"/>
                </a:rPr>
                <a:t>rbp</a:t>
              </a:r>
              <a:endParaRPr lang="ja-JP" altLang="en-US" sz="1100" b="1" dirty="0">
                <a:solidFill>
                  <a:srgbClr val="004CE8"/>
                </a:solidFill>
                <a:latin typeface="Courier New" charset="0"/>
                <a:ea typeface="Courier New" charset="0"/>
                <a:cs typeface="Courier New" charset="0"/>
              </a:endParaRPr>
            </a:p>
            <a:p>
              <a:r>
                <a:rPr lang="en-US" sz="1100" b="1" dirty="0" err="1">
                  <a:solidFill>
                    <a:srgbClr val="004CE8"/>
                  </a:solidFill>
                  <a:latin typeface="Courier New" charset="0"/>
                  <a:ea typeface="Courier New" charset="0"/>
                  <a:cs typeface="Courier New" charset="0"/>
                </a:rPr>
                <a:t>mov</a:t>
              </a:r>
              <a:r>
                <a:rPr lang="en-US" sz="1100" b="1" dirty="0">
                  <a:solidFill>
                    <a:srgbClr val="004CE8"/>
                  </a:solidFill>
                  <a:latin typeface="Courier New" charset="0"/>
                  <a:ea typeface="Courier New" charset="0"/>
                  <a:cs typeface="Courier New" charset="0"/>
                </a:rPr>
                <a:t>	</a:t>
              </a:r>
              <a:r>
                <a:rPr lang="en-US" sz="1100" b="1" dirty="0" err="1">
                  <a:solidFill>
                    <a:srgbClr val="004CE8"/>
                  </a:solidFill>
                  <a:latin typeface="Courier New" charset="0"/>
                  <a:ea typeface="Courier New" charset="0"/>
                  <a:cs typeface="Courier New" charset="0"/>
                </a:rPr>
                <a:t>ecx</a:t>
              </a:r>
              <a:r>
                <a:rPr lang="en-US" sz="1100" b="1" dirty="0">
                  <a:solidFill>
                    <a:srgbClr val="004CE8"/>
                  </a:solidFill>
                  <a:latin typeface="Courier New" charset="0"/>
                  <a:ea typeface="Courier New" charset="0"/>
                  <a:cs typeface="Courier New" charset="0"/>
                </a:rPr>
                <a:t>, </a:t>
              </a:r>
              <a:r>
                <a:rPr lang="en-US" sz="1100" b="1" dirty="0">
                  <a:latin typeface="Courier New" charset="0"/>
                  <a:ea typeface="Courier New" charset="0"/>
                  <a:cs typeface="Courier New" charset="0"/>
                </a:rPr>
                <a:t>[ebp+</a:t>
              </a:r>
              <a:r>
                <a:rPr lang="en-US" sz="1100" b="1" dirty="0">
                  <a:solidFill>
                    <a:srgbClr val="00B050"/>
                  </a:solidFill>
                  <a:latin typeface="Courier New" charset="0"/>
                  <a:ea typeface="Courier New" charset="0"/>
                  <a:cs typeface="Courier New" charset="0"/>
                </a:rPr>
                <a:t>var_18</a:t>
              </a:r>
              <a:r>
                <a:rPr lang="en-US" sz="1100" b="1" dirty="0">
                  <a:latin typeface="Courier New" charset="0"/>
                  <a:ea typeface="Courier New" charset="0"/>
                  <a:cs typeface="Courier New" charset="0"/>
                </a:rPr>
                <a:t>]</a:t>
              </a:r>
            </a:p>
            <a:p>
              <a:r>
                <a:rPr lang="en-US" sz="1100" b="1" dirty="0">
                  <a:solidFill>
                    <a:srgbClr val="004CE8"/>
                  </a:solidFill>
                  <a:latin typeface="Courier New" charset="0"/>
                  <a:ea typeface="Courier New" charset="0"/>
                  <a:cs typeface="Courier New" charset="0"/>
                </a:rPr>
                <a:t>lea	</a:t>
              </a:r>
              <a:r>
                <a:rPr lang="en-US" sz="1100" b="1" dirty="0" err="1">
                  <a:solidFill>
                    <a:srgbClr val="004CE8"/>
                  </a:solidFill>
                  <a:latin typeface="Courier New" charset="0"/>
                  <a:ea typeface="Courier New" charset="0"/>
                  <a:cs typeface="Courier New" charset="0"/>
                </a:rPr>
                <a:t>rax</a:t>
              </a:r>
              <a:r>
                <a:rPr lang="en-US" sz="1100" b="1" dirty="0">
                  <a:solidFill>
                    <a:srgbClr val="004CE8"/>
                  </a:solidFill>
                  <a:latin typeface="Courier New" charset="0"/>
                  <a:ea typeface="Courier New" charset="0"/>
                  <a:cs typeface="Courier New" charset="0"/>
                </a:rPr>
                <a:t>, </a:t>
              </a:r>
              <a:r>
                <a:rPr lang="en-US" sz="1100" b="1" dirty="0">
                  <a:latin typeface="Courier New" charset="0"/>
                  <a:ea typeface="Courier New" charset="0"/>
                  <a:cs typeface="Courier New" charset="0"/>
                </a:rPr>
                <a:t>[rbp+</a:t>
              </a:r>
              <a:r>
                <a:rPr lang="en-US" sz="1100" b="1" dirty="0">
                  <a:solidFill>
                    <a:srgbClr val="00B050"/>
                  </a:solidFill>
                  <a:latin typeface="Courier New" charset="0"/>
                  <a:ea typeface="Courier New" charset="0"/>
                  <a:cs typeface="Courier New" charset="0"/>
                </a:rPr>
                <a:t>var_40</a:t>
              </a:r>
              <a:r>
                <a:rPr lang="en-US" sz="1100" b="1" dirty="0">
                  <a:latin typeface="Courier New" charset="0"/>
                  <a:ea typeface="Courier New" charset="0"/>
                  <a:cs typeface="Courier New" charset="0"/>
                </a:rPr>
                <a:t>]</a:t>
              </a:r>
            </a:p>
            <a:p>
              <a:r>
                <a:rPr lang="en-US" sz="1100" b="1" dirty="0">
                  <a:solidFill>
                    <a:srgbClr val="004CE8"/>
                  </a:solidFill>
                  <a:latin typeface="Courier New" charset="0"/>
                  <a:ea typeface="Courier New" charset="0"/>
                  <a:cs typeface="Courier New" charset="0"/>
                </a:rPr>
                <a:t>sub	</a:t>
              </a:r>
              <a:r>
                <a:rPr lang="en-US" sz="1100" b="1" dirty="0" err="1">
                  <a:solidFill>
                    <a:srgbClr val="004CE8"/>
                  </a:solidFill>
                  <a:latin typeface="Courier New" charset="0"/>
                  <a:ea typeface="Courier New" charset="0"/>
                  <a:cs typeface="Courier New" charset="0"/>
                </a:rPr>
                <a:t>rsp</a:t>
              </a:r>
              <a:r>
                <a:rPr lang="en-US" sz="1100" b="1" dirty="0">
                  <a:solidFill>
                    <a:srgbClr val="004CE8"/>
                  </a:solidFill>
                  <a:latin typeface="Courier New" charset="0"/>
                  <a:ea typeface="Courier New" charset="0"/>
                  <a:cs typeface="Courier New" charset="0"/>
                </a:rPr>
                <a:t>, </a:t>
              </a:r>
              <a:r>
                <a:rPr lang="en-US" sz="1100" b="1" dirty="0">
                  <a:solidFill>
                    <a:srgbClr val="00B050"/>
                  </a:solidFill>
                  <a:latin typeface="Courier New" charset="0"/>
                  <a:ea typeface="Courier New" charset="0"/>
                  <a:cs typeface="Courier New" charset="0"/>
                </a:rPr>
                <a:t>50h</a:t>
              </a:r>
            </a:p>
            <a:p>
              <a:r>
                <a:rPr lang="en-US" sz="1100" b="1" dirty="0">
                  <a:solidFill>
                    <a:srgbClr val="004CE8"/>
                  </a:solidFill>
                  <a:latin typeface="Courier New" charset="0"/>
                  <a:ea typeface="Courier New" charset="0"/>
                  <a:cs typeface="Courier New" charset="0"/>
                </a:rPr>
                <a:t>call	</a:t>
              </a:r>
              <a:r>
                <a:rPr lang="en-US" sz="1100" b="1" dirty="0">
                  <a:solidFill>
                    <a:srgbClr val="00B050"/>
                  </a:solidFill>
                  <a:latin typeface="Courier New" charset="0"/>
                  <a:ea typeface="Courier New" charset="0"/>
                  <a:cs typeface="Courier New" charset="0"/>
                </a:rPr>
                <a:t>sub_400320</a:t>
              </a:r>
            </a:p>
            <a:p>
              <a:pPr algn="ctr"/>
              <a:r>
                <a:rPr lang="en-US" sz="1100" dirty="0" smtClean="0">
                  <a:latin typeface="Courier New" charset="0"/>
                  <a:ea typeface="Courier New" charset="0"/>
                  <a:cs typeface="Courier New" charset="0"/>
                </a:rPr>
                <a:t>:</a:t>
              </a:r>
              <a:endParaRPr lang="en-US" sz="1100" dirty="0">
                <a:latin typeface="Courier New" charset="0"/>
                <a:ea typeface="Courier New" charset="0"/>
                <a:cs typeface="Courier New" charset="0"/>
              </a:endParaRPr>
            </a:p>
          </p:txBody>
        </p:sp>
        <p:sp>
          <p:nvSpPr>
            <p:cNvPr id="71" name="TextBox 70"/>
            <p:cNvSpPr txBox="1"/>
            <p:nvPr/>
          </p:nvSpPr>
          <p:spPr>
            <a:xfrm>
              <a:off x="8506942" y="5562277"/>
              <a:ext cx="2266651" cy="646331"/>
            </a:xfrm>
            <a:prstGeom prst="rect">
              <a:avLst/>
            </a:prstGeom>
            <a:noFill/>
          </p:spPr>
          <p:txBody>
            <a:bodyPr wrap="square" rtlCol="0">
              <a:spAutoFit/>
            </a:bodyPr>
            <a:lstStyle/>
            <a:p>
              <a:pPr algn="ctr"/>
              <a:r>
                <a:rPr lang="ja-JP" altLang="en-US" dirty="0" smtClean="0"/>
                <a:t>逆アセンブルされたプログラム</a:t>
              </a:r>
              <a:endParaRPr lang="en-US" dirty="0"/>
            </a:p>
          </p:txBody>
        </p:sp>
        <p:sp>
          <p:nvSpPr>
            <p:cNvPr id="72" name="Left Arrow 71"/>
            <p:cNvSpPr/>
            <p:nvPr/>
          </p:nvSpPr>
          <p:spPr>
            <a:xfrm>
              <a:off x="4896098" y="4566180"/>
              <a:ext cx="565200" cy="630000"/>
            </a:xfrm>
            <a:prstGeom prst="leftArrow">
              <a:avLst>
                <a:gd name="adj1" fmla="val 50000"/>
                <a:gd name="adj2" fmla="val 44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Card 72"/>
            <p:cNvSpPr/>
            <p:nvPr/>
          </p:nvSpPr>
          <p:spPr>
            <a:xfrm>
              <a:off x="5962068" y="4113008"/>
              <a:ext cx="1069660" cy="1310332"/>
            </a:xfrm>
            <a:prstGeom prst="flowChartPunchedCar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problist.py</a:t>
              </a:r>
              <a:endParaRPr lang="en-US" dirty="0"/>
            </a:p>
          </p:txBody>
        </p:sp>
        <p:sp>
          <p:nvSpPr>
            <p:cNvPr id="74" name="TextBox 73"/>
            <p:cNvSpPr txBox="1"/>
            <p:nvPr/>
          </p:nvSpPr>
          <p:spPr>
            <a:xfrm>
              <a:off x="5461298" y="5541257"/>
              <a:ext cx="2071200" cy="923330"/>
            </a:xfrm>
            <a:prstGeom prst="rect">
              <a:avLst/>
            </a:prstGeom>
            <a:noFill/>
          </p:spPr>
          <p:txBody>
            <a:bodyPr wrap="square" rtlCol="0">
              <a:spAutoFit/>
            </a:bodyPr>
            <a:lstStyle/>
            <a:p>
              <a:pPr algn="ctr"/>
              <a:r>
                <a:rPr lang="ja-JP" altLang="en-US" smtClean="0"/>
                <a:t>コードの生起確率を計算するためのプログラム</a:t>
              </a:r>
              <a:endParaRPr lang="en-US" dirty="0"/>
            </a:p>
          </p:txBody>
        </p:sp>
        <p:sp>
          <p:nvSpPr>
            <p:cNvPr id="75" name="TextBox 74"/>
            <p:cNvSpPr txBox="1"/>
            <p:nvPr/>
          </p:nvSpPr>
          <p:spPr>
            <a:xfrm>
              <a:off x="1884442" y="5738651"/>
              <a:ext cx="2426340" cy="646331"/>
            </a:xfrm>
            <a:prstGeom prst="rect">
              <a:avLst/>
            </a:prstGeom>
            <a:noFill/>
          </p:spPr>
          <p:txBody>
            <a:bodyPr wrap="square" rtlCol="0">
              <a:spAutoFit/>
            </a:bodyPr>
            <a:lstStyle/>
            <a:p>
              <a:pPr algn="ctr"/>
              <a:r>
                <a:rPr lang="en-US" dirty="0" smtClean="0"/>
                <a:t>3-gram</a:t>
              </a:r>
              <a:r>
                <a:rPr lang="ja-JP" altLang="en-US" dirty="0" smtClean="0"/>
                <a:t>断片コードの生起確率データ</a:t>
              </a:r>
              <a:endParaRPr lang="en-US" dirty="0"/>
            </a:p>
          </p:txBody>
        </p:sp>
      </p:grpSp>
      <p:sp>
        <p:nvSpPr>
          <p:cNvPr id="5" name="Rectangular Callout 4"/>
          <p:cNvSpPr/>
          <p:nvPr/>
        </p:nvSpPr>
        <p:spPr>
          <a:xfrm>
            <a:off x="1261872" y="3553579"/>
            <a:ext cx="9309004" cy="2591075"/>
          </a:xfrm>
          <a:prstGeom prst="wedgeRectCallout">
            <a:avLst>
              <a:gd name="adj1" fmla="val -17579"/>
              <a:gd name="adj2" fmla="val -64126"/>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lgn="just">
              <a:buClr>
                <a:schemeClr val="accent1"/>
              </a:buClr>
              <a:buFont typeface="Arial" charset="0"/>
              <a:buChar char="•"/>
            </a:pPr>
            <a:r>
              <a:rPr lang="ja-JP" altLang="en-US" sz="2400" dirty="0" smtClean="0"/>
              <a:t>既存の難読化ツールを使用し，難読化された</a:t>
            </a:r>
            <a:r>
              <a:rPr lang="ja-JP" altLang="en-US" sz="2400" dirty="0" smtClean="0"/>
              <a:t>コードを</a:t>
            </a:r>
            <a:r>
              <a:rPr lang="ja-JP" altLang="en-US" sz="2400" dirty="0" smtClean="0"/>
              <a:t>用意する．</a:t>
            </a:r>
            <a:endParaRPr lang="en-US" altLang="ja-JP" sz="2400" dirty="0" smtClean="0"/>
          </a:p>
          <a:p>
            <a:pPr marL="285750" indent="-285750" algn="just">
              <a:buClr>
                <a:schemeClr val="accent1"/>
              </a:buClr>
              <a:buFont typeface="Arial" charset="0"/>
              <a:buChar char="•"/>
            </a:pPr>
            <a:r>
              <a:rPr lang="ja-JP" altLang="en-US" sz="2400" dirty="0" smtClean="0"/>
              <a:t>本実験では</a:t>
            </a:r>
            <a:r>
              <a:rPr lang="en-US" altLang="ja-JP" sz="2400" b="1" dirty="0" smtClean="0"/>
              <a:t>Tigress</a:t>
            </a:r>
            <a:r>
              <a:rPr lang="en-US" altLang="ja-JP" sz="2400" baseline="30000" dirty="0" smtClean="0"/>
              <a:t>[1</a:t>
            </a:r>
            <a:r>
              <a:rPr lang="en-US" altLang="ja-JP" sz="2400" baseline="30000" dirty="0" smtClean="0"/>
              <a:t>]</a:t>
            </a:r>
            <a:r>
              <a:rPr lang="ja-JP" altLang="en-US" sz="2400" dirty="0" smtClean="0"/>
              <a:t>を用いた．</a:t>
            </a:r>
          </a:p>
          <a:p>
            <a:pPr marL="285750" indent="-285750" algn="just">
              <a:buClr>
                <a:schemeClr val="accent1"/>
              </a:buClr>
              <a:buFont typeface="Arial" charset="0"/>
              <a:buChar char="•"/>
            </a:pPr>
            <a:r>
              <a:rPr lang="en-US" altLang="ja-JP" sz="2400" b="1" dirty="0" err="1" smtClean="0"/>
              <a:t>gzip</a:t>
            </a:r>
            <a:r>
              <a:rPr lang="ja-JP" altLang="en-US" sz="2400" dirty="0" smtClean="0"/>
              <a:t>を実験対象にし，</a:t>
            </a:r>
            <a:r>
              <a:rPr lang="en-US" altLang="ja-JP" sz="2400" b="1" dirty="0" smtClean="0"/>
              <a:t>5</a:t>
            </a:r>
            <a:r>
              <a:rPr lang="ja-JP" altLang="en-US" sz="2400" b="1" dirty="0" smtClean="0"/>
              <a:t>つの難読化方法</a:t>
            </a:r>
            <a:r>
              <a:rPr lang="ja-JP" altLang="en-US" sz="2400" dirty="0" smtClean="0"/>
              <a:t>で難読化を行った．</a:t>
            </a:r>
            <a:endParaRPr lang="en-US" altLang="ja-JP" sz="2400" dirty="0" smtClean="0"/>
          </a:p>
          <a:p>
            <a:pPr marL="285750" indent="-285750" algn="just">
              <a:buClr>
                <a:schemeClr val="accent1"/>
              </a:buClr>
              <a:buFont typeface="Arial" charset="0"/>
              <a:buChar char="•"/>
            </a:pPr>
            <a:r>
              <a:rPr lang="ja-JP" altLang="en-US" sz="2400" dirty="0" smtClean="0"/>
              <a:t>逆アセンブラツールは</a:t>
            </a:r>
            <a:r>
              <a:rPr lang="en-US" altLang="ja-JP" sz="2400" b="1" dirty="0" smtClean="0"/>
              <a:t>IDA</a:t>
            </a:r>
            <a:r>
              <a:rPr lang="ja-JP" altLang="en-US" sz="2400" dirty="0" smtClean="0"/>
              <a:t>を使用した</a:t>
            </a:r>
            <a:r>
              <a:rPr lang="en-US" altLang="ja-JP" sz="2400" baseline="30000" dirty="0" smtClean="0"/>
              <a:t>[2]</a:t>
            </a:r>
            <a:r>
              <a:rPr lang="ja-JP" altLang="en-US" sz="2400" dirty="0" smtClean="0"/>
              <a:t>．</a:t>
            </a:r>
          </a:p>
          <a:p>
            <a:pPr marL="285750" indent="-285750" algn="just">
              <a:buClr>
                <a:schemeClr val="accent1"/>
              </a:buClr>
              <a:buFont typeface="Arial" charset="0"/>
              <a:buChar char="•"/>
            </a:pPr>
            <a:endParaRPr lang="en-US" sz="2400" dirty="0"/>
          </a:p>
        </p:txBody>
      </p:sp>
      <p:sp>
        <p:nvSpPr>
          <p:cNvPr id="33" name="テキスト ボックス 4"/>
          <p:cNvSpPr txBox="1"/>
          <p:nvPr/>
        </p:nvSpPr>
        <p:spPr>
          <a:xfrm>
            <a:off x="473337" y="6145896"/>
            <a:ext cx="10819503" cy="646331"/>
          </a:xfrm>
          <a:prstGeom prst="rect">
            <a:avLst/>
          </a:prstGeom>
          <a:solidFill>
            <a:schemeClr val="bg1"/>
          </a:solidFill>
        </p:spPr>
        <p:txBody>
          <a:bodyPr wrap="square" rtlCol="0">
            <a:spAutoFit/>
          </a:bodyPr>
          <a:lstStyle/>
          <a:p>
            <a:r>
              <a:rPr kumimoji="1" lang="en-US" altLang="ja-JP" dirty="0">
                <a:latin typeface="Calibri" panose="020F0502020204030204" pitchFamily="34" charset="0"/>
                <a:cs typeface="Calibri" panose="020F0502020204030204" pitchFamily="34" charset="0"/>
              </a:rPr>
              <a:t>[</a:t>
            </a:r>
            <a:r>
              <a:rPr kumimoji="1" lang="en-US" altLang="ja-JP" dirty="0" smtClean="0">
                <a:latin typeface="Calibri" panose="020F0502020204030204" pitchFamily="34" charset="0"/>
                <a:cs typeface="Calibri" panose="020F0502020204030204" pitchFamily="34" charset="0"/>
              </a:rPr>
              <a:t>1] C. </a:t>
            </a:r>
            <a:r>
              <a:rPr kumimoji="1" lang="en-US" altLang="ja-JP" dirty="0" err="1" smtClean="0">
                <a:latin typeface="Calibri" panose="020F0502020204030204" pitchFamily="34" charset="0"/>
                <a:cs typeface="Calibri" panose="020F0502020204030204" pitchFamily="34" charset="0"/>
              </a:rPr>
              <a:t>Colberg</a:t>
            </a:r>
            <a:r>
              <a:rPr kumimoji="1" lang="en-US" altLang="ja-JP" dirty="0" smtClean="0">
                <a:latin typeface="Calibri" panose="020F0502020204030204" pitchFamily="34" charset="0"/>
                <a:cs typeface="Calibri" panose="020F0502020204030204" pitchFamily="34" charset="0"/>
              </a:rPr>
              <a:t>, “The Tigress diversifying C </a:t>
            </a:r>
            <a:r>
              <a:rPr kumimoji="1" lang="en-US" altLang="ja-JP" dirty="0" err="1" smtClean="0">
                <a:latin typeface="Calibri" panose="020F0502020204030204" pitchFamily="34" charset="0"/>
                <a:cs typeface="Calibri" panose="020F0502020204030204" pitchFamily="34" charset="0"/>
              </a:rPr>
              <a:t>virtualizer</a:t>
            </a:r>
            <a:r>
              <a:rPr lang="en-US" altLang="ja-JP" dirty="0" smtClean="0">
                <a:latin typeface="Calibri" panose="020F0502020204030204" pitchFamily="34" charset="0"/>
                <a:cs typeface="Calibri" panose="020F0502020204030204" pitchFamily="34" charset="0"/>
              </a:rPr>
              <a:t>”, http://tigress.cs.arizona.edu/</a:t>
            </a:r>
          </a:p>
          <a:p>
            <a:r>
              <a:rPr lang="en-US" altLang="ja-JP" dirty="0" smtClean="0">
                <a:latin typeface="Calibri" panose="020F0502020204030204" pitchFamily="34" charset="0"/>
                <a:ea typeface="Meiryo" charset="-128"/>
                <a:cs typeface="Calibri" panose="020F0502020204030204" pitchFamily="34" charset="0"/>
              </a:rPr>
              <a:t>[2] Hex-rays, IDA: About, https://</a:t>
            </a:r>
            <a:r>
              <a:rPr lang="en-US" altLang="ja-JP" dirty="0" err="1" smtClean="0">
                <a:latin typeface="Calibri" panose="020F0502020204030204" pitchFamily="34" charset="0"/>
                <a:ea typeface="Meiryo" charset="-128"/>
                <a:cs typeface="Calibri" panose="020F0502020204030204" pitchFamily="34" charset="0"/>
              </a:rPr>
              <a:t>www.hex-rays.com</a:t>
            </a:r>
            <a:r>
              <a:rPr lang="en-US" altLang="ja-JP" dirty="0" smtClean="0">
                <a:latin typeface="Calibri" panose="020F0502020204030204" pitchFamily="34" charset="0"/>
                <a:ea typeface="Meiryo" charset="-128"/>
                <a:cs typeface="Calibri" panose="020F0502020204030204" pitchFamily="34" charset="0"/>
              </a:rPr>
              <a:t>/products/</a:t>
            </a:r>
            <a:r>
              <a:rPr lang="en-US" altLang="ja-JP" dirty="0" err="1" smtClean="0">
                <a:latin typeface="Calibri" panose="020F0502020204030204" pitchFamily="34" charset="0"/>
                <a:ea typeface="Meiryo" charset="-128"/>
                <a:cs typeface="Calibri" panose="020F0502020204030204" pitchFamily="34" charset="0"/>
              </a:rPr>
              <a:t>ida</a:t>
            </a:r>
            <a:r>
              <a:rPr lang="en-US" altLang="ja-JP" dirty="0" smtClean="0">
                <a:latin typeface="Calibri" panose="020F0502020204030204" pitchFamily="34" charset="0"/>
                <a:ea typeface="Meiryo" charset="-128"/>
                <a:cs typeface="Calibri" panose="020F0502020204030204" pitchFamily="34" charset="0"/>
              </a:rPr>
              <a:t>/</a:t>
            </a:r>
            <a:r>
              <a:rPr lang="en-US" altLang="ja-JP" dirty="0" err="1" smtClean="0">
                <a:latin typeface="Calibri" panose="020F0502020204030204" pitchFamily="34" charset="0"/>
                <a:ea typeface="Meiryo" charset="-128"/>
                <a:cs typeface="Calibri" panose="020F0502020204030204" pitchFamily="34" charset="0"/>
              </a:rPr>
              <a:t>index.shtml</a:t>
            </a:r>
            <a:endParaRPr lang="ja-JP" altLang="en-US" dirty="0">
              <a:latin typeface="Calibri" panose="020F0502020204030204" pitchFamily="34" charset="0"/>
              <a:ea typeface="Meiryo" charset="-128"/>
              <a:cs typeface="Calibri" panose="020F0502020204030204" pitchFamily="34" charset="0"/>
            </a:endParaRPr>
          </a:p>
        </p:txBody>
      </p:sp>
    </p:spTree>
    <p:extLst>
      <p:ext uri="{BB962C8B-B14F-4D97-AF65-F5344CB8AC3E}">
        <p14:creationId xmlns:p14="http://schemas.microsoft.com/office/powerpoint/2010/main" val="213195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889143"/>
          </a:xfrm>
        </p:spPr>
        <p:txBody>
          <a:bodyPr/>
          <a:lstStyle/>
          <a:p>
            <a:r>
              <a:rPr kumimoji="1" lang="ja-JP" altLang="en-US" dirty="0" smtClean="0">
                <a:latin typeface="Meiryo" charset="-128"/>
                <a:ea typeface="Meiryo" charset="-128"/>
                <a:cs typeface="Meiryo" charset="-128"/>
              </a:rPr>
              <a:t>データの取得方法</a:t>
            </a:r>
            <a:r>
              <a:rPr kumimoji="1" lang="en-US" altLang="ja-JP" dirty="0" smtClean="0">
                <a:latin typeface="Meiryo" charset="-128"/>
                <a:ea typeface="Meiryo" charset="-128"/>
                <a:cs typeface="Meiryo" charset="-128"/>
              </a:rPr>
              <a:t> (2/2)</a:t>
            </a:r>
            <a:endParaRPr kumimoji="1" lang="ja-JP" altLang="en-US" dirty="0">
              <a:latin typeface="Meiryo" charset="-128"/>
              <a:ea typeface="Meiryo" charset="-128"/>
              <a:cs typeface="Meiryo" charset="-128"/>
            </a:endParaRPr>
          </a:p>
        </p:txBody>
      </p:sp>
      <p:sp>
        <p:nvSpPr>
          <p:cNvPr id="4" name="Slide Number Placeholder 3"/>
          <p:cNvSpPr>
            <a:spLocks noGrp="1"/>
          </p:cNvSpPr>
          <p:nvPr>
            <p:ph type="sldNum" sz="quarter" idx="12"/>
          </p:nvPr>
        </p:nvSpPr>
        <p:spPr/>
        <p:txBody>
          <a:bodyPr>
            <a:normAutofit lnSpcReduction="10000"/>
          </a:bodyPr>
          <a:lstStyle/>
          <a:p>
            <a:fld id="{B0FB5667-149E-4995-B450-CA05860B2BBE}" type="slidenum">
              <a:rPr kumimoji="1" lang="ja-JP" altLang="en-US" smtClean="0"/>
              <a:t>7</a:t>
            </a:fld>
            <a:endParaRPr kumimoji="1" lang="ja-JP" altLang="en-US"/>
          </a:p>
        </p:txBody>
      </p:sp>
      <p:grpSp>
        <p:nvGrpSpPr>
          <p:cNvPr id="56" name="Group 55"/>
          <p:cNvGrpSpPr/>
          <p:nvPr/>
        </p:nvGrpSpPr>
        <p:grpSpPr>
          <a:xfrm>
            <a:off x="1077838" y="1183015"/>
            <a:ext cx="9876674" cy="5281572"/>
            <a:chOff x="1077838" y="1183015"/>
            <a:chExt cx="9876674" cy="5281572"/>
          </a:xfrm>
        </p:grpSpPr>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215" y="1308736"/>
              <a:ext cx="1292285" cy="1038527"/>
            </a:xfrm>
            <a:prstGeom prst="rect">
              <a:avLst/>
            </a:prstGeom>
          </p:spPr>
        </p:pic>
        <p:sp>
          <p:nvSpPr>
            <p:cNvPr id="58" name="Right Arrow 57"/>
            <p:cNvSpPr/>
            <p:nvPr/>
          </p:nvSpPr>
          <p:spPr>
            <a:xfrm>
              <a:off x="2781409" y="1447941"/>
              <a:ext cx="632406" cy="564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Picture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3696" y="1216361"/>
              <a:ext cx="1223279" cy="1223279"/>
            </a:xfrm>
            <a:prstGeom prst="rect">
              <a:avLst/>
            </a:prstGeom>
          </p:spPr>
        </p:pic>
        <p:sp>
          <p:nvSpPr>
            <p:cNvPr id="60" name="Down Arrow 59"/>
            <p:cNvSpPr/>
            <p:nvPr/>
          </p:nvSpPr>
          <p:spPr>
            <a:xfrm>
              <a:off x="9320334" y="3230772"/>
              <a:ext cx="630000" cy="565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Left Arrow 60"/>
            <p:cNvSpPr/>
            <p:nvPr/>
          </p:nvSpPr>
          <p:spPr>
            <a:xfrm>
              <a:off x="7309336" y="4474194"/>
              <a:ext cx="565200" cy="630000"/>
            </a:xfrm>
            <a:prstGeom prst="leftArrow">
              <a:avLst>
                <a:gd name="adj1" fmla="val 50000"/>
                <a:gd name="adj2" fmla="val 44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3539406" y="2551595"/>
              <a:ext cx="1831123" cy="646331"/>
            </a:xfrm>
            <a:prstGeom prst="rect">
              <a:avLst/>
            </a:prstGeom>
            <a:noFill/>
          </p:spPr>
          <p:txBody>
            <a:bodyPr wrap="square" rtlCol="0">
              <a:spAutoFit/>
            </a:bodyPr>
            <a:lstStyle/>
            <a:p>
              <a:pPr algn="ctr"/>
              <a:r>
                <a:rPr lang="ja-JP" altLang="en-US" dirty="0"/>
                <a:t>難読化ツール：</a:t>
              </a:r>
              <a:r>
                <a:rPr lang="en-US" altLang="ja-JP" dirty="0"/>
                <a:t>TIGRESS</a:t>
              </a:r>
              <a:endParaRPr lang="en-US" dirty="0"/>
            </a:p>
          </p:txBody>
        </p:sp>
        <p:sp>
          <p:nvSpPr>
            <p:cNvPr id="63" name="TextBox 62"/>
            <p:cNvSpPr txBox="1"/>
            <p:nvPr/>
          </p:nvSpPr>
          <p:spPr>
            <a:xfrm>
              <a:off x="1077838" y="2578563"/>
              <a:ext cx="1736599" cy="646331"/>
            </a:xfrm>
            <a:prstGeom prst="rect">
              <a:avLst/>
            </a:prstGeom>
            <a:noFill/>
          </p:spPr>
          <p:txBody>
            <a:bodyPr wrap="square" rtlCol="0">
              <a:spAutoFit/>
            </a:bodyPr>
            <a:lstStyle/>
            <a:p>
              <a:pPr algn="ctr"/>
              <a:r>
                <a:rPr lang="ja-JP" altLang="en-US" dirty="0"/>
                <a:t>難読化対象</a:t>
              </a:r>
            </a:p>
            <a:p>
              <a:pPr algn="ctr"/>
              <a:r>
                <a:rPr lang="ja-JP" altLang="en-US" dirty="0"/>
                <a:t>プログラム</a:t>
              </a:r>
              <a:endParaRPr lang="en-US" dirty="0"/>
            </a:p>
          </p:txBody>
        </p:sp>
        <p:sp>
          <p:nvSpPr>
            <p:cNvPr id="64" name="TextBox 63"/>
            <p:cNvSpPr txBox="1"/>
            <p:nvPr/>
          </p:nvSpPr>
          <p:spPr>
            <a:xfrm>
              <a:off x="8699793" y="2551595"/>
              <a:ext cx="1871083" cy="646331"/>
            </a:xfrm>
            <a:prstGeom prst="rect">
              <a:avLst/>
            </a:prstGeom>
            <a:noFill/>
          </p:spPr>
          <p:txBody>
            <a:bodyPr wrap="square" rtlCol="0">
              <a:spAutoFit/>
            </a:bodyPr>
            <a:lstStyle/>
            <a:p>
              <a:pPr algn="ctr"/>
              <a:r>
                <a:rPr lang="ja-JP" altLang="en-US" dirty="0"/>
                <a:t>逆アセンブラツール：</a:t>
              </a:r>
              <a:r>
                <a:rPr lang="en-US" altLang="ja-JP" dirty="0"/>
                <a:t>IDA</a:t>
              </a:r>
              <a:endParaRPr lang="en-US" dirty="0"/>
            </a:p>
          </p:txBody>
        </p:sp>
        <p:sp>
          <p:nvSpPr>
            <p:cNvPr id="65" name="Multidocument 64"/>
            <p:cNvSpPr/>
            <p:nvPr/>
          </p:nvSpPr>
          <p:spPr>
            <a:xfrm>
              <a:off x="1376278" y="1207889"/>
              <a:ext cx="1139720" cy="1346126"/>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gzip.c</a:t>
              </a:r>
              <a:endParaRPr lang="en-US" dirty="0"/>
            </a:p>
          </p:txBody>
        </p:sp>
        <p:sp>
          <p:nvSpPr>
            <p:cNvPr id="66" name="Document 65"/>
            <p:cNvSpPr/>
            <p:nvPr/>
          </p:nvSpPr>
          <p:spPr>
            <a:xfrm>
              <a:off x="1261873" y="3733904"/>
              <a:ext cx="3493918" cy="2046353"/>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300" b="1" dirty="0" smtClean="0">
                  <a:latin typeface="Meiryo" charset="-128"/>
                  <a:ea typeface="Meiryo" charset="-128"/>
                  <a:cs typeface="Meiryo" charset="-128"/>
                </a:rPr>
                <a:t>関数名，</a:t>
              </a:r>
              <a:r>
                <a:rPr lang="en-US" altLang="ja-JP" sz="1300" b="1" dirty="0" smtClean="0">
                  <a:latin typeface="Meiryo" charset="-128"/>
                  <a:ea typeface="Meiryo" charset="-128"/>
                  <a:cs typeface="Meiryo" charset="-128"/>
                </a:rPr>
                <a:t>3-gram,</a:t>
              </a:r>
              <a:r>
                <a:rPr lang="ja-JP" altLang="en-US" sz="1300" b="1" dirty="0" smtClean="0">
                  <a:latin typeface="Meiryo" charset="-128"/>
                  <a:ea typeface="Meiryo" charset="-128"/>
                  <a:cs typeface="Meiryo" charset="-128"/>
                </a:rPr>
                <a:t>生起確率，驚き値</a:t>
              </a:r>
              <a:endParaRPr lang="en-US" sz="1300" b="1" dirty="0" smtClean="0">
                <a:latin typeface="Meiryo" charset="-128"/>
                <a:ea typeface="Meiryo" charset="-128"/>
                <a:cs typeface="Meiryo" charset="-128"/>
              </a:endParaRPr>
            </a:p>
            <a:p>
              <a:r>
                <a:rPr lang="en-US" sz="1300" dirty="0" smtClean="0">
                  <a:latin typeface="American Typewriter" charset="0"/>
                  <a:ea typeface="American Typewriter" charset="0"/>
                  <a:cs typeface="American Typewriter" charset="0"/>
                </a:rPr>
                <a:t>main</a:t>
              </a:r>
              <a:r>
                <a:rPr lang="en-US" sz="1300" dirty="0">
                  <a:latin typeface="American Typewriter" charset="0"/>
                  <a:ea typeface="American Typewriter" charset="0"/>
                  <a:cs typeface="American Typewriter" charset="0"/>
                </a:rPr>
                <a:t>,&lt;f&gt; push </a:t>
              </a:r>
              <a:r>
                <a:rPr lang="en-US" sz="1300" dirty="0" smtClean="0">
                  <a:latin typeface="American Typewriter" charset="0"/>
                  <a:ea typeface="American Typewriter" charset="0"/>
                  <a:cs typeface="American Typewriter" charset="0"/>
                </a:rPr>
                <a:t>push,0.0014,3.148,379,1</a:t>
              </a:r>
              <a:endParaRPr lang="en-US" sz="1300" dirty="0">
                <a:latin typeface="American Typewriter" charset="0"/>
                <a:ea typeface="American Typewriter" charset="0"/>
                <a:cs typeface="American Typewriter" charset="0"/>
              </a:endParaRPr>
            </a:p>
            <a:p>
              <a:r>
                <a:rPr lang="en-US" sz="1300" dirty="0" err="1">
                  <a:latin typeface="American Typewriter" charset="0"/>
                  <a:ea typeface="American Typewriter" charset="0"/>
                  <a:cs typeface="American Typewriter" charset="0"/>
                </a:rPr>
                <a:t>main,push</a:t>
              </a:r>
              <a:r>
                <a:rPr lang="en-US" sz="1300" dirty="0">
                  <a:latin typeface="American Typewriter" charset="0"/>
                  <a:ea typeface="American Typewriter" charset="0"/>
                  <a:cs typeface="American Typewriter" charset="0"/>
                </a:rPr>
                <a:t> push </a:t>
              </a:r>
              <a:r>
                <a:rPr lang="en-US" sz="1300" dirty="0" smtClean="0">
                  <a:latin typeface="American Typewriter" charset="0"/>
                  <a:ea typeface="American Typewriter" charset="0"/>
                  <a:cs typeface="American Typewriter" charset="0"/>
                </a:rPr>
                <a:t>push,0.0032,2.760,379,2</a:t>
              </a:r>
              <a:endParaRPr lang="en-US" sz="1300" dirty="0">
                <a:latin typeface="American Typewriter" charset="0"/>
                <a:ea typeface="American Typewriter" charset="0"/>
                <a:cs typeface="American Typewriter" charset="0"/>
              </a:endParaRPr>
            </a:p>
            <a:p>
              <a:pPr algn="ctr"/>
              <a:r>
                <a:rPr lang="en-US" sz="1300" dirty="0">
                  <a:latin typeface="American Typewriter" charset="0"/>
                  <a:ea typeface="American Typewriter" charset="0"/>
                  <a:cs typeface="American Typewriter" charset="0"/>
                </a:rPr>
                <a:t>:</a:t>
              </a:r>
            </a:p>
            <a:p>
              <a:r>
                <a:rPr lang="sk-SK" sz="1300" dirty="0" err="1">
                  <a:latin typeface="American Typewriter" charset="0"/>
                  <a:ea typeface="American Typewriter" charset="0"/>
                  <a:cs typeface="American Typewriter" charset="0"/>
                </a:rPr>
                <a:t>main,call</a:t>
              </a:r>
              <a:r>
                <a:rPr lang="sk-SK" sz="1300" dirty="0">
                  <a:latin typeface="American Typewriter" charset="0"/>
                  <a:ea typeface="American Typewriter" charset="0"/>
                  <a:cs typeface="American Typewriter" charset="0"/>
                </a:rPr>
                <a:t> </a:t>
              </a:r>
              <a:r>
                <a:rPr lang="sk-SK" sz="1300" dirty="0" err="1">
                  <a:latin typeface="American Typewriter" charset="0"/>
                  <a:ea typeface="American Typewriter" charset="0"/>
                  <a:cs typeface="American Typewriter" charset="0"/>
                </a:rPr>
                <a:t>mov</a:t>
              </a:r>
              <a:r>
                <a:rPr lang="sk-SK" sz="1300" dirty="0">
                  <a:latin typeface="American Typewriter" charset="0"/>
                  <a:ea typeface="American Typewriter" charset="0"/>
                  <a:cs typeface="American Typewriter" charset="0"/>
                </a:rPr>
                <a:t> </a:t>
              </a:r>
              <a:r>
                <a:rPr lang="sk-SK" sz="1300" dirty="0" smtClean="0">
                  <a:latin typeface="American Typewriter" charset="0"/>
                  <a:ea typeface="American Typewriter" charset="0"/>
                  <a:cs typeface="American Typewriter" charset="0"/>
                </a:rPr>
                <a:t>jmp,0.0035,2.715,379,378</a:t>
              </a:r>
              <a:endParaRPr lang="sk-SK" sz="1300" dirty="0">
                <a:latin typeface="American Typewriter" charset="0"/>
                <a:ea typeface="American Typewriter" charset="0"/>
                <a:cs typeface="American Typewriter" charset="0"/>
              </a:endParaRPr>
            </a:p>
            <a:p>
              <a:r>
                <a:rPr lang="sk-SK" sz="1300" dirty="0" err="1">
                  <a:latin typeface="American Typewriter" charset="0"/>
                  <a:ea typeface="American Typewriter" charset="0"/>
                  <a:cs typeface="American Typewriter" charset="0"/>
                </a:rPr>
                <a:t>main,mov</a:t>
              </a:r>
              <a:r>
                <a:rPr lang="sk-SK" sz="1300" dirty="0">
                  <a:latin typeface="American Typewriter" charset="0"/>
                  <a:ea typeface="American Typewriter" charset="0"/>
                  <a:cs typeface="American Typewriter" charset="0"/>
                </a:rPr>
                <a:t> </a:t>
              </a:r>
              <a:r>
                <a:rPr lang="sk-SK" sz="1300" dirty="0" err="1">
                  <a:latin typeface="American Typewriter" charset="0"/>
                  <a:ea typeface="American Typewriter" charset="0"/>
                  <a:cs typeface="American Typewriter" charset="0"/>
                </a:rPr>
                <a:t>jmp</a:t>
              </a:r>
              <a:r>
                <a:rPr lang="sk-SK" sz="1300" dirty="0">
                  <a:latin typeface="American Typewriter" charset="0"/>
                  <a:ea typeface="American Typewriter" charset="0"/>
                  <a:cs typeface="American Typewriter" charset="0"/>
                </a:rPr>
                <a:t> &lt;/f&gt;,</a:t>
              </a:r>
              <a:r>
                <a:rPr lang="sk-SK" sz="1300" dirty="0" smtClean="0">
                  <a:latin typeface="American Typewriter" charset="0"/>
                  <a:ea typeface="American Typewriter" charset="0"/>
                  <a:cs typeface="American Typewriter" charset="0"/>
                </a:rPr>
                <a:t>0.0017,3.042,379,379</a:t>
              </a:r>
              <a:endParaRPr lang="sk-SK" sz="1300" dirty="0">
                <a:latin typeface="American Typewriter" charset="0"/>
                <a:ea typeface="American Typewriter" charset="0"/>
                <a:cs typeface="American Typewriter" charset="0"/>
              </a:endParaRPr>
            </a:p>
            <a:p>
              <a:r>
                <a:rPr lang="sk-SK" sz="1300" dirty="0">
                  <a:latin typeface="American Typewriter" charset="0"/>
                  <a:ea typeface="American Typewriter" charset="0"/>
                  <a:cs typeface="American Typewriter" charset="0"/>
                </a:rPr>
                <a:t>_start,&lt;f&gt; </a:t>
              </a:r>
              <a:r>
                <a:rPr lang="sk-SK" sz="1300" dirty="0" err="1">
                  <a:latin typeface="American Typewriter" charset="0"/>
                  <a:ea typeface="American Typewriter" charset="0"/>
                  <a:cs typeface="American Typewriter" charset="0"/>
                </a:rPr>
                <a:t>xor</a:t>
              </a:r>
              <a:r>
                <a:rPr lang="sk-SK" sz="1300" dirty="0">
                  <a:latin typeface="American Typewriter" charset="0"/>
                  <a:ea typeface="American Typewriter" charset="0"/>
                  <a:cs typeface="American Typewriter" charset="0"/>
                </a:rPr>
                <a:t> </a:t>
              </a:r>
              <a:r>
                <a:rPr lang="sk-SK" sz="1300" dirty="0" smtClean="0">
                  <a:latin typeface="American Typewriter" charset="0"/>
                  <a:ea typeface="American Typewriter" charset="0"/>
                  <a:cs typeface="American Typewriter" charset="0"/>
                </a:rPr>
                <a:t>mov,0.00012,4.356,12,1</a:t>
              </a:r>
              <a:endParaRPr lang="sk-SK" sz="1300" dirty="0">
                <a:latin typeface="American Typewriter" charset="0"/>
                <a:ea typeface="American Typewriter" charset="0"/>
                <a:cs typeface="American Typewriter" charset="0"/>
              </a:endParaRPr>
            </a:p>
            <a:p>
              <a:pPr algn="ctr"/>
              <a:r>
                <a:rPr lang="sk-SK" sz="1300" dirty="0" smtClean="0">
                  <a:latin typeface="American Typewriter" charset="0"/>
                  <a:ea typeface="American Typewriter" charset="0"/>
                  <a:cs typeface="American Typewriter" charset="0"/>
                </a:rPr>
                <a:t>:</a:t>
              </a:r>
              <a:endParaRPr lang="sk-SK" sz="1300" dirty="0">
                <a:latin typeface="American Typewriter" charset="0"/>
                <a:ea typeface="American Typewriter" charset="0"/>
                <a:cs typeface="American Typewriter" charset="0"/>
              </a:endParaRPr>
            </a:p>
          </p:txBody>
        </p:sp>
        <p:sp>
          <p:nvSpPr>
            <p:cNvPr id="67" name="Right Arrow 66"/>
            <p:cNvSpPr/>
            <p:nvPr/>
          </p:nvSpPr>
          <p:spPr>
            <a:xfrm>
              <a:off x="5400606" y="1447941"/>
              <a:ext cx="632406" cy="564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Multidocument 67"/>
            <p:cNvSpPr/>
            <p:nvPr/>
          </p:nvSpPr>
          <p:spPr>
            <a:xfrm>
              <a:off x="6371412" y="1183015"/>
              <a:ext cx="1193165" cy="1378315"/>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encodeData.c</a:t>
              </a:r>
              <a:endParaRPr lang="en-US" dirty="0"/>
            </a:p>
          </p:txBody>
        </p:sp>
        <p:sp>
          <p:nvSpPr>
            <p:cNvPr id="69" name="TextBox 68"/>
            <p:cNvSpPr txBox="1"/>
            <p:nvPr/>
          </p:nvSpPr>
          <p:spPr>
            <a:xfrm>
              <a:off x="6099694" y="2550354"/>
              <a:ext cx="1736599" cy="646331"/>
            </a:xfrm>
            <a:prstGeom prst="rect">
              <a:avLst/>
            </a:prstGeom>
            <a:noFill/>
          </p:spPr>
          <p:txBody>
            <a:bodyPr wrap="square" rtlCol="0">
              <a:spAutoFit/>
            </a:bodyPr>
            <a:lstStyle/>
            <a:p>
              <a:pPr algn="ctr"/>
              <a:r>
                <a:rPr lang="ja-JP" altLang="en-US" dirty="0" smtClean="0"/>
                <a:t>難読化されたプログラム</a:t>
              </a:r>
              <a:endParaRPr lang="en-US" dirty="0"/>
            </a:p>
          </p:txBody>
        </p:sp>
        <p:sp>
          <p:nvSpPr>
            <p:cNvPr id="70" name="Right Arrow 69"/>
            <p:cNvSpPr/>
            <p:nvPr/>
          </p:nvSpPr>
          <p:spPr>
            <a:xfrm>
              <a:off x="7874536" y="1545587"/>
              <a:ext cx="632406" cy="564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Multidocument 70"/>
            <p:cNvSpPr/>
            <p:nvPr/>
          </p:nvSpPr>
          <p:spPr>
            <a:xfrm>
              <a:off x="8014844" y="3891878"/>
              <a:ext cx="2939668" cy="1613647"/>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ja-JP" sz="1100" b="1" dirty="0">
                  <a:solidFill>
                    <a:srgbClr val="004CE8"/>
                  </a:solidFill>
                  <a:latin typeface="Courier New" charset="0"/>
                  <a:ea typeface="Courier New" charset="0"/>
                  <a:cs typeface="Courier New" charset="0"/>
                </a:rPr>
                <a:t>push	</a:t>
              </a:r>
              <a:r>
                <a:rPr lang="en-US" altLang="ja-JP" sz="1100" b="1" dirty="0" err="1">
                  <a:solidFill>
                    <a:srgbClr val="004CE8"/>
                  </a:solidFill>
                  <a:latin typeface="Courier New" charset="0"/>
                  <a:ea typeface="Courier New" charset="0"/>
                  <a:cs typeface="Courier New" charset="0"/>
                </a:rPr>
                <a:t>rbp</a:t>
              </a:r>
              <a:endParaRPr lang="ja-JP" altLang="en-US" sz="1100" b="1" dirty="0">
                <a:solidFill>
                  <a:srgbClr val="004CE8"/>
                </a:solidFill>
                <a:latin typeface="Courier New" charset="0"/>
                <a:ea typeface="Courier New" charset="0"/>
                <a:cs typeface="Courier New" charset="0"/>
              </a:endParaRPr>
            </a:p>
            <a:p>
              <a:r>
                <a:rPr lang="en-US" sz="1100" b="1" dirty="0" err="1">
                  <a:solidFill>
                    <a:srgbClr val="004CE8"/>
                  </a:solidFill>
                  <a:latin typeface="Courier New" charset="0"/>
                  <a:ea typeface="Courier New" charset="0"/>
                  <a:cs typeface="Courier New" charset="0"/>
                </a:rPr>
                <a:t>mov</a:t>
              </a:r>
              <a:r>
                <a:rPr lang="en-US" sz="1100" b="1" dirty="0">
                  <a:solidFill>
                    <a:srgbClr val="004CE8"/>
                  </a:solidFill>
                  <a:latin typeface="Courier New" charset="0"/>
                  <a:ea typeface="Courier New" charset="0"/>
                  <a:cs typeface="Courier New" charset="0"/>
                </a:rPr>
                <a:t>	</a:t>
              </a:r>
              <a:r>
                <a:rPr lang="en-US" sz="1100" b="1" dirty="0" err="1">
                  <a:solidFill>
                    <a:srgbClr val="004CE8"/>
                  </a:solidFill>
                  <a:latin typeface="Courier New" charset="0"/>
                  <a:ea typeface="Courier New" charset="0"/>
                  <a:cs typeface="Courier New" charset="0"/>
                </a:rPr>
                <a:t>ecx</a:t>
              </a:r>
              <a:r>
                <a:rPr lang="en-US" sz="1100" b="1" dirty="0">
                  <a:solidFill>
                    <a:srgbClr val="004CE8"/>
                  </a:solidFill>
                  <a:latin typeface="Courier New" charset="0"/>
                  <a:ea typeface="Courier New" charset="0"/>
                  <a:cs typeface="Courier New" charset="0"/>
                </a:rPr>
                <a:t>, </a:t>
              </a:r>
              <a:r>
                <a:rPr lang="en-US" sz="1100" b="1" dirty="0">
                  <a:latin typeface="Courier New" charset="0"/>
                  <a:ea typeface="Courier New" charset="0"/>
                  <a:cs typeface="Courier New" charset="0"/>
                </a:rPr>
                <a:t>[ebp+</a:t>
              </a:r>
              <a:r>
                <a:rPr lang="en-US" sz="1100" b="1" dirty="0">
                  <a:solidFill>
                    <a:srgbClr val="00B050"/>
                  </a:solidFill>
                  <a:latin typeface="Courier New" charset="0"/>
                  <a:ea typeface="Courier New" charset="0"/>
                  <a:cs typeface="Courier New" charset="0"/>
                </a:rPr>
                <a:t>var_18</a:t>
              </a:r>
              <a:r>
                <a:rPr lang="en-US" sz="1100" b="1" dirty="0">
                  <a:latin typeface="Courier New" charset="0"/>
                  <a:ea typeface="Courier New" charset="0"/>
                  <a:cs typeface="Courier New" charset="0"/>
                </a:rPr>
                <a:t>]</a:t>
              </a:r>
            </a:p>
            <a:p>
              <a:r>
                <a:rPr lang="en-US" sz="1100" b="1" dirty="0">
                  <a:solidFill>
                    <a:srgbClr val="004CE8"/>
                  </a:solidFill>
                  <a:latin typeface="Courier New" charset="0"/>
                  <a:ea typeface="Courier New" charset="0"/>
                  <a:cs typeface="Courier New" charset="0"/>
                </a:rPr>
                <a:t>lea	</a:t>
              </a:r>
              <a:r>
                <a:rPr lang="en-US" sz="1100" b="1" dirty="0" err="1">
                  <a:solidFill>
                    <a:srgbClr val="004CE8"/>
                  </a:solidFill>
                  <a:latin typeface="Courier New" charset="0"/>
                  <a:ea typeface="Courier New" charset="0"/>
                  <a:cs typeface="Courier New" charset="0"/>
                </a:rPr>
                <a:t>rax</a:t>
              </a:r>
              <a:r>
                <a:rPr lang="en-US" sz="1100" b="1" dirty="0">
                  <a:solidFill>
                    <a:srgbClr val="004CE8"/>
                  </a:solidFill>
                  <a:latin typeface="Courier New" charset="0"/>
                  <a:ea typeface="Courier New" charset="0"/>
                  <a:cs typeface="Courier New" charset="0"/>
                </a:rPr>
                <a:t>, </a:t>
              </a:r>
              <a:r>
                <a:rPr lang="en-US" sz="1100" b="1" dirty="0">
                  <a:latin typeface="Courier New" charset="0"/>
                  <a:ea typeface="Courier New" charset="0"/>
                  <a:cs typeface="Courier New" charset="0"/>
                </a:rPr>
                <a:t>[rbp+</a:t>
              </a:r>
              <a:r>
                <a:rPr lang="en-US" sz="1100" b="1" dirty="0">
                  <a:solidFill>
                    <a:srgbClr val="00B050"/>
                  </a:solidFill>
                  <a:latin typeface="Courier New" charset="0"/>
                  <a:ea typeface="Courier New" charset="0"/>
                  <a:cs typeface="Courier New" charset="0"/>
                </a:rPr>
                <a:t>var_40</a:t>
              </a:r>
              <a:r>
                <a:rPr lang="en-US" sz="1100" b="1" dirty="0">
                  <a:latin typeface="Courier New" charset="0"/>
                  <a:ea typeface="Courier New" charset="0"/>
                  <a:cs typeface="Courier New" charset="0"/>
                </a:rPr>
                <a:t>]</a:t>
              </a:r>
            </a:p>
            <a:p>
              <a:r>
                <a:rPr lang="en-US" sz="1100" b="1" dirty="0">
                  <a:solidFill>
                    <a:srgbClr val="004CE8"/>
                  </a:solidFill>
                  <a:latin typeface="Courier New" charset="0"/>
                  <a:ea typeface="Courier New" charset="0"/>
                  <a:cs typeface="Courier New" charset="0"/>
                </a:rPr>
                <a:t>sub	</a:t>
              </a:r>
              <a:r>
                <a:rPr lang="en-US" sz="1100" b="1" dirty="0" err="1">
                  <a:solidFill>
                    <a:srgbClr val="004CE8"/>
                  </a:solidFill>
                  <a:latin typeface="Courier New" charset="0"/>
                  <a:ea typeface="Courier New" charset="0"/>
                  <a:cs typeface="Courier New" charset="0"/>
                </a:rPr>
                <a:t>rsp</a:t>
              </a:r>
              <a:r>
                <a:rPr lang="en-US" sz="1100" b="1" dirty="0">
                  <a:solidFill>
                    <a:srgbClr val="004CE8"/>
                  </a:solidFill>
                  <a:latin typeface="Courier New" charset="0"/>
                  <a:ea typeface="Courier New" charset="0"/>
                  <a:cs typeface="Courier New" charset="0"/>
                </a:rPr>
                <a:t>, </a:t>
              </a:r>
              <a:r>
                <a:rPr lang="en-US" sz="1100" b="1" dirty="0">
                  <a:solidFill>
                    <a:srgbClr val="00B050"/>
                  </a:solidFill>
                  <a:latin typeface="Courier New" charset="0"/>
                  <a:ea typeface="Courier New" charset="0"/>
                  <a:cs typeface="Courier New" charset="0"/>
                </a:rPr>
                <a:t>50h</a:t>
              </a:r>
            </a:p>
            <a:p>
              <a:r>
                <a:rPr lang="en-US" sz="1100" b="1" dirty="0">
                  <a:solidFill>
                    <a:srgbClr val="004CE8"/>
                  </a:solidFill>
                  <a:latin typeface="Courier New" charset="0"/>
                  <a:ea typeface="Courier New" charset="0"/>
                  <a:cs typeface="Courier New" charset="0"/>
                </a:rPr>
                <a:t>call	</a:t>
              </a:r>
              <a:r>
                <a:rPr lang="en-US" sz="1100" b="1" dirty="0">
                  <a:solidFill>
                    <a:srgbClr val="00B050"/>
                  </a:solidFill>
                  <a:latin typeface="Courier New" charset="0"/>
                  <a:ea typeface="Courier New" charset="0"/>
                  <a:cs typeface="Courier New" charset="0"/>
                </a:rPr>
                <a:t>sub_400320</a:t>
              </a:r>
            </a:p>
            <a:p>
              <a:pPr algn="ctr"/>
              <a:r>
                <a:rPr lang="en-US" sz="1100" dirty="0" smtClean="0">
                  <a:latin typeface="Courier New" charset="0"/>
                  <a:ea typeface="Courier New" charset="0"/>
                  <a:cs typeface="Courier New" charset="0"/>
                </a:rPr>
                <a:t>:</a:t>
              </a:r>
              <a:endParaRPr lang="en-US" sz="1100" dirty="0">
                <a:latin typeface="Courier New" charset="0"/>
                <a:ea typeface="Courier New" charset="0"/>
                <a:cs typeface="Courier New" charset="0"/>
              </a:endParaRPr>
            </a:p>
          </p:txBody>
        </p:sp>
        <p:sp>
          <p:nvSpPr>
            <p:cNvPr id="72" name="TextBox 71"/>
            <p:cNvSpPr txBox="1"/>
            <p:nvPr/>
          </p:nvSpPr>
          <p:spPr>
            <a:xfrm>
              <a:off x="8506942" y="5562277"/>
              <a:ext cx="2266651" cy="369332"/>
            </a:xfrm>
            <a:prstGeom prst="rect">
              <a:avLst/>
            </a:prstGeom>
            <a:noFill/>
          </p:spPr>
          <p:txBody>
            <a:bodyPr wrap="square" rtlCol="0">
              <a:spAutoFit/>
            </a:bodyPr>
            <a:lstStyle/>
            <a:p>
              <a:pPr algn="ctr"/>
              <a:r>
                <a:rPr lang="ja-JP" altLang="en-US" dirty="0" smtClean="0"/>
                <a:t>アセンブリコード</a:t>
              </a:r>
              <a:endParaRPr lang="en-US" dirty="0"/>
            </a:p>
          </p:txBody>
        </p:sp>
        <p:sp>
          <p:nvSpPr>
            <p:cNvPr id="73" name="Left Arrow 72"/>
            <p:cNvSpPr/>
            <p:nvPr/>
          </p:nvSpPr>
          <p:spPr>
            <a:xfrm>
              <a:off x="4896098" y="4566180"/>
              <a:ext cx="565200" cy="630000"/>
            </a:xfrm>
            <a:prstGeom prst="leftArrow">
              <a:avLst>
                <a:gd name="adj1" fmla="val 50000"/>
                <a:gd name="adj2" fmla="val 44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Card 73"/>
            <p:cNvSpPr/>
            <p:nvPr/>
          </p:nvSpPr>
          <p:spPr>
            <a:xfrm>
              <a:off x="5962068" y="4113008"/>
              <a:ext cx="1069660" cy="1310332"/>
            </a:xfrm>
            <a:prstGeom prst="flowChartPunchedCar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problist.py</a:t>
              </a:r>
              <a:endParaRPr lang="en-US" dirty="0"/>
            </a:p>
          </p:txBody>
        </p:sp>
        <p:sp>
          <p:nvSpPr>
            <p:cNvPr id="75" name="TextBox 74"/>
            <p:cNvSpPr txBox="1"/>
            <p:nvPr/>
          </p:nvSpPr>
          <p:spPr>
            <a:xfrm>
              <a:off x="5461298" y="5541257"/>
              <a:ext cx="2071200" cy="923330"/>
            </a:xfrm>
            <a:prstGeom prst="rect">
              <a:avLst/>
            </a:prstGeom>
            <a:noFill/>
          </p:spPr>
          <p:txBody>
            <a:bodyPr wrap="square" rtlCol="0">
              <a:spAutoFit/>
            </a:bodyPr>
            <a:lstStyle/>
            <a:p>
              <a:pPr algn="ctr"/>
              <a:r>
                <a:rPr lang="ja-JP" altLang="en-US" smtClean="0"/>
                <a:t>コードの生起確率を計算するためのプログラム</a:t>
              </a:r>
              <a:endParaRPr lang="en-US" dirty="0"/>
            </a:p>
          </p:txBody>
        </p:sp>
        <p:sp>
          <p:nvSpPr>
            <p:cNvPr id="76" name="TextBox 75"/>
            <p:cNvSpPr txBox="1"/>
            <p:nvPr/>
          </p:nvSpPr>
          <p:spPr>
            <a:xfrm>
              <a:off x="1884442" y="5738651"/>
              <a:ext cx="2426340" cy="646331"/>
            </a:xfrm>
            <a:prstGeom prst="rect">
              <a:avLst/>
            </a:prstGeom>
            <a:noFill/>
          </p:spPr>
          <p:txBody>
            <a:bodyPr wrap="square" rtlCol="0">
              <a:spAutoFit/>
            </a:bodyPr>
            <a:lstStyle/>
            <a:p>
              <a:pPr algn="ctr"/>
              <a:r>
                <a:rPr lang="en-US" dirty="0" smtClean="0"/>
                <a:t>3-gram</a:t>
              </a:r>
              <a:r>
                <a:rPr lang="ja-JP" altLang="en-US" dirty="0" smtClean="0"/>
                <a:t>断片コードの</a:t>
              </a:r>
              <a:r>
                <a:rPr lang="en-US" altLang="ja-JP" dirty="0" err="1" smtClean="0"/>
                <a:t>surprisal</a:t>
              </a:r>
              <a:r>
                <a:rPr lang="ja-JP" altLang="en-US" dirty="0" smtClean="0"/>
                <a:t>データ</a:t>
              </a:r>
              <a:endParaRPr lang="en-US" dirty="0"/>
            </a:p>
          </p:txBody>
        </p:sp>
      </p:grpSp>
      <p:sp>
        <p:nvSpPr>
          <p:cNvPr id="5" name="Rectangular Callout 4"/>
          <p:cNvSpPr/>
          <p:nvPr/>
        </p:nvSpPr>
        <p:spPr>
          <a:xfrm>
            <a:off x="1228586" y="1183016"/>
            <a:ext cx="9309004" cy="2084659"/>
          </a:xfrm>
          <a:prstGeom prst="wedgeRectCallout">
            <a:avLst>
              <a:gd name="adj1" fmla="val -29998"/>
              <a:gd name="adj2" fmla="val 66423"/>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lgn="just">
              <a:buClr>
                <a:schemeClr val="accent1"/>
              </a:buClr>
              <a:buFont typeface="Arial" charset="0"/>
              <a:buChar char="•"/>
            </a:pPr>
            <a:r>
              <a:rPr lang="ja-JP" altLang="en-US" sz="2400" dirty="0" smtClean="0"/>
              <a:t>アセンブリコードを</a:t>
            </a:r>
            <a:r>
              <a:rPr lang="en-US" altLang="ja-JP" sz="2400" dirty="0" smtClean="0"/>
              <a:t>3</a:t>
            </a:r>
            <a:r>
              <a:rPr lang="ja-JP" altLang="en-US" sz="2400" dirty="0" smtClean="0"/>
              <a:t>つずつ並べ，</a:t>
            </a:r>
            <a:r>
              <a:rPr lang="en-US" altLang="ja-JP" sz="2400" b="1" dirty="0" smtClean="0"/>
              <a:t>3-gram</a:t>
            </a:r>
            <a:r>
              <a:rPr lang="ja-JP" altLang="en-US" sz="2400" b="1" dirty="0" smtClean="0"/>
              <a:t>のコード断片</a:t>
            </a:r>
            <a:r>
              <a:rPr lang="ja-JP" altLang="en-US" sz="2400" dirty="0" smtClean="0"/>
              <a:t>を作る．</a:t>
            </a:r>
            <a:endParaRPr lang="en-US" altLang="ja-JP" sz="2400" dirty="0" smtClean="0"/>
          </a:p>
          <a:p>
            <a:pPr marL="285750" indent="-285750" algn="just">
              <a:buClr>
                <a:schemeClr val="accent1"/>
              </a:buClr>
              <a:buFont typeface="Arial" charset="0"/>
              <a:buChar char="•"/>
            </a:pPr>
            <a:r>
              <a:rPr lang="ja-JP" altLang="en-US" sz="2400" dirty="0" smtClean="0"/>
              <a:t>コーパスデータと比較し，コード断片の生起確率を求める．</a:t>
            </a:r>
          </a:p>
          <a:p>
            <a:pPr marL="285750" indent="-285750" algn="just">
              <a:buClr>
                <a:schemeClr val="accent1"/>
              </a:buClr>
              <a:buFont typeface="Arial" charset="0"/>
              <a:buChar char="•"/>
            </a:pPr>
            <a:r>
              <a:rPr lang="ja-JP" altLang="en-US" sz="2400" dirty="0" smtClean="0"/>
              <a:t>コーパスデータは</a:t>
            </a:r>
            <a:r>
              <a:rPr lang="en-US" altLang="ja-JP" sz="2400" dirty="0" err="1" smtClean="0"/>
              <a:t>CentOS</a:t>
            </a:r>
            <a:r>
              <a:rPr lang="en-US" altLang="ja-JP" sz="2400" baseline="30000" dirty="0"/>
              <a:t>*</a:t>
            </a:r>
            <a:r>
              <a:rPr lang="ja-JP" altLang="en-US" sz="2400" dirty="0" smtClean="0"/>
              <a:t>の「</a:t>
            </a:r>
            <a:r>
              <a:rPr lang="en-US" altLang="ja-JP" sz="2400" dirty="0" smtClean="0"/>
              <a:t>Application</a:t>
            </a:r>
            <a:r>
              <a:rPr lang="ja-JP" altLang="en-US" sz="2400" dirty="0" smtClean="0"/>
              <a:t>」に分類されるプログラムを用いた．</a:t>
            </a:r>
            <a:endParaRPr lang="en-US" altLang="ja-JP" sz="2400" dirty="0" smtClean="0"/>
          </a:p>
          <a:p>
            <a:pPr marL="285750" indent="-285750" algn="just">
              <a:buClr>
                <a:schemeClr val="accent1"/>
              </a:buClr>
              <a:buFont typeface="Arial" charset="0"/>
              <a:buChar char="•"/>
            </a:pPr>
            <a:r>
              <a:rPr lang="ja-JP" altLang="en-US" sz="2400" dirty="0" smtClean="0"/>
              <a:t>生起確率</a:t>
            </a:r>
            <a:r>
              <a:rPr lang="ja-JP" altLang="en-US" sz="2400" dirty="0" smtClean="0"/>
              <a:t>から</a:t>
            </a:r>
            <a:r>
              <a:rPr lang="ja-JP" altLang="en-US" sz="2400" b="1" dirty="0" smtClean="0"/>
              <a:t>目立つ度合い</a:t>
            </a:r>
            <a:r>
              <a:rPr lang="ja-JP" altLang="en-US" sz="2400" b="1" dirty="0" smtClean="0"/>
              <a:t>（</a:t>
            </a:r>
            <a:r>
              <a:rPr lang="en-US" altLang="ja-JP" sz="2400" b="1" dirty="0" err="1" smtClean="0"/>
              <a:t>surprisal</a:t>
            </a:r>
            <a:r>
              <a:rPr lang="ja-JP" altLang="en-US" sz="2400" b="1" dirty="0" smtClean="0"/>
              <a:t>）</a:t>
            </a:r>
            <a:r>
              <a:rPr lang="ja-JP" altLang="en-US" sz="2400" dirty="0" smtClean="0"/>
              <a:t>を求める．</a:t>
            </a:r>
            <a:endParaRPr lang="en-US" altLang="ja-JP" sz="2400" dirty="0" smtClean="0"/>
          </a:p>
        </p:txBody>
      </p:sp>
      <p:sp>
        <p:nvSpPr>
          <p:cNvPr id="55" name="テキスト ボックス 4"/>
          <p:cNvSpPr txBox="1"/>
          <p:nvPr/>
        </p:nvSpPr>
        <p:spPr>
          <a:xfrm>
            <a:off x="473337" y="6397838"/>
            <a:ext cx="10819503" cy="369332"/>
          </a:xfrm>
          <a:prstGeom prst="rect">
            <a:avLst/>
          </a:prstGeom>
          <a:solidFill>
            <a:schemeClr val="bg1"/>
          </a:solidFill>
        </p:spPr>
        <p:txBody>
          <a:bodyPr wrap="square" rtlCol="0">
            <a:spAutoFit/>
          </a:bodyPr>
          <a:lstStyle/>
          <a:p>
            <a:r>
              <a:rPr lang="en-US" altLang="ja-JP" dirty="0">
                <a:latin typeface="Courier New" charset="0"/>
                <a:ea typeface="Courier New" charset="0"/>
                <a:cs typeface="Courier New" charset="0"/>
              </a:rPr>
              <a:t>*</a:t>
            </a:r>
            <a:r>
              <a:rPr kumimoji="1" lang="en-US" altLang="ja-JP" dirty="0" smtClean="0">
                <a:latin typeface="Courier New" charset="0"/>
                <a:ea typeface="Courier New" charset="0"/>
                <a:cs typeface="Courier New" charset="0"/>
              </a:rPr>
              <a:t> </a:t>
            </a:r>
            <a:r>
              <a:rPr kumimoji="1" lang="en-US" altLang="ja-JP" dirty="0" err="1" smtClean="0">
                <a:latin typeface="Courier New" charset="0"/>
                <a:ea typeface="Courier New" charset="0"/>
                <a:cs typeface="Courier New" charset="0"/>
              </a:rPr>
              <a:t>CentOS</a:t>
            </a:r>
            <a:r>
              <a:rPr kumimoji="1" lang="en-US" altLang="ja-JP" dirty="0" smtClean="0">
                <a:latin typeface="Courier New" charset="0"/>
                <a:ea typeface="Courier New" charset="0"/>
                <a:cs typeface="Courier New" charset="0"/>
              </a:rPr>
              <a:t>: https://</a:t>
            </a:r>
            <a:r>
              <a:rPr kumimoji="1" lang="en-US" altLang="ja-JP" dirty="0" err="1" smtClean="0">
                <a:latin typeface="Courier New" charset="0"/>
                <a:ea typeface="Courier New" charset="0"/>
                <a:cs typeface="Courier New" charset="0"/>
              </a:rPr>
              <a:t>www.centos.org</a:t>
            </a:r>
            <a:r>
              <a:rPr kumimoji="1" lang="en-US" altLang="ja-JP" dirty="0" smtClean="0">
                <a:latin typeface="Courier New" charset="0"/>
                <a:ea typeface="Courier New" charset="0"/>
                <a:cs typeface="Courier New" charset="0"/>
              </a:rPr>
              <a:t> </a:t>
            </a:r>
            <a:endParaRPr lang="en-US" altLang="ja-JP" dirty="0" smtClean="0">
              <a:latin typeface="Courier New" charset="0"/>
              <a:ea typeface="Courier New" charset="0"/>
              <a:cs typeface="Courier New" charset="0"/>
            </a:endParaRPr>
          </a:p>
        </p:txBody>
      </p:sp>
    </p:spTree>
    <p:extLst>
      <p:ext uri="{BB962C8B-B14F-4D97-AF65-F5344CB8AC3E}">
        <p14:creationId xmlns:p14="http://schemas.microsoft.com/office/powerpoint/2010/main" val="1990178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dirty="0" smtClean="0"/>
              <a:t>メトリクス</a:t>
            </a:r>
            <a:endParaRPr lang="en-US" dirty="0"/>
          </a:p>
        </p:txBody>
      </p:sp>
      <p:sp>
        <p:nvSpPr>
          <p:cNvPr id="9" name="Content Placeholder 8"/>
          <p:cNvSpPr>
            <a:spLocks noGrp="1"/>
          </p:cNvSpPr>
          <p:nvPr>
            <p:ph idx="1"/>
          </p:nvPr>
        </p:nvSpPr>
        <p:spPr>
          <a:xfrm>
            <a:off x="1261872" y="2848303"/>
            <a:ext cx="9338788" cy="3331835"/>
          </a:xfrm>
        </p:spPr>
        <p:txBody>
          <a:bodyPr>
            <a:normAutofit/>
          </a:bodyPr>
          <a:lstStyle/>
          <a:p>
            <a:pPr marL="0" indent="0" algn="just">
              <a:buNone/>
            </a:pPr>
            <a:r>
              <a:rPr lang="ja-JP" altLang="en-US" sz="2400" dirty="0" smtClean="0">
                <a:latin typeface="Meiryo" charset="-128"/>
                <a:ea typeface="Meiryo" charset="-128"/>
                <a:cs typeface="Meiryo" charset="-128"/>
              </a:rPr>
              <a:t>異常検知の学習を行うために以下のパラメータを使用した．</a:t>
            </a:r>
            <a:endParaRPr lang="en-US" sz="2400" dirty="0">
              <a:latin typeface="Meiryo" charset="-128"/>
              <a:ea typeface="Meiryo" charset="-128"/>
              <a:cs typeface="Meiryo" charset="-128"/>
            </a:endParaRPr>
          </a:p>
          <a:p>
            <a:pPr marL="457200" indent="-457200" algn="just">
              <a:buFont typeface="+mj-lt"/>
              <a:buAutoNum type="arabicPeriod"/>
            </a:pPr>
            <a:r>
              <a:rPr lang="en-US" sz="2400" dirty="0" smtClean="0">
                <a:latin typeface="Meiryo" charset="-128"/>
                <a:ea typeface="Meiryo" charset="-128"/>
                <a:cs typeface="Meiryo" charset="-128"/>
              </a:rPr>
              <a:t>Length : 1</a:t>
            </a:r>
            <a:r>
              <a:rPr lang="ja-JP" altLang="en-US" sz="2400" dirty="0" smtClean="0">
                <a:latin typeface="Meiryo" charset="-128"/>
                <a:ea typeface="Meiryo" charset="-128"/>
                <a:cs typeface="Meiryo" charset="-128"/>
              </a:rPr>
              <a:t>つの関数に含まれているコード断片の数</a:t>
            </a:r>
            <a:endParaRPr lang="en-US" sz="2400" dirty="0" smtClean="0">
              <a:latin typeface="Meiryo" charset="-128"/>
              <a:ea typeface="Meiryo" charset="-128"/>
              <a:cs typeface="Meiryo" charset="-128"/>
            </a:endParaRPr>
          </a:p>
          <a:p>
            <a:pPr marL="482600" indent="-482600" algn="just">
              <a:buFont typeface="+mj-lt"/>
              <a:buAutoNum type="arabicPeriod"/>
              <a:tabLst>
                <a:tab pos="3179763" algn="l"/>
              </a:tabLst>
            </a:pPr>
            <a:r>
              <a:rPr lang="en-US" sz="2400" dirty="0" smtClean="0">
                <a:latin typeface="Meiryo" charset="-128"/>
                <a:ea typeface="Meiryo" charset="-128"/>
                <a:cs typeface="Meiryo" charset="-128"/>
              </a:rPr>
              <a:t>Over Threshold : 1</a:t>
            </a:r>
            <a:r>
              <a:rPr lang="ja-JP" altLang="en-US" sz="2400" dirty="0" smtClean="0">
                <a:latin typeface="Meiryo" charset="-128"/>
                <a:ea typeface="Meiryo" charset="-128"/>
                <a:cs typeface="Meiryo" charset="-128"/>
              </a:rPr>
              <a:t>つの関数の中</a:t>
            </a:r>
            <a:r>
              <a:rPr lang="ja-JP" altLang="en-US" sz="2400" dirty="0" smtClean="0">
                <a:latin typeface="Meiryo" charset="-128"/>
                <a:ea typeface="Meiryo" charset="-128"/>
                <a:cs typeface="Meiryo" charset="-128"/>
              </a:rPr>
              <a:t>に</a:t>
            </a:r>
            <a:r>
              <a:rPr lang="ja-JP" altLang="en-US" sz="2400" dirty="0" smtClean="0">
                <a:latin typeface="Meiryo" charset="-128"/>
                <a:ea typeface="Meiryo" charset="-128"/>
                <a:cs typeface="Meiryo" charset="-128"/>
              </a:rPr>
              <a:t>目立つ度合い</a:t>
            </a:r>
            <a:r>
              <a:rPr lang="ja-JP" altLang="en-US" sz="2400" dirty="0" smtClean="0">
                <a:latin typeface="Meiryo" charset="-128"/>
                <a:ea typeface="Meiryo" charset="-128"/>
                <a:cs typeface="Meiryo" charset="-128"/>
              </a:rPr>
              <a:t>の</a:t>
            </a:r>
            <a:r>
              <a:rPr lang="ja-JP" altLang="en-US" sz="2400" dirty="0" smtClean="0">
                <a:latin typeface="Meiryo" charset="-128"/>
                <a:ea typeface="Meiryo" charset="-128"/>
                <a:cs typeface="Meiryo" charset="-128"/>
              </a:rPr>
              <a:t>閾値を</a:t>
            </a:r>
            <a:r>
              <a:rPr lang="ja-JP" altLang="en-US" sz="2400" dirty="0" smtClean="0">
                <a:latin typeface="Meiryo" charset="-128"/>
                <a:ea typeface="Meiryo" charset="-128"/>
                <a:cs typeface="Meiryo" charset="-128"/>
              </a:rPr>
              <a:t>超え	ているコード</a:t>
            </a:r>
            <a:r>
              <a:rPr lang="ja-JP" altLang="en-US" sz="2400" dirty="0" smtClean="0">
                <a:latin typeface="Meiryo" charset="-128"/>
                <a:ea typeface="Meiryo" charset="-128"/>
                <a:cs typeface="Meiryo" charset="-128"/>
              </a:rPr>
              <a:t>断片の数</a:t>
            </a:r>
            <a:r>
              <a:rPr lang="en-US" altLang="ja-JP" sz="2400" dirty="0">
                <a:latin typeface="Meiryo" charset="-128"/>
                <a:ea typeface="Meiryo" charset="-128"/>
                <a:cs typeface="Meiryo" charset="-128"/>
              </a:rPr>
              <a:t> </a:t>
            </a:r>
            <a:r>
              <a:rPr lang="en-US" altLang="ja-JP" sz="2400" dirty="0" smtClean="0">
                <a:latin typeface="Meiryo" charset="-128"/>
                <a:ea typeface="Meiryo" charset="-128"/>
                <a:cs typeface="Meiryo" charset="-128"/>
              </a:rPr>
              <a:t>(</a:t>
            </a:r>
            <a:r>
              <a:rPr lang="ja-JP" altLang="en-US" sz="2400" dirty="0" smtClean="0">
                <a:latin typeface="Meiryo" charset="-128"/>
                <a:ea typeface="Meiryo" charset="-128"/>
                <a:cs typeface="Meiryo" charset="-128"/>
              </a:rPr>
              <a:t>閾値</a:t>
            </a:r>
            <a:r>
              <a:rPr lang="en-US" altLang="ja-JP" sz="2400" dirty="0" smtClean="0">
                <a:latin typeface="Meiryo" charset="-128"/>
                <a:ea typeface="Meiryo" charset="-128"/>
                <a:cs typeface="Meiryo" charset="-128"/>
              </a:rPr>
              <a:t>=8)</a:t>
            </a:r>
            <a:endParaRPr lang="en-US" sz="2400" dirty="0" smtClean="0">
              <a:latin typeface="Meiryo" charset="-128"/>
              <a:ea typeface="Meiryo" charset="-128"/>
              <a:cs typeface="Meiryo" charset="-128"/>
            </a:endParaRPr>
          </a:p>
          <a:p>
            <a:pPr marL="457200" indent="-457200" algn="just">
              <a:buFont typeface="+mj-lt"/>
              <a:buAutoNum type="arabicPeriod"/>
            </a:pPr>
            <a:r>
              <a:rPr lang="en-US" sz="2400" dirty="0" smtClean="0">
                <a:latin typeface="Meiryo" charset="-128"/>
                <a:ea typeface="Meiryo" charset="-128"/>
                <a:cs typeface="Meiryo" charset="-128"/>
              </a:rPr>
              <a:t>Max </a:t>
            </a:r>
            <a:r>
              <a:rPr lang="en-US" sz="2400" dirty="0" err="1" smtClean="0">
                <a:latin typeface="Meiryo" charset="-128"/>
                <a:ea typeface="Meiryo" charset="-128"/>
                <a:cs typeface="Meiryo" charset="-128"/>
              </a:rPr>
              <a:t>Surprisal</a:t>
            </a:r>
            <a:r>
              <a:rPr lang="en-US" sz="2400" dirty="0" smtClean="0">
                <a:latin typeface="Meiryo" charset="-128"/>
                <a:ea typeface="Meiryo" charset="-128"/>
                <a:cs typeface="Meiryo" charset="-128"/>
              </a:rPr>
              <a:t> : 1</a:t>
            </a:r>
            <a:r>
              <a:rPr lang="ja-JP" altLang="en-US" sz="2400" dirty="0" smtClean="0">
                <a:latin typeface="Meiryo" charset="-128"/>
                <a:ea typeface="Meiryo" charset="-128"/>
                <a:cs typeface="Meiryo" charset="-128"/>
              </a:rPr>
              <a:t>つの関数の</a:t>
            </a:r>
            <a:r>
              <a:rPr lang="ja-JP" altLang="en-US" sz="2400" dirty="0" smtClean="0">
                <a:latin typeface="Meiryo" charset="-128"/>
                <a:ea typeface="Meiryo" charset="-128"/>
                <a:cs typeface="Meiryo" charset="-128"/>
              </a:rPr>
              <a:t>最大</a:t>
            </a:r>
            <a:r>
              <a:rPr lang="ja-JP" altLang="en-US" sz="2400" dirty="0" smtClean="0">
                <a:latin typeface="Meiryo" charset="-128"/>
                <a:ea typeface="Meiryo" charset="-128"/>
                <a:cs typeface="Meiryo" charset="-128"/>
              </a:rPr>
              <a:t>目立つ度合い</a:t>
            </a:r>
            <a:endParaRPr lang="en-US" sz="2400" dirty="0">
              <a:latin typeface="Meiryo" charset="-128"/>
              <a:ea typeface="Meiryo" charset="-128"/>
              <a:cs typeface="Meiryo" charset="-128"/>
            </a:endParaRPr>
          </a:p>
        </p:txBody>
      </p:sp>
      <p:sp>
        <p:nvSpPr>
          <p:cNvPr id="7" name="Slide Number Placeholder 6"/>
          <p:cNvSpPr>
            <a:spLocks noGrp="1"/>
          </p:cNvSpPr>
          <p:nvPr>
            <p:ph type="sldNum" sz="quarter" idx="12"/>
          </p:nvPr>
        </p:nvSpPr>
        <p:spPr/>
        <p:txBody>
          <a:bodyPr>
            <a:normAutofit lnSpcReduction="10000"/>
          </a:bodyPr>
          <a:lstStyle/>
          <a:p>
            <a:fld id="{B0FB5667-149E-4995-B450-CA05860B2BBE}" type="slidenum">
              <a:rPr kumimoji="1" lang="ja-JP" altLang="en-US" smtClean="0"/>
              <a:t>8</a:t>
            </a:fld>
            <a:endParaRPr kumimoji="1" lang="ja-JP" altLang="en-US"/>
          </a:p>
        </p:txBody>
      </p:sp>
      <p:sp>
        <p:nvSpPr>
          <p:cNvPr id="10" name="Document 9">
            <a:extLst>
              <a:ext uri="{FF2B5EF4-FFF2-40B4-BE49-F238E27FC236}">
                <a16:creationId xmlns="" xmlns:a16="http://schemas.microsoft.com/office/drawing/2014/main" id="{A6500EB6-32B9-CC4D-B0F5-36E8428907B6}"/>
              </a:ext>
            </a:extLst>
          </p:cNvPr>
          <p:cNvSpPr/>
          <p:nvPr/>
        </p:nvSpPr>
        <p:spPr>
          <a:xfrm>
            <a:off x="3521256" y="995425"/>
            <a:ext cx="4820019" cy="1390424"/>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300" b="1" dirty="0" smtClean="0">
                <a:latin typeface="Meiryo" charset="-128"/>
                <a:ea typeface="Meiryo" charset="-128"/>
                <a:cs typeface="Meiryo" charset="-128"/>
              </a:rPr>
              <a:t>ファイル名</a:t>
            </a:r>
            <a:r>
              <a:rPr lang="en-US" altLang="ja-JP" sz="1300" b="1" dirty="0" smtClean="0">
                <a:latin typeface="Meiryo" charset="-128"/>
                <a:ea typeface="Meiryo" charset="-128"/>
                <a:cs typeface="Meiryo" charset="-128"/>
              </a:rPr>
              <a:t>,</a:t>
            </a:r>
            <a:r>
              <a:rPr lang="ja-JP" altLang="en-US" sz="1300" b="1" dirty="0" smtClean="0">
                <a:latin typeface="Meiryo" charset="-128"/>
                <a:ea typeface="Meiryo" charset="-128"/>
                <a:cs typeface="Meiryo" charset="-128"/>
              </a:rPr>
              <a:t>関数名</a:t>
            </a:r>
            <a:r>
              <a:rPr lang="en-US" altLang="ja-JP" sz="1300" b="1" dirty="0" smtClean="0">
                <a:latin typeface="Meiryo" charset="-128"/>
                <a:ea typeface="Meiryo" charset="-128"/>
                <a:cs typeface="Meiryo" charset="-128"/>
              </a:rPr>
              <a:t>,</a:t>
            </a:r>
            <a:r>
              <a:rPr lang="en-US" altLang="ja-JP" sz="1300" b="1" dirty="0" err="1" smtClean="0">
                <a:latin typeface="Meiryo" charset="-128"/>
                <a:ea typeface="Meiryo" charset="-128"/>
                <a:cs typeface="Meiryo" charset="-128"/>
              </a:rPr>
              <a:t>OverThreshold,Length,MaxSurprisal</a:t>
            </a:r>
            <a:endParaRPr lang="en-US" altLang="ja-JP" sz="1300" b="1" dirty="0" smtClean="0">
              <a:latin typeface="Meiryo" charset="-128"/>
              <a:ea typeface="Meiryo" charset="-128"/>
              <a:cs typeface="Meiryo" charset="-128"/>
            </a:endParaRPr>
          </a:p>
          <a:p>
            <a:r>
              <a:rPr lang="en-US" altLang="ja-JP" sz="1300" dirty="0" smtClean="0">
                <a:latin typeface="American Typewriter" charset="0"/>
                <a:ea typeface="American Typewriter" charset="0"/>
                <a:cs typeface="American Typewriter" charset="0"/>
              </a:rPr>
              <a:t>ext_gzip_addop10.bin.prob3,renewlicense,0,2,4.713131</a:t>
            </a:r>
          </a:p>
          <a:p>
            <a:r>
              <a:rPr lang="en-US" altLang="ja-JP" sz="1300" dirty="0" smtClean="0">
                <a:latin typeface="American Typewriter" charset="0"/>
                <a:ea typeface="American Typewriter" charset="0"/>
                <a:cs typeface="American Typewriter" charset="0"/>
              </a:rPr>
              <a:t>ext_gzip_addop10.bin.prob3,megaInit,0,2,5.470380665</a:t>
            </a:r>
          </a:p>
          <a:p>
            <a:r>
              <a:rPr lang="en-US" altLang="ja-JP" sz="1300" dirty="0" smtClean="0">
                <a:latin typeface="American Typewriter" charset="0"/>
                <a:ea typeface="American Typewriter" charset="0"/>
                <a:cs typeface="American Typewriter" charset="0"/>
              </a:rPr>
              <a:t>ext_gzip_addop10.bin.prob3,checklicense_init,0,1808,7.23</a:t>
            </a:r>
          </a:p>
          <a:p>
            <a:pPr algn="ctr"/>
            <a:r>
              <a:rPr lang="sk-SK" sz="1200" dirty="0" smtClean="0">
                <a:latin typeface="American Typewriter" charset="0"/>
                <a:ea typeface="American Typewriter" charset="0"/>
                <a:cs typeface="American Typewriter" charset="0"/>
              </a:rPr>
              <a:t>:</a:t>
            </a:r>
            <a:endParaRPr lang="sk-SK" sz="1200" dirty="0">
              <a:latin typeface="American Typewriter" charset="0"/>
              <a:ea typeface="American Typewriter" charset="0"/>
              <a:cs typeface="American Typewriter" charset="0"/>
            </a:endParaRPr>
          </a:p>
        </p:txBody>
      </p:sp>
      <p:sp>
        <p:nvSpPr>
          <p:cNvPr id="11" name="TextBox 10"/>
          <p:cNvSpPr txBox="1"/>
          <p:nvPr/>
        </p:nvSpPr>
        <p:spPr>
          <a:xfrm>
            <a:off x="4562556" y="2385849"/>
            <a:ext cx="2737417" cy="369332"/>
          </a:xfrm>
          <a:prstGeom prst="rect">
            <a:avLst/>
          </a:prstGeom>
          <a:noFill/>
        </p:spPr>
        <p:txBody>
          <a:bodyPr wrap="square" rtlCol="0">
            <a:spAutoFit/>
          </a:bodyPr>
          <a:lstStyle/>
          <a:p>
            <a:pPr algn="ctr"/>
            <a:r>
              <a:rPr lang="ja-JP" altLang="en-US" dirty="0" smtClean="0"/>
              <a:t>学習を行うためのデータ</a:t>
            </a:r>
            <a:endParaRPr lang="en-US" dirty="0"/>
          </a:p>
        </p:txBody>
      </p:sp>
    </p:spTree>
    <p:extLst>
      <p:ext uri="{BB962C8B-B14F-4D97-AF65-F5344CB8AC3E}">
        <p14:creationId xmlns:p14="http://schemas.microsoft.com/office/powerpoint/2010/main" val="405201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46748"/>
            <a:ext cx="9692640" cy="1287176"/>
          </a:xfrm>
        </p:spPr>
        <p:txBody>
          <a:bodyPr>
            <a:normAutofit/>
          </a:bodyPr>
          <a:lstStyle/>
          <a:p>
            <a:r>
              <a:rPr lang="ja-JP" altLang="en-US" dirty="0" smtClean="0">
                <a:latin typeface="Meiryo" charset="-128"/>
                <a:ea typeface="Meiryo" charset="-128"/>
                <a:cs typeface="Meiryo" charset="-128"/>
              </a:rPr>
              <a:t>検出結果</a:t>
            </a:r>
            <a:r>
              <a:rPr lang="en-US" altLang="ja-JP" dirty="0">
                <a:latin typeface="Meiryo" charset="-128"/>
                <a:ea typeface="Meiryo" charset="-128"/>
                <a:cs typeface="Meiryo" charset="-128"/>
              </a:rPr>
              <a:t>(</a:t>
            </a:r>
            <a:r>
              <a:rPr lang="en-US" altLang="ja-JP" dirty="0" smtClean="0">
                <a:latin typeface="Meiryo" charset="-128"/>
                <a:ea typeface="Meiryo" charset="-128"/>
                <a:cs typeface="Meiryo" charset="-128"/>
              </a:rPr>
              <a:t>1)</a:t>
            </a:r>
            <a:r>
              <a:rPr lang="ja-JP" altLang="en-US" dirty="0" smtClean="0">
                <a:latin typeface="Meiryo" charset="-128"/>
                <a:ea typeface="Meiryo" charset="-128"/>
                <a:cs typeface="Meiryo" charset="-128"/>
              </a:rPr>
              <a:t>：</a:t>
            </a:r>
            <a:r>
              <a:rPr lang="en-US" altLang="ja-JP" dirty="0" smtClean="0">
                <a:latin typeface="Meiryo" charset="-128"/>
                <a:ea typeface="Meiryo" charset="-128"/>
                <a:cs typeface="Meiryo" charset="-128"/>
              </a:rPr>
              <a:t/>
            </a:r>
            <a:br>
              <a:rPr lang="en-US" altLang="ja-JP" dirty="0" smtClean="0">
                <a:latin typeface="Meiryo" charset="-128"/>
                <a:ea typeface="Meiryo" charset="-128"/>
                <a:cs typeface="Meiryo" charset="-128"/>
              </a:rPr>
            </a:br>
            <a:r>
              <a:rPr lang="en-US" altLang="ja-JP" dirty="0" smtClean="0">
                <a:latin typeface="Meiryo" charset="-128"/>
                <a:ea typeface="Meiryo" charset="-128"/>
                <a:cs typeface="Meiryo" charset="-128"/>
              </a:rPr>
              <a:t>Length - Over Threshold</a:t>
            </a:r>
            <a:endParaRPr kumimoji="1" lang="ja-JP" altLang="en-US" dirty="0">
              <a:latin typeface="Meiryo" charset="-128"/>
              <a:ea typeface="Meiryo" charset="-128"/>
              <a:cs typeface="Meiryo" charset="-128"/>
            </a:endParaRPr>
          </a:p>
        </p:txBody>
      </p:sp>
      <p:sp>
        <p:nvSpPr>
          <p:cNvPr id="4" name="Slide Number Placeholder 3"/>
          <p:cNvSpPr>
            <a:spLocks noGrp="1"/>
          </p:cNvSpPr>
          <p:nvPr>
            <p:ph type="sldNum" sz="quarter" idx="12"/>
          </p:nvPr>
        </p:nvSpPr>
        <p:spPr/>
        <p:txBody>
          <a:bodyPr>
            <a:normAutofit lnSpcReduction="10000"/>
          </a:bodyPr>
          <a:lstStyle/>
          <a:p>
            <a:fld id="{B0FB5667-149E-4995-B450-CA05860B2BBE}" type="slidenum">
              <a:rPr kumimoji="1" lang="ja-JP" altLang="en-US" smtClean="0"/>
              <a:t>9</a:t>
            </a:fld>
            <a:endParaRPr kumimoji="1" lang="ja-JP" altLang="en-US"/>
          </a:p>
        </p:txBody>
      </p:sp>
      <p:sp>
        <p:nvSpPr>
          <p:cNvPr id="15" name="TextBox 14"/>
          <p:cNvSpPr txBox="1"/>
          <p:nvPr/>
        </p:nvSpPr>
        <p:spPr>
          <a:xfrm>
            <a:off x="1261872" y="5375066"/>
            <a:ext cx="9327038" cy="830997"/>
          </a:xfrm>
          <a:prstGeom prst="rect">
            <a:avLst/>
          </a:prstGeom>
          <a:noFill/>
        </p:spPr>
        <p:txBody>
          <a:bodyPr wrap="square" rtlCol="0">
            <a:spAutoFit/>
          </a:bodyPr>
          <a:lstStyle/>
          <a:p>
            <a:pPr marL="342900" indent="-342900">
              <a:buClr>
                <a:schemeClr val="accent1"/>
              </a:buClr>
              <a:buFont typeface="Arial" charset="0"/>
              <a:buChar char="•"/>
            </a:pPr>
            <a:r>
              <a:rPr lang="ja-JP" altLang="en-US" sz="2400" dirty="0">
                <a:latin typeface="Meiryo" charset="-128"/>
                <a:ea typeface="Meiryo" charset="-128"/>
                <a:cs typeface="Meiryo" charset="-128"/>
              </a:rPr>
              <a:t>難読化前に比べて</a:t>
            </a:r>
            <a:r>
              <a:rPr lang="ja-JP" altLang="en-US" sz="2400" b="1" dirty="0">
                <a:latin typeface="Meiryo" charset="-128"/>
                <a:ea typeface="Meiryo" charset="-128"/>
                <a:cs typeface="Meiryo" charset="-128"/>
              </a:rPr>
              <a:t>目立っているところ</a:t>
            </a:r>
            <a:r>
              <a:rPr lang="ja-JP" altLang="en-US" sz="2400" dirty="0">
                <a:latin typeface="Meiryo" charset="-128"/>
                <a:ea typeface="Meiryo" charset="-128"/>
                <a:cs typeface="Meiryo" charset="-128"/>
              </a:rPr>
              <a:t>が複数</a:t>
            </a:r>
            <a:r>
              <a:rPr lang="ja-JP" altLang="en-US" sz="2400" b="1" dirty="0">
                <a:latin typeface="Meiryo" charset="-128"/>
                <a:ea typeface="Meiryo" charset="-128"/>
                <a:cs typeface="Meiryo" charset="-128"/>
              </a:rPr>
              <a:t>発生</a:t>
            </a:r>
            <a:r>
              <a:rPr lang="ja-JP" altLang="en-US" sz="2400" dirty="0" smtClean="0">
                <a:latin typeface="Meiryo" charset="-128"/>
                <a:ea typeface="Meiryo" charset="-128"/>
                <a:cs typeface="Meiryo" charset="-128"/>
              </a:rPr>
              <a:t>した．</a:t>
            </a:r>
            <a:endParaRPr lang="en-US" altLang="ja-JP" sz="2400" dirty="0" smtClean="0">
              <a:latin typeface="Meiryo" charset="-128"/>
              <a:ea typeface="Meiryo" charset="-128"/>
              <a:cs typeface="Meiryo" charset="-128"/>
            </a:endParaRPr>
          </a:p>
          <a:p>
            <a:pPr marL="342900" indent="-342900">
              <a:buClr>
                <a:schemeClr val="accent1"/>
              </a:buClr>
              <a:buFont typeface="Arial" charset="0"/>
              <a:buChar char="•"/>
            </a:pPr>
            <a:r>
              <a:rPr lang="ja-JP" altLang="en-US" sz="2400" dirty="0" smtClean="0">
                <a:latin typeface="Meiryo" charset="-128"/>
                <a:ea typeface="Meiryo" charset="-128"/>
                <a:cs typeface="Meiryo" charset="-128"/>
              </a:rPr>
              <a:t>難読化されていない</a:t>
            </a:r>
            <a:r>
              <a:rPr lang="ja-JP" altLang="en-US" sz="2400" dirty="0" smtClean="0">
                <a:latin typeface="Meiryo" charset="-128"/>
                <a:ea typeface="Meiryo" charset="-128"/>
                <a:cs typeface="Meiryo" charset="-128"/>
              </a:rPr>
              <a:t>関数</a:t>
            </a:r>
            <a:r>
              <a:rPr lang="ja-JP" altLang="en-US" sz="2400" dirty="0" smtClean="0">
                <a:latin typeface="Meiryo" charset="-128"/>
                <a:ea typeface="Meiryo" charset="-128"/>
                <a:cs typeface="Meiryo" charset="-128"/>
              </a:rPr>
              <a:t>の一部が</a:t>
            </a:r>
            <a:r>
              <a:rPr lang="ja-JP" altLang="en-US" sz="2400" dirty="0" smtClean="0">
                <a:latin typeface="Meiryo" charset="-128"/>
                <a:ea typeface="Meiryo" charset="-128"/>
                <a:cs typeface="Meiryo" charset="-128"/>
              </a:rPr>
              <a:t>外れ値</a:t>
            </a:r>
            <a:r>
              <a:rPr lang="ja-JP" altLang="en-US" sz="2400" dirty="0" smtClean="0">
                <a:latin typeface="Meiryo" charset="-128"/>
                <a:ea typeface="Meiryo" charset="-128"/>
                <a:cs typeface="Meiryo" charset="-128"/>
              </a:rPr>
              <a:t>として検出された．</a:t>
            </a:r>
            <a:endParaRPr lang="ja-JP" altLang="en-US" sz="2400" dirty="0"/>
          </a:p>
        </p:txBody>
      </p:sp>
      <p:pic>
        <p:nvPicPr>
          <p:cNvPr id="26" name="Content Placeholder 2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261872" y="1633924"/>
            <a:ext cx="4479925" cy="3359943"/>
          </a:xfrm>
        </p:spPr>
      </p:pic>
      <p:pic>
        <p:nvPicPr>
          <p:cNvPr id="28" name="Content Placeholder 27"/>
          <p:cNvPicPr>
            <a:picLocks noGrp="1" noChangeAspect="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6107398" y="1633329"/>
            <a:ext cx="4481512" cy="3361134"/>
          </a:xfrm>
        </p:spPr>
      </p:pic>
      <p:sp>
        <p:nvSpPr>
          <p:cNvPr id="29" name="TextBox 28"/>
          <p:cNvSpPr txBox="1"/>
          <p:nvPr/>
        </p:nvSpPr>
        <p:spPr>
          <a:xfrm>
            <a:off x="3060770" y="4999183"/>
            <a:ext cx="882127" cy="375883"/>
          </a:xfrm>
          <a:prstGeom prst="rect">
            <a:avLst/>
          </a:prstGeom>
          <a:noFill/>
        </p:spPr>
        <p:txBody>
          <a:bodyPr wrap="square" rtlCol="0">
            <a:spAutoFit/>
          </a:bodyPr>
          <a:lstStyle/>
          <a:p>
            <a:r>
              <a:rPr lang="ja-JP" altLang="en-US" smtClean="0"/>
              <a:t>検出前</a:t>
            </a:r>
            <a:endParaRPr lang="en-US" dirty="0"/>
          </a:p>
        </p:txBody>
      </p:sp>
      <p:sp>
        <p:nvSpPr>
          <p:cNvPr id="30" name="TextBox 29"/>
          <p:cNvSpPr txBox="1"/>
          <p:nvPr/>
        </p:nvSpPr>
        <p:spPr>
          <a:xfrm>
            <a:off x="7907090" y="4938660"/>
            <a:ext cx="882127" cy="375883"/>
          </a:xfrm>
          <a:prstGeom prst="rect">
            <a:avLst/>
          </a:prstGeom>
          <a:noFill/>
        </p:spPr>
        <p:txBody>
          <a:bodyPr wrap="square" rtlCol="0">
            <a:spAutoFit/>
          </a:bodyPr>
          <a:lstStyle/>
          <a:p>
            <a:r>
              <a:rPr lang="ja-JP" altLang="en-US" dirty="0" smtClean="0"/>
              <a:t>検出後</a:t>
            </a:r>
            <a:endParaRPr lang="en-US" dirty="0"/>
          </a:p>
        </p:txBody>
      </p:sp>
    </p:spTree>
    <p:extLst>
      <p:ext uri="{BB962C8B-B14F-4D97-AF65-F5344CB8AC3E}">
        <p14:creationId xmlns:p14="http://schemas.microsoft.com/office/powerpoint/2010/main" val="1132607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2475</TotalTime>
  <Words>2221</Words>
  <Application>Microsoft Macintosh PowerPoint</Application>
  <PresentationFormat>Widescreen</PresentationFormat>
  <Paragraphs>211</Paragraphs>
  <Slides>13</Slides>
  <Notes>11</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American Typewriter</vt:lpstr>
      <vt:lpstr>Calibri</vt:lpstr>
      <vt:lpstr>Century Schoolbook</vt:lpstr>
      <vt:lpstr>Courier New</vt:lpstr>
      <vt:lpstr>Mangal</vt:lpstr>
      <vt:lpstr>Meiryo</vt:lpstr>
      <vt:lpstr>Meiryo UI</vt:lpstr>
      <vt:lpstr>ＭＳ Ｐゴシック</vt:lpstr>
      <vt:lpstr>ＭＳ ゴシック</vt:lpstr>
      <vt:lpstr>Wingdings</vt:lpstr>
      <vt:lpstr>Wingdings 2</vt:lpstr>
      <vt:lpstr>Arial</vt:lpstr>
      <vt:lpstr>View</vt:lpstr>
      <vt:lpstr>機械学習による難読化された プログラムのステルス評価</vt:lpstr>
      <vt:lpstr>MATE攻撃と難読化</vt:lpstr>
      <vt:lpstr>研究目的</vt:lpstr>
      <vt:lpstr>アプローチ</vt:lpstr>
      <vt:lpstr>LOF（Local Outlier Factor）</vt:lpstr>
      <vt:lpstr>データの取得方法 (1/2)</vt:lpstr>
      <vt:lpstr>データの取得方法 (2/2)</vt:lpstr>
      <vt:lpstr>メトリクス</vt:lpstr>
      <vt:lpstr>検出結果(1)： Length - Over Threshold</vt:lpstr>
      <vt:lpstr>検出結果(2)： Normalデータを含む場合</vt:lpstr>
      <vt:lpstr>まとめ</vt:lpstr>
      <vt:lpstr>データの取得方法 (1/3)</vt:lpstr>
      <vt:lpstr>研究の流れ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機械学習による難読化された プログラムのストレス評価</dc:title>
  <dc:creator>Barata Magnus</dc:creator>
  <cp:lastModifiedBy>Barata Magnus</cp:lastModifiedBy>
  <cp:revision>345</cp:revision>
  <cp:lastPrinted>2017-10-11T06:41:52Z</cp:lastPrinted>
  <dcterms:created xsi:type="dcterms:W3CDTF">2017-10-03T14:07:59Z</dcterms:created>
  <dcterms:modified xsi:type="dcterms:W3CDTF">2017-10-13T07:01:19Z</dcterms:modified>
</cp:coreProperties>
</file>