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8"/>
  </p:notesMasterIdLst>
  <p:handoutMasterIdLst>
    <p:handoutMasterId r:id="rId19"/>
  </p:handoutMasterIdLst>
  <p:sldIdLst>
    <p:sldId id="256" r:id="rId2"/>
    <p:sldId id="265" r:id="rId3"/>
    <p:sldId id="269" r:id="rId4"/>
    <p:sldId id="284" r:id="rId5"/>
    <p:sldId id="282" r:id="rId6"/>
    <p:sldId id="295" r:id="rId7"/>
    <p:sldId id="285" r:id="rId8"/>
    <p:sldId id="296" r:id="rId9"/>
    <p:sldId id="288" r:id="rId10"/>
    <p:sldId id="289" r:id="rId11"/>
    <p:sldId id="290" r:id="rId12"/>
    <p:sldId id="294" r:id="rId13"/>
    <p:sldId id="292" r:id="rId14"/>
    <p:sldId id="281" r:id="rId15"/>
    <p:sldId id="280" r:id="rId16"/>
    <p:sldId id="297" r:id="rId17"/>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FFFF00"/>
    <a:srgbClr val="004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17" autoAdjust="0"/>
    <p:restoredTop sz="85068" autoAdjust="0"/>
  </p:normalViewPr>
  <p:slideViewPr>
    <p:cSldViewPr snapToGrid="0">
      <p:cViewPr>
        <p:scale>
          <a:sx n="50" d="100"/>
          <a:sy n="50" d="100"/>
        </p:scale>
        <p:origin x="1608" y="186"/>
      </p:cViewPr>
      <p:guideLst/>
    </p:cSldViewPr>
  </p:slideViewPr>
  <p:notesTextViewPr>
    <p:cViewPr>
      <p:scale>
        <a:sx n="1" d="1"/>
        <a:sy n="1" d="1"/>
      </p:scale>
      <p:origin x="0" y="0"/>
    </p:cViewPr>
  </p:notesTextViewPr>
  <p:notesViewPr>
    <p:cSldViewPr snapToGrid="0">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2クラス</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eiryo" panose="020B0604030504040204" pitchFamily="34" charset="-128"/>
                    <a:ea typeface="Meiryo" panose="020B0604030504040204" pitchFamily="34" charset="-128"/>
                    <a:cs typeface="+mn-cs"/>
                  </a:defRPr>
                </a:pPr>
                <a:endParaRPr lang="ja-JP"/>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Len</c:v>
                </c:pt>
                <c:pt idx="1">
                  <c:v>Unq</c:v>
                </c:pt>
                <c:pt idx="2">
                  <c:v>Art</c:v>
                </c:pt>
                <c:pt idx="3">
                  <c:v>Max</c:v>
                </c:pt>
                <c:pt idx="4">
                  <c:v>OT</c:v>
                </c:pt>
              </c:strCache>
            </c:strRef>
          </c:cat>
          <c:val>
            <c:numRef>
              <c:f>Sheet1!$B$2:$B$6</c:f>
              <c:numCache>
                <c:formatCode>General</c:formatCode>
                <c:ptCount val="5"/>
                <c:pt idx="0">
                  <c:v>10.61</c:v>
                </c:pt>
                <c:pt idx="1">
                  <c:v>25.55</c:v>
                </c:pt>
                <c:pt idx="2">
                  <c:v>21.03</c:v>
                </c:pt>
                <c:pt idx="3">
                  <c:v>12.1</c:v>
                </c:pt>
                <c:pt idx="4">
                  <c:v>30.72</c:v>
                </c:pt>
              </c:numCache>
            </c:numRef>
          </c:val>
          <c:extLst xmlns:c16r2="http://schemas.microsoft.com/office/drawing/2015/06/chart">
            <c:ext xmlns:c16="http://schemas.microsoft.com/office/drawing/2014/chart" uri="{C3380CC4-5D6E-409C-BE32-E72D297353CC}">
              <c16:uniqueId val="{00000000-4E0B-2944-8D4E-881C5978BE77}"/>
            </c:ext>
          </c:extLst>
        </c:ser>
        <c:ser>
          <c:idx val="1"/>
          <c:order val="1"/>
          <c:tx>
            <c:strRef>
              <c:f>Sheet1!$C$1</c:f>
              <c:strCache>
                <c:ptCount val="1"/>
                <c:pt idx="0">
                  <c:v>8クラス</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eiryo" panose="020B0604030504040204" pitchFamily="34" charset="-128"/>
                    <a:ea typeface="Meiryo" panose="020B0604030504040204" pitchFamily="34" charset="-128"/>
                    <a:cs typeface="+mn-cs"/>
                  </a:defRPr>
                </a:pPr>
                <a:endParaRPr lang="ja-JP"/>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Len</c:v>
                </c:pt>
                <c:pt idx="1">
                  <c:v>Unq</c:v>
                </c:pt>
                <c:pt idx="2">
                  <c:v>Art</c:v>
                </c:pt>
                <c:pt idx="3">
                  <c:v>Max</c:v>
                </c:pt>
                <c:pt idx="4">
                  <c:v>OT</c:v>
                </c:pt>
              </c:strCache>
            </c:strRef>
          </c:cat>
          <c:val>
            <c:numRef>
              <c:f>Sheet1!$C$2:$C$6</c:f>
              <c:numCache>
                <c:formatCode>General</c:formatCode>
                <c:ptCount val="5"/>
                <c:pt idx="0">
                  <c:v>12.63</c:v>
                </c:pt>
                <c:pt idx="1">
                  <c:v>21.1</c:v>
                </c:pt>
                <c:pt idx="2">
                  <c:v>24.66</c:v>
                </c:pt>
                <c:pt idx="3">
                  <c:v>9.77</c:v>
                </c:pt>
                <c:pt idx="4">
                  <c:v>31.86</c:v>
                </c:pt>
              </c:numCache>
            </c:numRef>
          </c:val>
          <c:extLst xmlns:c16r2="http://schemas.microsoft.com/office/drawing/2015/06/chart">
            <c:ext xmlns:c16="http://schemas.microsoft.com/office/drawing/2014/chart" uri="{C3380CC4-5D6E-409C-BE32-E72D297353CC}">
              <c16:uniqueId val="{00000001-4E0B-2944-8D4E-881C5978BE77}"/>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Len</c:v>
                </c:pt>
                <c:pt idx="1">
                  <c:v>Unq</c:v>
                </c:pt>
                <c:pt idx="2">
                  <c:v>Art</c:v>
                </c:pt>
                <c:pt idx="3">
                  <c:v>Max</c:v>
                </c:pt>
                <c:pt idx="4">
                  <c:v>OT</c:v>
                </c:pt>
              </c:strCache>
            </c:strRef>
          </c:cat>
          <c:val>
            <c:numRef>
              <c:f>Sheet1!$D$2:$D$6</c:f>
              <c:numCache>
                <c:formatCode>General</c:formatCode>
                <c:ptCount val="5"/>
              </c:numCache>
            </c:numRef>
          </c:val>
          <c:extLst xmlns:c16r2="http://schemas.microsoft.com/office/drawing/2015/06/chart">
            <c:ext xmlns:c16="http://schemas.microsoft.com/office/drawing/2014/chart" uri="{C3380CC4-5D6E-409C-BE32-E72D297353CC}">
              <c16:uniqueId val="{00000002-4E0B-2944-8D4E-881C5978BE77}"/>
            </c:ext>
          </c:extLst>
        </c:ser>
        <c:dLbls>
          <c:dLblPos val="inEnd"/>
          <c:showLegendKey val="0"/>
          <c:showVal val="1"/>
          <c:showCatName val="0"/>
          <c:showSerName val="0"/>
          <c:showPercent val="0"/>
          <c:showBubbleSize val="0"/>
        </c:dLbls>
        <c:gapWidth val="219"/>
        <c:axId val="175283104"/>
        <c:axId val="175284736"/>
      </c:barChart>
      <c:catAx>
        <c:axId val="17528310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r>
                  <a:rPr lang="ja-JP" altLang="en-US" sz="1800" dirty="0">
                    <a:latin typeface="Meiryo" panose="020B0604030504040204" pitchFamily="34" charset="-128"/>
                    <a:ea typeface="Meiryo" panose="020B0604030504040204" pitchFamily="34" charset="-128"/>
                  </a:rPr>
                  <a:t>特徴量</a:t>
                </a:r>
                <a:endParaRPr lang="en-US" sz="1800" dirty="0">
                  <a:latin typeface="Meiryo" panose="020B0604030504040204" pitchFamily="34" charset="-128"/>
                  <a:ea typeface="Meiryo" panose="020B0604030504040204" pitchFamily="34" charset="-128"/>
                </a:endParaRP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crossAx val="175284736"/>
        <c:crosses val="autoZero"/>
        <c:auto val="1"/>
        <c:lblAlgn val="ctr"/>
        <c:lblOffset val="100"/>
        <c:noMultiLvlLbl val="0"/>
      </c:catAx>
      <c:valAx>
        <c:axId val="17528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r>
                  <a:rPr lang="ja-JP" altLang="en-US" sz="1800" dirty="0">
                    <a:latin typeface="Meiryo" panose="020B0604030504040204" pitchFamily="34" charset="-128"/>
                    <a:ea typeface="Meiryo" panose="020B0604030504040204" pitchFamily="34" charset="-128"/>
                  </a:rPr>
                  <a:t>重要度</a:t>
                </a:r>
                <a:r>
                  <a:rPr lang="en-US" altLang="ja-JP" sz="1800" dirty="0">
                    <a:latin typeface="Meiryo" panose="020B0604030504040204" pitchFamily="34" charset="-128"/>
                    <a:ea typeface="Meiryo" panose="020B0604030504040204" pitchFamily="34" charset="-128"/>
                  </a:rPr>
                  <a:t>(%)</a:t>
                </a:r>
                <a:endParaRPr lang="en-US" sz="1800" dirty="0">
                  <a:latin typeface="Meiryo" panose="020B0604030504040204" pitchFamily="34" charset="-128"/>
                  <a:ea typeface="Meiryo" panose="020B0604030504040204" pitchFamily="34" charset="-128"/>
                </a:endParaRP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crossAx val="175283104"/>
        <c:crosses val="autoZero"/>
        <c:crossBetween val="between"/>
      </c:valAx>
      <c:spPr>
        <a:noFill/>
        <a:ln>
          <a:noFill/>
        </a:ln>
        <a:effectLst/>
      </c:spPr>
    </c:plotArea>
    <c:legend>
      <c:legendPos val="b"/>
      <c:legendEntry>
        <c:idx val="0"/>
        <c:delete val="1"/>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eiryo" panose="020B0604030504040204" pitchFamily="34" charset="-128"/>
                <a:ea typeface="Meiryo" panose="020B0604030504040204" pitchFamily="34" charset="-128"/>
                <a:cs typeface="+mn-cs"/>
              </a:defRPr>
            </a:pPr>
            <a:endParaRPr lang="ja-JP"/>
          </a:p>
        </c:txPr>
      </c:legendEntry>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1C6443-409F-9149-B817-D08FA2BFB801}" type="datetimeFigureOut">
              <a:rPr lang="en-US" smtClean="0"/>
              <a:t>2/27/2018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BF72F27-0762-A741-BB89-EE43599956D1}" type="slidenum">
              <a:rPr lang="en-US" smtClean="0"/>
              <a:t>‹#›</a:t>
            </a:fld>
            <a:endParaRPr lang="en-US"/>
          </a:p>
        </p:txBody>
      </p:sp>
    </p:spTree>
    <p:extLst>
      <p:ext uri="{BB962C8B-B14F-4D97-AF65-F5344CB8AC3E}">
        <p14:creationId xmlns:p14="http://schemas.microsoft.com/office/powerpoint/2010/main" val="1844462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1C13649-20D5-47C7-BBD5-B3936FA2A66B}" type="datetimeFigureOut">
              <a:rPr kumimoji="1" lang="ja-JP" altLang="en-US" smtClean="0"/>
              <a:t>2018/2/27</a:t>
            </a:fld>
            <a:endParaRPr kumimoji="1" lang="ja-JP"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D0B49B-B4F5-47E1-B446-1304ED6A5F84}" type="slidenum">
              <a:rPr kumimoji="1" lang="ja-JP" altLang="en-US" smtClean="0"/>
              <a:t>‹#›</a:t>
            </a:fld>
            <a:endParaRPr kumimoji="1" lang="ja-JP" altLang="en-US"/>
          </a:p>
        </p:txBody>
      </p:sp>
    </p:spTree>
    <p:extLst>
      <p:ext uri="{BB962C8B-B14F-4D97-AF65-F5344CB8AC3E}">
        <p14:creationId xmlns:p14="http://schemas.microsoft.com/office/powerpoint/2010/main" val="335789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a:t>
            </a:fld>
            <a:endParaRPr kumimoji="1" lang="ja-JP" altLang="en-US"/>
          </a:p>
        </p:txBody>
      </p:sp>
    </p:spTree>
    <p:extLst>
      <p:ext uri="{BB962C8B-B14F-4D97-AF65-F5344CB8AC3E}">
        <p14:creationId xmlns:p14="http://schemas.microsoft.com/office/powerpoint/2010/main" val="323714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7.0</a:t>
            </a:r>
          </a:p>
          <a:p>
            <a:r>
              <a:rPr lang="ja-JP" altLang="en-US" dirty="0"/>
              <a:t>ランダムフォレストは過学習になる可能性が高いため</a:t>
            </a:r>
            <a:r>
              <a:rPr lang="en-US" altLang="ja-JP" dirty="0"/>
              <a:t>…</a:t>
            </a:r>
          </a:p>
          <a:p>
            <a:r>
              <a:rPr lang="ja-JP" altLang="en-US" dirty="0"/>
              <a:t>訓練データを</a:t>
            </a:r>
            <a:r>
              <a:rPr lang="en-US" altLang="ja-JP" dirty="0"/>
              <a:t>10</a:t>
            </a:r>
            <a:r>
              <a:rPr lang="ja-JP" altLang="en-US" dirty="0"/>
              <a:t>個に等分</a:t>
            </a:r>
            <a:r>
              <a:rPr lang="en-US" altLang="ja-JP" dirty="0"/>
              <a:t>…</a:t>
            </a:r>
            <a:endParaRPr 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10</a:t>
            </a:fld>
            <a:endParaRPr kumimoji="1" lang="ja-JP" altLang="en-US"/>
          </a:p>
        </p:txBody>
      </p:sp>
    </p:spTree>
    <p:extLst>
      <p:ext uri="{BB962C8B-B14F-4D97-AF65-F5344CB8AC3E}">
        <p14:creationId xmlns:p14="http://schemas.microsoft.com/office/powerpoint/2010/main" val="205728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7.45</a:t>
            </a:r>
          </a:p>
          <a:p>
            <a:r>
              <a:rPr kumimoji="1" lang="ja-JP" altLang="en-US" dirty="0"/>
              <a:t>分類モデル全体の評価</a:t>
            </a:r>
            <a:endParaRPr kumimoji="1" lang="en-US" altLang="ja-JP" dirty="0"/>
          </a:p>
          <a:p>
            <a:r>
              <a:rPr kumimoji="1" lang="ja-JP" altLang="en-US" dirty="0"/>
              <a:t>説明を分かりやすくするため</a:t>
            </a:r>
            <a:r>
              <a:rPr kumimoji="1" lang="en-US" altLang="ja-JP" dirty="0"/>
              <a:t>…</a:t>
            </a:r>
          </a:p>
          <a:p>
            <a:r>
              <a:rPr kumimoji="1" lang="ja-JP" altLang="en-US" dirty="0"/>
              <a:t>適合率：誤分類を起こさない性能を示す．</a:t>
            </a:r>
            <a:endParaRPr kumimoji="1" lang="en-US" altLang="ja-JP" dirty="0"/>
          </a:p>
          <a:p>
            <a:r>
              <a:rPr kumimoji="1" lang="ja-JP" altLang="en-US" dirty="0"/>
              <a:t>再現率：クラスに所属する項目を見つけ出す能力を示す．</a:t>
            </a:r>
            <a:endParaRPr kumimoji="1" lang="en-US" altLang="ja-JP" dirty="0"/>
          </a:p>
          <a:p>
            <a:r>
              <a:rPr kumimoji="1" lang="en-US" altLang="ja-JP" dirty="0"/>
              <a:t>F1</a:t>
            </a:r>
            <a:r>
              <a:rPr kumimoji="1" lang="ja-JP" altLang="en-US" dirty="0"/>
              <a:t>スコアはバランス．片っ方が</a:t>
            </a:r>
            <a:r>
              <a:rPr kumimoji="1" lang="en-US" altLang="ja-JP" dirty="0"/>
              <a:t>0</a:t>
            </a:r>
            <a:r>
              <a:rPr kumimoji="1" lang="ja-JP" altLang="en-US" dirty="0"/>
              <a:t>の場合，全体が</a:t>
            </a:r>
            <a:r>
              <a:rPr kumimoji="1" lang="en-US" altLang="ja-JP" dirty="0"/>
              <a:t>0</a:t>
            </a:r>
          </a:p>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11</a:t>
            </a:fld>
            <a:endParaRPr kumimoji="1" lang="ja-JP" altLang="en-US"/>
          </a:p>
        </p:txBody>
      </p:sp>
    </p:spTree>
    <p:extLst>
      <p:ext uri="{BB962C8B-B14F-4D97-AF65-F5344CB8AC3E}">
        <p14:creationId xmlns:p14="http://schemas.microsoft.com/office/powerpoint/2010/main" val="93788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8.30</a:t>
            </a:r>
          </a:p>
          <a:p>
            <a:r>
              <a:rPr kumimoji="1" lang="en-US" altLang="ja-JP" dirty="0"/>
              <a:t>F1</a:t>
            </a:r>
            <a:r>
              <a:rPr kumimoji="1" lang="ja-JP" altLang="en-US" dirty="0"/>
              <a:t>スコアが高ければ，判定しやすい</a:t>
            </a:r>
            <a:r>
              <a:rPr kumimoji="1" lang="en-US" altLang="ja-JP" dirty="0"/>
              <a:t>…</a:t>
            </a:r>
          </a:p>
          <a:p>
            <a:r>
              <a:rPr kumimoji="1" lang="ja-JP" altLang="en-US" dirty="0"/>
              <a:t>再現率が低いため，見つかりにくい</a:t>
            </a:r>
            <a:endParaRPr kumimoji="1" lang="en-US" altLang="ja-JP" dirty="0"/>
          </a:p>
          <a:p>
            <a:r>
              <a:rPr kumimoji="1" lang="en-US" altLang="ja-JP" dirty="0" err="1"/>
              <a:t>Addop,enca,encl</a:t>
            </a:r>
            <a:r>
              <a:rPr kumimoji="1" lang="ja-JP" altLang="en-US" dirty="0"/>
              <a:t>は同じぐらい</a:t>
            </a:r>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12</a:t>
            </a:fld>
            <a:endParaRPr kumimoji="1" lang="ja-JP" altLang="en-US"/>
          </a:p>
        </p:txBody>
      </p:sp>
    </p:spTree>
    <p:extLst>
      <p:ext uri="{BB962C8B-B14F-4D97-AF65-F5344CB8AC3E}">
        <p14:creationId xmlns:p14="http://schemas.microsoft.com/office/powerpoint/2010/main" val="288990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9.15</a:t>
            </a:r>
          </a:p>
          <a:p>
            <a:r>
              <a:rPr lang="ja-JP" altLang="en-US" dirty="0"/>
              <a:t>どの特徴量が最も重要か</a:t>
            </a:r>
            <a:r>
              <a:rPr lang="en-US" altLang="ja-JP" dirty="0"/>
              <a:t>…</a:t>
            </a:r>
          </a:p>
          <a:p>
            <a:r>
              <a:rPr lang="ja-JP" altLang="en-US" dirty="0"/>
              <a:t>命令の総数と難読化はあまり関係ない</a:t>
            </a:r>
            <a:endParaRPr lang="en-US" altLang="ja-JP" dirty="0"/>
          </a:p>
          <a:p>
            <a:r>
              <a:rPr lang="ja-JP" altLang="en-US"/>
              <a:t>目立つコード片だけで難読化方法を分類できない</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軸</a:t>
            </a:r>
            <a:r>
              <a:rPr lang="en-US" altLang="ja-JP" dirty="0"/>
              <a:t>…</a:t>
            </a:r>
          </a:p>
          <a:p>
            <a:r>
              <a:rPr lang="en-US" altLang="ja-JP" dirty="0"/>
              <a:t>(</a:t>
            </a:r>
            <a:r>
              <a:rPr lang="ja-JP" altLang="en-US" dirty="0"/>
              <a:t>時間あれば</a:t>
            </a:r>
            <a:r>
              <a:rPr lang="en-US" altLang="ja-JP" dirty="0"/>
              <a:t>)</a:t>
            </a:r>
            <a:r>
              <a:rPr lang="ja-JP" altLang="en-US" dirty="0"/>
              <a:t>：</a:t>
            </a:r>
            <a:endParaRPr lang="en-US" altLang="ja-JP" dirty="0"/>
          </a:p>
          <a:p>
            <a:r>
              <a:rPr lang="en-US" altLang="ja-JP" dirty="0"/>
              <a:t>1</a:t>
            </a:r>
            <a:r>
              <a:rPr lang="ja-JP" altLang="en-US" dirty="0"/>
              <a:t>つの特徴量にあるデータをランダムに変化させ，誤差を調べる．</a:t>
            </a:r>
            <a:endParaRPr lang="en-US" altLang="ja-JP" dirty="0"/>
          </a:p>
          <a:p>
            <a:r>
              <a:rPr lang="ja-JP" altLang="en-US" dirty="0"/>
              <a:t>誤差が大きくなると，特徴量が重要．</a:t>
            </a:r>
            <a:endParaRPr lang="en-US" altLang="ja-JP" dirty="0"/>
          </a:p>
          <a:p>
            <a:r>
              <a:rPr lang="en-US" altLang="ja-JP" dirty="0"/>
              <a:t>5</a:t>
            </a:r>
            <a:r>
              <a:rPr lang="ja-JP" altLang="en-US" dirty="0"/>
              <a:t>回繰り返す．</a:t>
            </a:r>
            <a:endParaRPr lang="en-US" altLang="ja-JP" dirty="0"/>
          </a:p>
          <a:p>
            <a:endParaRPr 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13</a:t>
            </a:fld>
            <a:endParaRPr kumimoji="1" lang="ja-JP" altLang="en-US"/>
          </a:p>
        </p:txBody>
      </p:sp>
    </p:spTree>
    <p:extLst>
      <p:ext uri="{BB962C8B-B14F-4D97-AF65-F5344CB8AC3E}">
        <p14:creationId xmlns:p14="http://schemas.microsoft.com/office/powerpoint/2010/main" val="33206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14</a:t>
            </a:fld>
            <a:endParaRPr kumimoji="1" lang="ja-JP" altLang="en-US"/>
          </a:p>
        </p:txBody>
      </p:sp>
    </p:spTree>
    <p:extLst>
      <p:ext uri="{BB962C8B-B14F-4D97-AF65-F5344CB8AC3E}">
        <p14:creationId xmlns:p14="http://schemas.microsoft.com/office/powerpoint/2010/main" val="206169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15</a:t>
            </a:fld>
            <a:endParaRPr kumimoji="1" lang="ja-JP" altLang="en-US"/>
          </a:p>
        </p:txBody>
      </p:sp>
    </p:spTree>
    <p:extLst>
      <p:ext uri="{BB962C8B-B14F-4D97-AF65-F5344CB8AC3E}">
        <p14:creationId xmlns:p14="http://schemas.microsoft.com/office/powerpoint/2010/main" val="160537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分割表</a:t>
            </a:r>
            <a:r>
              <a:rPr kumimoji="1" lang="en-US" altLang="ja-JP" baseline="0" dirty="0" smtClean="0"/>
              <a:t> (confusion matrix)</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16</a:t>
            </a:fld>
            <a:endParaRPr kumimoji="1" lang="ja-JP" altLang="en-US"/>
          </a:p>
        </p:txBody>
      </p:sp>
    </p:spTree>
    <p:extLst>
      <p:ext uri="{BB962C8B-B14F-4D97-AF65-F5344CB8AC3E}">
        <p14:creationId xmlns:p14="http://schemas.microsoft.com/office/powerpoint/2010/main" val="369637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1.0</a:t>
            </a:r>
          </a:p>
          <a:p>
            <a:r>
              <a:rPr kumimoji="1" lang="ja-JP" altLang="en-US" dirty="0"/>
              <a:t>悪意のあるユーザ</a:t>
            </a:r>
            <a:endParaRPr kumimoji="1" lang="en-US" altLang="ja-JP" dirty="0"/>
          </a:p>
          <a:p>
            <a:r>
              <a:rPr kumimoji="1" lang="ja-JP" altLang="en-US" dirty="0"/>
              <a:t>難読化は機能を保ちながら，解析を難しくする</a:t>
            </a:r>
            <a:r>
              <a:rPr kumimoji="1" lang="en-US" altLang="ja-JP" dirty="0"/>
              <a:t>…</a:t>
            </a:r>
          </a:p>
          <a:p>
            <a:r>
              <a:rPr kumimoji="1" lang="ja-JP" altLang="en-US" dirty="0"/>
              <a:t>例として</a:t>
            </a:r>
            <a:r>
              <a:rPr kumimoji="1" lang="en-US" altLang="ja-JP" dirty="0"/>
              <a:t>iTunes</a:t>
            </a:r>
            <a:r>
              <a:rPr kumimoji="1" lang="ja-JP" altLang="en-US" dirty="0"/>
              <a:t>のライセンス</a:t>
            </a:r>
            <a:endParaRPr kumimoji="1" lang="en-US" altLang="ja-JP"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2</a:t>
            </a:fld>
            <a:endParaRPr kumimoji="1" lang="ja-JP" altLang="en-US"/>
          </a:p>
        </p:txBody>
      </p:sp>
    </p:spTree>
    <p:extLst>
      <p:ext uri="{BB962C8B-B14F-4D97-AF65-F5344CB8AC3E}">
        <p14:creationId xmlns:p14="http://schemas.microsoft.com/office/powerpoint/2010/main" val="118137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1.45</a:t>
            </a:r>
          </a:p>
          <a:p>
            <a:r>
              <a:rPr kumimoji="1" lang="ja-JP" altLang="en-US" dirty="0"/>
              <a:t>ここでは，ステルスの定義を</a:t>
            </a:r>
            <a:r>
              <a:rPr kumimoji="1" lang="en-US" altLang="ja-JP" dirty="0"/>
              <a:t>…</a:t>
            </a:r>
          </a:p>
          <a:p>
            <a:r>
              <a:rPr kumimoji="1" lang="ja-JP" altLang="en-US" dirty="0"/>
              <a:t>本研究では，フレームワーク</a:t>
            </a:r>
            <a:r>
              <a:rPr kumimoji="1" lang="en-US" altLang="ja-JP" dirty="0"/>
              <a:t>…</a:t>
            </a:r>
          </a:p>
          <a:p>
            <a:endParaRPr kumimoji="1" lang="en-US" altLang="ja-JP"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3</a:t>
            </a:fld>
            <a:endParaRPr kumimoji="1" lang="ja-JP" altLang="en-US"/>
          </a:p>
        </p:txBody>
      </p:sp>
    </p:spTree>
    <p:extLst>
      <p:ext uri="{BB962C8B-B14F-4D97-AF65-F5344CB8AC3E}">
        <p14:creationId xmlns:p14="http://schemas.microsoft.com/office/powerpoint/2010/main" val="143779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2.30</a:t>
            </a:r>
          </a:p>
          <a:p>
            <a:r>
              <a:rPr kumimoji="1" lang="ja-JP" altLang="en-US" dirty="0"/>
              <a:t>四角形，楕円</a:t>
            </a:r>
            <a:endParaRPr kumimoji="1" lang="en-US" altLang="ja-JP" dirty="0"/>
          </a:p>
          <a:p>
            <a:r>
              <a:rPr kumimoji="1" lang="ja-JP" altLang="en-US" dirty="0"/>
              <a:t>一定なルールに従って</a:t>
            </a:r>
            <a:r>
              <a:rPr kumimoji="1" lang="en-US" altLang="ja-JP" dirty="0"/>
              <a:t>…</a:t>
            </a:r>
            <a:r>
              <a:rPr kumimoji="1" lang="ja-JP" altLang="en-US" dirty="0"/>
              <a:t>論理的に</a:t>
            </a:r>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4</a:t>
            </a:fld>
            <a:endParaRPr kumimoji="1" lang="ja-JP" altLang="en-US"/>
          </a:p>
        </p:txBody>
      </p:sp>
    </p:spTree>
    <p:extLst>
      <p:ext uri="{BB962C8B-B14F-4D97-AF65-F5344CB8AC3E}">
        <p14:creationId xmlns:p14="http://schemas.microsoft.com/office/powerpoint/2010/main" val="84830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3.0</a:t>
            </a:r>
          </a:p>
          <a:p>
            <a:r>
              <a:rPr kumimoji="1" lang="ja-JP" altLang="en-US" dirty="0"/>
              <a:t>有用性を調べるために，提案したフレームワークを用いて</a:t>
            </a:r>
            <a:r>
              <a:rPr kumimoji="1" lang="en-US" altLang="ja-JP" dirty="0"/>
              <a:t>…</a:t>
            </a:r>
            <a:r>
              <a:rPr kumimoji="1" lang="ja-JP" altLang="en-US" dirty="0"/>
              <a:t>．</a:t>
            </a:r>
            <a:endParaRPr kumimoji="1" lang="en-US" altLang="ja-JP" dirty="0"/>
          </a:p>
          <a:p>
            <a:r>
              <a:rPr kumimoji="1" lang="ja-JP" altLang="en-US" dirty="0"/>
              <a:t>正常に動作している</a:t>
            </a:r>
            <a:r>
              <a:rPr kumimoji="1" lang="en-US" altLang="ja-JP" dirty="0"/>
              <a:t>…</a:t>
            </a:r>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5</a:t>
            </a:fld>
            <a:endParaRPr kumimoji="1" lang="ja-JP" altLang="en-US"/>
          </a:p>
        </p:txBody>
      </p:sp>
    </p:spTree>
    <p:extLst>
      <p:ext uri="{BB962C8B-B14F-4D97-AF65-F5344CB8AC3E}">
        <p14:creationId xmlns:p14="http://schemas.microsoft.com/office/powerpoint/2010/main" val="394045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3.30</a:t>
            </a:r>
          </a:p>
          <a:p>
            <a:r>
              <a:rPr kumimoji="1" lang="en-US" altLang="ja-JP" dirty="0"/>
              <a:t>1-6</a:t>
            </a:r>
            <a:r>
              <a:rPr kumimoji="1" lang="ja-JP" altLang="en-US" dirty="0"/>
              <a:t>は</a:t>
            </a:r>
            <a:r>
              <a:rPr kumimoji="1" lang="en-US" altLang="ja-JP" dirty="0"/>
              <a:t>Tigress</a:t>
            </a:r>
            <a:r>
              <a:rPr kumimoji="1" lang="ja-JP" altLang="en-US" dirty="0"/>
              <a:t>によって難読化された．</a:t>
            </a:r>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6</a:t>
            </a:fld>
            <a:endParaRPr kumimoji="1" lang="ja-JP" altLang="en-US"/>
          </a:p>
        </p:txBody>
      </p:sp>
    </p:spTree>
    <p:extLst>
      <p:ext uri="{BB962C8B-B14F-4D97-AF65-F5344CB8AC3E}">
        <p14:creationId xmlns:p14="http://schemas.microsoft.com/office/powerpoint/2010/main" val="139426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4.15</a:t>
            </a:r>
          </a:p>
          <a:p>
            <a:r>
              <a:rPr lang="ja-JP" altLang="en-US" dirty="0"/>
              <a:t>プログラムを逆アセンブルし，</a:t>
            </a:r>
            <a:endParaRPr lang="en-US" altLang="ja-JP" dirty="0"/>
          </a:p>
          <a:p>
            <a:r>
              <a:rPr lang="ja-JP" altLang="en-US" dirty="0"/>
              <a:t>グラフの赤（全てを合わせた），青</a:t>
            </a:r>
            <a:r>
              <a:rPr lang="en-US" altLang="ja-JP" dirty="0"/>
              <a:t>…</a:t>
            </a:r>
            <a:r>
              <a:rPr lang="ja-JP" altLang="en-US" dirty="0"/>
              <a:t>重ねる部分</a:t>
            </a:r>
            <a:endParaRPr lang="en-US" altLang="ja-JP" dirty="0"/>
          </a:p>
          <a:p>
            <a:r>
              <a:rPr lang="en-US" altLang="ja-JP" dirty="0"/>
              <a:t>Tigress</a:t>
            </a:r>
            <a:r>
              <a:rPr lang="ja-JP" altLang="en-US" dirty="0"/>
              <a:t>は関数単位で</a:t>
            </a:r>
            <a:r>
              <a:rPr lang="en-US" altLang="ja-JP" dirty="0"/>
              <a:t>…</a:t>
            </a:r>
            <a:r>
              <a:rPr lang="ja-JP" altLang="en-US" dirty="0"/>
              <a:t>図の点は関数．</a:t>
            </a:r>
            <a:endParaRPr lang="en-US" altLang="ja-JP" dirty="0"/>
          </a:p>
          <a:p>
            <a:r>
              <a:rPr lang="ja-JP" altLang="en-US" dirty="0"/>
              <a:t>この図を見ると</a:t>
            </a:r>
            <a:r>
              <a:rPr lang="en-US" altLang="ja-JP"/>
              <a:t>…</a:t>
            </a:r>
            <a:endParaRPr lang="en-US" altLang="ja-JP" dirty="0"/>
          </a:p>
          <a:p>
            <a:r>
              <a:rPr lang="ja-JP" altLang="en-US" dirty="0"/>
              <a:t>軸について</a:t>
            </a:r>
            <a:r>
              <a:rPr lang="en-US" altLang="ja-JP" dirty="0"/>
              <a:t>…</a:t>
            </a:r>
          </a:p>
          <a:p>
            <a:r>
              <a:rPr lang="en-US" altLang="ja-JP" dirty="0" err="1"/>
              <a:t>Unq</a:t>
            </a:r>
            <a:r>
              <a:rPr lang="ja-JP" altLang="en-US" dirty="0"/>
              <a:t>は同じ命令を生成する難読化方法の特徴を取得するため</a:t>
            </a:r>
            <a:endParaRPr lang="en-US" altLang="ja-JP" dirty="0"/>
          </a:p>
          <a:p>
            <a:r>
              <a:rPr lang="en-US" altLang="ja-JP" dirty="0"/>
              <a:t>Art</a:t>
            </a:r>
            <a:r>
              <a:rPr lang="ja-JP" altLang="en-US" dirty="0"/>
              <a:t>と</a:t>
            </a:r>
            <a:r>
              <a:rPr lang="en-US" altLang="ja-JP" dirty="0"/>
              <a:t>Len</a:t>
            </a:r>
            <a:r>
              <a:rPr lang="ja-JP" altLang="en-US" dirty="0"/>
              <a:t>の関係</a:t>
            </a:r>
            <a:endParaRPr lang="en-US" altLang="ja-JP"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7</a:t>
            </a:fld>
            <a:endParaRPr kumimoji="1" lang="ja-JP" altLang="en-US"/>
          </a:p>
        </p:txBody>
      </p:sp>
    </p:spTree>
    <p:extLst>
      <p:ext uri="{BB962C8B-B14F-4D97-AF65-F5344CB8AC3E}">
        <p14:creationId xmlns:p14="http://schemas.microsoft.com/office/powerpoint/2010/main" val="294850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5.15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Art</a:t>
            </a:r>
            <a:r>
              <a:rPr lang="ja-JP" altLang="en-US" dirty="0"/>
              <a:t>に対して，</a:t>
            </a:r>
            <a:r>
              <a:rPr lang="en-US" altLang="ja-JP" dirty="0"/>
              <a:t>Max…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a:t>
            </a:r>
            <a:r>
              <a:rPr lang="ja-JP" altLang="en-US" dirty="0"/>
              <a:t>は関数内の最も目立つなコードを見つけ出す</a:t>
            </a:r>
            <a:r>
              <a:rPr lang="en-US" altLang="ja-JP" dirty="0"/>
              <a:t>…</a:t>
            </a:r>
            <a:endParaRPr lang="en-US" dirty="0"/>
          </a:p>
          <a:p>
            <a:r>
              <a:rPr lang="en-US" altLang="ja-JP" dirty="0"/>
              <a:t>OT</a:t>
            </a:r>
            <a:r>
              <a:rPr lang="ja-JP" altLang="en-US" dirty="0"/>
              <a:t>は目立つなコードの総数</a:t>
            </a:r>
            <a:r>
              <a:rPr lang="en-US" altLang="ja-JP" dirty="0"/>
              <a:t>…</a:t>
            </a:r>
            <a:endParaRPr 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8</a:t>
            </a:fld>
            <a:endParaRPr kumimoji="1" lang="ja-JP" altLang="en-US"/>
          </a:p>
        </p:txBody>
      </p:sp>
    </p:spTree>
    <p:extLst>
      <p:ext uri="{BB962C8B-B14F-4D97-AF65-F5344CB8AC3E}">
        <p14:creationId xmlns:p14="http://schemas.microsoft.com/office/powerpoint/2010/main" val="261316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6.0</a:t>
            </a:r>
          </a:p>
          <a:p>
            <a:r>
              <a:rPr kumimoji="1" lang="ja-JP" altLang="en-US" dirty="0"/>
              <a:t>ラベルを予測して，質問の条件を決定することを繰り返し</a:t>
            </a:r>
            <a:r>
              <a:rPr kumimoji="1" lang="en-US" altLang="ja-JP" dirty="0"/>
              <a:t>…</a:t>
            </a:r>
          </a:p>
          <a:p>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9</a:t>
            </a:fld>
            <a:endParaRPr kumimoji="1" lang="ja-JP" altLang="en-US"/>
          </a:p>
        </p:txBody>
      </p:sp>
    </p:spTree>
    <p:extLst>
      <p:ext uri="{BB962C8B-B14F-4D97-AF65-F5344CB8AC3E}">
        <p14:creationId xmlns:p14="http://schemas.microsoft.com/office/powerpoint/2010/main" val="100367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79A46DE-2E1E-439C-808A-64179DD2F3FD}" type="datetime1">
              <a:rPr kumimoji="1" lang="ja-JP" altLang="en-US" smtClean="0"/>
              <a:t>2018/2/27</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328298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781A5-F4B0-45DD-BB1D-A971D26F25FF}" type="datetime1">
              <a:rPr kumimoji="1" lang="ja-JP" altLang="en-US" smtClean="0"/>
              <a:t>2018/2/27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2A2C7-7CBA-42D4-8DA7-19DC5810FA87}" type="datetime1">
              <a:rPr kumimoji="1" lang="ja-JP" altLang="en-US" smtClean="0"/>
              <a:t>2018/2/27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4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61872" y="1238492"/>
            <a:ext cx="9338788" cy="4941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6DAB0-A82E-4F1F-A53C-C1085C2696A3}" type="datetime1">
              <a:rPr kumimoji="1" lang="ja-JP" altLang="en-US" smtClean="0"/>
              <a:t>2018/2/27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3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43A09-1DD1-450B-BB44-12074CA0F007}" type="datetime1">
              <a:rPr kumimoji="1" lang="ja-JP" altLang="en-US" smtClean="0"/>
              <a:t>2018/2/27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49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238492"/>
            <a:ext cx="4480560" cy="494164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238492"/>
            <a:ext cx="4480560" cy="4941645"/>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1147DD1-1896-4AC9-99F0-9D4E6B3C7686}" type="datetime1">
              <a:rPr kumimoji="1" lang="ja-JP" altLang="en-US" smtClean="0"/>
              <a:t>2018/2/27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257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A81AF-0416-4471-A673-1085BFCAD4E7}" type="datetime1">
              <a:rPr kumimoji="1" lang="ja-JP" altLang="en-US" smtClean="0"/>
              <a:t>2018/2/27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0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B1BE2-EA35-45F8-BFF7-7435239BBC6E}" type="datetime1">
              <a:rPr kumimoji="1" lang="ja-JP" altLang="en-US" smtClean="0"/>
              <a:t>2018/2/27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20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D6214-527D-4F48-AB6B-C11DD1935159}" type="datetime1">
              <a:rPr kumimoji="1" lang="ja-JP" altLang="en-US" smtClean="0"/>
              <a:t>2018/2/27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88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3275-6331-4DA9-92B5-2A0133DA6DDA}" type="datetime1">
              <a:rPr kumimoji="1" lang="ja-JP" altLang="en-US" smtClean="0"/>
              <a:t>2018/2/27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121940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F8EC2-17E9-4B21-8A96-6E2F1DBD1FC6}" type="datetime1">
              <a:rPr kumimoji="1" lang="ja-JP" altLang="en-US" smtClean="0"/>
              <a:t>2018/2/27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241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701225"/>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238492"/>
            <a:ext cx="8595360" cy="49416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5DD4C15-6D87-420A-B5E2-1717DE626DF0}" type="datetime1">
              <a:rPr kumimoji="1" lang="ja-JP" altLang="en-US" smtClean="0"/>
              <a:t>2018/2/27</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145559096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1"/>
            <a:ext cx="10058400" cy="2501083"/>
          </a:xfrm>
        </p:spPr>
        <p:txBody>
          <a:bodyPr>
            <a:normAutofit/>
          </a:bodyPr>
          <a:lstStyle/>
          <a:p>
            <a:pPr algn="ctr"/>
            <a:r>
              <a:rPr lang="ja-JP" altLang="en-US" sz="5400" dirty="0">
                <a:latin typeface="Meiryo" charset="-128"/>
                <a:ea typeface="Meiryo" charset="-128"/>
                <a:cs typeface="Meiryo" charset="-128"/>
              </a:rPr>
              <a:t>機械学習による難読化された</a:t>
            </a:r>
            <a:r>
              <a:rPr lang="en-US" altLang="ja-JP" sz="5400" dirty="0">
                <a:latin typeface="Meiryo" charset="-128"/>
                <a:ea typeface="Meiryo" charset="-128"/>
                <a:cs typeface="Meiryo" charset="-128"/>
              </a:rPr>
              <a:t/>
            </a:r>
            <a:br>
              <a:rPr lang="en-US" altLang="ja-JP" sz="5400" dirty="0">
                <a:latin typeface="Meiryo" charset="-128"/>
                <a:ea typeface="Meiryo" charset="-128"/>
                <a:cs typeface="Meiryo" charset="-128"/>
              </a:rPr>
            </a:br>
            <a:r>
              <a:rPr lang="ja-JP" altLang="en-US" sz="5400" dirty="0">
                <a:latin typeface="Meiryo" charset="-128"/>
                <a:ea typeface="Meiryo" charset="-128"/>
                <a:cs typeface="Meiryo" charset="-128"/>
              </a:rPr>
              <a:t>プログラムのステルス評価</a:t>
            </a:r>
            <a:endParaRPr kumimoji="1" lang="ja-JP" altLang="en-US" sz="5400" dirty="0">
              <a:latin typeface="Meiryo" charset="-128"/>
              <a:ea typeface="Meiryo" charset="-128"/>
              <a:cs typeface="Meiryo" charset="-128"/>
            </a:endParaRPr>
          </a:p>
        </p:txBody>
      </p:sp>
      <p:sp>
        <p:nvSpPr>
          <p:cNvPr id="3" name="Subtitle 2"/>
          <p:cNvSpPr>
            <a:spLocks noGrp="1"/>
          </p:cNvSpPr>
          <p:nvPr>
            <p:ph type="subTitle" idx="1"/>
          </p:nvPr>
        </p:nvSpPr>
        <p:spPr>
          <a:xfrm>
            <a:off x="1100051" y="4216400"/>
            <a:ext cx="10058400" cy="2171148"/>
          </a:xfrm>
        </p:spPr>
        <p:txBody>
          <a:bodyPr>
            <a:noAutofit/>
          </a:bodyPr>
          <a:lstStyle/>
          <a:p>
            <a:pPr algn="r"/>
            <a:r>
              <a:rPr lang="ja-JP" altLang="en-US" sz="2400" b="1" dirty="0">
                <a:solidFill>
                  <a:schemeClr val="tx1"/>
                </a:solidFill>
                <a:latin typeface="Meiryo" charset="-128"/>
                <a:ea typeface="Meiryo" charset="-128"/>
                <a:cs typeface="Meiryo" charset="-128"/>
              </a:rPr>
              <a:t>熊本高等専門学校人間情報システム工学科</a:t>
            </a:r>
            <a:endParaRPr lang="en-US" altLang="ja-JP" sz="2400" b="1" dirty="0">
              <a:solidFill>
                <a:schemeClr val="tx1"/>
              </a:solidFill>
              <a:latin typeface="Meiryo" charset="-128"/>
              <a:ea typeface="Meiryo" charset="-128"/>
              <a:cs typeface="Meiryo" charset="-128"/>
            </a:endParaRPr>
          </a:p>
          <a:p>
            <a:pPr algn="r"/>
            <a:r>
              <a:rPr kumimoji="1" lang="ja-JP" altLang="en-US" sz="2400" b="1" dirty="0">
                <a:solidFill>
                  <a:schemeClr val="tx1"/>
                </a:solidFill>
                <a:latin typeface="Meiryo" charset="-128"/>
                <a:ea typeface="Meiryo" charset="-128"/>
                <a:cs typeface="Meiryo" charset="-128"/>
              </a:rPr>
              <a:t>卒業研究発表会 － </a:t>
            </a:r>
            <a:fld id="{0F2564DD-9671-43AB-BCFE-4682235C693B}" type="datetime4">
              <a:rPr kumimoji="1" lang="ja-JP" altLang="en-US" sz="2400" b="1" smtClean="0">
                <a:solidFill>
                  <a:schemeClr val="tx1"/>
                </a:solidFill>
                <a:latin typeface="Meiryo" charset="-128"/>
                <a:ea typeface="Meiryo" charset="-128"/>
                <a:cs typeface="Meiryo" charset="-128"/>
              </a:rPr>
              <a:pPr algn="r"/>
              <a:t>2018年2月27日</a:t>
            </a:fld>
            <a:endParaRPr kumimoji="1" lang="en-US" altLang="ja-JP" sz="2400" b="1" dirty="0">
              <a:solidFill>
                <a:schemeClr val="tx1"/>
              </a:solidFill>
              <a:latin typeface="Meiryo" charset="-128"/>
              <a:ea typeface="Meiryo" charset="-128"/>
              <a:cs typeface="Meiryo" charset="-128"/>
            </a:endParaRPr>
          </a:p>
          <a:p>
            <a:pPr algn="r"/>
            <a:r>
              <a:rPr kumimoji="1" lang="ja-JP" altLang="en-US" sz="2400" b="1" dirty="0">
                <a:solidFill>
                  <a:schemeClr val="tx1"/>
                </a:solidFill>
                <a:latin typeface="Meiryo" charset="-128"/>
                <a:ea typeface="Meiryo" charset="-128"/>
                <a:cs typeface="Meiryo" charset="-128"/>
              </a:rPr>
              <a:t>バラタ</a:t>
            </a:r>
            <a:endParaRPr kumimoji="1" lang="en-US" altLang="ja-JP" sz="2400" b="1" dirty="0">
              <a:solidFill>
                <a:schemeClr val="tx1"/>
              </a:solidFill>
              <a:latin typeface="Meiryo" charset="-128"/>
              <a:ea typeface="Meiryo" charset="-128"/>
              <a:cs typeface="Meiryo" charset="-128"/>
            </a:endParaRPr>
          </a:p>
          <a:p>
            <a:pPr algn="r"/>
            <a:r>
              <a:rPr lang="ja-JP" altLang="en-US" sz="2400" b="1" dirty="0">
                <a:solidFill>
                  <a:schemeClr val="tx1"/>
                </a:solidFill>
                <a:latin typeface="Meiryo" charset="-128"/>
                <a:ea typeface="Meiryo" charset="-128"/>
                <a:cs typeface="Meiryo" charset="-128"/>
              </a:rPr>
              <a:t>（神崎研究室）</a:t>
            </a:r>
            <a:endParaRPr kumimoji="1" lang="ja-JP" altLang="en-US" sz="2400" b="1" dirty="0">
              <a:solidFill>
                <a:schemeClr val="tx1"/>
              </a:solidFill>
              <a:latin typeface="Meiryo" charset="-128"/>
              <a:ea typeface="Meiryo" charset="-128"/>
              <a:cs typeface="Meiryo" charset="-128"/>
            </a:endParaRPr>
          </a:p>
        </p:txBody>
      </p:sp>
    </p:spTree>
    <p:extLst>
      <p:ext uri="{BB962C8B-B14F-4D97-AF65-F5344CB8AC3E}">
        <p14:creationId xmlns:p14="http://schemas.microsoft.com/office/powerpoint/2010/main" val="2807601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C1326-D238-7A48-B4BE-592D11C33806}"/>
              </a:ext>
            </a:extLst>
          </p:cNvPr>
          <p:cNvSpPr>
            <a:spLocks noGrp="1"/>
          </p:cNvSpPr>
          <p:nvPr>
            <p:ph type="title"/>
          </p:nvPr>
        </p:nvSpPr>
        <p:spPr>
          <a:xfrm>
            <a:off x="704335" y="294198"/>
            <a:ext cx="10250177" cy="701225"/>
          </a:xfrm>
        </p:spPr>
        <p:txBody>
          <a:bodyPr/>
          <a:lstStyle/>
          <a:p>
            <a:r>
              <a:rPr lang="ja-JP" altLang="en-US" dirty="0">
                <a:latin typeface="Meiryo" panose="020B0604030504040204" pitchFamily="34" charset="-128"/>
                <a:ea typeface="Meiryo" panose="020B0604030504040204" pitchFamily="34" charset="-128"/>
              </a:rPr>
              <a:t>モデルの検証方法</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4F9DC451-777D-7142-B624-42C932DBB90F}"/>
              </a:ext>
            </a:extLst>
          </p:cNvPr>
          <p:cNvSpPr>
            <a:spLocks noGrp="1"/>
          </p:cNvSpPr>
          <p:nvPr>
            <p:ph idx="1"/>
          </p:nvPr>
        </p:nvSpPr>
        <p:spPr>
          <a:xfrm>
            <a:off x="704335" y="1227489"/>
            <a:ext cx="10250177" cy="3494175"/>
          </a:xfrm>
        </p:spPr>
        <p:txBody>
          <a:bodyPr>
            <a:normAutofit/>
          </a:bodyPr>
          <a:lstStyle/>
          <a:p>
            <a:r>
              <a:rPr lang="ja-JP" altLang="en-US" sz="2400" dirty="0">
                <a:latin typeface="Meiryo" panose="020B0604030504040204" pitchFamily="34" charset="-128"/>
                <a:ea typeface="Meiryo" panose="020B0604030504040204" pitchFamily="34" charset="-128"/>
              </a:rPr>
              <a:t>データの</a:t>
            </a:r>
            <a:r>
              <a:rPr lang="en-US" altLang="ja-JP" sz="2400" dirty="0">
                <a:latin typeface="Meiryo" panose="020B0604030504040204" pitchFamily="34" charset="-128"/>
                <a:ea typeface="Meiryo" panose="020B0604030504040204" pitchFamily="34" charset="-128"/>
              </a:rPr>
              <a:t>8</a:t>
            </a:r>
            <a:r>
              <a:rPr lang="ja-JP" altLang="en-US" sz="2400" dirty="0">
                <a:latin typeface="Meiryo" panose="020B0604030504040204" pitchFamily="34" charset="-128"/>
                <a:ea typeface="Meiryo" panose="020B0604030504040204" pitchFamily="34" charset="-128"/>
              </a:rPr>
              <a:t>割をモデル構築するための訓練データとして扱い，残りの</a:t>
            </a:r>
            <a:r>
              <a:rPr lang="en-US" altLang="ja-JP" sz="2400" dirty="0">
                <a:latin typeface="Meiryo" panose="020B0604030504040204" pitchFamily="34" charset="-128"/>
                <a:ea typeface="Meiryo" panose="020B0604030504040204" pitchFamily="34" charset="-128"/>
              </a:rPr>
              <a:t>2</a:t>
            </a:r>
            <a:r>
              <a:rPr lang="ja-JP" altLang="en-US" sz="2400" dirty="0">
                <a:latin typeface="Meiryo" panose="020B0604030504040204" pitchFamily="34" charset="-128"/>
                <a:ea typeface="Meiryo" panose="020B0604030504040204" pitchFamily="34" charset="-128"/>
              </a:rPr>
              <a:t>割をテストデータとして扱う．</a:t>
            </a:r>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r>
              <a:rPr lang="ja-JP" altLang="en-US" sz="2400" dirty="0">
                <a:latin typeface="Meiryo" panose="020B0604030504040204" pitchFamily="34" charset="-128"/>
                <a:ea typeface="Meiryo" panose="020B0604030504040204" pitchFamily="34" charset="-128"/>
              </a:rPr>
              <a:t>モデル構築では，</a:t>
            </a:r>
            <a:r>
              <a:rPr lang="en-US" altLang="ja-JP" sz="2400" dirty="0">
                <a:latin typeface="Meiryo" panose="020B0604030504040204" pitchFamily="34" charset="-128"/>
                <a:ea typeface="Meiryo" panose="020B0604030504040204" pitchFamily="34" charset="-128"/>
              </a:rPr>
              <a:t>10</a:t>
            </a:r>
            <a:r>
              <a:rPr lang="ja-JP" altLang="en-US" sz="2400" dirty="0">
                <a:latin typeface="Meiryo" panose="020B0604030504040204" pitchFamily="34" charset="-128"/>
                <a:ea typeface="Meiryo" panose="020B0604030504040204" pitchFamily="34" charset="-128"/>
              </a:rPr>
              <a:t>分割交差検証（</a:t>
            </a:r>
            <a:r>
              <a:rPr lang="en-US" altLang="ja-JP" sz="2400" dirty="0">
                <a:latin typeface="Meiryo" panose="020B0604030504040204" pitchFamily="34" charset="-128"/>
                <a:ea typeface="Meiryo" panose="020B0604030504040204" pitchFamily="34" charset="-128"/>
              </a:rPr>
              <a:t>CF</a:t>
            </a:r>
            <a:r>
              <a:rPr lang="ja-JP" altLang="en-US" sz="2400" dirty="0">
                <a:latin typeface="Meiryo" panose="020B0604030504040204" pitchFamily="34" charset="-128"/>
                <a:ea typeface="Meiryo" panose="020B0604030504040204" pitchFamily="34" charset="-128"/>
              </a:rPr>
              <a:t>）を行い，正解率によりモデルの妥当性を確認する．</a:t>
            </a:r>
            <a:endParaRPr lang="en-US" altLang="ja-JP" sz="2400" dirty="0">
              <a:latin typeface="Meiryo" panose="020B0604030504040204" pitchFamily="34" charset="-128"/>
              <a:ea typeface="Meiryo" panose="020B0604030504040204" pitchFamily="34" charset="-128"/>
            </a:endParaRPr>
          </a:p>
          <a:p>
            <a:endParaRPr lang="en-US" sz="2400"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81026FB8-C5BE-3A47-87B7-FC604223DD27}"/>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10</a:t>
            </a:fld>
            <a:endParaRPr kumimoji="1" lang="ja-JP" altLang="en-US"/>
          </a:p>
        </p:txBody>
      </p:sp>
      <p:sp>
        <p:nvSpPr>
          <p:cNvPr id="5" name="Rounded Rectangle 4">
            <a:extLst>
              <a:ext uri="{FF2B5EF4-FFF2-40B4-BE49-F238E27FC236}">
                <a16:creationId xmlns:a16="http://schemas.microsoft.com/office/drawing/2014/main" xmlns="" id="{B4501B06-F9EA-884B-B0E9-C98896D98B79}"/>
              </a:ext>
            </a:extLst>
          </p:cNvPr>
          <p:cNvSpPr/>
          <p:nvPr/>
        </p:nvSpPr>
        <p:spPr>
          <a:xfrm>
            <a:off x="2949423" y="2063573"/>
            <a:ext cx="5760000"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atin typeface="Meiryo" panose="020B0604030504040204" pitchFamily="34" charset="-128"/>
                <a:ea typeface="Meiryo" panose="020B0604030504040204" pitchFamily="34" charset="-128"/>
              </a:rPr>
              <a:t>データセット</a:t>
            </a:r>
            <a:endParaRPr lang="en-US" sz="2000" b="1" dirty="0">
              <a:latin typeface="Meiryo" panose="020B0604030504040204" pitchFamily="34" charset="-128"/>
              <a:ea typeface="Meiryo" panose="020B0604030504040204" pitchFamily="34" charset="-128"/>
            </a:endParaRPr>
          </a:p>
        </p:txBody>
      </p:sp>
      <p:sp>
        <p:nvSpPr>
          <p:cNvPr id="6" name="Rounded Rectangle 5">
            <a:extLst>
              <a:ext uri="{FF2B5EF4-FFF2-40B4-BE49-F238E27FC236}">
                <a16:creationId xmlns:a16="http://schemas.microsoft.com/office/drawing/2014/main" xmlns="" id="{2FF1D8BD-A0AE-F44B-9062-1849F76D4201}"/>
              </a:ext>
            </a:extLst>
          </p:cNvPr>
          <p:cNvSpPr/>
          <p:nvPr/>
        </p:nvSpPr>
        <p:spPr>
          <a:xfrm>
            <a:off x="2902288" y="2905475"/>
            <a:ext cx="4608000" cy="6120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訓練データ</a:t>
            </a:r>
            <a:endParaRPr lang="en-US" b="1" dirty="0"/>
          </a:p>
        </p:txBody>
      </p:sp>
      <p:sp>
        <p:nvSpPr>
          <p:cNvPr id="7" name="Rounded Rectangle 6">
            <a:extLst>
              <a:ext uri="{FF2B5EF4-FFF2-40B4-BE49-F238E27FC236}">
                <a16:creationId xmlns:a16="http://schemas.microsoft.com/office/drawing/2014/main" xmlns="" id="{1C15FF01-E69F-7A49-B4A8-75D15B4D1B58}"/>
              </a:ext>
            </a:extLst>
          </p:cNvPr>
          <p:cNvSpPr/>
          <p:nvPr/>
        </p:nvSpPr>
        <p:spPr>
          <a:xfrm>
            <a:off x="7613985" y="2905475"/>
            <a:ext cx="1152000" cy="612000"/>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atin typeface="Meiryo" panose="020B0604030504040204" pitchFamily="34" charset="-128"/>
                <a:ea typeface="Meiryo" panose="020B0604030504040204" pitchFamily="34" charset="-128"/>
              </a:rPr>
              <a:t>テストデータ</a:t>
            </a:r>
            <a:endParaRPr lang="en-US" sz="2000" b="1" dirty="0">
              <a:latin typeface="Meiryo" panose="020B0604030504040204" pitchFamily="34" charset="-128"/>
              <a:ea typeface="Meiryo" panose="020B0604030504040204" pitchFamily="34" charset="-128"/>
            </a:endParaRPr>
          </a:p>
        </p:txBody>
      </p:sp>
      <p:cxnSp>
        <p:nvCxnSpPr>
          <p:cNvPr id="13" name="Straight Connector 12">
            <a:extLst>
              <a:ext uri="{FF2B5EF4-FFF2-40B4-BE49-F238E27FC236}">
                <a16:creationId xmlns:a16="http://schemas.microsoft.com/office/drawing/2014/main" xmlns="" id="{6BB25129-6170-604E-91F2-B010A47D836C}"/>
              </a:ext>
            </a:extLst>
          </p:cNvPr>
          <p:cNvCxnSpPr>
            <a:cxnSpLocks/>
          </p:cNvCxnSpPr>
          <p:nvPr/>
        </p:nvCxnSpPr>
        <p:spPr>
          <a:xfrm>
            <a:off x="7573403" y="1885361"/>
            <a:ext cx="0" cy="186201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5" name="Group 74">
            <a:extLst>
              <a:ext uri="{FF2B5EF4-FFF2-40B4-BE49-F238E27FC236}">
                <a16:creationId xmlns:a16="http://schemas.microsoft.com/office/drawing/2014/main" xmlns="" id="{65548156-3785-6545-86D1-70657AE53E7E}"/>
              </a:ext>
            </a:extLst>
          </p:cNvPr>
          <p:cNvGrpSpPr/>
          <p:nvPr/>
        </p:nvGrpSpPr>
        <p:grpSpPr>
          <a:xfrm>
            <a:off x="1025387" y="4303455"/>
            <a:ext cx="9665215" cy="2690480"/>
            <a:chOff x="1025387" y="4124342"/>
            <a:chExt cx="9665215" cy="2690480"/>
          </a:xfrm>
        </p:grpSpPr>
        <p:grpSp>
          <p:nvGrpSpPr>
            <p:cNvPr id="62" name="Group 61">
              <a:extLst>
                <a:ext uri="{FF2B5EF4-FFF2-40B4-BE49-F238E27FC236}">
                  <a16:creationId xmlns:a16="http://schemas.microsoft.com/office/drawing/2014/main" xmlns="" id="{B171E075-F76C-1B4F-BB37-7267B7EC44B1}"/>
                </a:ext>
              </a:extLst>
            </p:cNvPr>
            <p:cNvGrpSpPr/>
            <p:nvPr/>
          </p:nvGrpSpPr>
          <p:grpSpPr>
            <a:xfrm>
              <a:off x="3492184" y="4291056"/>
              <a:ext cx="5012255" cy="2523766"/>
              <a:chOff x="3133966" y="4222661"/>
              <a:chExt cx="5012255" cy="2523766"/>
            </a:xfrm>
          </p:grpSpPr>
          <p:grpSp>
            <p:nvGrpSpPr>
              <p:cNvPr id="55" name="Group 54">
                <a:extLst>
                  <a:ext uri="{FF2B5EF4-FFF2-40B4-BE49-F238E27FC236}">
                    <a16:creationId xmlns:a16="http://schemas.microsoft.com/office/drawing/2014/main" xmlns="" id="{117D60BB-35FC-A44B-BD45-08329544EEC0}"/>
                  </a:ext>
                </a:extLst>
              </p:cNvPr>
              <p:cNvGrpSpPr/>
              <p:nvPr/>
            </p:nvGrpSpPr>
            <p:grpSpPr>
              <a:xfrm>
                <a:off x="3515309" y="4259334"/>
                <a:ext cx="4630912" cy="2169232"/>
                <a:chOff x="3518680" y="4287615"/>
                <a:chExt cx="4630912" cy="2169232"/>
              </a:xfrm>
            </p:grpSpPr>
            <p:grpSp>
              <p:nvGrpSpPr>
                <p:cNvPr id="53" name="Group 52">
                  <a:extLst>
                    <a:ext uri="{FF2B5EF4-FFF2-40B4-BE49-F238E27FC236}">
                      <a16:creationId xmlns:a16="http://schemas.microsoft.com/office/drawing/2014/main" xmlns="" id="{B5EF82B8-1CB3-604D-9AC0-6DEEE4213DB9}"/>
                    </a:ext>
                  </a:extLst>
                </p:cNvPr>
                <p:cNvGrpSpPr/>
                <p:nvPr/>
              </p:nvGrpSpPr>
              <p:grpSpPr>
                <a:xfrm>
                  <a:off x="3518680" y="4287615"/>
                  <a:ext cx="4630912" cy="2169232"/>
                  <a:chOff x="3518680" y="4287615"/>
                  <a:chExt cx="4630912" cy="2169232"/>
                </a:xfrm>
              </p:grpSpPr>
              <p:grpSp>
                <p:nvGrpSpPr>
                  <p:cNvPr id="42" name="Group 41">
                    <a:extLst>
                      <a:ext uri="{FF2B5EF4-FFF2-40B4-BE49-F238E27FC236}">
                        <a16:creationId xmlns:a16="http://schemas.microsoft.com/office/drawing/2014/main" xmlns="" id="{0FBE6241-FB5D-A845-833D-8948DC991D54}"/>
                      </a:ext>
                    </a:extLst>
                  </p:cNvPr>
                  <p:cNvGrpSpPr/>
                  <p:nvPr/>
                </p:nvGrpSpPr>
                <p:grpSpPr>
                  <a:xfrm>
                    <a:off x="3518680" y="4287615"/>
                    <a:ext cx="4614743" cy="306002"/>
                    <a:chOff x="3518680" y="4363031"/>
                    <a:chExt cx="4614743" cy="306002"/>
                  </a:xfrm>
                </p:grpSpPr>
                <p:sp>
                  <p:nvSpPr>
                    <p:cNvPr id="8" name="Rounded Rectangle 7">
                      <a:extLst>
                        <a:ext uri="{FF2B5EF4-FFF2-40B4-BE49-F238E27FC236}">
                          <a16:creationId xmlns:a16="http://schemas.microsoft.com/office/drawing/2014/main" xmlns="" id="{8F38C668-BF27-8B4D-B7FF-6FD298108C0D}"/>
                        </a:ext>
                      </a:extLst>
                    </p:cNvPr>
                    <p:cNvSpPr/>
                    <p:nvPr/>
                  </p:nvSpPr>
                  <p:spPr>
                    <a:xfrm>
                      <a:off x="3525423" y="4363031"/>
                      <a:ext cx="4608000" cy="30600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訓練データ</a:t>
                      </a:r>
                      <a:endParaRPr lang="en-US" b="1" dirty="0"/>
                    </a:p>
                  </p:txBody>
                </p:sp>
                <p:sp>
                  <p:nvSpPr>
                    <p:cNvPr id="35" name="Rounded Rectangle 34">
                      <a:extLst>
                        <a:ext uri="{FF2B5EF4-FFF2-40B4-BE49-F238E27FC236}">
                          <a16:creationId xmlns:a16="http://schemas.microsoft.com/office/drawing/2014/main" xmlns="" id="{0D098A4C-D070-B24A-8458-4A1988F3A75C}"/>
                        </a:ext>
                      </a:extLst>
                    </p:cNvPr>
                    <p:cNvSpPr/>
                    <p:nvPr/>
                  </p:nvSpPr>
                  <p:spPr>
                    <a:xfrm>
                      <a:off x="3518680" y="4363031"/>
                      <a:ext cx="460800" cy="306002"/>
                    </a:xfrm>
                    <a:prstGeom prst="round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grpSp>
              <p:grpSp>
                <p:nvGrpSpPr>
                  <p:cNvPr id="43" name="Group 42">
                    <a:extLst>
                      <a:ext uri="{FF2B5EF4-FFF2-40B4-BE49-F238E27FC236}">
                        <a16:creationId xmlns:a16="http://schemas.microsoft.com/office/drawing/2014/main" xmlns="" id="{F64F613B-4CE8-B746-AB38-93A8E4025001}"/>
                      </a:ext>
                    </a:extLst>
                  </p:cNvPr>
                  <p:cNvGrpSpPr/>
                  <p:nvPr/>
                </p:nvGrpSpPr>
                <p:grpSpPr>
                  <a:xfrm>
                    <a:off x="3525423" y="4745933"/>
                    <a:ext cx="4608000" cy="306002"/>
                    <a:chOff x="3525423" y="4363031"/>
                    <a:chExt cx="4608000" cy="306002"/>
                  </a:xfrm>
                </p:grpSpPr>
                <p:sp>
                  <p:nvSpPr>
                    <p:cNvPr id="44" name="Rounded Rectangle 43">
                      <a:extLst>
                        <a:ext uri="{FF2B5EF4-FFF2-40B4-BE49-F238E27FC236}">
                          <a16:creationId xmlns:a16="http://schemas.microsoft.com/office/drawing/2014/main" xmlns="" id="{324E3688-36A1-E14D-B449-DA98C116856A}"/>
                        </a:ext>
                      </a:extLst>
                    </p:cNvPr>
                    <p:cNvSpPr/>
                    <p:nvPr/>
                  </p:nvSpPr>
                  <p:spPr>
                    <a:xfrm>
                      <a:off x="3525423" y="4363031"/>
                      <a:ext cx="4608000" cy="30600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訓練データ</a:t>
                      </a:r>
                      <a:endParaRPr lang="en-US" b="1" dirty="0"/>
                    </a:p>
                  </p:txBody>
                </p:sp>
                <p:sp>
                  <p:nvSpPr>
                    <p:cNvPr id="45" name="Rounded Rectangle 44">
                      <a:extLst>
                        <a:ext uri="{FF2B5EF4-FFF2-40B4-BE49-F238E27FC236}">
                          <a16:creationId xmlns:a16="http://schemas.microsoft.com/office/drawing/2014/main" xmlns="" id="{E61B0B70-AF09-2842-B17A-04F99919E6DE}"/>
                        </a:ext>
                      </a:extLst>
                    </p:cNvPr>
                    <p:cNvSpPr/>
                    <p:nvPr/>
                  </p:nvSpPr>
                  <p:spPr>
                    <a:xfrm>
                      <a:off x="3979480" y="4363031"/>
                      <a:ext cx="460800" cy="306002"/>
                    </a:xfrm>
                    <a:prstGeom prst="round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grpSp>
              <p:grpSp>
                <p:nvGrpSpPr>
                  <p:cNvPr id="46" name="Group 45">
                    <a:extLst>
                      <a:ext uri="{FF2B5EF4-FFF2-40B4-BE49-F238E27FC236}">
                        <a16:creationId xmlns:a16="http://schemas.microsoft.com/office/drawing/2014/main" xmlns="" id="{9D8B15B9-4FCA-814C-A856-1A06C92EEA0A}"/>
                      </a:ext>
                    </a:extLst>
                  </p:cNvPr>
                  <p:cNvGrpSpPr/>
                  <p:nvPr/>
                </p:nvGrpSpPr>
                <p:grpSpPr>
                  <a:xfrm>
                    <a:off x="3532166" y="5284001"/>
                    <a:ext cx="4608000" cy="306002"/>
                    <a:chOff x="3525423" y="4363030"/>
                    <a:chExt cx="4608000" cy="306002"/>
                  </a:xfrm>
                </p:grpSpPr>
                <p:sp>
                  <p:nvSpPr>
                    <p:cNvPr id="47" name="Rounded Rectangle 46">
                      <a:extLst>
                        <a:ext uri="{FF2B5EF4-FFF2-40B4-BE49-F238E27FC236}">
                          <a16:creationId xmlns:a16="http://schemas.microsoft.com/office/drawing/2014/main" xmlns="" id="{7FA2869E-0456-2B4B-B6A3-A59B193ACA10}"/>
                        </a:ext>
                      </a:extLst>
                    </p:cNvPr>
                    <p:cNvSpPr/>
                    <p:nvPr/>
                  </p:nvSpPr>
                  <p:spPr>
                    <a:xfrm>
                      <a:off x="3525423" y="4363031"/>
                      <a:ext cx="4608000" cy="30600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訓練データ</a:t>
                      </a:r>
                      <a:endParaRPr lang="en-US" b="1" dirty="0"/>
                    </a:p>
                  </p:txBody>
                </p:sp>
                <p:sp>
                  <p:nvSpPr>
                    <p:cNvPr id="48" name="Rounded Rectangle 47">
                      <a:extLst>
                        <a:ext uri="{FF2B5EF4-FFF2-40B4-BE49-F238E27FC236}">
                          <a16:creationId xmlns:a16="http://schemas.microsoft.com/office/drawing/2014/main" xmlns="" id="{EBA0D163-A0FE-014D-AAA2-2261004DE94D}"/>
                        </a:ext>
                      </a:extLst>
                    </p:cNvPr>
                    <p:cNvSpPr/>
                    <p:nvPr/>
                  </p:nvSpPr>
                  <p:spPr>
                    <a:xfrm>
                      <a:off x="4433537" y="4363030"/>
                      <a:ext cx="460800" cy="306002"/>
                    </a:xfrm>
                    <a:prstGeom prst="round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grpSp>
              <p:grpSp>
                <p:nvGrpSpPr>
                  <p:cNvPr id="49" name="Group 48">
                    <a:extLst>
                      <a:ext uri="{FF2B5EF4-FFF2-40B4-BE49-F238E27FC236}">
                        <a16:creationId xmlns:a16="http://schemas.microsoft.com/office/drawing/2014/main" xmlns="" id="{C92B272F-22A0-C443-BF3F-BC7A1E893223}"/>
                      </a:ext>
                    </a:extLst>
                  </p:cNvPr>
                  <p:cNvGrpSpPr/>
                  <p:nvPr/>
                </p:nvGrpSpPr>
                <p:grpSpPr>
                  <a:xfrm>
                    <a:off x="3532166" y="6150845"/>
                    <a:ext cx="4617426" cy="306002"/>
                    <a:chOff x="3518681" y="4249906"/>
                    <a:chExt cx="4617426" cy="306002"/>
                  </a:xfrm>
                </p:grpSpPr>
                <p:sp>
                  <p:nvSpPr>
                    <p:cNvPr id="50" name="Rounded Rectangle 49">
                      <a:extLst>
                        <a:ext uri="{FF2B5EF4-FFF2-40B4-BE49-F238E27FC236}">
                          <a16:creationId xmlns:a16="http://schemas.microsoft.com/office/drawing/2014/main" xmlns="" id="{5452E7CD-015F-2340-92CC-A76CC229B8A7}"/>
                        </a:ext>
                      </a:extLst>
                    </p:cNvPr>
                    <p:cNvSpPr/>
                    <p:nvPr/>
                  </p:nvSpPr>
                  <p:spPr>
                    <a:xfrm>
                      <a:off x="3518681" y="4249906"/>
                      <a:ext cx="4608000" cy="30600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訓練データ</a:t>
                      </a:r>
                      <a:endParaRPr lang="en-US" b="1" dirty="0"/>
                    </a:p>
                  </p:txBody>
                </p:sp>
                <p:sp>
                  <p:nvSpPr>
                    <p:cNvPr id="51" name="Rounded Rectangle 50">
                      <a:extLst>
                        <a:ext uri="{FF2B5EF4-FFF2-40B4-BE49-F238E27FC236}">
                          <a16:creationId xmlns:a16="http://schemas.microsoft.com/office/drawing/2014/main" xmlns="" id="{59642F5E-ABF7-9144-80C9-D1144FA2E2D8}"/>
                        </a:ext>
                      </a:extLst>
                    </p:cNvPr>
                    <p:cNvSpPr/>
                    <p:nvPr/>
                  </p:nvSpPr>
                  <p:spPr>
                    <a:xfrm>
                      <a:off x="7675307" y="4249906"/>
                      <a:ext cx="460800" cy="306002"/>
                    </a:xfrm>
                    <a:prstGeom prst="round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grpSp>
            </p:grpSp>
            <p:sp>
              <p:nvSpPr>
                <p:cNvPr id="52" name="TextBox 51">
                  <a:extLst>
                    <a:ext uri="{FF2B5EF4-FFF2-40B4-BE49-F238E27FC236}">
                      <a16:creationId xmlns:a16="http://schemas.microsoft.com/office/drawing/2014/main" xmlns="" id="{B633715E-3DE7-044A-BB11-2D4B8A03E7C3}"/>
                    </a:ext>
                  </a:extLst>
                </p:cNvPr>
                <p:cNvSpPr txBox="1"/>
                <p:nvPr/>
              </p:nvSpPr>
              <p:spPr>
                <a:xfrm>
                  <a:off x="5706220" y="5685758"/>
                  <a:ext cx="273377" cy="369332"/>
                </a:xfrm>
                <a:prstGeom prst="rect">
                  <a:avLst/>
                </a:prstGeom>
                <a:noFill/>
              </p:spPr>
              <p:txBody>
                <a:bodyPr wrap="square" rtlCol="0">
                  <a:spAutoFit/>
                </a:bodyPr>
                <a:lstStyle/>
                <a:p>
                  <a:r>
                    <a:rPr lang="en-US" dirty="0"/>
                    <a:t>⠇</a:t>
                  </a:r>
                </a:p>
              </p:txBody>
            </p:sp>
          </p:grpSp>
          <p:sp>
            <p:nvSpPr>
              <p:cNvPr id="57" name="TextBox 56">
                <a:extLst>
                  <a:ext uri="{FF2B5EF4-FFF2-40B4-BE49-F238E27FC236}">
                    <a16:creationId xmlns:a16="http://schemas.microsoft.com/office/drawing/2014/main" xmlns="" id="{973B1740-621D-3542-8723-B77EAF416A8C}"/>
                  </a:ext>
                </a:extLst>
              </p:cNvPr>
              <p:cNvSpPr txBox="1"/>
              <p:nvPr/>
            </p:nvSpPr>
            <p:spPr>
              <a:xfrm>
                <a:off x="3241932" y="4222661"/>
                <a:ext cx="273377"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xmlns="" id="{485BE1D7-8E24-4641-88CA-F980E43AD681}"/>
                  </a:ext>
                </a:extLst>
              </p:cNvPr>
              <p:cNvSpPr txBox="1"/>
              <p:nvPr/>
            </p:nvSpPr>
            <p:spPr>
              <a:xfrm>
                <a:off x="3241931" y="4685986"/>
                <a:ext cx="273377"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xmlns="" id="{9F05CAFD-9CA0-9347-8EB9-EABD8DBA1C11}"/>
                  </a:ext>
                </a:extLst>
              </p:cNvPr>
              <p:cNvSpPr txBox="1"/>
              <p:nvPr/>
            </p:nvSpPr>
            <p:spPr>
              <a:xfrm>
                <a:off x="3241930" y="5224055"/>
                <a:ext cx="273377" cy="369332"/>
              </a:xfrm>
              <a:prstGeom prst="rect">
                <a:avLst/>
              </a:prstGeom>
              <a:noFill/>
            </p:spPr>
            <p:txBody>
              <a:bodyPr wrap="square" rtlCol="0">
                <a:spAutoFit/>
              </a:bodyPr>
              <a:lstStyle/>
              <a:p>
                <a:r>
                  <a:rPr lang="en-US" dirty="0"/>
                  <a:t>3</a:t>
                </a:r>
              </a:p>
            </p:txBody>
          </p:sp>
          <p:sp>
            <p:nvSpPr>
              <p:cNvPr id="61" name="TextBox 60">
                <a:extLst>
                  <a:ext uri="{FF2B5EF4-FFF2-40B4-BE49-F238E27FC236}">
                    <a16:creationId xmlns:a16="http://schemas.microsoft.com/office/drawing/2014/main" xmlns="" id="{61080A7D-0D19-6941-A310-8A33858FED68}"/>
                  </a:ext>
                </a:extLst>
              </p:cNvPr>
              <p:cNvSpPr txBox="1"/>
              <p:nvPr/>
            </p:nvSpPr>
            <p:spPr>
              <a:xfrm>
                <a:off x="3133966" y="6100096"/>
                <a:ext cx="489303" cy="646331"/>
              </a:xfrm>
              <a:prstGeom prst="rect">
                <a:avLst/>
              </a:prstGeom>
              <a:noFill/>
            </p:spPr>
            <p:txBody>
              <a:bodyPr wrap="square" rtlCol="0">
                <a:spAutoFit/>
              </a:bodyPr>
              <a:lstStyle/>
              <a:p>
                <a:r>
                  <a:rPr lang="en-US" dirty="0"/>
                  <a:t>10</a:t>
                </a:r>
              </a:p>
            </p:txBody>
          </p:sp>
        </p:grpSp>
        <p:grpSp>
          <p:nvGrpSpPr>
            <p:cNvPr id="69" name="Group 68">
              <a:extLst>
                <a:ext uri="{FF2B5EF4-FFF2-40B4-BE49-F238E27FC236}">
                  <a16:creationId xmlns:a16="http://schemas.microsoft.com/office/drawing/2014/main" xmlns="" id="{82700846-0C16-854C-BD9D-E42169C088B0}"/>
                </a:ext>
              </a:extLst>
            </p:cNvPr>
            <p:cNvGrpSpPr/>
            <p:nvPr/>
          </p:nvGrpSpPr>
          <p:grpSpPr>
            <a:xfrm>
              <a:off x="1025387" y="4861362"/>
              <a:ext cx="2353231" cy="757949"/>
              <a:chOff x="9233882" y="4591392"/>
              <a:chExt cx="2353231" cy="757949"/>
            </a:xfrm>
          </p:grpSpPr>
          <p:grpSp>
            <p:nvGrpSpPr>
              <p:cNvPr id="65" name="Group 64">
                <a:extLst>
                  <a:ext uri="{FF2B5EF4-FFF2-40B4-BE49-F238E27FC236}">
                    <a16:creationId xmlns:a16="http://schemas.microsoft.com/office/drawing/2014/main" xmlns="" id="{D3FEF525-1E22-594F-A6CE-268E8B8E5A8B}"/>
                  </a:ext>
                </a:extLst>
              </p:cNvPr>
              <p:cNvGrpSpPr/>
              <p:nvPr/>
            </p:nvGrpSpPr>
            <p:grpSpPr>
              <a:xfrm>
                <a:off x="9233882" y="4978957"/>
                <a:ext cx="2353231" cy="370384"/>
                <a:chOff x="9081482" y="4156186"/>
                <a:chExt cx="2353231" cy="370384"/>
              </a:xfrm>
            </p:grpSpPr>
            <p:sp>
              <p:nvSpPr>
                <p:cNvPr id="63" name="Rounded Rectangle 62">
                  <a:extLst>
                    <a:ext uri="{FF2B5EF4-FFF2-40B4-BE49-F238E27FC236}">
                      <a16:creationId xmlns:a16="http://schemas.microsoft.com/office/drawing/2014/main" xmlns="" id="{B401C8AD-230C-D443-9242-CD5AD25A418B}"/>
                    </a:ext>
                  </a:extLst>
                </p:cNvPr>
                <p:cNvSpPr/>
                <p:nvPr/>
              </p:nvSpPr>
              <p:spPr>
                <a:xfrm>
                  <a:off x="9081482" y="4156186"/>
                  <a:ext cx="460800" cy="306002"/>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sp>
              <p:nvSpPr>
                <p:cNvPr id="64" name="TextBox 63">
                  <a:extLst>
                    <a:ext uri="{FF2B5EF4-FFF2-40B4-BE49-F238E27FC236}">
                      <a16:creationId xmlns:a16="http://schemas.microsoft.com/office/drawing/2014/main" xmlns="" id="{C6440CA2-FE2B-1849-96F8-43268EFCBDAC}"/>
                    </a:ext>
                  </a:extLst>
                </p:cNvPr>
                <p:cNvSpPr txBox="1"/>
                <p:nvPr/>
              </p:nvSpPr>
              <p:spPr>
                <a:xfrm>
                  <a:off x="9542282" y="4157238"/>
                  <a:ext cx="1892431" cy="369332"/>
                </a:xfrm>
                <a:prstGeom prst="rect">
                  <a:avLst/>
                </a:prstGeom>
                <a:noFill/>
              </p:spPr>
              <p:txBody>
                <a:bodyPr wrap="square" rtlCol="0">
                  <a:spAutoFit/>
                </a:bodyPr>
                <a:lstStyle/>
                <a:p>
                  <a:r>
                    <a:rPr lang="en-US" altLang="ja-JP" dirty="0">
                      <a:latin typeface="Meiryo" panose="020B0604030504040204" pitchFamily="34" charset="-128"/>
                      <a:ea typeface="Meiryo" panose="020B0604030504040204" pitchFamily="34" charset="-128"/>
                    </a:rPr>
                    <a:t>CF</a:t>
                  </a:r>
                  <a:r>
                    <a:rPr lang="ja-JP" altLang="en-US" dirty="0">
                      <a:latin typeface="Meiryo" panose="020B0604030504040204" pitchFamily="34" charset="-128"/>
                      <a:ea typeface="Meiryo" panose="020B0604030504040204" pitchFamily="34" charset="-128"/>
                    </a:rPr>
                    <a:t>訓練データ</a:t>
                  </a:r>
                  <a:endParaRPr lang="en-US" dirty="0">
                    <a:latin typeface="Meiryo" panose="020B0604030504040204" pitchFamily="34" charset="-128"/>
                    <a:ea typeface="Meiryo" panose="020B0604030504040204" pitchFamily="34" charset="-128"/>
                  </a:endParaRPr>
                </a:p>
              </p:txBody>
            </p:sp>
          </p:grpSp>
          <p:grpSp>
            <p:nvGrpSpPr>
              <p:cNvPr id="66" name="Group 65">
                <a:extLst>
                  <a:ext uri="{FF2B5EF4-FFF2-40B4-BE49-F238E27FC236}">
                    <a16:creationId xmlns:a16="http://schemas.microsoft.com/office/drawing/2014/main" xmlns="" id="{E17AF9A2-D966-A844-BD99-5DBF4FAE1DBC}"/>
                  </a:ext>
                </a:extLst>
              </p:cNvPr>
              <p:cNvGrpSpPr/>
              <p:nvPr/>
            </p:nvGrpSpPr>
            <p:grpSpPr>
              <a:xfrm>
                <a:off x="9233882" y="4591392"/>
                <a:ext cx="2353231" cy="370384"/>
                <a:chOff x="9081482" y="4438992"/>
                <a:chExt cx="2353231" cy="370384"/>
              </a:xfrm>
            </p:grpSpPr>
            <p:sp>
              <p:nvSpPr>
                <p:cNvPr id="67" name="Rounded Rectangle 66">
                  <a:extLst>
                    <a:ext uri="{FF2B5EF4-FFF2-40B4-BE49-F238E27FC236}">
                      <a16:creationId xmlns:a16="http://schemas.microsoft.com/office/drawing/2014/main" xmlns="" id="{A9AEFDD0-9AC4-BC44-A659-6686A60F8633}"/>
                    </a:ext>
                  </a:extLst>
                </p:cNvPr>
                <p:cNvSpPr/>
                <p:nvPr/>
              </p:nvSpPr>
              <p:spPr>
                <a:xfrm>
                  <a:off x="9081482" y="4438992"/>
                  <a:ext cx="460800" cy="306002"/>
                </a:xfrm>
                <a:prstGeom prst="round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a:solidFill>
                        <a:schemeClr val="tx1"/>
                      </a:solidFill>
                    </a:ln>
                  </a:endParaRPr>
                </a:p>
              </p:txBody>
            </p:sp>
            <p:sp>
              <p:nvSpPr>
                <p:cNvPr id="68" name="TextBox 67">
                  <a:extLst>
                    <a:ext uri="{FF2B5EF4-FFF2-40B4-BE49-F238E27FC236}">
                      <a16:creationId xmlns:a16="http://schemas.microsoft.com/office/drawing/2014/main" xmlns="" id="{7D7EA579-418B-8F4F-8A0F-7CA5A7E1DB75}"/>
                    </a:ext>
                  </a:extLst>
                </p:cNvPr>
                <p:cNvSpPr txBox="1"/>
                <p:nvPr/>
              </p:nvSpPr>
              <p:spPr>
                <a:xfrm>
                  <a:off x="9542282" y="4440044"/>
                  <a:ext cx="1892431" cy="369332"/>
                </a:xfrm>
                <a:prstGeom prst="rect">
                  <a:avLst/>
                </a:prstGeom>
                <a:noFill/>
              </p:spPr>
              <p:txBody>
                <a:bodyPr wrap="square" rtlCol="0">
                  <a:spAutoFit/>
                </a:bodyPr>
                <a:lstStyle/>
                <a:p>
                  <a:r>
                    <a:rPr lang="en-US" altLang="ja-JP" dirty="0">
                      <a:latin typeface="Meiryo" panose="020B0604030504040204" pitchFamily="34" charset="-128"/>
                      <a:ea typeface="Meiryo" panose="020B0604030504040204" pitchFamily="34" charset="-128"/>
                    </a:rPr>
                    <a:t>CF</a:t>
                  </a:r>
                  <a:r>
                    <a:rPr lang="ja-JP" altLang="en-US" dirty="0">
                      <a:latin typeface="Meiryo" panose="020B0604030504040204" pitchFamily="34" charset="-128"/>
                      <a:ea typeface="Meiryo" panose="020B0604030504040204" pitchFamily="34" charset="-128"/>
                    </a:rPr>
                    <a:t>テストデータ</a:t>
                  </a:r>
                  <a:endParaRPr lang="en-US" dirty="0">
                    <a:latin typeface="Meiryo" panose="020B0604030504040204" pitchFamily="34" charset="-128"/>
                    <a:ea typeface="Meiryo" panose="020B0604030504040204" pitchFamily="34" charset="-128"/>
                  </a:endParaRPr>
                </a:p>
              </p:txBody>
            </p:sp>
          </p:grpSp>
        </p:grpSp>
        <p:sp>
          <p:nvSpPr>
            <p:cNvPr id="70" name="TextBox 69">
              <a:extLst>
                <a:ext uri="{FF2B5EF4-FFF2-40B4-BE49-F238E27FC236}">
                  <a16:creationId xmlns:a16="http://schemas.microsoft.com/office/drawing/2014/main" xmlns="" id="{5F4B10DE-C8BE-5B4D-8E84-8A49548D3E16}"/>
                </a:ext>
              </a:extLst>
            </p:cNvPr>
            <p:cNvSpPr txBox="1"/>
            <p:nvPr/>
          </p:nvSpPr>
          <p:spPr>
            <a:xfrm>
              <a:off x="8416032" y="4124342"/>
              <a:ext cx="914399" cy="2554545"/>
            </a:xfrm>
            <a:prstGeom prst="rect">
              <a:avLst/>
            </a:prstGeom>
            <a:noFill/>
          </p:spPr>
          <p:txBody>
            <a:bodyPr wrap="square" rtlCol="0">
              <a:spAutoFit/>
            </a:bodyPr>
            <a:lstStyle/>
            <a:p>
              <a:r>
                <a:rPr lang="en-US" sz="16000" dirty="0"/>
                <a:t>｝</a:t>
              </a:r>
            </a:p>
          </p:txBody>
        </p:sp>
        <p:sp>
          <p:nvSpPr>
            <p:cNvPr id="72" name="TextBox 71">
              <a:extLst>
                <a:ext uri="{FF2B5EF4-FFF2-40B4-BE49-F238E27FC236}">
                  <a16:creationId xmlns:a16="http://schemas.microsoft.com/office/drawing/2014/main" xmlns="" id="{5AD4098C-6FAC-9546-BBE7-B1B971373332}"/>
                </a:ext>
              </a:extLst>
            </p:cNvPr>
            <p:cNvSpPr txBox="1"/>
            <p:nvPr/>
          </p:nvSpPr>
          <p:spPr>
            <a:xfrm>
              <a:off x="9264935" y="5090017"/>
              <a:ext cx="1425667" cy="830997"/>
            </a:xfrm>
            <a:prstGeom prst="rect">
              <a:avLst/>
            </a:prstGeom>
            <a:noFill/>
          </p:spPr>
          <p:txBody>
            <a:bodyPr wrap="square" rtlCol="0">
              <a:spAutoFit/>
            </a:bodyPr>
            <a:lstStyle/>
            <a:p>
              <a:pPr algn="ctr"/>
              <a:r>
                <a:rPr lang="ja-JP" altLang="en-US" sz="2400" dirty="0"/>
                <a:t>正解率の</a:t>
              </a:r>
              <a:endParaRPr lang="en-US" altLang="ja-JP" sz="2400" dirty="0"/>
            </a:p>
            <a:p>
              <a:pPr algn="ctr"/>
              <a:r>
                <a:rPr lang="ja-JP" altLang="en-US" sz="2400" dirty="0"/>
                <a:t>平均値</a:t>
              </a:r>
              <a:endParaRPr lang="en-US" sz="2400" dirty="0"/>
            </a:p>
          </p:txBody>
        </p:sp>
      </p:grpSp>
    </p:spTree>
    <p:extLst>
      <p:ext uri="{BB962C8B-B14F-4D97-AF65-F5344CB8AC3E}">
        <p14:creationId xmlns:p14="http://schemas.microsoft.com/office/powerpoint/2010/main" val="7168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71CD7-E7A5-9146-8F68-0FE270A218AB}"/>
              </a:ext>
            </a:extLst>
          </p:cNvPr>
          <p:cNvSpPr>
            <a:spLocks noGrp="1"/>
          </p:cNvSpPr>
          <p:nvPr>
            <p:ph type="title"/>
          </p:nvPr>
        </p:nvSpPr>
        <p:spPr>
          <a:xfrm>
            <a:off x="704335" y="294198"/>
            <a:ext cx="10250177" cy="701225"/>
          </a:xfrm>
        </p:spPr>
        <p:txBody>
          <a:bodyPr/>
          <a:lstStyle/>
          <a:p>
            <a:r>
              <a:rPr lang="ja-JP" altLang="en-US" dirty="0">
                <a:latin typeface="Meiryo" panose="020B0604030504040204" pitchFamily="34" charset="-128"/>
                <a:ea typeface="Meiryo" panose="020B0604030504040204" pitchFamily="34" charset="-128"/>
              </a:rPr>
              <a:t>分類モデルの評価結果</a:t>
            </a:r>
            <a:endParaRPr lang="en-US" dirty="0">
              <a:latin typeface="Meiryo" panose="020B0604030504040204" pitchFamily="34" charset="-128"/>
              <a:ea typeface="Meiryo" panose="020B0604030504040204" pitchFamily="34" charset="-128"/>
            </a:endParaRPr>
          </a:p>
        </p:txBody>
      </p:sp>
      <p:graphicFrame>
        <p:nvGraphicFramePr>
          <p:cNvPr id="7" name="Content Placeholder 6">
            <a:extLst>
              <a:ext uri="{FF2B5EF4-FFF2-40B4-BE49-F238E27FC236}">
                <a16:creationId xmlns:a16="http://schemas.microsoft.com/office/drawing/2014/main" xmlns="" id="{AAF8E39B-979E-2449-AF78-9CEE6F901C64}"/>
              </a:ext>
            </a:extLst>
          </p:cNvPr>
          <p:cNvGraphicFramePr>
            <a:graphicFrameLocks noGrp="1"/>
          </p:cNvGraphicFramePr>
          <p:nvPr>
            <p:ph sz="half" idx="1"/>
            <p:extLst>
              <p:ext uri="{D42A27DB-BD31-4B8C-83A1-F6EECF244321}">
                <p14:modId xmlns:p14="http://schemas.microsoft.com/office/powerpoint/2010/main" val="1320577129"/>
              </p:ext>
            </p:extLst>
          </p:nvPr>
        </p:nvGraphicFramePr>
        <p:xfrm>
          <a:off x="4039058" y="995423"/>
          <a:ext cx="3591453" cy="2107440"/>
        </p:xfrm>
        <a:graphic>
          <a:graphicData uri="http://schemas.openxmlformats.org/drawingml/2006/table">
            <a:tbl>
              <a:tblPr firstRow="1" bandRow="1">
                <a:tableStyleId>{69012ECD-51FC-41F1-AA8D-1B2483CD663E}</a:tableStyleId>
              </a:tblPr>
              <a:tblGrid>
                <a:gridCol w="1197151">
                  <a:extLst>
                    <a:ext uri="{9D8B030D-6E8A-4147-A177-3AD203B41FA5}">
                      <a16:colId xmlns:a16="http://schemas.microsoft.com/office/drawing/2014/main" xmlns="" val="2757954001"/>
                    </a:ext>
                  </a:extLst>
                </a:gridCol>
                <a:gridCol w="1197151">
                  <a:extLst>
                    <a:ext uri="{9D8B030D-6E8A-4147-A177-3AD203B41FA5}">
                      <a16:colId xmlns:a16="http://schemas.microsoft.com/office/drawing/2014/main" xmlns="" val="2320685035"/>
                    </a:ext>
                  </a:extLst>
                </a:gridCol>
                <a:gridCol w="1197151">
                  <a:extLst>
                    <a:ext uri="{9D8B030D-6E8A-4147-A177-3AD203B41FA5}">
                      <a16:colId xmlns:a16="http://schemas.microsoft.com/office/drawing/2014/main" xmlns="" val="2532040190"/>
                    </a:ext>
                  </a:extLst>
                </a:gridCol>
              </a:tblGrid>
              <a:tr h="351240">
                <a:tc>
                  <a:txBody>
                    <a:bodyPr/>
                    <a:lstStyle/>
                    <a:p>
                      <a:pPr algn="ct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1"/>
                    </a:solidFill>
                  </a:tcPr>
                </a:tc>
                <a:tc>
                  <a:txBody>
                    <a:bodyPr/>
                    <a:lstStyle/>
                    <a:p>
                      <a:pPr algn="ctr"/>
                      <a:r>
                        <a:rPr lang="en-US" sz="1700" b="1" dirty="0">
                          <a:solidFill>
                            <a:schemeClr val="bg1"/>
                          </a:solidFill>
                          <a:latin typeface="Meiryo" panose="020B0604030504040204" pitchFamily="34" charset="-128"/>
                          <a:ea typeface="Meiryo" panose="020B0604030504040204" pitchFamily="34" charset="-128"/>
                        </a:rPr>
                        <a:t>2</a:t>
                      </a:r>
                      <a:r>
                        <a:rPr lang="ja-JP" altLang="en-US" sz="1700" b="1" dirty="0">
                          <a:solidFill>
                            <a:schemeClr val="bg1"/>
                          </a:solidFill>
                          <a:latin typeface="Meiryo" panose="020B0604030504040204" pitchFamily="34" charset="-128"/>
                          <a:ea typeface="Meiryo" panose="020B0604030504040204" pitchFamily="34" charset="-128"/>
                        </a:rPr>
                        <a:t>クラス</a:t>
                      </a: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ja-JP" altLang="en-US" sz="1700" b="1" dirty="0">
                          <a:solidFill>
                            <a:schemeClr val="bg1"/>
                          </a:solidFill>
                          <a:latin typeface="Meiryo" panose="020B0604030504040204" pitchFamily="34" charset="-128"/>
                          <a:ea typeface="Meiryo" panose="020B0604030504040204" pitchFamily="34" charset="-128"/>
                        </a:rPr>
                        <a:t>８クラス</a:t>
                      </a: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3880247363"/>
                  </a:ext>
                </a:extLst>
              </a:tr>
              <a:tr h="351240">
                <a:tc>
                  <a:txBody>
                    <a:bodyPr/>
                    <a:lstStyle/>
                    <a:p>
                      <a:pPr algn="ctr"/>
                      <a:r>
                        <a:rPr lang="en-US" sz="1700" b="1" dirty="0">
                          <a:solidFill>
                            <a:schemeClr val="bg1"/>
                          </a:solidFill>
                          <a:latin typeface="Meiryo" panose="020B0604030504040204" pitchFamily="34" charset="-128"/>
                          <a:ea typeface="Meiryo" panose="020B0604030504040204" pitchFamily="34" charset="-128"/>
                        </a:rPr>
                        <a:t>CF</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700" b="0" dirty="0">
                          <a:solidFill>
                            <a:schemeClr val="tx1"/>
                          </a:solidFill>
                          <a:latin typeface="Meiryo" panose="020B0604030504040204" pitchFamily="34" charset="-128"/>
                          <a:ea typeface="Meiryo" panose="020B0604030504040204" pitchFamily="34" charset="-128"/>
                        </a:rPr>
                        <a:t>96.3%</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700" b="0" dirty="0">
                          <a:solidFill>
                            <a:schemeClr val="tx1"/>
                          </a:solidFill>
                          <a:latin typeface="Meiryo" panose="020B0604030504040204" pitchFamily="34" charset="-128"/>
                          <a:ea typeface="Meiryo" panose="020B0604030504040204" pitchFamily="34" charset="-128"/>
                        </a:rPr>
                        <a:t>96.2%</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52196275"/>
                  </a:ext>
                </a:extLst>
              </a:tr>
              <a:tr h="351240">
                <a:tc>
                  <a:txBody>
                    <a:bodyPr/>
                    <a:lstStyle/>
                    <a:p>
                      <a:pPr algn="ctr"/>
                      <a:r>
                        <a:rPr lang="en-US" sz="1700" b="1" dirty="0">
                          <a:solidFill>
                            <a:schemeClr val="bg1"/>
                          </a:solidFill>
                          <a:latin typeface="Meiryo" panose="020B0604030504040204" pitchFamily="34" charset="-128"/>
                          <a:ea typeface="Meiryo" panose="020B0604030504040204" pitchFamily="34" charset="-128"/>
                        </a:rPr>
                        <a:t>Val</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700" dirty="0">
                          <a:latin typeface="Meiryo" panose="020B0604030504040204" pitchFamily="34" charset="-128"/>
                          <a:ea typeface="Meiryo" panose="020B0604030504040204" pitchFamily="34" charset="-128"/>
                        </a:rPr>
                        <a:t>96.5%</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latin typeface="Meiryo" panose="020B0604030504040204" pitchFamily="34" charset="-128"/>
                          <a:ea typeface="Meiryo" panose="020B0604030504040204" pitchFamily="34" charset="-128"/>
                        </a:rPr>
                        <a:t>96.4%</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96773006"/>
                  </a:ext>
                </a:extLst>
              </a:tr>
              <a:tr h="351240">
                <a:tc>
                  <a:txBody>
                    <a:bodyPr/>
                    <a:lstStyle/>
                    <a:p>
                      <a:pPr algn="ctr"/>
                      <a:r>
                        <a:rPr lang="ja-JP" altLang="en-US" sz="1700" b="1" dirty="0">
                          <a:solidFill>
                            <a:schemeClr val="bg1"/>
                          </a:solidFill>
                          <a:latin typeface="Meiryo" panose="020B0604030504040204" pitchFamily="34" charset="-128"/>
                          <a:ea typeface="Meiryo" panose="020B0604030504040204" pitchFamily="34" charset="-128"/>
                        </a:rPr>
                        <a:t>適合率</a:t>
                      </a: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700" dirty="0">
                          <a:latin typeface="Meiryo" panose="020B0604030504040204" pitchFamily="34" charset="-128"/>
                          <a:ea typeface="Meiryo" panose="020B0604030504040204" pitchFamily="34" charset="-128"/>
                        </a:rPr>
                        <a:t>97%</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latin typeface="Meiryo" panose="020B0604030504040204" pitchFamily="34" charset="-128"/>
                          <a:ea typeface="Meiryo" panose="020B0604030504040204" pitchFamily="34" charset="-128"/>
                        </a:rPr>
                        <a:t>97%</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3198807"/>
                  </a:ext>
                </a:extLst>
              </a:tr>
              <a:tr h="351240">
                <a:tc>
                  <a:txBody>
                    <a:bodyPr/>
                    <a:lstStyle/>
                    <a:p>
                      <a:pPr algn="ctr"/>
                      <a:r>
                        <a:rPr lang="ja-JP" altLang="en-US" sz="1700" b="1" dirty="0">
                          <a:solidFill>
                            <a:schemeClr val="bg1"/>
                          </a:solidFill>
                          <a:latin typeface="Meiryo" panose="020B0604030504040204" pitchFamily="34" charset="-128"/>
                          <a:ea typeface="Meiryo" panose="020B0604030504040204" pitchFamily="34" charset="-128"/>
                        </a:rPr>
                        <a:t>再現率</a:t>
                      </a: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700" dirty="0">
                          <a:latin typeface="Meiryo" panose="020B0604030504040204" pitchFamily="34" charset="-128"/>
                          <a:ea typeface="Meiryo" panose="020B0604030504040204" pitchFamily="34" charset="-128"/>
                        </a:rPr>
                        <a:t>96%</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latin typeface="Meiryo" panose="020B0604030504040204" pitchFamily="34" charset="-128"/>
                          <a:ea typeface="Meiryo" panose="020B0604030504040204" pitchFamily="34" charset="-128"/>
                        </a:rPr>
                        <a:t>96%</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53797623"/>
                  </a:ext>
                </a:extLst>
              </a:tr>
              <a:tr h="351240">
                <a:tc>
                  <a:txBody>
                    <a:bodyPr/>
                    <a:lstStyle/>
                    <a:p>
                      <a:pPr algn="ctr"/>
                      <a:r>
                        <a:rPr lang="en-US" sz="1700" b="1" dirty="0">
                          <a:solidFill>
                            <a:schemeClr val="bg1"/>
                          </a:solidFill>
                          <a:latin typeface="Meiryo" panose="020B0604030504040204" pitchFamily="34" charset="-128"/>
                          <a:ea typeface="Meiryo" panose="020B0604030504040204" pitchFamily="34" charset="-128"/>
                        </a:rPr>
                        <a:t>F1</a:t>
                      </a:r>
                      <a:r>
                        <a:rPr lang="ja-JP" altLang="en-US" sz="1700" b="1" dirty="0">
                          <a:solidFill>
                            <a:schemeClr val="bg1"/>
                          </a:solidFill>
                          <a:latin typeface="Meiryo" panose="020B0604030504040204" pitchFamily="34" charset="-128"/>
                          <a:ea typeface="Meiryo" panose="020B0604030504040204" pitchFamily="34" charset="-128"/>
                        </a:rPr>
                        <a:t>スコア</a:t>
                      </a:r>
                      <a:endParaRPr lang="en-US" sz="1700" b="1" dirty="0">
                        <a:solidFill>
                          <a:schemeClr val="bg1"/>
                        </a:solidFill>
                        <a:latin typeface="Meiryo" panose="020B0604030504040204" pitchFamily="34" charset="-128"/>
                        <a:ea typeface="Meiryo" panose="020B0604030504040204" pitchFamily="34" charset="-128"/>
                      </a:endParaRP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700" dirty="0">
                          <a:latin typeface="Meiryo" panose="020B0604030504040204" pitchFamily="34" charset="-128"/>
                          <a:ea typeface="Meiryo" panose="020B0604030504040204" pitchFamily="34" charset="-128"/>
                        </a:rPr>
                        <a:t>96%</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latin typeface="Meiryo" panose="020B0604030504040204" pitchFamily="34" charset="-128"/>
                          <a:ea typeface="Meiryo" panose="020B0604030504040204" pitchFamily="34" charset="-128"/>
                        </a:rPr>
                        <a:t>95%</a:t>
                      </a:r>
                    </a:p>
                  </a:txBody>
                  <a:tcPr marL="85783" marR="85783" marT="42892" marB="428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66755437"/>
                  </a:ext>
                </a:extLst>
              </a:tr>
            </a:tbl>
          </a:graphicData>
        </a:graphic>
      </p:graphicFrame>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xmlns="" id="{462422BF-7D15-7446-B292-E477C4FB7214}"/>
                  </a:ext>
                </a:extLst>
              </p:cNvPr>
              <p:cNvSpPr>
                <a:spLocks noGrp="1"/>
              </p:cNvSpPr>
              <p:nvPr>
                <p:ph sz="half" idx="2"/>
              </p:nvPr>
            </p:nvSpPr>
            <p:spPr>
              <a:xfrm>
                <a:off x="704334" y="3168867"/>
                <a:ext cx="10250178" cy="3439401"/>
              </a:xfrm>
            </p:spPr>
            <p:txBody>
              <a:bodyPr>
                <a:normAutofit/>
              </a:bodyPr>
              <a:lstStyle/>
              <a:p>
                <a:pPr>
                  <a:tabLst>
                    <a:tab pos="3995738" algn="l"/>
                  </a:tabLst>
                </a:pPr>
                <a:r>
                  <a:rPr lang="en-US" altLang="ja-JP" sz="2400" dirty="0">
                    <a:latin typeface="Meiryo" panose="020B0604030504040204" pitchFamily="34" charset="-128"/>
                    <a:ea typeface="Meiryo" panose="020B0604030504040204" pitchFamily="34" charset="-128"/>
                  </a:rPr>
                  <a:t>2</a:t>
                </a:r>
                <a:r>
                  <a:rPr lang="ja-JP" altLang="en-US" sz="2400" dirty="0">
                    <a:latin typeface="Meiryo" panose="020B0604030504040204" pitchFamily="34" charset="-128"/>
                    <a:ea typeface="Meiryo" panose="020B0604030504040204" pitchFamily="34" charset="-128"/>
                  </a:rPr>
                  <a:t>クラスでは，ノーマルクラスを正，難読化されたクラスを負とする．</a:t>
                </a:r>
                <a:endParaRPr lang="en-US" altLang="ja-JP" sz="2400" dirty="0">
                  <a:latin typeface="Meiryo" panose="020B0604030504040204" pitchFamily="34" charset="-128"/>
                  <a:ea typeface="Meiryo" panose="020B0604030504040204" pitchFamily="34" charset="-128"/>
                </a:endParaRPr>
              </a:p>
              <a:p>
                <a:r>
                  <a:rPr lang="ja-JP" altLang="en-US" sz="2400" dirty="0">
                    <a:latin typeface="Meiryo" panose="020B0604030504040204" pitchFamily="34" charset="-128"/>
                    <a:ea typeface="Meiryo" panose="020B0604030504040204" pitchFamily="34" charset="-128"/>
                  </a:rPr>
                  <a:t>適合率（</a:t>
                </a:r>
                <a:r>
                  <a:rPr lang="en-US" altLang="ja-JP" sz="2400" i="1" dirty="0">
                    <a:latin typeface="Meiryo" panose="020B0604030504040204" pitchFamily="34" charset="-128"/>
                    <a:ea typeface="Meiryo" panose="020B0604030504040204" pitchFamily="34" charset="-128"/>
                  </a:rPr>
                  <a:t>precision</a:t>
                </a:r>
                <a:r>
                  <a:rPr lang="ja-JP" altLang="en-US" sz="2400" dirty="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 : </a:t>
                </a:r>
                <a:r>
                  <a:rPr lang="ja-JP" altLang="en-US" sz="2400" dirty="0">
                    <a:latin typeface="Meiryo" panose="020B0604030504040204" pitchFamily="34" charset="-128"/>
                    <a:ea typeface="Meiryo" panose="020B0604030504040204" pitchFamily="34" charset="-128"/>
                  </a:rPr>
                  <a:t>予測が正と判定した中でラベルも正の割合．</a:t>
                </a:r>
                <a:endParaRPr lang="en-US" altLang="ja-JP" sz="2400" dirty="0">
                  <a:latin typeface="Meiryo" panose="020B0604030504040204" pitchFamily="34" charset="-128"/>
                  <a:ea typeface="Meiryo" panose="020B0604030504040204" pitchFamily="34" charset="-128"/>
                </a:endParaRPr>
              </a:p>
              <a:p>
                <a:r>
                  <a:rPr lang="ja-JP" altLang="en-US" sz="2400" dirty="0">
                    <a:latin typeface="Meiryo" panose="020B0604030504040204" pitchFamily="34" charset="-128"/>
                    <a:ea typeface="Meiryo" panose="020B0604030504040204" pitchFamily="34" charset="-128"/>
                  </a:rPr>
                  <a:t>再現率（</a:t>
                </a:r>
                <a:r>
                  <a:rPr lang="en-US" altLang="ja-JP" sz="2400" i="1" dirty="0">
                    <a:latin typeface="Meiryo" panose="020B0604030504040204" pitchFamily="34" charset="-128"/>
                    <a:ea typeface="Meiryo" panose="020B0604030504040204" pitchFamily="34" charset="-128"/>
                  </a:rPr>
                  <a:t>recall</a:t>
                </a:r>
                <a:r>
                  <a:rPr lang="ja-JP" altLang="en-US" sz="2400" dirty="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 </a:t>
                </a:r>
                <a:r>
                  <a:rPr lang="ja-JP" altLang="en-US" sz="2400" dirty="0">
                    <a:latin typeface="Meiryo" panose="020B0604030504040204" pitchFamily="34" charset="-128"/>
                    <a:ea typeface="Meiryo" panose="020B0604030504040204" pitchFamily="34" charset="-128"/>
                  </a:rPr>
                  <a:t>ラベルが正の中で，予測が正と判定した割合．</a:t>
                </a:r>
                <a:endParaRPr lang="en-US" altLang="ja-JP" sz="24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F1</a:t>
                </a:r>
                <a:r>
                  <a:rPr lang="ja-JP" altLang="en-US" sz="2400" dirty="0">
                    <a:latin typeface="Meiryo" panose="020B0604030504040204" pitchFamily="34" charset="-128"/>
                    <a:ea typeface="Meiryo" panose="020B0604030504040204" pitchFamily="34" charset="-128"/>
                  </a:rPr>
                  <a:t>スコア</a:t>
                </a:r>
                <a:r>
                  <a:rPr lang="en-US" altLang="ja-JP" sz="2400" dirty="0">
                    <a:latin typeface="Meiryo" panose="020B0604030504040204" pitchFamily="34" charset="-128"/>
                    <a:ea typeface="Meiryo" panose="020B0604030504040204" pitchFamily="34" charset="-128"/>
                  </a:rPr>
                  <a:t> : </a:t>
                </a:r>
                <a:r>
                  <a:rPr lang="ja-JP" altLang="en-US" sz="2400" dirty="0">
                    <a:latin typeface="Meiryo" panose="020B0604030504040204" pitchFamily="34" charset="-128"/>
                    <a:ea typeface="Meiryo" panose="020B0604030504040204" pitchFamily="34" charset="-128"/>
                  </a:rPr>
                  <a:t>適合率と再現率のバランスの指標．</a:t>
                </a:r>
                <a:endParaRPr lang="en-US" altLang="ja-JP" sz="2400" dirty="0">
                  <a:latin typeface="Meiryo" panose="020B0604030504040204" pitchFamily="34" charset="-128"/>
                  <a:ea typeface="Meiryo" panose="020B0604030504040204" pitchFamily="34" charset="-128"/>
                </a:endParaRPr>
              </a:p>
              <a:p>
                <a:pPr marL="0" indent="0" algn="ctr">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Meiryo" panose="020B0604030504040204" pitchFamily="34" charset="-128"/>
                        </a:rPr>
                        <m:t>𝐹</m:t>
                      </m:r>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1</m:t>
                          </m:r>
                        </m:e>
                        <m:sub>
                          <m:r>
                            <a:rPr lang="en-US" altLang="ja-JP" sz="2400" b="0" i="1" smtClean="0">
                              <a:latin typeface="Cambria Math" panose="02040503050406030204" pitchFamily="18" charset="0"/>
                              <a:ea typeface="Meiryo" panose="020B0604030504040204" pitchFamily="34" charset="-128"/>
                            </a:rPr>
                            <m:t>𝑠𝑐𝑜𝑟𝑒</m:t>
                          </m:r>
                        </m:sub>
                      </m:sSub>
                      <m:r>
                        <a:rPr lang="en-US" altLang="ja-JP" sz="2400" b="0" i="1" smtClean="0">
                          <a:latin typeface="Cambria Math" panose="02040503050406030204" pitchFamily="18" charset="0"/>
                          <a:ea typeface="Meiryo" panose="020B0604030504040204" pitchFamily="34" charset="-128"/>
                        </a:rPr>
                        <m:t>=2×</m:t>
                      </m:r>
                      <m:f>
                        <m:fPr>
                          <m:ctrlPr>
                            <a:rPr lang="en-US" altLang="ja-JP" sz="2400" b="0" i="1" smtClean="0">
                              <a:latin typeface="Cambria Math" panose="02040503050406030204" pitchFamily="18" charset="0"/>
                              <a:ea typeface="Meiryo" panose="020B0604030504040204" pitchFamily="34" charset="-128"/>
                            </a:rPr>
                          </m:ctrlPr>
                        </m:fPr>
                        <m:num>
                          <m:r>
                            <a:rPr lang="en-US" altLang="ja-JP" sz="2400" b="0" i="1" smtClean="0">
                              <a:latin typeface="Cambria Math" panose="02040503050406030204" pitchFamily="18" charset="0"/>
                              <a:ea typeface="Meiryo" panose="020B0604030504040204" pitchFamily="34" charset="-128"/>
                            </a:rPr>
                            <m:t>𝑝𝑟𝑒𝑠𝑖𝑐𝑖𝑜𝑛</m:t>
                          </m:r>
                          <m:r>
                            <a:rPr lang="en-US" altLang="ja-JP" sz="2400" b="0" i="1" smtClean="0">
                              <a:latin typeface="Cambria Math" panose="02040503050406030204" pitchFamily="18" charset="0"/>
                              <a:ea typeface="Meiryo" panose="020B0604030504040204" pitchFamily="34" charset="-128"/>
                            </a:rPr>
                            <m:t> × </m:t>
                          </m:r>
                          <m:r>
                            <a:rPr lang="en-US" altLang="ja-JP" sz="2400" b="0" i="1" smtClean="0">
                              <a:latin typeface="Cambria Math" panose="02040503050406030204" pitchFamily="18" charset="0"/>
                              <a:ea typeface="Meiryo" panose="020B0604030504040204" pitchFamily="34" charset="-128"/>
                            </a:rPr>
                            <m:t>𝑟𝑒𝑐𝑎𝑙𝑙</m:t>
                          </m:r>
                        </m:num>
                        <m:den>
                          <m:r>
                            <a:rPr lang="en-US" altLang="ja-JP" sz="2400" b="0" i="1" smtClean="0">
                              <a:latin typeface="Cambria Math" panose="02040503050406030204" pitchFamily="18" charset="0"/>
                              <a:ea typeface="Meiryo" panose="020B0604030504040204" pitchFamily="34" charset="-128"/>
                            </a:rPr>
                            <m:t>𝑝𝑟𝑒𝑐𝑖𝑠𝑖𝑜𝑛</m:t>
                          </m:r>
                          <m:r>
                            <a:rPr lang="en-US" altLang="ja-JP" sz="2400" b="0" i="1" smtClean="0">
                              <a:latin typeface="Cambria Math" panose="02040503050406030204" pitchFamily="18" charset="0"/>
                              <a:ea typeface="Meiryo" panose="020B0604030504040204" pitchFamily="34" charset="-128"/>
                            </a:rPr>
                            <m:t>+</m:t>
                          </m:r>
                          <m:r>
                            <a:rPr lang="en-US" altLang="ja-JP" sz="2400" b="0" i="1" smtClean="0">
                              <a:latin typeface="Cambria Math" panose="02040503050406030204" pitchFamily="18" charset="0"/>
                              <a:ea typeface="Meiryo" panose="020B0604030504040204" pitchFamily="34" charset="-128"/>
                            </a:rPr>
                            <m:t>𝑟𝑒𝑐𝑎𝑙𝑙</m:t>
                          </m:r>
                        </m:den>
                      </m:f>
                    </m:oMath>
                  </m:oMathPara>
                </a14:m>
                <a:endParaRPr lang="en-US" altLang="ja-JP" sz="2400" i="1" dirty="0" smtClean="0">
                  <a:latin typeface="Meiryo" panose="020B0604030504040204" pitchFamily="34" charset="-128"/>
                  <a:ea typeface="Meiryo" panose="020B0604030504040204" pitchFamily="34" charset="-128"/>
                </a:endParaRPr>
              </a:p>
              <a:p>
                <a:pPr marL="0" indent="0">
                  <a:buNone/>
                </a:pPr>
                <a:r>
                  <a:rPr lang="ja-JP" altLang="en-US" sz="2400" dirty="0">
                    <a:latin typeface="Meiryo" panose="020B0604030504040204" pitchFamily="34" charset="-128"/>
                    <a:ea typeface="Meiryo" panose="020B0604030504040204" pitchFamily="34" charset="-128"/>
                  </a:rPr>
                  <a:t>全</a:t>
                </a:r>
                <a:r>
                  <a:rPr lang="ja-JP" altLang="en-US" sz="2400" dirty="0" smtClean="0">
                    <a:latin typeface="Meiryo" panose="020B0604030504040204" pitchFamily="34" charset="-128"/>
                    <a:ea typeface="Meiryo" panose="020B0604030504040204" pitchFamily="34" charset="-128"/>
                  </a:rPr>
                  <a:t>ての評価指標に有意差が生じないため，</a:t>
                </a:r>
                <a:r>
                  <a:rPr lang="ja-JP" altLang="en-US" sz="2400" b="1" dirty="0" smtClean="0">
                    <a:latin typeface="Meiryo" panose="020B0604030504040204" pitchFamily="34" charset="-128"/>
                    <a:ea typeface="Meiryo" panose="020B0604030504040204" pitchFamily="34" charset="-128"/>
                  </a:rPr>
                  <a:t>構築したもでるは妥当</a:t>
                </a:r>
                <a:r>
                  <a:rPr lang="ja-JP" altLang="en-US" sz="2400" dirty="0" smtClean="0">
                    <a:latin typeface="Meiryo" panose="020B0604030504040204" pitchFamily="34" charset="-128"/>
                    <a:ea typeface="Meiryo" panose="020B0604030504040204" pitchFamily="34" charset="-128"/>
                  </a:rPr>
                  <a:t>である．</a:t>
                </a:r>
                <a:endParaRPr lang="en-US" altLang="ja-JP" sz="2400" dirty="0">
                  <a:latin typeface="Meiryo" panose="020B0604030504040204" pitchFamily="34" charset="-128"/>
                  <a:ea typeface="Meiryo" panose="020B0604030504040204" pitchFamily="34" charset="-128"/>
                </a:endParaRPr>
              </a:p>
            </p:txBody>
          </p:sp>
        </mc:Choice>
        <mc:Fallback>
          <p:sp>
            <p:nvSpPr>
              <p:cNvPr id="6" name="Content Placeholder 5">
                <a:extLst>
                  <a:ext uri="{FF2B5EF4-FFF2-40B4-BE49-F238E27FC236}">
                    <a16:creationId xmlns:a16="http://schemas.microsoft.com/office/drawing/2014/main" xmlns:a14="http://schemas.microsoft.com/office/drawing/2010/main" xmlns="" id="{462422BF-7D15-7446-B292-E477C4FB7214}"/>
                  </a:ext>
                </a:extLst>
              </p:cNvPr>
              <p:cNvSpPr>
                <a:spLocks noGrp="1" noRot="1" noChangeAspect="1" noMove="1" noResize="1" noEditPoints="1" noAdjustHandles="1" noChangeArrowheads="1" noChangeShapeType="1" noTextEdit="1"/>
              </p:cNvSpPr>
              <p:nvPr>
                <p:ph sz="half" idx="2"/>
              </p:nvPr>
            </p:nvSpPr>
            <p:spPr>
              <a:xfrm>
                <a:off x="704334" y="3168867"/>
                <a:ext cx="10250178" cy="3439401"/>
              </a:xfrm>
              <a:blipFill rotWithShape="0">
                <a:blip r:embed="rId3"/>
                <a:stretch>
                  <a:fillRect l="-952" t="-1773" r="-1249" b="-2660"/>
                </a:stretch>
              </a:blipFill>
            </p:spPr>
            <p:txBody>
              <a:bodyPr/>
              <a:lstStyle/>
              <a:p>
                <a:r>
                  <a:rPr lang="ja-JP" altLang="en-US">
                    <a:noFill/>
                  </a:rPr>
                  <a:t> </a:t>
                </a:r>
              </a:p>
            </p:txBody>
          </p:sp>
        </mc:Fallback>
      </mc:AlternateContent>
      <p:sp>
        <p:nvSpPr>
          <p:cNvPr id="4" name="Slide Number Placeholder 3">
            <a:extLst>
              <a:ext uri="{FF2B5EF4-FFF2-40B4-BE49-F238E27FC236}">
                <a16:creationId xmlns:a16="http://schemas.microsoft.com/office/drawing/2014/main" xmlns="" id="{2BACD1BF-5960-E346-898A-46CFA615712A}"/>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11</a:t>
            </a:fld>
            <a:endParaRPr kumimoji="1" lang="ja-JP" altLang="en-US"/>
          </a:p>
        </p:txBody>
      </p:sp>
    </p:spTree>
    <p:extLst>
      <p:ext uri="{BB962C8B-B14F-4D97-AF65-F5344CB8AC3E}">
        <p14:creationId xmlns:p14="http://schemas.microsoft.com/office/powerpoint/2010/main" val="4066709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2B5C4-DDCC-3848-BDD8-5E42FEDD54DC}"/>
              </a:ext>
            </a:extLst>
          </p:cNvPr>
          <p:cNvSpPr>
            <a:spLocks noGrp="1"/>
          </p:cNvSpPr>
          <p:nvPr>
            <p:ph type="title"/>
          </p:nvPr>
        </p:nvSpPr>
        <p:spPr>
          <a:xfrm>
            <a:off x="729049" y="294198"/>
            <a:ext cx="10225463" cy="701225"/>
          </a:xfrm>
        </p:spPr>
        <p:txBody>
          <a:bodyPr/>
          <a:lstStyle/>
          <a:p>
            <a:r>
              <a:rPr lang="en-US" dirty="0"/>
              <a:t>8</a:t>
            </a:r>
            <a:r>
              <a:rPr lang="ja-JP" altLang="en-US" dirty="0"/>
              <a:t>クラス分類でのクラス別の判定結果</a:t>
            </a:r>
            <a:endParaRPr lang="en-US" dirty="0"/>
          </a:p>
        </p:txBody>
      </p:sp>
      <p:sp>
        <p:nvSpPr>
          <p:cNvPr id="3" name="Content Placeholder 2">
            <a:extLst>
              <a:ext uri="{FF2B5EF4-FFF2-40B4-BE49-F238E27FC236}">
                <a16:creationId xmlns:a16="http://schemas.microsoft.com/office/drawing/2014/main" xmlns="" id="{1799733C-F4E3-8E44-9BA5-1B10592540AB}"/>
              </a:ext>
            </a:extLst>
          </p:cNvPr>
          <p:cNvSpPr>
            <a:spLocks noGrp="1"/>
          </p:cNvSpPr>
          <p:nvPr>
            <p:ph idx="1"/>
          </p:nvPr>
        </p:nvSpPr>
        <p:spPr>
          <a:xfrm>
            <a:off x="729049" y="4751108"/>
            <a:ext cx="10225463" cy="1772239"/>
          </a:xfrm>
        </p:spPr>
        <p:txBody>
          <a:bodyPr>
            <a:normAutofit/>
          </a:bodyPr>
          <a:lstStyle/>
          <a:p>
            <a:r>
              <a:rPr lang="ja-JP" altLang="en-US" sz="2400" b="1" dirty="0">
                <a:latin typeface="Meiryo" panose="020B0604030504040204" pitchFamily="34" charset="-128"/>
                <a:ea typeface="Meiryo" panose="020B0604030504040204" pitchFamily="34" charset="-128"/>
              </a:rPr>
              <a:t>分岐命令をカムフラージュ</a:t>
            </a:r>
            <a:r>
              <a:rPr lang="ja-JP" altLang="en-US" sz="2400" dirty="0">
                <a:latin typeface="Meiryo" panose="020B0604030504040204" pitchFamily="34" charset="-128"/>
                <a:ea typeface="Meiryo" panose="020B0604030504040204" pitchFamily="34" charset="-128"/>
              </a:rPr>
              <a:t>する難読化方法の</a:t>
            </a:r>
            <a:r>
              <a:rPr lang="ja-JP" altLang="en-US" sz="2400" b="1" dirty="0">
                <a:latin typeface="Meiryo" panose="020B0604030504040204" pitchFamily="34" charset="-128"/>
                <a:ea typeface="Meiryo" panose="020B0604030504040204" pitchFamily="34" charset="-128"/>
              </a:rPr>
              <a:t>ステルス</a:t>
            </a:r>
            <a:r>
              <a:rPr lang="ja-JP" altLang="en-US" sz="2400" dirty="0">
                <a:latin typeface="Meiryo" panose="020B0604030504040204" pitchFamily="34" charset="-128"/>
                <a:ea typeface="Meiryo" panose="020B0604030504040204" pitchFamily="34" charset="-128"/>
              </a:rPr>
              <a:t>が最も</a:t>
            </a:r>
            <a:r>
              <a:rPr lang="ja-JP" altLang="en-US" sz="2400" b="1" dirty="0">
                <a:latin typeface="Meiryo" panose="020B0604030504040204" pitchFamily="34" charset="-128"/>
                <a:ea typeface="Meiryo" panose="020B0604030504040204" pitchFamily="34" charset="-128"/>
              </a:rPr>
              <a:t>高い</a:t>
            </a:r>
            <a:r>
              <a:rPr lang="ja-JP" altLang="en-US" sz="2400" dirty="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a:p>
            <a:r>
              <a:rPr lang="ja-JP" altLang="en-US" sz="2400" b="1" dirty="0">
                <a:latin typeface="Meiryo" panose="020B0604030504040204" pitchFamily="34" charset="-128"/>
                <a:ea typeface="Meiryo" panose="020B0604030504040204" pitchFamily="34" charset="-128"/>
              </a:rPr>
              <a:t>関数呼び出し</a:t>
            </a:r>
            <a:r>
              <a:rPr lang="ja-JP" altLang="en-US" sz="2400" dirty="0">
                <a:latin typeface="Meiryo" panose="020B0604030504040204" pitchFamily="34" charset="-128"/>
                <a:ea typeface="Meiryo" panose="020B0604030504040204" pitchFamily="34" charset="-128"/>
              </a:rPr>
              <a:t>及び</a:t>
            </a:r>
            <a:r>
              <a:rPr lang="ja-JP" altLang="en-US" sz="2400" b="1" dirty="0">
                <a:latin typeface="Meiryo" panose="020B0604030504040204" pitchFamily="34" charset="-128"/>
                <a:ea typeface="Meiryo" panose="020B0604030504040204" pitchFamily="34" charset="-128"/>
              </a:rPr>
              <a:t>インタプリタエンジン</a:t>
            </a:r>
            <a:r>
              <a:rPr lang="ja-JP" altLang="en-US" sz="2400" dirty="0">
                <a:latin typeface="Meiryo" panose="020B0604030504040204" pitchFamily="34" charset="-128"/>
                <a:ea typeface="Meiryo" panose="020B0604030504040204" pitchFamily="34" charset="-128"/>
              </a:rPr>
              <a:t>を用いた難読化方法の</a:t>
            </a:r>
            <a:r>
              <a:rPr lang="ja-JP" altLang="en-US" sz="2400" b="1" dirty="0">
                <a:latin typeface="Meiryo" panose="020B0604030504040204" pitchFamily="34" charset="-128"/>
                <a:ea typeface="Meiryo" panose="020B0604030504040204" pitchFamily="34" charset="-128"/>
              </a:rPr>
              <a:t>ステルス</a:t>
            </a:r>
            <a:r>
              <a:rPr lang="ja-JP" altLang="en-US" sz="2400" dirty="0">
                <a:latin typeface="Meiryo" panose="020B0604030504040204" pitchFamily="34" charset="-128"/>
                <a:ea typeface="Meiryo" panose="020B0604030504040204" pitchFamily="34" charset="-128"/>
              </a:rPr>
              <a:t>が最も</a:t>
            </a:r>
            <a:r>
              <a:rPr lang="ja-JP" altLang="en-US" sz="2400" b="1" dirty="0">
                <a:latin typeface="Meiryo" panose="020B0604030504040204" pitchFamily="34" charset="-128"/>
                <a:ea typeface="Meiryo" panose="020B0604030504040204" pitchFamily="34" charset="-128"/>
              </a:rPr>
              <a:t>低い</a:t>
            </a:r>
            <a:r>
              <a:rPr lang="ja-JP" altLang="en-US" sz="2400" dirty="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E24ACE0A-027D-B348-9ECD-FA7D4FCDB5B6}"/>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12</a:t>
            </a:fld>
            <a:endParaRPr kumimoji="1" lang="ja-JP" altLang="en-US"/>
          </a:p>
        </p:txBody>
      </p:sp>
      <p:graphicFrame>
        <p:nvGraphicFramePr>
          <p:cNvPr id="5" name="Table 4">
            <a:extLst>
              <a:ext uri="{FF2B5EF4-FFF2-40B4-BE49-F238E27FC236}">
                <a16:creationId xmlns:a16="http://schemas.microsoft.com/office/drawing/2014/main" xmlns="" id="{F8C48684-F5FF-474D-833A-8BA0D06A3187}"/>
              </a:ext>
            </a:extLst>
          </p:cNvPr>
          <p:cNvGraphicFramePr>
            <a:graphicFrameLocks noGrp="1"/>
          </p:cNvGraphicFramePr>
          <p:nvPr>
            <p:extLst>
              <p:ext uri="{D42A27DB-BD31-4B8C-83A1-F6EECF244321}">
                <p14:modId xmlns:p14="http://schemas.microsoft.com/office/powerpoint/2010/main" val="3510941085"/>
              </p:ext>
            </p:extLst>
          </p:nvPr>
        </p:nvGraphicFramePr>
        <p:xfrm>
          <a:off x="1777780" y="1247567"/>
          <a:ext cx="8128000" cy="333756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xmlns="" val="1602378981"/>
                    </a:ext>
                  </a:extLst>
                </a:gridCol>
                <a:gridCol w="2032000">
                  <a:extLst>
                    <a:ext uri="{9D8B030D-6E8A-4147-A177-3AD203B41FA5}">
                      <a16:colId xmlns:a16="http://schemas.microsoft.com/office/drawing/2014/main" xmlns="" val="2490946973"/>
                    </a:ext>
                  </a:extLst>
                </a:gridCol>
                <a:gridCol w="2032000">
                  <a:extLst>
                    <a:ext uri="{9D8B030D-6E8A-4147-A177-3AD203B41FA5}">
                      <a16:colId xmlns:a16="http://schemas.microsoft.com/office/drawing/2014/main" xmlns="" val="1435355239"/>
                    </a:ext>
                  </a:extLst>
                </a:gridCol>
                <a:gridCol w="2032000">
                  <a:extLst>
                    <a:ext uri="{9D8B030D-6E8A-4147-A177-3AD203B41FA5}">
                      <a16:colId xmlns:a16="http://schemas.microsoft.com/office/drawing/2014/main" xmlns="" val="4225694211"/>
                    </a:ext>
                  </a:extLst>
                </a:gridCol>
              </a:tblGrid>
              <a:tr h="370840">
                <a:tc>
                  <a:txBody>
                    <a:bodyPr/>
                    <a:lstStyle/>
                    <a:p>
                      <a:pPr algn="ctr"/>
                      <a:r>
                        <a:rPr lang="ja-JP" altLang="en-US" dirty="0">
                          <a:latin typeface="Meiryo" panose="020B0604030504040204" pitchFamily="34" charset="-128"/>
                          <a:ea typeface="Meiryo" panose="020B0604030504040204" pitchFamily="34" charset="-128"/>
                        </a:rPr>
                        <a:t>クラス</a:t>
                      </a:r>
                      <a:endParaRPr lang="en-US"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eiryo" panose="020B0604030504040204" pitchFamily="34" charset="-128"/>
                          <a:ea typeface="Meiryo" panose="020B0604030504040204" pitchFamily="34" charset="-128"/>
                        </a:rPr>
                        <a:t>適合率</a:t>
                      </a:r>
                      <a:endParaRPr lang="en-US"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eiryo" panose="020B0604030504040204" pitchFamily="34" charset="-128"/>
                          <a:ea typeface="Meiryo" panose="020B0604030504040204" pitchFamily="34" charset="-128"/>
                        </a:rPr>
                        <a:t>再現率</a:t>
                      </a:r>
                      <a:endParaRPr lang="en-US"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F1</a:t>
                      </a:r>
                      <a:r>
                        <a:rPr lang="ja-JP" altLang="en-US" dirty="0">
                          <a:latin typeface="Meiryo" panose="020B0604030504040204" pitchFamily="34" charset="-128"/>
                          <a:ea typeface="Meiryo" panose="020B0604030504040204" pitchFamily="34" charset="-128"/>
                        </a:rPr>
                        <a:t>スコア</a:t>
                      </a:r>
                      <a:endParaRPr lang="en-US"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4019626"/>
                  </a:ext>
                </a:extLst>
              </a:tr>
              <a:tr h="370840">
                <a:tc>
                  <a:txBody>
                    <a:bodyPr/>
                    <a:lstStyle/>
                    <a:p>
                      <a:pPr algn="ctr"/>
                      <a:r>
                        <a:rPr lang="ja-JP" altLang="en-US" i="1" dirty="0" smtClean="0">
                          <a:latin typeface="Meiryo" panose="020B0604030504040204" pitchFamily="34" charset="-128"/>
                          <a:ea typeface="Meiryo" panose="020B0604030504040204" pitchFamily="34" charset="-128"/>
                        </a:rPr>
                        <a:t>ノーマル</a:t>
                      </a:r>
                      <a:endParaRPr lang="en-US" i="1"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76153373"/>
                  </a:ext>
                </a:extLst>
              </a:tr>
              <a:tr h="370840">
                <a:tc>
                  <a:txBody>
                    <a:bodyPr/>
                    <a:lstStyle/>
                    <a:p>
                      <a:pPr algn="ctr"/>
                      <a:r>
                        <a:rPr lang="en-US" i="1" dirty="0" err="1">
                          <a:latin typeface="Meiryo" panose="020B0604030504040204" pitchFamily="34" charset="-128"/>
                          <a:ea typeface="Meiryo" panose="020B0604030504040204" pitchFamily="34" charset="-128"/>
                        </a:rPr>
                        <a:t>aaa</a:t>
                      </a:r>
                      <a:endParaRPr lang="en-US" i="1"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extLst>
                  <a:ext uri="{0D108BD9-81ED-4DB2-BD59-A6C34878D82A}">
                    <a16:rowId xmlns:a16="http://schemas.microsoft.com/office/drawing/2014/main" xmlns="" val="1611269444"/>
                  </a:ext>
                </a:extLst>
              </a:tr>
              <a:tr h="370840">
                <a:tc>
                  <a:txBody>
                    <a:bodyPr/>
                    <a:lstStyle/>
                    <a:p>
                      <a:pPr algn="ctr"/>
                      <a:r>
                        <a:rPr lang="en-US" i="1" dirty="0" err="1">
                          <a:latin typeface="Meiryo" panose="020B0604030504040204" pitchFamily="34" charset="-128"/>
                          <a:ea typeface="Meiryo" panose="020B0604030504040204" pitchFamily="34" charset="-128"/>
                        </a:rPr>
                        <a:t>addop</a:t>
                      </a:r>
                      <a:endParaRPr lang="en-US" i="1"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83449914"/>
                  </a:ext>
                </a:extLst>
              </a:tr>
              <a:tr h="370840">
                <a:tc>
                  <a:txBody>
                    <a:bodyPr/>
                    <a:lstStyle/>
                    <a:p>
                      <a:pPr algn="ctr"/>
                      <a:r>
                        <a:rPr lang="en-US" i="1" dirty="0" err="1">
                          <a:latin typeface="Meiryo" panose="020B0604030504040204" pitchFamily="34" charset="-128"/>
                          <a:ea typeface="Meiryo" panose="020B0604030504040204" pitchFamily="34" charset="-128"/>
                        </a:rPr>
                        <a:t>enca</a:t>
                      </a:r>
                      <a:endParaRPr lang="en-US" i="1"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Meiryo" panose="020B0604030504040204" pitchFamily="34" charset="-128"/>
                          <a:ea typeface="Meiryo" panose="020B0604030504040204" pitchFamily="34" charset="-128"/>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11518661"/>
                  </a:ext>
                </a:extLst>
              </a:tr>
              <a:tr h="370840">
                <a:tc>
                  <a:txBody>
                    <a:bodyPr/>
                    <a:lstStyle/>
                    <a:p>
                      <a:pPr algn="ctr"/>
                      <a:r>
                        <a:rPr lang="en-US" i="1" dirty="0" err="1">
                          <a:latin typeface="Meiryo" panose="020B0604030504040204" pitchFamily="34" charset="-128"/>
                          <a:ea typeface="Meiryo" panose="020B0604030504040204" pitchFamily="34" charset="-128"/>
                        </a:rPr>
                        <a:t>encl</a:t>
                      </a:r>
                      <a:endParaRPr lang="en-US" i="1"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19324640"/>
                  </a:ext>
                </a:extLst>
              </a:tr>
              <a:tr h="370840">
                <a:tc>
                  <a:txBody>
                    <a:bodyPr/>
                    <a:lstStyle/>
                    <a:p>
                      <a:pPr algn="ctr"/>
                      <a:r>
                        <a:rPr lang="en-US" i="1" baseline="0" dirty="0">
                          <a:latin typeface="Meiryo" panose="020B0604030504040204" pitchFamily="34" charset="-128"/>
                          <a:ea typeface="Meiryo" panose="020B0604030504040204" pitchFamily="34" charset="-128"/>
                        </a:rPr>
                        <a:t>flat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eiryo" panose="020B0604030504040204" pitchFamily="34" charset="-128"/>
                          <a:ea typeface="Meiryo" panose="020B0604030504040204" pitchFamily="34" charset="-128"/>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5078274"/>
                  </a:ext>
                </a:extLst>
              </a:tr>
              <a:tr h="370840">
                <a:tc>
                  <a:txBody>
                    <a:bodyPr/>
                    <a:lstStyle/>
                    <a:p>
                      <a:pPr algn="ctr"/>
                      <a:r>
                        <a:rPr lang="en-US" i="1" baseline="0" dirty="0" err="1">
                          <a:latin typeface="Meiryo" panose="020B0604030504040204" pitchFamily="34" charset="-128"/>
                          <a:ea typeface="Meiryo" panose="020B0604030504040204" pitchFamily="34" charset="-128"/>
                        </a:rPr>
                        <a:t>vir</a:t>
                      </a:r>
                      <a:endParaRPr lang="en-US" i="1" baseline="0"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0000"/>
                      </a:srgbClr>
                    </a:solidFill>
                  </a:tcPr>
                </a:tc>
                <a:extLst>
                  <a:ext uri="{0D108BD9-81ED-4DB2-BD59-A6C34878D82A}">
                    <a16:rowId xmlns:a16="http://schemas.microsoft.com/office/drawing/2014/main" xmlns="" val="2677632326"/>
                  </a:ext>
                </a:extLst>
              </a:tr>
              <a:tr h="370840">
                <a:tc>
                  <a:txBody>
                    <a:bodyPr/>
                    <a:lstStyle/>
                    <a:p>
                      <a:pPr algn="ctr"/>
                      <a:r>
                        <a:rPr lang="en-US" i="1" baseline="0" dirty="0" err="1">
                          <a:latin typeface="Meiryo" panose="020B0604030504040204" pitchFamily="34" charset="-128"/>
                          <a:ea typeface="Meiryo" panose="020B0604030504040204" pitchFamily="34" charset="-128"/>
                        </a:rPr>
                        <a:t>jmp</a:t>
                      </a:r>
                      <a:endParaRPr lang="en-US" i="1" baseline="0"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0000"/>
                      </a:srgbClr>
                    </a:solidFill>
                  </a:tcPr>
                </a:tc>
                <a:tc>
                  <a:txBody>
                    <a:bodyPr/>
                    <a:lstStyle/>
                    <a:p>
                      <a:pPr algn="ctr"/>
                      <a:r>
                        <a:rPr lang="en-US" dirty="0">
                          <a:latin typeface="Meiryo" panose="020B0604030504040204" pitchFamily="34" charset="-128"/>
                          <a:ea typeface="Meiryo" panose="020B0604030504040204" pitchFamily="34" charset="-128"/>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0000"/>
                      </a:srgbClr>
                    </a:solidFill>
                  </a:tcPr>
                </a:tc>
                <a:tc>
                  <a:txBody>
                    <a:bodyPr/>
                    <a:lstStyle/>
                    <a:p>
                      <a:pPr algn="ctr"/>
                      <a:r>
                        <a:rPr lang="en-US" dirty="0">
                          <a:latin typeface="Meiryo" panose="020B0604030504040204" pitchFamily="34" charset="-128"/>
                          <a:ea typeface="Meiryo" panose="020B0604030504040204" pitchFamily="34" charset="-128"/>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0000"/>
                      </a:srgbClr>
                    </a:solidFill>
                  </a:tcPr>
                </a:tc>
                <a:tc>
                  <a:txBody>
                    <a:bodyPr/>
                    <a:lstStyle/>
                    <a:p>
                      <a:pPr algn="ctr"/>
                      <a:r>
                        <a:rPr lang="en-US" dirty="0">
                          <a:latin typeface="Meiryo" panose="020B0604030504040204" pitchFamily="34" charset="-128"/>
                          <a:ea typeface="Meiryo" panose="020B0604030504040204" pitchFamily="34" charset="-128"/>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0000"/>
                      </a:srgbClr>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977996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5CF45-B5C0-B341-9D94-E4498B6C692E}"/>
              </a:ext>
            </a:extLst>
          </p:cNvPr>
          <p:cNvSpPr>
            <a:spLocks noGrp="1"/>
          </p:cNvSpPr>
          <p:nvPr>
            <p:ph type="title"/>
          </p:nvPr>
        </p:nvSpPr>
        <p:spPr>
          <a:xfrm>
            <a:off x="704335" y="294198"/>
            <a:ext cx="10250177" cy="701225"/>
          </a:xfrm>
        </p:spPr>
        <p:txBody>
          <a:bodyPr/>
          <a:lstStyle/>
          <a:p>
            <a:r>
              <a:rPr lang="ja-JP" altLang="en-US" dirty="0">
                <a:latin typeface="Meiryo" panose="020B0604030504040204" pitchFamily="34" charset="-128"/>
                <a:ea typeface="Meiryo" panose="020B0604030504040204" pitchFamily="34" charset="-128"/>
              </a:rPr>
              <a:t>特徴量の重要度</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2D0FDF46-FB2A-624A-BFD7-D0A02042C223}"/>
              </a:ext>
            </a:extLst>
          </p:cNvPr>
          <p:cNvSpPr>
            <a:spLocks noGrp="1"/>
          </p:cNvSpPr>
          <p:nvPr>
            <p:ph idx="1"/>
          </p:nvPr>
        </p:nvSpPr>
        <p:spPr>
          <a:xfrm>
            <a:off x="704335" y="1253765"/>
            <a:ext cx="4753784" cy="4926373"/>
          </a:xfrm>
        </p:spPr>
        <p:txBody>
          <a:bodyPr>
            <a:normAutofit/>
          </a:bodyPr>
          <a:lstStyle/>
          <a:p>
            <a:r>
              <a:rPr lang="ja-JP" altLang="en-US" sz="2400" dirty="0">
                <a:latin typeface="Meiryo" panose="020B0604030504040204" pitchFamily="34" charset="-128"/>
                <a:ea typeface="Meiryo" panose="020B0604030504040204" pitchFamily="34" charset="-128"/>
              </a:rPr>
              <a:t>両方のモデルでは，閾値を超えたコード片の数（</a:t>
            </a:r>
            <a:r>
              <a:rPr lang="en-US" altLang="ja-JP" sz="2400" dirty="0">
                <a:latin typeface="Meiryo" panose="020B0604030504040204" pitchFamily="34" charset="-128"/>
                <a:ea typeface="Meiryo" panose="020B0604030504040204" pitchFamily="34" charset="-128"/>
              </a:rPr>
              <a:t>OT</a:t>
            </a:r>
            <a:r>
              <a:rPr lang="ja-JP" altLang="en-US" sz="2400" dirty="0">
                <a:latin typeface="Meiryo" panose="020B0604030504040204" pitchFamily="34" charset="-128"/>
                <a:ea typeface="Meiryo" panose="020B0604030504040204" pitchFamily="34" charset="-128"/>
              </a:rPr>
              <a:t>）が最も重要．</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2</a:t>
            </a:r>
            <a:r>
              <a:rPr lang="ja-JP" altLang="en-US" sz="2400" dirty="0">
                <a:latin typeface="Meiryo" panose="020B0604030504040204" pitchFamily="34" charset="-128"/>
                <a:ea typeface="Meiryo" panose="020B0604030504040204" pitchFamily="34" charset="-128"/>
              </a:rPr>
              <a:t>クラスのモデルでは，関数に含まれる命令の総数（</a:t>
            </a:r>
            <a:r>
              <a:rPr lang="en-US" altLang="ja-JP" sz="2400" dirty="0">
                <a:latin typeface="Meiryo" panose="020B0604030504040204" pitchFamily="34" charset="-128"/>
                <a:ea typeface="Meiryo" panose="020B0604030504040204" pitchFamily="34" charset="-128"/>
              </a:rPr>
              <a:t>Len</a:t>
            </a:r>
            <a:r>
              <a:rPr lang="ja-JP" altLang="en-US" sz="2400" dirty="0">
                <a:latin typeface="Meiryo" panose="020B0604030504040204" pitchFamily="34" charset="-128"/>
                <a:ea typeface="Meiryo" panose="020B0604030504040204" pitchFamily="34" charset="-128"/>
              </a:rPr>
              <a:t>）の重要度が最も低い．</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8</a:t>
            </a:r>
            <a:r>
              <a:rPr lang="ja-JP" altLang="en-US" sz="2400" dirty="0">
                <a:latin typeface="Meiryo" panose="020B0604030504040204" pitchFamily="34" charset="-128"/>
                <a:ea typeface="Meiryo" panose="020B0604030504040204" pitchFamily="34" charset="-128"/>
              </a:rPr>
              <a:t>クラスのモデルでは，関数内の最も目立つコード片のめずらしいさ（</a:t>
            </a:r>
            <a:r>
              <a:rPr lang="en-US" altLang="ja-JP" sz="2400" dirty="0">
                <a:latin typeface="Meiryo" panose="020B0604030504040204" pitchFamily="34" charset="-128"/>
                <a:ea typeface="Meiryo" panose="020B0604030504040204" pitchFamily="34" charset="-128"/>
              </a:rPr>
              <a:t>Max</a:t>
            </a:r>
            <a:r>
              <a:rPr lang="ja-JP" altLang="en-US" sz="2400" dirty="0">
                <a:latin typeface="Meiryo" panose="020B0604030504040204" pitchFamily="34" charset="-128"/>
                <a:ea typeface="Meiryo" panose="020B0604030504040204" pitchFamily="34" charset="-128"/>
              </a:rPr>
              <a:t>）の重要度が最も低い．</a:t>
            </a:r>
            <a:endParaRPr lang="en-US" altLang="ja-JP" sz="2400" dirty="0">
              <a:latin typeface="Meiryo" panose="020B0604030504040204" pitchFamily="34" charset="-128"/>
              <a:ea typeface="Meiryo" panose="020B0604030504040204" pitchFamily="34" charset="-128"/>
            </a:endParaRPr>
          </a:p>
          <a:p>
            <a:endParaRPr lang="en-US" sz="2400"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5789D41D-A3EA-C54B-9342-9340835422A8}"/>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13</a:t>
            </a:fld>
            <a:endParaRPr kumimoji="1" lang="ja-JP" altLang="en-US"/>
          </a:p>
        </p:txBody>
      </p:sp>
      <p:graphicFrame>
        <p:nvGraphicFramePr>
          <p:cNvPr id="5" name="Chart 4">
            <a:extLst>
              <a:ext uri="{FF2B5EF4-FFF2-40B4-BE49-F238E27FC236}">
                <a16:creationId xmlns:a16="http://schemas.microsoft.com/office/drawing/2014/main" xmlns="" id="{71E527E9-7F88-9844-828B-5A44D95F2E35}"/>
              </a:ext>
            </a:extLst>
          </p:cNvPr>
          <p:cNvGraphicFramePr/>
          <p:nvPr>
            <p:extLst>
              <p:ext uri="{D42A27DB-BD31-4B8C-83A1-F6EECF244321}">
                <p14:modId xmlns:p14="http://schemas.microsoft.com/office/powerpoint/2010/main" val="2302352095"/>
              </p:ext>
            </p:extLst>
          </p:nvPr>
        </p:nvGraphicFramePr>
        <p:xfrm>
          <a:off x="5458119" y="1253765"/>
          <a:ext cx="5496393" cy="54525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8000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B2E8-9C0A-7D45-9BEC-0947E1622263}"/>
              </a:ext>
            </a:extLst>
          </p:cNvPr>
          <p:cNvSpPr>
            <a:spLocks noGrp="1"/>
          </p:cNvSpPr>
          <p:nvPr>
            <p:ph type="title"/>
          </p:nvPr>
        </p:nvSpPr>
        <p:spPr>
          <a:xfrm>
            <a:off x="704335" y="294198"/>
            <a:ext cx="10250177" cy="701225"/>
          </a:xfrm>
        </p:spPr>
        <p:txBody>
          <a:bodyPr/>
          <a:lstStyle/>
          <a:p>
            <a:r>
              <a:rPr lang="ja-JP" altLang="en-US" dirty="0">
                <a:latin typeface="Meiryo" panose="020B0604030504040204" pitchFamily="34" charset="-128"/>
                <a:ea typeface="Meiryo" panose="020B0604030504040204" pitchFamily="34" charset="-128"/>
              </a:rPr>
              <a:t>まとめ</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2F0CDF94-6ED1-514D-B5DC-F0593CB5433E}"/>
              </a:ext>
            </a:extLst>
          </p:cNvPr>
          <p:cNvSpPr>
            <a:spLocks noGrp="1"/>
          </p:cNvSpPr>
          <p:nvPr>
            <p:ph idx="1"/>
          </p:nvPr>
        </p:nvSpPr>
        <p:spPr>
          <a:xfrm>
            <a:off x="704335" y="995424"/>
            <a:ext cx="10250177" cy="3114664"/>
          </a:xfrm>
        </p:spPr>
        <p:txBody>
          <a:bodyPr>
            <a:normAutofit/>
          </a:bodyPr>
          <a:lstStyle/>
          <a:p>
            <a:r>
              <a:rPr lang="ja-JP" altLang="en-US" sz="2600" dirty="0">
                <a:latin typeface="Meiryo" panose="020B0604030504040204" pitchFamily="34" charset="-128"/>
                <a:ea typeface="Meiryo" panose="020B0604030504040204" pitchFamily="34" charset="-128"/>
              </a:rPr>
              <a:t>本研究では，</a:t>
            </a:r>
            <a:r>
              <a:rPr lang="ja-JP" altLang="en-US" sz="2600" b="1" dirty="0">
                <a:latin typeface="Meiryo" panose="020B0604030504040204" pitchFamily="34" charset="-128"/>
                <a:ea typeface="Meiryo" panose="020B0604030504040204" pitchFamily="34" charset="-128"/>
              </a:rPr>
              <a:t>機械学習の手法</a:t>
            </a:r>
            <a:r>
              <a:rPr lang="ja-JP" altLang="en-US" sz="2600" dirty="0">
                <a:latin typeface="Meiryo" panose="020B0604030504040204" pitchFamily="34" charset="-128"/>
                <a:ea typeface="Meiryo" panose="020B0604030504040204" pitchFamily="34" charset="-128"/>
              </a:rPr>
              <a:t>に基づき，あるプログラムが</a:t>
            </a:r>
            <a:r>
              <a:rPr lang="ja-JP" altLang="en-US" sz="2600" b="1" dirty="0">
                <a:latin typeface="Meiryo" panose="020B0604030504040204" pitchFamily="34" charset="-128"/>
                <a:ea typeface="Meiryo" panose="020B0604030504040204" pitchFamily="34" charset="-128"/>
              </a:rPr>
              <a:t>難読化</a:t>
            </a:r>
            <a:r>
              <a:rPr lang="ja-JP" altLang="en-US" sz="2600" dirty="0">
                <a:latin typeface="Meiryo" panose="020B0604030504040204" pitchFamily="34" charset="-128"/>
                <a:ea typeface="Meiryo" panose="020B0604030504040204" pitchFamily="34" charset="-128"/>
              </a:rPr>
              <a:t>されているかどうかを</a:t>
            </a:r>
            <a:r>
              <a:rPr lang="ja-JP" altLang="en-US" sz="2600" b="1" dirty="0">
                <a:latin typeface="Meiryo" panose="020B0604030504040204" pitchFamily="34" charset="-128"/>
                <a:ea typeface="Meiryo" panose="020B0604030504040204" pitchFamily="34" charset="-128"/>
              </a:rPr>
              <a:t>判定</a:t>
            </a:r>
            <a:r>
              <a:rPr lang="ja-JP" altLang="en-US" sz="2600" dirty="0">
                <a:latin typeface="Meiryo" panose="020B0604030504040204" pitchFamily="34" charset="-128"/>
                <a:ea typeface="Meiryo" panose="020B0604030504040204" pitchFamily="34" charset="-128"/>
              </a:rPr>
              <a:t>する</a:t>
            </a:r>
            <a:r>
              <a:rPr lang="ja-JP" altLang="en-US" sz="2600" b="1" dirty="0">
                <a:latin typeface="Meiryo" panose="020B0604030504040204" pitchFamily="34" charset="-128"/>
                <a:ea typeface="Meiryo" panose="020B0604030504040204" pitchFamily="34" charset="-128"/>
              </a:rPr>
              <a:t>フレームワークを提案</a:t>
            </a:r>
            <a:r>
              <a:rPr lang="ja-JP" altLang="en-US" sz="2600" dirty="0">
                <a:latin typeface="Meiryo" panose="020B0604030504040204" pitchFamily="34" charset="-128"/>
                <a:ea typeface="Meiryo" panose="020B0604030504040204" pitchFamily="34" charset="-128"/>
              </a:rPr>
              <a:t>した．</a:t>
            </a:r>
            <a:endParaRPr lang="en-US" altLang="ja-JP" sz="2600" dirty="0">
              <a:latin typeface="Meiryo" panose="020B0604030504040204" pitchFamily="34" charset="-128"/>
              <a:ea typeface="Meiryo" panose="020B0604030504040204" pitchFamily="34" charset="-128"/>
            </a:endParaRPr>
          </a:p>
          <a:p>
            <a:r>
              <a:rPr lang="en-US" altLang="ja-JP" sz="2600" b="1" dirty="0">
                <a:latin typeface="Meiryo" panose="020B0604030504040204" pitchFamily="34" charset="-128"/>
                <a:ea typeface="Meiryo" panose="020B0604030504040204" pitchFamily="34" charset="-128"/>
              </a:rPr>
              <a:t>95%</a:t>
            </a:r>
            <a:r>
              <a:rPr lang="ja-JP" altLang="en-US" sz="2600" b="1" dirty="0">
                <a:latin typeface="Meiryo" panose="020B0604030504040204" pitchFamily="34" charset="-128"/>
                <a:ea typeface="Meiryo" panose="020B0604030504040204" pitchFamily="34" charset="-128"/>
              </a:rPr>
              <a:t>以上</a:t>
            </a:r>
            <a:r>
              <a:rPr lang="ja-JP" altLang="en-US" sz="2600" dirty="0">
                <a:latin typeface="Meiryo" panose="020B0604030504040204" pitchFamily="34" charset="-128"/>
                <a:ea typeface="Meiryo" panose="020B0604030504040204" pitchFamily="34" charset="-128"/>
              </a:rPr>
              <a:t>の精度でデータセットにあるプログラムを</a:t>
            </a:r>
            <a:r>
              <a:rPr lang="ja-JP" altLang="en-US" sz="2600" b="1" dirty="0">
                <a:latin typeface="Meiryo" panose="020B0604030504040204" pitchFamily="34" charset="-128"/>
                <a:ea typeface="Meiryo" panose="020B0604030504040204" pitchFamily="34" charset="-128"/>
              </a:rPr>
              <a:t>判定できた</a:t>
            </a:r>
            <a:r>
              <a:rPr lang="ja-JP" altLang="en-US" sz="2600" dirty="0">
                <a:latin typeface="Meiryo" panose="020B0604030504040204" pitchFamily="34" charset="-128"/>
                <a:ea typeface="Meiryo" panose="020B0604030504040204" pitchFamily="34" charset="-128"/>
              </a:rPr>
              <a:t>．</a:t>
            </a:r>
            <a:endParaRPr lang="en-US" altLang="ja-JP" sz="2600" dirty="0">
              <a:latin typeface="Meiryo" panose="020B0604030504040204" pitchFamily="34" charset="-128"/>
              <a:ea typeface="Meiryo" panose="020B0604030504040204" pitchFamily="34" charset="-128"/>
            </a:endParaRPr>
          </a:p>
          <a:p>
            <a:r>
              <a:rPr lang="ja-JP" altLang="en-US" sz="2600" b="1" dirty="0">
                <a:latin typeface="Meiryo" panose="020B0604030504040204" pitchFamily="34" charset="-128"/>
                <a:ea typeface="Meiryo" panose="020B0604030504040204" pitchFamily="34" charset="-128"/>
              </a:rPr>
              <a:t>難読化されているか</a:t>
            </a:r>
            <a:r>
              <a:rPr lang="ja-JP" altLang="en-US" sz="2600" dirty="0">
                <a:latin typeface="Meiryo" panose="020B0604030504040204" pitchFamily="34" charset="-128"/>
                <a:ea typeface="Meiryo" panose="020B0604030504040204" pitchFamily="34" charset="-128"/>
              </a:rPr>
              <a:t>されていないかは</a:t>
            </a:r>
            <a:r>
              <a:rPr lang="ja-JP" altLang="en-US" sz="2600" b="1" dirty="0">
                <a:latin typeface="Meiryo" panose="020B0604030504040204" pitchFamily="34" charset="-128"/>
                <a:ea typeface="Meiryo" panose="020B0604030504040204" pitchFamily="34" charset="-128"/>
              </a:rPr>
              <a:t>分類できる</a:t>
            </a:r>
            <a:r>
              <a:rPr lang="ja-JP" altLang="en-US" sz="2600" dirty="0">
                <a:latin typeface="Meiryo" panose="020B0604030504040204" pitchFamily="34" charset="-128"/>
                <a:ea typeface="Meiryo" panose="020B0604030504040204" pitchFamily="34" charset="-128"/>
              </a:rPr>
              <a:t>．</a:t>
            </a:r>
            <a:endParaRPr lang="en-US" altLang="ja-JP" sz="2600" dirty="0">
              <a:latin typeface="Meiryo" panose="020B0604030504040204" pitchFamily="34" charset="-128"/>
              <a:ea typeface="Meiryo" panose="020B0604030504040204" pitchFamily="34" charset="-128"/>
            </a:endParaRPr>
          </a:p>
          <a:p>
            <a:r>
              <a:rPr lang="ja-JP" altLang="en-US" sz="2600" b="1" i="1" dirty="0">
                <a:latin typeface="Meiryo" panose="020B0604030504040204" pitchFamily="34" charset="-128"/>
                <a:ea typeface="Meiryo" panose="020B0604030504040204" pitchFamily="34" charset="-128"/>
              </a:rPr>
              <a:t>分岐命令のカムフラージュ</a:t>
            </a:r>
            <a:r>
              <a:rPr lang="ja-JP" altLang="en-US" sz="2600" i="1" dirty="0">
                <a:latin typeface="Meiryo" panose="020B0604030504040204" pitchFamily="34" charset="-128"/>
                <a:ea typeface="Meiryo" panose="020B0604030504040204" pitchFamily="34" charset="-128"/>
              </a:rPr>
              <a:t>の難読化方法の</a:t>
            </a:r>
            <a:r>
              <a:rPr lang="ja-JP" altLang="en-US" sz="2600" b="1" i="1" dirty="0">
                <a:latin typeface="Meiryo" panose="020B0604030504040204" pitchFamily="34" charset="-128"/>
                <a:ea typeface="Meiryo" panose="020B0604030504040204" pitchFamily="34" charset="-128"/>
              </a:rPr>
              <a:t>特徴が最も弱い</a:t>
            </a:r>
            <a:r>
              <a:rPr lang="ja-JP" altLang="en-US" sz="2600" i="1" dirty="0">
                <a:latin typeface="Meiryo" panose="020B0604030504040204" pitchFamily="34" charset="-128"/>
                <a:ea typeface="Meiryo" panose="020B0604030504040204" pitchFamily="34" charset="-128"/>
              </a:rPr>
              <a:t>と思われる．</a:t>
            </a:r>
            <a:endParaRPr lang="en-US" altLang="ja-JP" sz="2600" i="1"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endParaRPr lang="en-US" sz="2400"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D740185A-AA66-BC4E-BE12-EF4AA68E33B6}"/>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14</a:t>
            </a:fld>
            <a:endParaRPr kumimoji="1" lang="ja-JP" altLang="en-US"/>
          </a:p>
        </p:txBody>
      </p:sp>
      <p:sp>
        <p:nvSpPr>
          <p:cNvPr id="5" name="Title 1">
            <a:extLst>
              <a:ext uri="{FF2B5EF4-FFF2-40B4-BE49-F238E27FC236}">
                <a16:creationId xmlns:a16="http://schemas.microsoft.com/office/drawing/2014/main" xmlns="" id="{F64FF2A9-2D07-9842-8C71-D4BE2D1EE2C7}"/>
              </a:ext>
            </a:extLst>
          </p:cNvPr>
          <p:cNvSpPr txBox="1">
            <a:spLocks/>
          </p:cNvSpPr>
          <p:nvPr/>
        </p:nvSpPr>
        <p:spPr>
          <a:xfrm>
            <a:off x="704333" y="4283308"/>
            <a:ext cx="10250177" cy="701225"/>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kumimoji="0" lang="ja-JP" altLang="en-US" dirty="0">
                <a:latin typeface="Meiryo" panose="020B0604030504040204" pitchFamily="34" charset="-128"/>
                <a:ea typeface="Meiryo" panose="020B0604030504040204" pitchFamily="34" charset="-128"/>
              </a:rPr>
              <a:t>今後の課題</a:t>
            </a:r>
            <a:endParaRPr kumimoji="0" lang="en-US" dirty="0">
              <a:latin typeface="Meiryo" panose="020B0604030504040204" pitchFamily="34" charset="-128"/>
              <a:ea typeface="Meiryo" panose="020B0604030504040204" pitchFamily="34" charset="-128"/>
            </a:endParaRPr>
          </a:p>
        </p:txBody>
      </p:sp>
      <p:sp>
        <p:nvSpPr>
          <p:cNvPr id="6" name="Content Placeholder 2">
            <a:extLst>
              <a:ext uri="{FF2B5EF4-FFF2-40B4-BE49-F238E27FC236}">
                <a16:creationId xmlns:a16="http://schemas.microsoft.com/office/drawing/2014/main" xmlns="" id="{6BD5E1A4-B197-F642-BC04-1DC55A02212A}"/>
              </a:ext>
            </a:extLst>
          </p:cNvPr>
          <p:cNvSpPr txBox="1">
            <a:spLocks/>
          </p:cNvSpPr>
          <p:nvPr/>
        </p:nvSpPr>
        <p:spPr>
          <a:xfrm>
            <a:off x="704333" y="5140186"/>
            <a:ext cx="10250177" cy="102034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ja-JP" altLang="en-US" sz="2600" dirty="0">
                <a:latin typeface="Meiryo" panose="020B0604030504040204" pitchFamily="34" charset="-128"/>
                <a:ea typeface="Meiryo" panose="020B0604030504040204" pitchFamily="34" charset="-128"/>
              </a:rPr>
              <a:t>難読化方法やメトリクスの種類を増やすことで，さらに有用なステルス評価モデルを検討する．</a:t>
            </a:r>
            <a:endParaRPr lang="en-US" altLang="ja-JP" sz="26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5203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740BC-9554-074A-BC55-B15081A686A2}"/>
              </a:ext>
            </a:extLst>
          </p:cNvPr>
          <p:cNvSpPr>
            <a:spLocks noGrp="1"/>
          </p:cNvSpPr>
          <p:nvPr>
            <p:ph type="title"/>
          </p:nvPr>
        </p:nvSpPr>
        <p:spPr/>
        <p:txBody>
          <a:bodyPr/>
          <a:lstStyle/>
          <a:p>
            <a:r>
              <a:rPr lang="ja-JP" altLang="en-US" dirty="0">
                <a:latin typeface="Meiryo" panose="020B0604030504040204" pitchFamily="34" charset="-128"/>
                <a:ea typeface="Meiryo" panose="020B0604030504040204" pitchFamily="34" charset="-128"/>
              </a:rPr>
              <a:t>コードの不自然さと驚き値</a:t>
            </a:r>
            <a:endParaRPr lang="en-US"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08DD8D90-2D0A-E845-A89F-2D7268A045F2}"/>
                  </a:ext>
                </a:extLst>
              </p:cNvPr>
              <p:cNvSpPr>
                <a:spLocks noGrp="1"/>
              </p:cNvSpPr>
              <p:nvPr>
                <p:ph idx="1"/>
              </p:nvPr>
            </p:nvSpPr>
            <p:spPr/>
            <p:txBody>
              <a:bodyPr>
                <a:normAutofit/>
              </a:bodyPr>
              <a:lstStyle/>
              <a:p>
                <a:pPr>
                  <a:lnSpc>
                    <a:spcPct val="100000"/>
                  </a:lnSpc>
                </a:pPr>
                <a:r>
                  <a:rPr lang="ja-JP" altLang="en-US" sz="2400" dirty="0" smtClean="0">
                    <a:latin typeface="Meiryo" panose="020B0604030504040204" pitchFamily="34" charset="-128"/>
                    <a:ea typeface="Meiryo" panose="020B0604030504040204" pitchFamily="34" charset="-128"/>
                  </a:rPr>
                  <a:t>コードの不自然さ</a:t>
                </a:r>
                <a:r>
                  <a:rPr lang="en-US" altLang="ja-JP" sz="2400" dirty="0">
                    <a:latin typeface="Meiryo" panose="020B0604030504040204" pitchFamily="34" charset="-128"/>
                    <a:ea typeface="Meiryo" panose="020B0604030504040204" pitchFamily="34" charset="-128"/>
                  </a:rPr>
                  <a:t> : </a:t>
                </a:r>
                <a:r>
                  <a:rPr lang="ja-JP" altLang="en-US" sz="2400" dirty="0">
                    <a:latin typeface="Meiryo" panose="020B0604030504040204" pitchFamily="34" charset="-128"/>
                    <a:ea typeface="Meiryo" panose="020B0604030504040204" pitchFamily="34" charset="-128"/>
                  </a:rPr>
                  <a:t> </a:t>
                </a:r>
                <a:r>
                  <a:rPr lang="ja-JP" altLang="en-US" sz="2400" dirty="0">
                    <a:latin typeface="Meiryo" panose="020B0604030504040204" pitchFamily="34" charset="-128"/>
                    <a:ea typeface="Meiryo" panose="020B0604030504040204" pitchFamily="34" charset="-128"/>
                  </a:rPr>
                  <a:t>関数にある命令</a:t>
                </a:r>
                <a:r>
                  <a:rPr lang="ja-JP" altLang="en-US" sz="2400" dirty="0" smtClean="0">
                    <a:latin typeface="Meiryo" panose="020B0604030504040204" pitchFamily="34" charset="-128"/>
                    <a:ea typeface="Meiryo" panose="020B0604030504040204" pitchFamily="34" charset="-128"/>
                  </a:rPr>
                  <a:t>が</a:t>
                </a:r>
                <a14:m>
                  <m:oMath xmlns:m="http://schemas.openxmlformats.org/officeDocument/2006/math">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1</m:t>
                        </m:r>
                      </m:sub>
                    </m:sSub>
                    <m:r>
                      <a:rPr lang="en-US" altLang="ja-JP" sz="2400" b="0" i="1" smtClean="0">
                        <a:latin typeface="Cambria Math" panose="02040503050406030204" pitchFamily="18" charset="0"/>
                        <a:ea typeface="Meiryo" panose="020B0604030504040204" pitchFamily="34" charset="-128"/>
                      </a:rPr>
                      <m:t>,</m:t>
                    </m:r>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2</m:t>
                        </m:r>
                      </m:sub>
                    </m:sSub>
                    <m:r>
                      <a:rPr lang="en-US" altLang="ja-JP" sz="2400" b="0" i="1" smtClean="0">
                        <a:latin typeface="Cambria Math" panose="02040503050406030204" pitchFamily="18" charset="0"/>
                        <a:ea typeface="Meiryo" panose="020B0604030504040204" pitchFamily="34" charset="-128"/>
                      </a:rPr>
                      <m:t>,…,</m:t>
                    </m:r>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𝑚</m:t>
                        </m:r>
                      </m:sub>
                    </m:sSub>
                  </m:oMath>
                </a14:m>
                <a:r>
                  <a:rPr lang="ja-JP" altLang="en-US" sz="2400" i="1" dirty="0" smtClean="0">
                    <a:latin typeface="Meiryo" panose="020B0604030504040204" pitchFamily="34" charset="-128"/>
                    <a:ea typeface="Meiryo" panose="020B0604030504040204" pitchFamily="34" charset="-128"/>
                  </a:rPr>
                  <a:t>と</a:t>
                </a:r>
                <a:r>
                  <a:rPr lang="ja-JP" altLang="en-US" sz="2400" i="1" dirty="0">
                    <a:latin typeface="Meiryo" panose="020B0604030504040204" pitchFamily="34" charset="-128"/>
                    <a:ea typeface="Meiryo" panose="020B0604030504040204" pitchFamily="34" charset="-128"/>
                  </a:rPr>
                  <a:t>する</a:t>
                </a:r>
                <a:r>
                  <a:rPr lang="ja-JP" altLang="en-US" sz="2400" i="1" dirty="0" smtClean="0">
                    <a:latin typeface="Meiryo" panose="020B0604030504040204" pitchFamily="34" charset="-128"/>
                    <a:ea typeface="Meiryo" panose="020B0604030504040204" pitchFamily="34" charset="-128"/>
                  </a:rPr>
                  <a:t>．</a:t>
                </a:r>
                <a:endParaRPr lang="en-US" altLang="ja-JP" sz="2400" i="1" dirty="0" smtClean="0">
                  <a:latin typeface="Meiryo" panose="020B0604030504040204" pitchFamily="34" charset="-128"/>
                  <a:ea typeface="Meiryo" panose="020B0604030504040204" pitchFamily="34" charset="-128"/>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Meiryo" panose="020B0604030504040204" pitchFamily="34" charset="-128"/>
                        </a:rPr>
                        <m:t>𝐴𝑟𝑡</m:t>
                      </m:r>
                      <m:r>
                        <a:rPr lang="en-US" sz="2200" b="0" i="1" smtClean="0">
                          <a:latin typeface="Cambria Math" panose="02040503050406030204" pitchFamily="18" charset="0"/>
                          <a:ea typeface="Meiryo" panose="020B0604030504040204" pitchFamily="34" charset="-128"/>
                        </a:rPr>
                        <m:t>=−</m:t>
                      </m:r>
                      <m:func>
                        <m:funcPr>
                          <m:ctrlPr>
                            <a:rPr lang="en-US" sz="2200" b="0" i="1" smtClean="0">
                              <a:latin typeface="Cambria Math" panose="02040503050406030204" pitchFamily="18" charset="0"/>
                              <a:ea typeface="Meiryo" panose="020B0604030504040204" pitchFamily="34" charset="-128"/>
                            </a:rPr>
                          </m:ctrlPr>
                        </m:funcPr>
                        <m:fName>
                          <m:sSub>
                            <m:sSubPr>
                              <m:ctrlPr>
                                <a:rPr lang="en-US" sz="2200" b="0" i="1" smtClean="0">
                                  <a:latin typeface="Cambria Math" panose="02040503050406030204" pitchFamily="18" charset="0"/>
                                  <a:ea typeface="Meiryo" panose="020B0604030504040204" pitchFamily="34" charset="-128"/>
                                </a:rPr>
                              </m:ctrlPr>
                            </m:sSubPr>
                            <m:e>
                              <m:r>
                                <m:rPr>
                                  <m:sty m:val="p"/>
                                </m:rPr>
                                <a:rPr lang="en-US" sz="2200" b="0" i="0" smtClean="0">
                                  <a:latin typeface="Cambria Math" panose="02040503050406030204" pitchFamily="18" charset="0"/>
                                  <a:ea typeface="Meiryo" panose="020B0604030504040204" pitchFamily="34" charset="-128"/>
                                </a:rPr>
                                <m:t>log</m:t>
                              </m:r>
                            </m:e>
                            <m:sub>
                              <m:r>
                                <a:rPr lang="en-US" sz="2200" b="0" i="1" smtClean="0">
                                  <a:latin typeface="Cambria Math" panose="02040503050406030204" pitchFamily="18" charset="0"/>
                                  <a:ea typeface="Meiryo" panose="020B0604030504040204" pitchFamily="34" charset="-128"/>
                                </a:rPr>
                                <m:t>2</m:t>
                              </m:r>
                            </m:sub>
                          </m:sSub>
                        </m:fName>
                        <m:e>
                          <m:d>
                            <m:dPr>
                              <m:ctrlPr>
                                <a:rPr lang="en-US" altLang="ja-JP" sz="2200" b="0" i="1" smtClean="0">
                                  <a:latin typeface="Cambria Math" panose="02040503050406030204" pitchFamily="18" charset="0"/>
                                  <a:ea typeface="Meiryo" panose="020B0604030504040204" pitchFamily="34" charset="-128"/>
                                </a:rPr>
                              </m:ctrlPr>
                            </m:dPr>
                            <m:e>
                              <m:nary>
                                <m:naryPr>
                                  <m:chr m:val="∏"/>
                                  <m:ctrlPr>
                                    <a:rPr lang="en-US" altLang="ja-JP" sz="2200" b="0" i="1" smtClean="0">
                                      <a:latin typeface="Cambria Math" panose="02040503050406030204" pitchFamily="18" charset="0"/>
                                      <a:ea typeface="Meiryo" panose="020B0604030504040204" pitchFamily="34" charset="-128"/>
                                    </a:rPr>
                                  </m:ctrlPr>
                                </m:naryPr>
                                <m:sub>
                                  <m:r>
                                    <m:rPr>
                                      <m:brk m:alnAt="23"/>
                                    </m:rPr>
                                    <a:rPr lang="en-US" altLang="ja-JP" sz="2200" b="0" i="1" smtClean="0">
                                      <a:latin typeface="Cambria Math" panose="02040503050406030204" pitchFamily="18" charset="0"/>
                                      <a:ea typeface="Meiryo" panose="020B0604030504040204" pitchFamily="34" charset="-128"/>
                                    </a:rPr>
                                    <m:t>𝑘</m:t>
                                  </m:r>
                                  <m:r>
                                    <a:rPr lang="en-US" altLang="ja-JP" sz="2200" b="0" i="1" smtClean="0">
                                      <a:latin typeface="Cambria Math" panose="02040503050406030204" pitchFamily="18" charset="0"/>
                                      <a:ea typeface="Meiryo" panose="020B0604030504040204" pitchFamily="34" charset="-128"/>
                                    </a:rPr>
                                    <m:t>=1</m:t>
                                  </m:r>
                                </m:sub>
                                <m:sup>
                                  <m:r>
                                    <a:rPr lang="en-US" altLang="ja-JP" sz="2200" b="0" i="1" smtClean="0">
                                      <a:latin typeface="Cambria Math" panose="02040503050406030204" pitchFamily="18" charset="0"/>
                                      <a:ea typeface="Meiryo" panose="020B0604030504040204" pitchFamily="34" charset="-128"/>
                                    </a:rPr>
                                    <m:t>𝑚</m:t>
                                  </m:r>
                                </m:sup>
                                <m:e>
                                  <m:r>
                                    <a:rPr lang="en-US" altLang="ja-JP" sz="2200" b="0" i="1" smtClean="0">
                                      <a:latin typeface="Cambria Math" panose="02040503050406030204" pitchFamily="18" charset="0"/>
                                      <a:ea typeface="Meiryo" panose="020B0604030504040204" pitchFamily="34" charset="-128"/>
                                    </a:rPr>
                                    <m:t>𝑃</m:t>
                                  </m:r>
                                  <m:r>
                                    <a:rPr lang="en-US" altLang="ja-JP" sz="2200" b="0" i="1" smtClean="0">
                                      <a:latin typeface="Cambria Math" panose="02040503050406030204" pitchFamily="18" charset="0"/>
                                      <a:ea typeface="Meiryo" panose="020B0604030504040204" pitchFamily="34" charset="-128"/>
                                    </a:rPr>
                                    <m:t>(</m:t>
                                  </m:r>
                                  <m:sSub>
                                    <m:sSubPr>
                                      <m:ctrlPr>
                                        <a:rPr lang="en-US" altLang="ja-JP" sz="2200" b="0" i="1" smtClean="0">
                                          <a:latin typeface="Cambria Math" panose="02040503050406030204" pitchFamily="18" charset="0"/>
                                          <a:ea typeface="Meiryo" panose="020B0604030504040204" pitchFamily="34" charset="-128"/>
                                        </a:rPr>
                                      </m:ctrlPr>
                                    </m:sSubPr>
                                    <m:e>
                                      <m:r>
                                        <a:rPr lang="en-US" altLang="ja-JP" sz="2200" b="0" i="1" smtClean="0">
                                          <a:latin typeface="Cambria Math" panose="02040503050406030204" pitchFamily="18" charset="0"/>
                                          <a:ea typeface="Meiryo" panose="020B0604030504040204" pitchFamily="34" charset="-128"/>
                                        </a:rPr>
                                        <m:t>𝑖</m:t>
                                      </m:r>
                                    </m:e>
                                    <m:sub>
                                      <m:r>
                                        <a:rPr lang="en-US" altLang="ja-JP" sz="2200" b="0" i="1" smtClean="0">
                                          <a:latin typeface="Cambria Math" panose="02040503050406030204" pitchFamily="18" charset="0"/>
                                          <a:ea typeface="Meiryo" panose="020B0604030504040204" pitchFamily="34" charset="-128"/>
                                        </a:rPr>
                                        <m:t>𝑘</m:t>
                                      </m:r>
                                    </m:sub>
                                  </m:sSub>
                                  <m:r>
                                    <a:rPr lang="en-US" altLang="ja-JP" sz="2200" b="0" i="1" smtClean="0">
                                      <a:latin typeface="Cambria Math" panose="02040503050406030204" pitchFamily="18" charset="0"/>
                                      <a:ea typeface="Meiryo" panose="020B0604030504040204" pitchFamily="34" charset="-128"/>
                                    </a:rPr>
                                    <m:t>|</m:t>
                                  </m:r>
                                  <m:sSubSup>
                                    <m:sSubSupPr>
                                      <m:ctrlPr>
                                        <a:rPr lang="en-US" altLang="ja-JP" sz="2200" b="0" i="1" smtClean="0">
                                          <a:latin typeface="Cambria Math" panose="02040503050406030204" pitchFamily="18" charset="0"/>
                                          <a:ea typeface="Meiryo" panose="020B0604030504040204" pitchFamily="34" charset="-128"/>
                                        </a:rPr>
                                      </m:ctrlPr>
                                    </m:sSubSupPr>
                                    <m:e>
                                      <m:r>
                                        <a:rPr lang="en-US" altLang="ja-JP" sz="2200" b="0" i="1" smtClean="0">
                                          <a:latin typeface="Cambria Math" panose="02040503050406030204" pitchFamily="18" charset="0"/>
                                          <a:ea typeface="Meiryo" panose="020B0604030504040204" pitchFamily="34" charset="-128"/>
                                        </a:rPr>
                                        <m:t>𝑖</m:t>
                                      </m:r>
                                    </m:e>
                                    <m:sub>
                                      <m:r>
                                        <a:rPr lang="en-US" altLang="ja-JP" sz="2200" b="0" i="1" smtClean="0">
                                          <a:latin typeface="Cambria Math" panose="02040503050406030204" pitchFamily="18" charset="0"/>
                                          <a:ea typeface="Meiryo" panose="020B0604030504040204" pitchFamily="34" charset="-128"/>
                                        </a:rPr>
                                        <m:t>𝑘</m:t>
                                      </m:r>
                                      <m:r>
                                        <a:rPr lang="en-US" altLang="ja-JP" sz="2200" b="0" i="1" smtClean="0">
                                          <a:latin typeface="Cambria Math" panose="02040503050406030204" pitchFamily="18" charset="0"/>
                                          <a:ea typeface="Meiryo" panose="020B0604030504040204" pitchFamily="34" charset="-128"/>
                                        </a:rPr>
                                        <m:t>−</m:t>
                                      </m:r>
                                      <m:r>
                                        <a:rPr lang="en-US" altLang="ja-JP" sz="2200" b="0" i="1" smtClean="0">
                                          <a:latin typeface="Cambria Math" panose="02040503050406030204" pitchFamily="18" charset="0"/>
                                          <a:ea typeface="Meiryo" panose="020B0604030504040204" pitchFamily="34" charset="-128"/>
                                        </a:rPr>
                                        <m:t>𝑁</m:t>
                                      </m:r>
                                      <m:r>
                                        <a:rPr lang="en-US" altLang="ja-JP" sz="2200" b="0" i="1" smtClean="0">
                                          <a:latin typeface="Cambria Math" panose="02040503050406030204" pitchFamily="18" charset="0"/>
                                          <a:ea typeface="Meiryo" panose="020B0604030504040204" pitchFamily="34" charset="-128"/>
                                        </a:rPr>
                                        <m:t>+1</m:t>
                                      </m:r>
                                    </m:sub>
                                    <m:sup>
                                      <m:r>
                                        <a:rPr lang="en-US" altLang="ja-JP" sz="2200" b="0" i="1" smtClean="0">
                                          <a:latin typeface="Cambria Math" panose="02040503050406030204" pitchFamily="18" charset="0"/>
                                          <a:ea typeface="Meiryo" panose="020B0604030504040204" pitchFamily="34" charset="-128"/>
                                        </a:rPr>
                                        <m:t>𝑘</m:t>
                                      </m:r>
                                      <m:r>
                                        <a:rPr lang="en-US" altLang="ja-JP" sz="2200" b="0" i="1" smtClean="0">
                                          <a:latin typeface="Cambria Math" panose="02040503050406030204" pitchFamily="18" charset="0"/>
                                          <a:ea typeface="Meiryo" panose="020B0604030504040204" pitchFamily="34" charset="-128"/>
                                        </a:rPr>
                                        <m:t>−1</m:t>
                                      </m:r>
                                    </m:sup>
                                  </m:sSubSup>
                                  <m:r>
                                    <a:rPr lang="en-US" altLang="ja-JP" sz="2200" b="0" i="1" smtClean="0">
                                      <a:latin typeface="Cambria Math" panose="02040503050406030204" pitchFamily="18" charset="0"/>
                                      <a:ea typeface="Meiryo" panose="020B0604030504040204" pitchFamily="34" charset="-128"/>
                                    </a:rPr>
                                    <m:t>)</m:t>
                                  </m:r>
                                </m:e>
                              </m:nary>
                            </m:e>
                          </m:d>
                        </m:e>
                      </m:func>
                      <m:r>
                        <a:rPr lang="en-US" sz="2200" b="0" i="1" smtClean="0">
                          <a:latin typeface="Cambria Math" panose="02040503050406030204" pitchFamily="18" charset="0"/>
                          <a:ea typeface="Meiryo" panose="020B0604030504040204" pitchFamily="34" charset="-128"/>
                        </a:rPr>
                        <m:t>  [</m:t>
                      </m:r>
                      <m:r>
                        <a:rPr lang="en-US" sz="2200" b="0" i="1" smtClean="0">
                          <a:latin typeface="Cambria Math" panose="02040503050406030204" pitchFamily="18" charset="0"/>
                          <a:ea typeface="Meiryo" panose="020B0604030504040204" pitchFamily="34" charset="-128"/>
                        </a:rPr>
                        <m:t>𝑏𝑖𝑡</m:t>
                      </m:r>
                      <m:r>
                        <a:rPr lang="en-US" sz="2200" b="0" i="1" smtClean="0">
                          <a:latin typeface="Cambria Math" panose="02040503050406030204" pitchFamily="18" charset="0"/>
                          <a:ea typeface="Meiryo" panose="020B0604030504040204" pitchFamily="34" charset="-128"/>
                        </a:rPr>
                        <m:t>]</m:t>
                      </m:r>
                    </m:oMath>
                  </m:oMathPara>
                </a14:m>
                <a:endParaRPr lang="en-US" sz="2200" dirty="0" smtClean="0">
                  <a:latin typeface="Meiryo" panose="020B0604030504040204" pitchFamily="34" charset="-128"/>
                  <a:ea typeface="Meiryo" panose="020B0604030504040204" pitchFamily="34" charset="-128"/>
                </a:endParaRPr>
              </a:p>
              <a:p>
                <a:pPr>
                  <a:lnSpc>
                    <a:spcPct val="100000"/>
                  </a:lnSpc>
                </a:pPr>
                <a:r>
                  <a:rPr lang="en-US" sz="2400" dirty="0" smtClean="0">
                    <a:latin typeface="Meiryo" panose="020B0604030504040204" pitchFamily="34" charset="-128"/>
                    <a:ea typeface="Meiryo" panose="020B0604030504040204" pitchFamily="34" charset="-128"/>
                  </a:rPr>
                  <a:t>n-gram : </a:t>
                </a:r>
                <a:r>
                  <a:rPr lang="ja-JP" altLang="en-US" sz="2400" dirty="0">
                    <a:latin typeface="Meiryo" panose="020B0604030504040204" pitchFamily="34" charset="-128"/>
                    <a:ea typeface="Meiryo" panose="020B0604030504040204" pitchFamily="34" charset="-128"/>
                  </a:rPr>
                  <a:t>アセンブリコードを</a:t>
                </a:r>
                <a:r>
                  <a:rPr lang="en-US" altLang="ja-JP" sz="2400" dirty="0">
                    <a:latin typeface="Meiryo" panose="020B0604030504040204" pitchFamily="34" charset="-128"/>
                    <a:ea typeface="Meiryo" panose="020B0604030504040204" pitchFamily="34" charset="-128"/>
                  </a:rPr>
                  <a:t>n</a:t>
                </a:r>
                <a:r>
                  <a:rPr lang="ja-JP" altLang="en-US" sz="2400" dirty="0">
                    <a:latin typeface="Meiryo" panose="020B0604030504040204" pitchFamily="34" charset="-128"/>
                    <a:ea typeface="Meiryo" panose="020B0604030504040204" pitchFamily="34" charset="-128"/>
                  </a:rPr>
                  <a:t>個ずつ並べたものである．</a:t>
                </a:r>
                <a:endParaRPr lang="en-US" altLang="ja-JP" sz="2400" dirty="0">
                  <a:latin typeface="Meiryo" panose="020B0604030504040204" pitchFamily="34" charset="-128"/>
                  <a:ea typeface="Meiryo" panose="020B0604030504040204" pitchFamily="34" charset="-128"/>
                </a:endParaRPr>
              </a:p>
              <a:p>
                <a:pPr marL="0" indent="0">
                  <a:lnSpc>
                    <a:spcPct val="100000"/>
                  </a:lnSpc>
                  <a:buNone/>
                  <a:tabLst>
                    <a:tab pos="523875" algn="l"/>
                  </a:tabLst>
                </a:pPr>
                <a:r>
                  <a:rPr lang="en-US" altLang="ja-JP" sz="2400" dirty="0">
                    <a:latin typeface="Meiryo" panose="020B0604030504040204" pitchFamily="34" charset="-128"/>
                    <a:ea typeface="Meiryo" panose="020B0604030504040204" pitchFamily="34" charset="-128"/>
                  </a:rPr>
                  <a:t>	</a:t>
                </a:r>
                <a:r>
                  <a:rPr lang="ja-JP" altLang="en-US" sz="2400" dirty="0">
                    <a:latin typeface="Meiryo" panose="020B0604030504040204" pitchFamily="34" charset="-128"/>
                    <a:ea typeface="Meiryo" panose="020B0604030504040204" pitchFamily="34" charset="-128"/>
                  </a:rPr>
                  <a:t>例．</a:t>
                </a:r>
                <a14:m>
                  <m:oMath xmlns:m="http://schemas.openxmlformats.org/officeDocument/2006/math">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1</m:t>
                        </m:r>
                      </m:sub>
                    </m:sSub>
                    <m:r>
                      <a:rPr lang="en-US" altLang="ja-JP" sz="2400" b="0" i="1" smtClean="0">
                        <a:latin typeface="Cambria Math" panose="02040503050406030204" pitchFamily="18" charset="0"/>
                        <a:ea typeface="Meiryo" panose="020B0604030504040204" pitchFamily="34" charset="-128"/>
                      </a:rPr>
                      <m:t>…</m:t>
                    </m:r>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4</m:t>
                        </m:r>
                      </m:sub>
                    </m:sSub>
                    <m:r>
                      <a:rPr lang="en-US" altLang="ja-JP" sz="2400" b="0" i="1" smtClean="0">
                        <a:latin typeface="Cambria Math" panose="02040503050406030204" pitchFamily="18" charset="0"/>
                        <a:ea typeface="Meiryo" panose="020B0604030504040204" pitchFamily="34" charset="-128"/>
                      </a:rPr>
                      <m:t>=</m:t>
                    </m:r>
                  </m:oMath>
                </a14:m>
                <a:r>
                  <a:rPr lang="en-US" altLang="ja-JP" sz="2400" i="1" dirty="0">
                    <a:latin typeface="Meiryo" panose="020B0604030504040204" pitchFamily="34" charset="-128"/>
                    <a:ea typeface="Meiryo" panose="020B0604030504040204" pitchFamily="34" charset="-128"/>
                  </a:rPr>
                  <a:t> </a:t>
                </a:r>
                <a:r>
                  <a:rPr lang="en-US" altLang="ja-JP" sz="2400" dirty="0" err="1">
                    <a:latin typeface="Courier" pitchFamily="2" charset="0"/>
                    <a:ea typeface="Meiryo" panose="020B0604030504040204" pitchFamily="34" charset="-128"/>
                  </a:rPr>
                  <a:t>mov</a:t>
                </a:r>
                <a:r>
                  <a:rPr lang="en-US" altLang="ja-JP" sz="2400" dirty="0">
                    <a:latin typeface="Courier" pitchFamily="2" charset="0"/>
                    <a:ea typeface="Meiryo" panose="020B0604030504040204" pitchFamily="34" charset="-128"/>
                  </a:rPr>
                  <a:t>, and, push, </a:t>
                </a:r>
                <a:r>
                  <a:rPr lang="en-US" altLang="ja-JP" sz="2400" dirty="0" smtClean="0">
                    <a:latin typeface="Courier" pitchFamily="2" charset="0"/>
                    <a:ea typeface="Meiryo" panose="020B0604030504040204" pitchFamily="34" charset="-128"/>
                  </a:rPr>
                  <a:t>push</a:t>
                </a:r>
                <a:r>
                  <a:rPr lang="ja-JP" altLang="en-US" sz="2400" dirty="0" smtClean="0">
                    <a:latin typeface="Courier" pitchFamily="2" charset="0"/>
                    <a:ea typeface="Meiryo" panose="020B0604030504040204" pitchFamily="34" charset="-128"/>
                  </a:rPr>
                  <a:t>を</a:t>
                </a:r>
                <a:r>
                  <a:rPr lang="en-US" altLang="ja-JP" sz="2400" dirty="0" smtClean="0">
                    <a:latin typeface="Meiryo UI" panose="020B0604030504040204" pitchFamily="50" charset="-128"/>
                    <a:ea typeface="Meiryo UI" panose="020B0604030504040204" pitchFamily="50" charset="-128"/>
                  </a:rPr>
                  <a:t>3-gram</a:t>
                </a:r>
                <a:r>
                  <a:rPr lang="ja-JP" altLang="en-US" sz="2400" dirty="0" smtClean="0">
                    <a:latin typeface="Meiryo UI" panose="020B0604030504040204" pitchFamily="50" charset="-128"/>
                    <a:ea typeface="Meiryo UI" panose="020B0604030504040204" pitchFamily="50" charset="-128"/>
                  </a:rPr>
                  <a:t>分割</a:t>
                </a:r>
                <a:endParaRPr lang="en-US" altLang="ja-JP" sz="2400" dirty="0" smtClean="0">
                  <a:latin typeface="Courier" pitchFamily="2" charset="0"/>
                  <a:ea typeface="Meiryo" panose="020B0604030504040204" pitchFamily="34" charset="-128"/>
                </a:endParaRPr>
              </a:p>
              <a:p>
                <a:pPr marL="623888" indent="0">
                  <a:lnSpc>
                    <a:spcPct val="100000"/>
                  </a:lnSpc>
                  <a:buNone/>
                  <a:tabLst>
                    <a:tab pos="1069975" algn="l"/>
                  </a:tabLst>
                </a:pPr>
                <a:r>
                  <a:rPr lang="en-US" altLang="ja-JP" sz="2400" dirty="0">
                    <a:latin typeface="Courier" pitchFamily="2" charset="0"/>
                    <a:ea typeface="Meiryo" panose="020B0604030504040204" pitchFamily="34" charset="-128"/>
                  </a:rPr>
                  <a:t>	</a:t>
                </a:r>
                <a:r>
                  <a:rPr lang="en-US" altLang="ja-JP" sz="2400" dirty="0" smtClean="0">
                    <a:latin typeface="Courier" pitchFamily="2" charset="0"/>
                    <a:ea typeface="Meiryo" panose="020B0604030504040204" pitchFamily="34" charset="-128"/>
                  </a:rPr>
                  <a:t>=&gt;</a:t>
                </a:r>
                <a:r>
                  <a:rPr lang="ja-JP" altLang="en-US" sz="2400" dirty="0" smtClean="0">
                    <a:latin typeface="Courier" pitchFamily="2" charset="0"/>
                    <a:ea typeface="Meiryo" panose="020B0604030504040204" pitchFamily="34" charset="-128"/>
                  </a:rPr>
                  <a:t>「</a:t>
                </a:r>
                <a:r>
                  <a:rPr lang="en-US" altLang="ja-JP" sz="2400" dirty="0" err="1" smtClean="0">
                    <a:latin typeface="Courier" pitchFamily="2" charset="0"/>
                    <a:ea typeface="Meiryo" panose="020B0604030504040204" pitchFamily="34" charset="-128"/>
                  </a:rPr>
                  <a:t>mov</a:t>
                </a:r>
                <a:r>
                  <a:rPr lang="en-US" altLang="ja-JP" sz="2400" dirty="0" smtClean="0">
                    <a:latin typeface="Courier" pitchFamily="2" charset="0"/>
                    <a:ea typeface="Meiryo" panose="020B0604030504040204" pitchFamily="34" charset="-128"/>
                  </a:rPr>
                  <a:t>-and-push</a:t>
                </a:r>
                <a:r>
                  <a:rPr lang="ja-JP" altLang="en-US" sz="2400" dirty="0" smtClean="0">
                    <a:latin typeface="Courier" pitchFamily="2" charset="0"/>
                    <a:ea typeface="Meiryo" panose="020B0604030504040204" pitchFamily="34" charset="-128"/>
                  </a:rPr>
                  <a:t>」，「</a:t>
                </a:r>
                <a:r>
                  <a:rPr lang="en-US" altLang="ja-JP" sz="2400" dirty="0" smtClean="0">
                    <a:latin typeface="Courier" pitchFamily="2" charset="0"/>
                    <a:ea typeface="Meiryo" panose="020B0604030504040204" pitchFamily="34" charset="-128"/>
                  </a:rPr>
                  <a:t>and-push-push</a:t>
                </a:r>
                <a:r>
                  <a:rPr lang="ja-JP" altLang="en-US" sz="2400" dirty="0" smtClean="0">
                    <a:latin typeface="Courier" pitchFamily="2" charset="0"/>
                    <a:ea typeface="Meiryo" panose="020B0604030504040204" pitchFamily="34" charset="-128"/>
                  </a:rPr>
                  <a:t>」</a:t>
                </a:r>
                <a:r>
                  <a:rPr lang="en-US" altLang="ja-JP" sz="2400" dirty="0" smtClean="0">
                    <a:latin typeface="Courier" pitchFamily="2" charset="0"/>
                    <a:ea typeface="Meiryo" panose="020B0604030504040204" pitchFamily="34" charset="-128"/>
                  </a:rPr>
                  <a:t> </a:t>
                </a:r>
                <a:endParaRPr lang="en-US" altLang="ja-JP" sz="2400" dirty="0" smtClean="0">
                  <a:latin typeface="Meiryo" panose="020B0604030504040204" pitchFamily="34" charset="-128"/>
                  <a:ea typeface="Meiryo" panose="020B0604030504040204" pitchFamily="34" charset="-128"/>
                </a:endParaRPr>
              </a:p>
              <a:p>
                <a:pPr>
                  <a:lnSpc>
                    <a:spcPct val="100000"/>
                  </a:lnSpc>
                </a:pPr>
                <a:r>
                  <a:rPr lang="ja-JP" altLang="en-US" sz="2400" dirty="0" smtClean="0">
                    <a:latin typeface="Meiryo" panose="020B0604030504040204" pitchFamily="34" charset="-128"/>
                    <a:ea typeface="Meiryo" panose="020B0604030504040204" pitchFamily="34" charset="-128"/>
                  </a:rPr>
                  <a:t>驚</a:t>
                </a:r>
                <a:r>
                  <a:rPr lang="ja-JP" altLang="en-US" sz="2400" dirty="0">
                    <a:latin typeface="Meiryo" panose="020B0604030504040204" pitchFamily="34" charset="-128"/>
                    <a:ea typeface="Meiryo" panose="020B0604030504040204" pitchFamily="34" charset="-128"/>
                  </a:rPr>
                  <a:t>き値</a:t>
                </a:r>
                <a:r>
                  <a:rPr lang="en-US" altLang="ja-JP" sz="2400" dirty="0">
                    <a:latin typeface="Meiryo" panose="020B0604030504040204" pitchFamily="34" charset="-128"/>
                    <a:ea typeface="Meiryo" panose="020B0604030504040204" pitchFamily="34" charset="-128"/>
                  </a:rPr>
                  <a:t> : n-gram</a:t>
                </a:r>
                <a:r>
                  <a:rPr lang="ja-JP" altLang="en-US" sz="2400" dirty="0">
                    <a:latin typeface="Meiryo" panose="020B0604030504040204" pitchFamily="34" charset="-128"/>
                    <a:ea typeface="Meiryo" panose="020B0604030504040204" pitchFamily="34" charset="-128"/>
                  </a:rPr>
                  <a:t>のコードが目立つ度合</a:t>
                </a:r>
                <a:r>
                  <a:rPr lang="ja-JP" altLang="en-US" sz="2400" dirty="0" smtClean="0">
                    <a:latin typeface="Meiryo" panose="020B0604030504040204" pitchFamily="34" charset="-128"/>
                    <a:ea typeface="Meiryo" panose="020B0604030504040204" pitchFamily="34" charset="-128"/>
                  </a:rPr>
                  <a:t>い．</a:t>
                </a:r>
                <a14:m>
                  <m:oMath xmlns:m="http://schemas.openxmlformats.org/officeDocument/2006/math">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𝑗</m:t>
                        </m:r>
                      </m:sub>
                    </m:sSub>
                  </m:oMath>
                </a14:m>
                <a:r>
                  <a:rPr lang="ja-JP" altLang="en-US" sz="2400" dirty="0" smtClean="0">
                    <a:latin typeface="Meiryo" panose="020B0604030504040204" pitchFamily="34" charset="-128"/>
                    <a:ea typeface="Meiryo" panose="020B0604030504040204" pitchFamily="34" charset="-128"/>
                  </a:rPr>
                  <a:t>命令からとする．</a:t>
                </a:r>
                <a:endParaRPr lang="en-US" altLang="ja-JP" sz="2400" dirty="0" smtClean="0">
                  <a:latin typeface="Meiryo" panose="020B0604030504040204" pitchFamily="34" charset="-128"/>
                  <a:ea typeface="Meiryo" panose="020B0604030504040204" pitchFamily="34" charset="-128"/>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Meiryo" panose="020B0604030504040204" pitchFamily="34" charset="-128"/>
                        </a:rPr>
                        <m:t>𝑆</m:t>
                      </m:r>
                      <m:d>
                        <m:dPr>
                          <m:ctrlPr>
                            <a:rPr lang="en-US" altLang="ja-JP" sz="2400" b="0" i="1" smtClean="0">
                              <a:latin typeface="Cambria Math" panose="02040503050406030204" pitchFamily="18" charset="0"/>
                              <a:ea typeface="Meiryo" panose="020B0604030504040204" pitchFamily="34" charset="-128"/>
                            </a:rPr>
                          </m:ctrlPr>
                        </m:dPr>
                        <m:e>
                          <m:sSubSup>
                            <m:sSubSupPr>
                              <m:ctrlPr>
                                <a:rPr lang="en-US" altLang="ja-JP" sz="2400" b="0" i="1" smtClean="0">
                                  <a:latin typeface="Cambria Math" panose="02040503050406030204" pitchFamily="18" charset="0"/>
                                  <a:ea typeface="Meiryo" panose="020B0604030504040204" pitchFamily="34" charset="-128"/>
                                </a:rPr>
                              </m:ctrlPr>
                            </m:sSubSup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𝑗</m:t>
                              </m:r>
                            </m:sub>
                            <m:sup>
                              <m:r>
                                <a:rPr lang="en-US" altLang="ja-JP" sz="2400" b="0" i="1" smtClean="0">
                                  <a:latin typeface="Cambria Math" panose="02040503050406030204" pitchFamily="18" charset="0"/>
                                  <a:ea typeface="Meiryo" panose="020B0604030504040204" pitchFamily="34" charset="-128"/>
                                </a:rPr>
                                <m:t>𝑛</m:t>
                              </m:r>
                            </m:sup>
                          </m:sSubSup>
                        </m:e>
                      </m:d>
                      <m:r>
                        <a:rPr lang="en-US" altLang="ja-JP" sz="2400" b="0" i="1" smtClean="0">
                          <a:latin typeface="Cambria Math" panose="02040503050406030204" pitchFamily="18" charset="0"/>
                          <a:ea typeface="Meiryo" panose="020B0604030504040204" pitchFamily="34" charset="-128"/>
                        </a:rPr>
                        <m:t>=−</m:t>
                      </m:r>
                      <m:func>
                        <m:funcPr>
                          <m:ctrlPr>
                            <a:rPr lang="en-US" altLang="ja-JP" sz="2400" b="0" i="1" smtClean="0">
                              <a:latin typeface="Cambria Math" panose="02040503050406030204" pitchFamily="18" charset="0"/>
                              <a:ea typeface="Meiryo" panose="020B0604030504040204" pitchFamily="34" charset="-128"/>
                            </a:rPr>
                          </m:ctrlPr>
                        </m:funcPr>
                        <m:fName>
                          <m:sSub>
                            <m:sSubPr>
                              <m:ctrlPr>
                                <a:rPr lang="en-US" altLang="ja-JP" sz="2400" b="0" i="1" smtClean="0">
                                  <a:latin typeface="Cambria Math" panose="02040503050406030204" pitchFamily="18" charset="0"/>
                                  <a:ea typeface="Meiryo" panose="020B0604030504040204" pitchFamily="34" charset="-128"/>
                                </a:rPr>
                              </m:ctrlPr>
                            </m:sSubPr>
                            <m:e>
                              <m:r>
                                <m:rPr>
                                  <m:sty m:val="p"/>
                                </m:rPr>
                                <a:rPr lang="en-US" altLang="ja-JP" sz="2400" b="0" i="0" smtClean="0">
                                  <a:latin typeface="Cambria Math" panose="02040503050406030204" pitchFamily="18" charset="0"/>
                                  <a:ea typeface="Meiryo" panose="020B0604030504040204" pitchFamily="34" charset="-128"/>
                                </a:rPr>
                                <m:t>log</m:t>
                              </m:r>
                            </m:e>
                            <m:sub>
                              <m:r>
                                <a:rPr lang="en-US" altLang="ja-JP" sz="2400" b="0" i="1" smtClean="0">
                                  <a:latin typeface="Cambria Math" panose="02040503050406030204" pitchFamily="18" charset="0"/>
                                  <a:ea typeface="Meiryo" panose="020B0604030504040204" pitchFamily="34" charset="-128"/>
                                </a:rPr>
                                <m:t>2</m:t>
                              </m:r>
                            </m:sub>
                          </m:sSub>
                        </m:fName>
                        <m:e>
                          <m:r>
                            <a:rPr lang="en-US" altLang="ja-JP" sz="2400" b="0" i="1" smtClean="0">
                              <a:latin typeface="Cambria Math" panose="02040503050406030204" pitchFamily="18" charset="0"/>
                              <a:ea typeface="Meiryo" panose="020B0604030504040204" pitchFamily="34" charset="-128"/>
                            </a:rPr>
                            <m:t>𝑃</m:t>
                          </m:r>
                          <m:d>
                            <m:dPr>
                              <m:ctrlPr>
                                <a:rPr lang="en-US" altLang="ja-JP" sz="2400" b="0" i="1" smtClean="0">
                                  <a:latin typeface="Cambria Math" panose="02040503050406030204" pitchFamily="18" charset="0"/>
                                  <a:ea typeface="Meiryo" panose="020B0604030504040204" pitchFamily="34" charset="-128"/>
                                </a:rPr>
                              </m:ctrlPr>
                            </m:dPr>
                            <m:e>
                              <m:sSub>
                                <m:sSubPr>
                                  <m:ctrlPr>
                                    <a:rPr lang="en-US" altLang="ja-JP" sz="2400" b="0" i="1" smtClean="0">
                                      <a:latin typeface="Cambria Math" panose="02040503050406030204" pitchFamily="18" charset="0"/>
                                      <a:ea typeface="Meiryo" panose="020B0604030504040204" pitchFamily="34" charset="-128"/>
                                    </a:rPr>
                                  </m:ctrlPr>
                                </m:sSub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𝑗</m:t>
                                  </m:r>
                                  <m:r>
                                    <a:rPr lang="en-US" altLang="ja-JP" sz="2400" b="0" i="1" smtClean="0">
                                      <a:latin typeface="Cambria Math" panose="02040503050406030204" pitchFamily="18" charset="0"/>
                                      <a:ea typeface="Meiryo" panose="020B0604030504040204" pitchFamily="34" charset="-128"/>
                                    </a:rPr>
                                    <m:t>+</m:t>
                                  </m:r>
                                  <m:r>
                                    <a:rPr lang="en-US" altLang="ja-JP" sz="2400" b="0" i="1" smtClean="0">
                                      <a:latin typeface="Cambria Math" panose="02040503050406030204" pitchFamily="18" charset="0"/>
                                      <a:ea typeface="Meiryo" panose="020B0604030504040204" pitchFamily="34" charset="-128"/>
                                    </a:rPr>
                                    <m:t>𝑛</m:t>
                                  </m:r>
                                  <m:r>
                                    <a:rPr lang="en-US" altLang="ja-JP" sz="2400" b="0" i="1" smtClean="0">
                                      <a:latin typeface="Cambria Math" panose="02040503050406030204" pitchFamily="18" charset="0"/>
                                      <a:ea typeface="Meiryo" panose="020B0604030504040204" pitchFamily="34" charset="-128"/>
                                    </a:rPr>
                                    <m:t>−1</m:t>
                                  </m:r>
                                </m:sub>
                              </m:sSub>
                            </m:e>
                            <m:e>
                              <m:sSubSup>
                                <m:sSubSupPr>
                                  <m:ctrlPr>
                                    <a:rPr lang="en-US" altLang="ja-JP" sz="2400" b="0" i="1" smtClean="0">
                                      <a:latin typeface="Cambria Math" panose="02040503050406030204" pitchFamily="18" charset="0"/>
                                      <a:ea typeface="Meiryo" panose="020B0604030504040204" pitchFamily="34" charset="-128"/>
                                    </a:rPr>
                                  </m:ctrlPr>
                                </m:sSubSup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𝑗</m:t>
                                  </m:r>
                                </m:sub>
                                <m:sup>
                                  <m:r>
                                    <a:rPr lang="en-US" altLang="ja-JP" sz="2400" b="0" i="1" smtClean="0">
                                      <a:latin typeface="Cambria Math" panose="02040503050406030204" pitchFamily="18" charset="0"/>
                                      <a:ea typeface="Meiryo" panose="020B0604030504040204" pitchFamily="34" charset="-128"/>
                                    </a:rPr>
                                    <m:t>𝑛</m:t>
                                  </m:r>
                                  <m:r>
                                    <a:rPr lang="en-US" altLang="ja-JP" sz="2400" b="0" i="1" smtClean="0">
                                      <a:latin typeface="Cambria Math" panose="02040503050406030204" pitchFamily="18" charset="0"/>
                                      <a:ea typeface="Meiryo" panose="020B0604030504040204" pitchFamily="34" charset="-128"/>
                                    </a:rPr>
                                    <m:t>−1</m:t>
                                  </m:r>
                                </m:sup>
                              </m:sSubSup>
                            </m:e>
                          </m:d>
                          <m:r>
                            <a:rPr lang="en-US" altLang="ja-JP" sz="2400" b="0" i="1" smtClean="0">
                              <a:latin typeface="Cambria Math" panose="02040503050406030204" pitchFamily="18" charset="0"/>
                              <a:ea typeface="Meiryo" panose="020B0604030504040204" pitchFamily="34" charset="-128"/>
                            </a:rPr>
                            <m:t> [</m:t>
                          </m:r>
                          <m:r>
                            <a:rPr lang="en-US" altLang="ja-JP" sz="2400" b="0" i="1" smtClean="0">
                              <a:latin typeface="Cambria Math" panose="02040503050406030204" pitchFamily="18" charset="0"/>
                              <a:ea typeface="Meiryo" panose="020B0604030504040204" pitchFamily="34" charset="-128"/>
                            </a:rPr>
                            <m:t>𝑏𝑖𝑡</m:t>
                          </m:r>
                          <m:r>
                            <a:rPr lang="en-US" altLang="ja-JP" sz="2400" b="0" i="1" smtClean="0">
                              <a:latin typeface="Cambria Math" panose="02040503050406030204" pitchFamily="18" charset="0"/>
                              <a:ea typeface="Meiryo" panose="020B0604030504040204" pitchFamily="34" charset="-128"/>
                            </a:rPr>
                            <m:t>]</m:t>
                          </m:r>
                        </m:e>
                      </m:func>
                    </m:oMath>
                  </m:oMathPara>
                </a14:m>
                <a:endParaRPr lang="en-US" altLang="ja-JP" sz="2400" dirty="0">
                  <a:latin typeface="Meiryo" panose="020B0604030504040204" pitchFamily="34" charset="-128"/>
                  <a:ea typeface="Meiryo" panose="020B0604030504040204" pitchFamily="34" charset="-128"/>
                </a:endParaRPr>
              </a:p>
              <a:p>
                <a:pPr marL="536575" indent="0">
                  <a:lnSpc>
                    <a:spcPct val="100000"/>
                  </a:lnSpc>
                  <a:buNone/>
                </a:pPr>
                <a:r>
                  <a:rPr lang="ja-JP" altLang="en-US" sz="2400" dirty="0" smtClean="0">
                    <a:latin typeface="Meiryo" panose="020B0604030504040204" pitchFamily="34" charset="-128"/>
                    <a:ea typeface="Meiryo" panose="020B0604030504040204" pitchFamily="34" charset="-128"/>
                  </a:rPr>
                  <a:t>例．</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𝑆</m:t>
                    </m:r>
                    <m:d>
                      <m:dPr>
                        <m:ctrlPr>
                          <a:rPr lang="en-US" altLang="ja-JP" sz="2400" b="0" i="1" smtClean="0">
                            <a:latin typeface="Cambria Math" panose="02040503050406030204" pitchFamily="18" charset="0"/>
                            <a:ea typeface="Meiryo" panose="020B0604030504040204" pitchFamily="34" charset="-128"/>
                          </a:rPr>
                        </m:ctrlPr>
                      </m:dPr>
                      <m:e>
                        <m:sSubSup>
                          <m:sSubSupPr>
                            <m:ctrlPr>
                              <a:rPr lang="en-US" altLang="ja-JP" sz="2400" b="0" i="1" smtClean="0">
                                <a:latin typeface="Cambria Math" panose="02040503050406030204" pitchFamily="18" charset="0"/>
                                <a:ea typeface="Meiryo" panose="020B0604030504040204" pitchFamily="34" charset="-128"/>
                              </a:rPr>
                            </m:ctrlPr>
                          </m:sSubSupPr>
                          <m:e>
                            <m:r>
                              <a:rPr lang="en-US" altLang="ja-JP" sz="2400" b="0" i="1" smtClean="0">
                                <a:latin typeface="Cambria Math" panose="02040503050406030204" pitchFamily="18" charset="0"/>
                                <a:ea typeface="Meiryo" panose="020B0604030504040204" pitchFamily="34" charset="-128"/>
                              </a:rPr>
                              <m:t>𝑖</m:t>
                            </m:r>
                          </m:e>
                          <m:sub>
                            <m:r>
                              <a:rPr lang="en-US" altLang="ja-JP" sz="2400" b="0" i="1" smtClean="0">
                                <a:latin typeface="Cambria Math" panose="02040503050406030204" pitchFamily="18" charset="0"/>
                                <a:ea typeface="Meiryo" panose="020B0604030504040204" pitchFamily="34" charset="-128"/>
                              </a:rPr>
                              <m:t>2</m:t>
                            </m:r>
                          </m:sub>
                          <m:sup>
                            <m:r>
                              <a:rPr lang="en-US" altLang="ja-JP" sz="2400" b="0" i="1" smtClean="0">
                                <a:latin typeface="Cambria Math" panose="02040503050406030204" pitchFamily="18" charset="0"/>
                                <a:ea typeface="Meiryo" panose="020B0604030504040204" pitchFamily="34" charset="-128"/>
                              </a:rPr>
                              <m:t>3</m:t>
                            </m:r>
                          </m:sup>
                        </m:sSubSup>
                      </m:e>
                    </m:d>
                    <m:r>
                      <a:rPr lang="en-US" altLang="ja-JP" sz="2400" b="0" i="1" smtClean="0">
                        <a:latin typeface="Cambria Math" panose="02040503050406030204" pitchFamily="18" charset="0"/>
                        <a:ea typeface="Meiryo" panose="020B0604030504040204" pitchFamily="34" charset="-128"/>
                      </a:rPr>
                      <m:t>=</m:t>
                    </m:r>
                    <m:r>
                      <a:rPr lang="en-US" altLang="ja-JP" sz="2400" b="0" i="1" smtClean="0">
                        <a:latin typeface="Cambria Math" panose="02040503050406030204" pitchFamily="18" charset="0"/>
                        <a:ea typeface="Meiryo" panose="020B0604030504040204" pitchFamily="34" charset="-128"/>
                      </a:rPr>
                      <m:t>𝑆</m:t>
                    </m:r>
                  </m:oMath>
                </a14:m>
                <a:r>
                  <a:rPr lang="en-US" altLang="ja-JP" sz="2400" dirty="0" smtClean="0">
                    <a:latin typeface="Meiryo" panose="020B0604030504040204" pitchFamily="34" charset="-128"/>
                    <a:ea typeface="Meiryo" panose="020B0604030504040204" pitchFamily="34" charset="-128"/>
                  </a:rPr>
                  <a:t>(</a:t>
                </a:r>
                <a:r>
                  <a:rPr lang="en-US" altLang="ja-JP" sz="2400" dirty="0" smtClean="0">
                    <a:latin typeface="Courier" pitchFamily="2" charset="0"/>
                    <a:ea typeface="Meiryo" panose="020B0604030504040204" pitchFamily="34" charset="-128"/>
                  </a:rPr>
                  <a:t>and-push-push</a:t>
                </a:r>
                <a:r>
                  <a:rPr lang="en-US" altLang="ja-JP" sz="2400" dirty="0" smtClean="0">
                    <a:latin typeface="Meiryo" panose="020B0604030504040204" pitchFamily="34" charset="-128"/>
                    <a:ea typeface="Meiryo" panose="020B0604030504040204" pitchFamily="34" charset="-128"/>
                  </a:rPr>
                  <a:t>)</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=4.365  [</m:t>
                    </m:r>
                    <m:r>
                      <a:rPr lang="en-US" altLang="ja-JP" sz="2400" b="0" i="1" smtClean="0">
                        <a:latin typeface="Cambria Math" panose="02040503050406030204" pitchFamily="18" charset="0"/>
                        <a:ea typeface="Meiryo" panose="020B0604030504040204" pitchFamily="34" charset="-128"/>
                      </a:rPr>
                      <m:t>𝑏𝑖𝑡</m:t>
                    </m:r>
                    <m:r>
                      <a:rPr lang="en-US" altLang="ja-JP" sz="2400" b="0" i="1" smtClean="0">
                        <a:latin typeface="Cambria Math" panose="02040503050406030204" pitchFamily="18" charset="0"/>
                        <a:ea typeface="Meiryo" panose="020B0604030504040204" pitchFamily="34" charset="-128"/>
                      </a:rPr>
                      <m:t>]</m:t>
                    </m:r>
                  </m:oMath>
                </a14:m>
                <a:endParaRPr lang="en-US" altLang="ja-JP" sz="2400" dirty="0">
                  <a:latin typeface="Meiryo" panose="020B0604030504040204" pitchFamily="34" charset="-128"/>
                  <a:ea typeface="Meiryo" panose="020B0604030504040204" pitchFamily="34" charset="-128"/>
                </a:endParaRPr>
              </a:p>
            </p:txBody>
          </p:sp>
        </mc:Choice>
        <mc:Fallback>
          <p:sp>
            <p:nvSpPr>
              <p:cNvPr id="3" name="Content Placeholder 2">
                <a:extLst>
                  <a:ext uri="{FF2B5EF4-FFF2-40B4-BE49-F238E27FC236}">
                    <a16:creationId xmlns:a16="http://schemas.microsoft.com/office/drawing/2014/main" xmlns:a14="http://schemas.microsoft.com/office/drawing/2010/main" xmlns="" id="{08DD8D90-2D0A-E845-A89F-2D7268A045F2}"/>
                  </a:ext>
                </a:extLst>
              </p:cNvPr>
              <p:cNvSpPr>
                <a:spLocks noGrp="1" noRot="1" noChangeAspect="1" noMove="1" noResize="1" noEditPoints="1" noAdjustHandles="1" noChangeArrowheads="1" noChangeShapeType="1" noTextEdit="1"/>
              </p:cNvSpPr>
              <p:nvPr>
                <p:ph idx="1"/>
              </p:nvPr>
            </p:nvSpPr>
            <p:spPr>
              <a:blipFill rotWithShape="0">
                <a:blip r:embed="rId3"/>
                <a:stretch>
                  <a:fillRect l="-457" t="-740"/>
                </a:stretch>
              </a:blipFill>
            </p:spPr>
            <p:txBody>
              <a:bodyPr/>
              <a:lstStyle/>
              <a:p>
                <a:r>
                  <a:rPr lang="ja-JP" altLang="en-US">
                    <a:noFill/>
                  </a:rPr>
                  <a:t> </a:t>
                </a:r>
              </a:p>
            </p:txBody>
          </p:sp>
        </mc:Fallback>
      </mc:AlternateContent>
      <p:sp>
        <p:nvSpPr>
          <p:cNvPr id="4" name="Slide Number Placeholder 3">
            <a:extLst>
              <a:ext uri="{FF2B5EF4-FFF2-40B4-BE49-F238E27FC236}">
                <a16:creationId xmlns:a16="http://schemas.microsoft.com/office/drawing/2014/main" xmlns="" id="{AF91A3EB-9E29-DA46-9A82-D1978B3F989E}"/>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15</a:t>
            </a:fld>
            <a:endParaRPr kumimoji="1" lang="ja-JP" altLang="en-US"/>
          </a:p>
        </p:txBody>
      </p:sp>
    </p:spTree>
    <p:extLst>
      <p:ext uri="{BB962C8B-B14F-4D97-AF65-F5344CB8AC3E}">
        <p14:creationId xmlns:p14="http://schemas.microsoft.com/office/powerpoint/2010/main" val="2880290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正解率，適合率，と再現率</a:t>
            </a:r>
            <a:endParaRPr kumimoji="1"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2" y="2676292"/>
                <a:ext cx="5367528" cy="3915008"/>
              </a:xfrm>
            </p:spPr>
            <p:txBody>
              <a:bodyPr>
                <a:normAutofit/>
              </a:bodyPr>
              <a:lstStyle/>
              <a:p>
                <a:pPr>
                  <a:lnSpc>
                    <a:spcPct val="100000"/>
                  </a:lnSpc>
                </a:pPr>
                <a:r>
                  <a:rPr kumimoji="1" lang="ja-JP" altLang="en-US" sz="2400" b="0" i="1" dirty="0" smtClean="0">
                    <a:latin typeface="Cambria Math" panose="02040503050406030204" pitchFamily="18" charset="0"/>
                    <a:ea typeface="Meiryo UI" panose="020B0604030504040204" pitchFamily="50" charset="-128"/>
                  </a:rPr>
                  <a:t>正解率 </a:t>
                </a:r>
                <a:r>
                  <a:rPr kumimoji="1" lang="en-US" altLang="ja-JP" sz="2400" dirty="0" smtClean="0">
                    <a:latin typeface="Cambria Math" panose="02040503050406030204" pitchFamily="18" charset="0"/>
                    <a:ea typeface="Meiryo UI" panose="020B0604030504040204" pitchFamily="50" charset="-128"/>
                  </a:rPr>
                  <a:t>: </a:t>
                </a:r>
              </a:p>
              <a:p>
                <a:pPr marL="0" indent="0">
                  <a:lnSpc>
                    <a:spcPct val="100000"/>
                  </a:lnSpc>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UI" panose="020B0604030504040204" pitchFamily="50" charset="-128"/>
                        </a:rPr>
                        <m:t>𝑎𝑐𝑐𝑢𝑟𝑎𝑐𝑦</m:t>
                      </m:r>
                      <m:r>
                        <a:rPr kumimoji="1" lang="en-US" altLang="ja-JP" sz="2400" b="0" i="1" smtClean="0">
                          <a:latin typeface="Cambria Math" panose="02040503050406030204" pitchFamily="18" charset="0"/>
                          <a:ea typeface="Meiryo UI" panose="020B0604030504040204" pitchFamily="50" charset="-128"/>
                        </a:rPr>
                        <m:t>=</m:t>
                      </m:r>
                      <m:f>
                        <m:fPr>
                          <m:ctrlPr>
                            <a:rPr kumimoji="1" lang="en-US" altLang="ja-JP" sz="2400" b="0" i="1" smtClean="0">
                              <a:latin typeface="Cambria Math" panose="02040503050406030204" pitchFamily="18" charset="0"/>
                              <a:ea typeface="Meiryo UI" panose="020B0604030504040204" pitchFamily="50" charset="-128"/>
                            </a:rPr>
                          </m:ctrlPr>
                        </m:fPr>
                        <m:num>
                          <m:r>
                            <a:rPr kumimoji="1" lang="en-US" altLang="ja-JP" sz="2400" b="0" i="1" smtClean="0">
                              <a:latin typeface="Cambria Math" panose="02040503050406030204" pitchFamily="18" charset="0"/>
                              <a:ea typeface="Meiryo UI" panose="020B0604030504040204" pitchFamily="50" charset="-128"/>
                            </a:rPr>
                            <m:t>𝑡𝑝</m:t>
                          </m:r>
                          <m:r>
                            <a:rPr kumimoji="1" lang="en-US" altLang="ja-JP" sz="2400" b="0" i="1" smtClean="0">
                              <a:latin typeface="Cambria Math" panose="02040503050406030204" pitchFamily="18" charset="0"/>
                              <a:ea typeface="Meiryo UI" panose="020B0604030504040204" pitchFamily="50" charset="-128"/>
                            </a:rPr>
                            <m:t>+</m:t>
                          </m:r>
                          <m:r>
                            <a:rPr kumimoji="1" lang="en-US" altLang="ja-JP" sz="2400" b="0" i="1" smtClean="0">
                              <a:latin typeface="Cambria Math" panose="02040503050406030204" pitchFamily="18" charset="0"/>
                              <a:ea typeface="Meiryo UI" panose="020B0604030504040204" pitchFamily="50" charset="-128"/>
                            </a:rPr>
                            <m:t>𝑡𝑛</m:t>
                          </m:r>
                        </m:num>
                        <m:den>
                          <m:r>
                            <a:rPr kumimoji="1" lang="en-US" altLang="ja-JP" sz="2400" b="0" i="1" smtClean="0">
                              <a:latin typeface="Cambria Math" panose="02040503050406030204" pitchFamily="18" charset="0"/>
                              <a:ea typeface="Meiryo UI" panose="020B0604030504040204" pitchFamily="50" charset="-128"/>
                            </a:rPr>
                            <m:t>𝑡𝑝</m:t>
                          </m:r>
                          <m:r>
                            <a:rPr kumimoji="1" lang="en-US" altLang="ja-JP" sz="2400" b="0" i="1" smtClean="0">
                              <a:latin typeface="Cambria Math" panose="02040503050406030204" pitchFamily="18" charset="0"/>
                              <a:ea typeface="Meiryo UI" panose="020B0604030504040204" pitchFamily="50" charset="-128"/>
                            </a:rPr>
                            <m:t>+</m:t>
                          </m:r>
                          <m:r>
                            <a:rPr kumimoji="1" lang="en-US" altLang="ja-JP" sz="2400" b="0" i="1" smtClean="0">
                              <a:latin typeface="Cambria Math" panose="02040503050406030204" pitchFamily="18" charset="0"/>
                              <a:ea typeface="Meiryo UI" panose="020B0604030504040204" pitchFamily="50" charset="-128"/>
                            </a:rPr>
                            <m:t>𝑡𝑛</m:t>
                          </m:r>
                          <m:r>
                            <a:rPr kumimoji="1" lang="en-US" altLang="ja-JP" sz="2400" b="0" i="1" smtClean="0">
                              <a:latin typeface="Cambria Math" panose="02040503050406030204" pitchFamily="18" charset="0"/>
                              <a:ea typeface="Meiryo UI" panose="020B0604030504040204" pitchFamily="50" charset="-128"/>
                            </a:rPr>
                            <m:t>+</m:t>
                          </m:r>
                          <m:r>
                            <a:rPr kumimoji="1" lang="en-US" altLang="ja-JP" sz="2400" b="0" i="1" smtClean="0">
                              <a:latin typeface="Cambria Math" panose="02040503050406030204" pitchFamily="18" charset="0"/>
                              <a:ea typeface="Meiryo UI" panose="020B0604030504040204" pitchFamily="50" charset="-128"/>
                            </a:rPr>
                            <m:t>𝑓𝑝</m:t>
                          </m:r>
                          <m:r>
                            <a:rPr kumimoji="1" lang="en-US" altLang="ja-JP" sz="2400" b="0" i="1" smtClean="0">
                              <a:latin typeface="Cambria Math" panose="02040503050406030204" pitchFamily="18" charset="0"/>
                              <a:ea typeface="Meiryo UI" panose="020B0604030504040204" pitchFamily="50" charset="-128"/>
                            </a:rPr>
                            <m:t>+</m:t>
                          </m:r>
                          <m:r>
                            <a:rPr kumimoji="1" lang="en-US" altLang="ja-JP" sz="2400" b="0" i="1" smtClean="0">
                              <a:latin typeface="Cambria Math" panose="02040503050406030204" pitchFamily="18" charset="0"/>
                              <a:ea typeface="Meiryo UI" panose="020B0604030504040204" pitchFamily="50" charset="-128"/>
                            </a:rPr>
                            <m:t>𝑓𝑛</m:t>
                          </m:r>
                        </m:den>
                      </m:f>
                    </m:oMath>
                  </m:oMathPara>
                </a14:m>
                <a:endParaRPr kumimoji="1" lang="en-US" altLang="ja-JP" sz="2400" b="0" i="1" dirty="0" smtClean="0">
                  <a:latin typeface="Cambria Math" panose="02040503050406030204" pitchFamily="18" charset="0"/>
                  <a:ea typeface="Meiryo UI" panose="020B0604030504040204" pitchFamily="50" charset="-128"/>
                </a:endParaRPr>
              </a:p>
              <a:p>
                <a:pPr>
                  <a:lnSpc>
                    <a:spcPct val="100000"/>
                  </a:lnSpc>
                </a:pPr>
                <a:r>
                  <a:rPr kumimoji="1" lang="ja-JP" altLang="en-US" sz="2400" b="0" i="1" dirty="0" smtClean="0">
                    <a:latin typeface="Cambria Math" panose="02040503050406030204" pitchFamily="18" charset="0"/>
                    <a:ea typeface="Meiryo UI" panose="020B0604030504040204" pitchFamily="50" charset="-128"/>
                  </a:rPr>
                  <a:t>適合率 </a:t>
                </a:r>
                <a:r>
                  <a:rPr kumimoji="1" lang="en-US" altLang="ja-JP" sz="2400" dirty="0" smtClean="0">
                    <a:latin typeface="Cambria Math" panose="02040503050406030204" pitchFamily="18" charset="0"/>
                    <a:ea typeface="Meiryo UI" panose="020B0604030504040204" pitchFamily="50" charset="-128"/>
                  </a:rPr>
                  <a:t>:</a:t>
                </a:r>
              </a:p>
              <a:p>
                <a:pPr marL="0" indent="0">
                  <a:lnSpc>
                    <a:spcPct val="100000"/>
                  </a:lnSpc>
                  <a:buNone/>
                </a:pP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ea typeface="Meiryo UI" panose="020B0604030504040204" pitchFamily="50" charset="-128"/>
                        </a:rPr>
                        <m:t>𝑝𝑟𝑒𝑐𝑖𝑠𝑖𝑜𝑛</m:t>
                      </m:r>
                      <m:r>
                        <a:rPr kumimoji="1" lang="en-US" altLang="ja-JP" sz="2200" b="0" i="1" smtClean="0">
                          <a:latin typeface="Cambria Math" panose="02040503050406030204" pitchFamily="18" charset="0"/>
                          <a:ea typeface="Meiryo UI" panose="020B0604030504040204" pitchFamily="50" charset="-128"/>
                        </a:rPr>
                        <m:t>=</m:t>
                      </m:r>
                      <m:f>
                        <m:fPr>
                          <m:ctrlPr>
                            <a:rPr kumimoji="1" lang="en-US" altLang="ja-JP" sz="2200" b="0" i="1" smtClean="0">
                              <a:latin typeface="Cambria Math" panose="02040503050406030204" pitchFamily="18" charset="0"/>
                              <a:ea typeface="Meiryo UI" panose="020B0604030504040204" pitchFamily="50" charset="-128"/>
                            </a:rPr>
                          </m:ctrlPr>
                        </m:fPr>
                        <m:num>
                          <m:r>
                            <a:rPr kumimoji="1" lang="en-US" altLang="ja-JP" sz="2200" b="0" i="1" smtClean="0">
                              <a:latin typeface="Cambria Math" panose="02040503050406030204" pitchFamily="18" charset="0"/>
                              <a:ea typeface="Meiryo UI" panose="020B0604030504040204" pitchFamily="50" charset="-128"/>
                            </a:rPr>
                            <m:t>𝑡𝑝</m:t>
                          </m:r>
                        </m:num>
                        <m:den>
                          <m:r>
                            <a:rPr kumimoji="1" lang="en-US" altLang="ja-JP" sz="2200" b="0" i="1" smtClean="0">
                              <a:latin typeface="Cambria Math" panose="02040503050406030204" pitchFamily="18" charset="0"/>
                              <a:ea typeface="Meiryo UI" panose="020B0604030504040204" pitchFamily="50" charset="-128"/>
                            </a:rPr>
                            <m:t>𝑡𝑝</m:t>
                          </m:r>
                          <m:r>
                            <a:rPr kumimoji="1" lang="en-US" altLang="ja-JP" sz="2200" b="0" i="1" smtClean="0">
                              <a:latin typeface="Cambria Math" panose="02040503050406030204" pitchFamily="18" charset="0"/>
                              <a:ea typeface="Meiryo UI" panose="020B0604030504040204" pitchFamily="50" charset="-128"/>
                            </a:rPr>
                            <m:t>+</m:t>
                          </m:r>
                          <m:r>
                            <a:rPr kumimoji="1" lang="en-US" altLang="ja-JP" sz="2200" b="0" i="1" smtClean="0">
                              <a:latin typeface="Cambria Math" panose="02040503050406030204" pitchFamily="18" charset="0"/>
                              <a:ea typeface="Meiryo UI" panose="020B0604030504040204" pitchFamily="50" charset="-128"/>
                            </a:rPr>
                            <m:t>𝑓𝑝</m:t>
                          </m:r>
                        </m:den>
                      </m:f>
                    </m:oMath>
                  </m:oMathPara>
                </a14:m>
                <a:endParaRPr kumimoji="1" lang="en-US" altLang="ja-JP" sz="2200" i="1" dirty="0">
                  <a:latin typeface="Cambria Math" panose="02040503050406030204" pitchFamily="18" charset="0"/>
                  <a:ea typeface="Meiryo UI" panose="020B0604030504040204" pitchFamily="50" charset="-128"/>
                </a:endParaRPr>
              </a:p>
              <a:p>
                <a:pPr>
                  <a:lnSpc>
                    <a:spcPct val="100000"/>
                  </a:lnSpc>
                </a:pPr>
                <a:r>
                  <a:rPr kumimoji="1" lang="ja-JP" altLang="en-US" sz="2400" i="1" dirty="0">
                    <a:latin typeface="Cambria Math" panose="02040503050406030204" pitchFamily="18" charset="0"/>
                    <a:ea typeface="Meiryo UI" panose="020B0604030504040204" pitchFamily="50" charset="-128"/>
                  </a:rPr>
                  <a:t>再</a:t>
                </a:r>
                <a:r>
                  <a:rPr kumimoji="1" lang="ja-JP" altLang="en-US" sz="2400" i="1" dirty="0" smtClean="0">
                    <a:latin typeface="Cambria Math" panose="02040503050406030204" pitchFamily="18" charset="0"/>
                    <a:ea typeface="Meiryo UI" panose="020B0604030504040204" pitchFamily="50" charset="-128"/>
                  </a:rPr>
                  <a:t>現率 </a:t>
                </a:r>
                <a:r>
                  <a:rPr kumimoji="1" lang="en-US" altLang="ja-JP" sz="2400" dirty="0" smtClean="0">
                    <a:latin typeface="Cambria Math" panose="02040503050406030204" pitchFamily="18" charset="0"/>
                    <a:ea typeface="Meiryo UI" panose="020B0604030504040204" pitchFamily="50" charset="-128"/>
                  </a:rPr>
                  <a:t>:</a:t>
                </a:r>
              </a:p>
              <a:p>
                <a:pPr marL="0" indent="0">
                  <a:lnSpc>
                    <a:spcPct val="100000"/>
                  </a:lnSpc>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UI" panose="020B0604030504040204" pitchFamily="50" charset="-128"/>
                        </a:rPr>
                        <m:t>𝑟𝑒𝑐𝑎𝑙𝑙</m:t>
                      </m:r>
                      <m:r>
                        <a:rPr kumimoji="1" lang="en-US" altLang="ja-JP" sz="2400" b="0" i="1" smtClean="0">
                          <a:latin typeface="Cambria Math" panose="02040503050406030204" pitchFamily="18" charset="0"/>
                          <a:ea typeface="Meiryo UI" panose="020B0604030504040204" pitchFamily="50" charset="-128"/>
                        </a:rPr>
                        <m:t>=</m:t>
                      </m:r>
                      <m:f>
                        <m:fPr>
                          <m:ctrlPr>
                            <a:rPr kumimoji="1" lang="en-US" altLang="ja-JP" sz="2400" b="0" i="1" smtClean="0">
                              <a:latin typeface="Cambria Math" panose="02040503050406030204" pitchFamily="18" charset="0"/>
                              <a:ea typeface="Meiryo UI" panose="020B0604030504040204" pitchFamily="50" charset="-128"/>
                            </a:rPr>
                          </m:ctrlPr>
                        </m:fPr>
                        <m:num>
                          <m:r>
                            <a:rPr kumimoji="1" lang="en-US" altLang="ja-JP" sz="2400" b="0" i="1" smtClean="0">
                              <a:latin typeface="Cambria Math" panose="02040503050406030204" pitchFamily="18" charset="0"/>
                              <a:ea typeface="Meiryo UI" panose="020B0604030504040204" pitchFamily="50" charset="-128"/>
                            </a:rPr>
                            <m:t>𝑡𝑝</m:t>
                          </m:r>
                        </m:num>
                        <m:den>
                          <m:r>
                            <a:rPr kumimoji="1" lang="en-US" altLang="ja-JP" sz="2400" b="0" i="1" smtClean="0">
                              <a:latin typeface="Cambria Math" panose="02040503050406030204" pitchFamily="18" charset="0"/>
                              <a:ea typeface="Meiryo UI" panose="020B0604030504040204" pitchFamily="50" charset="-128"/>
                            </a:rPr>
                            <m:t>𝑡𝑝</m:t>
                          </m:r>
                          <m:r>
                            <a:rPr kumimoji="1" lang="en-US" altLang="ja-JP" sz="2400" b="0" i="1" smtClean="0">
                              <a:latin typeface="Cambria Math" panose="02040503050406030204" pitchFamily="18" charset="0"/>
                              <a:ea typeface="Meiryo UI" panose="020B0604030504040204" pitchFamily="50" charset="-128"/>
                            </a:rPr>
                            <m:t>+</m:t>
                          </m:r>
                          <m:r>
                            <a:rPr kumimoji="1" lang="en-US" altLang="ja-JP" sz="2400" b="0" i="1" smtClean="0">
                              <a:latin typeface="Cambria Math" panose="02040503050406030204" pitchFamily="18" charset="0"/>
                              <a:ea typeface="Meiryo UI" panose="020B0604030504040204" pitchFamily="50" charset="-128"/>
                            </a:rPr>
                            <m:t>𝑓𝑛</m:t>
                          </m:r>
                        </m:den>
                      </m:f>
                    </m:oMath>
                  </m:oMathPara>
                </a14:m>
                <a:endParaRPr kumimoji="1" lang="en-US" altLang="ja-JP" sz="2400" b="0" i="1" dirty="0" smtClean="0">
                  <a:latin typeface="Cambria Math" panose="02040503050406030204" pitchFamily="18" charset="0"/>
                  <a:ea typeface="Meiryo UI" panose="020B0604030504040204" pitchFamily="50" charset="-128"/>
                </a:endParaRPr>
              </a:p>
              <a:p>
                <a:pPr marL="0" indent="0">
                  <a:buNone/>
                </a:pPr>
                <a:endParaRPr kumimoji="1" lang="en-US" altLang="ja-JP" sz="2400" b="0" i="1" dirty="0" smtClean="0">
                  <a:latin typeface="Cambria Math" panose="02040503050406030204" pitchFamily="18" charset="0"/>
                  <a:ea typeface="Meiryo UI" panose="020B0604030504040204" pitchFamily="50" charset="-128"/>
                </a:endParaRPr>
              </a:p>
              <a:p>
                <a:endParaRPr kumimoji="1" lang="ja-JP" altLang="en-US" sz="2400" dirty="0">
                  <a:latin typeface="Meiryo UI" panose="020B0604030504040204" pitchFamily="50" charset="-128"/>
                  <a:ea typeface="Meiryo UI" panose="020B0604030504040204" pitchFamily="50" charset="-12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2" y="2676292"/>
                <a:ext cx="5367528" cy="3915008"/>
              </a:xfrm>
              <a:blipFill rotWithShape="0">
                <a:blip r:embed="rId3"/>
                <a:stretch>
                  <a:fillRect l="-795" t="-1402"/>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16</a:t>
            </a:fld>
            <a:endParaRPr kumimoji="1" lang="ja-JP" alt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30537745"/>
                  </p:ext>
                </p:extLst>
              </p:nvPr>
            </p:nvGraphicFramePr>
            <p:xfrm>
              <a:off x="2044192" y="1279597"/>
              <a:ext cx="8127999" cy="1112520"/>
            </p:xfrm>
            <a:graphic>
              <a:graphicData uri="http://schemas.openxmlformats.org/drawingml/2006/table">
                <a:tbl>
                  <a:tblPr firstRow="1" bandRow="1">
                    <a:tableStyleId>{72833802-FEF1-4C79-8D5D-14CF1EAF98D9}</a:tableStyleId>
                  </a:tblPr>
                  <a:tblGrid>
                    <a:gridCol w="2709333"/>
                    <a:gridCol w="2709333"/>
                    <a:gridCol w="2709333"/>
                  </a:tblGrid>
                  <a:tr h="370840">
                    <a:tc>
                      <a:txBody>
                        <a:bodyPr/>
                        <a:lstStyle/>
                        <a:p>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kumimoji="1" lang="ja-JP" altLang="en-US" dirty="0" smtClean="0">
                              <a:latin typeface="Meiryo UI" panose="020B0604030504040204" pitchFamily="50" charset="-128"/>
                              <a:ea typeface="Meiryo UI" panose="020B0604030504040204" pitchFamily="50" charset="-128"/>
                            </a:rPr>
                            <a:t>実際値が正</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latin typeface="Meiryo UI" panose="020B0604030504040204" pitchFamily="50" charset="-128"/>
                              <a:ea typeface="Meiryo UI" panose="020B0604030504040204" pitchFamily="50" charset="-128"/>
                            </a:rPr>
                            <a:t>実際値負</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b="1" dirty="0" smtClean="0">
                              <a:solidFill>
                                <a:schemeClr val="bg1"/>
                              </a:solidFill>
                              <a:latin typeface="Meiryo UI" panose="020B0604030504040204" pitchFamily="50" charset="-128"/>
                              <a:ea typeface="Meiryo UI" panose="020B0604030504040204" pitchFamily="50" charset="-128"/>
                            </a:rPr>
                            <a:t>正の予測</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i="1" smtClean="0">
                                  <a:latin typeface="Cambria Math" panose="02040503050406030204" pitchFamily="18" charset="0"/>
                                  <a:ea typeface="Meiryo UI" panose="020B0604030504040204" pitchFamily="50" charset="-128"/>
                                </a:rPr>
                                <m:t>𝑡𝑟𝑢𝑒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𝑝𝑜𝑠𝑖𝑡𝑖𝑣𝑒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𝑡𝑝</m:t>
                              </m:r>
                              <m:r>
                                <a:rPr kumimoji="1" lang="en-US" altLang="ja-JP" sz="1800" i="1" smtClean="0">
                                  <a:latin typeface="Cambria Math" panose="02040503050406030204" pitchFamily="18" charset="0"/>
                                  <a:ea typeface="Meiryo UI" panose="020B0604030504040204" pitchFamily="50" charset="-128"/>
                                </a:rPr>
                                <m:t>)</m:t>
                              </m:r>
                            </m:oMath>
                          </a14:m>
                          <a:r>
                            <a:rPr kumimoji="1" lang="ja-JP" altLang="en-US" sz="1800" dirty="0">
                              <a:latin typeface="Meiryo UI" panose="020B0604030504040204" pitchFamily="50" charset="-128"/>
                              <a:ea typeface="Meiryo UI" panose="020B0604030504040204" pitchFamily="50" charset="-128"/>
                            </a:rPr>
                            <a:t> </a:t>
                          </a:r>
                          <a:endParaRPr kumimoji="1" lang="en-US" altLang="ja-JP" sz="18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kumimoji="1" lang="en-US" altLang="ja-JP" sz="1800" i="1" smtClean="0">
                                  <a:latin typeface="Cambria Math" panose="02040503050406030204" pitchFamily="18" charset="0"/>
                                  <a:ea typeface="Meiryo UI" panose="020B0604030504040204" pitchFamily="50" charset="-128"/>
                                </a:rPr>
                                <m:t>𝑓𝑎𝑙𝑠𝑒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𝑝𝑜𝑠𝑖𝑡𝑖𝑣𝑒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𝑓𝑝</m:t>
                              </m:r>
                              <m:r>
                                <a:rPr kumimoji="1" lang="en-US" altLang="ja-JP" sz="1800" i="1" smtClean="0">
                                  <a:latin typeface="Cambria Math" panose="02040503050406030204" pitchFamily="18" charset="0"/>
                                  <a:ea typeface="Meiryo UI" panose="020B0604030504040204" pitchFamily="50" charset="-128"/>
                                </a:rPr>
                                <m:t>)</m:t>
                              </m:r>
                            </m:oMath>
                          </a14:m>
                          <a:r>
                            <a:rPr kumimoji="1" lang="ja-JP" altLang="en-US" sz="1800" dirty="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b="1" dirty="0" smtClean="0">
                              <a:solidFill>
                                <a:schemeClr val="bg1"/>
                              </a:solidFill>
                              <a:latin typeface="Meiryo UI" panose="020B0604030504040204" pitchFamily="50" charset="-128"/>
                              <a:ea typeface="Meiryo UI" panose="020B0604030504040204" pitchFamily="50" charset="-128"/>
                            </a:rPr>
                            <a:t>負の予測</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14:m>
                            <m:oMath xmlns:m="http://schemas.openxmlformats.org/officeDocument/2006/math">
                              <m:r>
                                <a:rPr kumimoji="1" lang="en-US" altLang="ja-JP" sz="1800" i="1" smtClean="0">
                                  <a:latin typeface="Cambria Math" panose="02040503050406030204" pitchFamily="18" charset="0"/>
                                  <a:ea typeface="Meiryo UI" panose="020B0604030504040204" pitchFamily="50" charset="-128"/>
                                </a:rPr>
                                <m:t>𝑓𝑎𝑙𝑠𝑒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𝑛𝑒𝑔𝑎𝑡𝑖𝑣𝑒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𝑓𝑛</m:t>
                              </m:r>
                              <m:r>
                                <a:rPr kumimoji="1" lang="en-US" altLang="ja-JP" sz="1800" i="1" smtClean="0">
                                  <a:latin typeface="Cambria Math" panose="02040503050406030204" pitchFamily="18" charset="0"/>
                                  <a:ea typeface="Meiryo UI" panose="020B0604030504040204" pitchFamily="50" charset="-128"/>
                                </a:rPr>
                                <m:t>)</m:t>
                              </m:r>
                            </m:oMath>
                          </a14:m>
                          <a:r>
                            <a:rPr kumimoji="1" lang="ja-JP" altLang="en-US" sz="1800" dirty="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kumimoji="1" lang="en-US" altLang="ja-JP" sz="1800" i="1" smtClean="0">
                                  <a:latin typeface="Cambria Math" panose="02040503050406030204" pitchFamily="18" charset="0"/>
                                  <a:ea typeface="Meiryo UI" panose="020B0604030504040204" pitchFamily="50" charset="-128"/>
                                </a:rPr>
                                <m:t>𝑡𝑟𝑢𝑒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𝑛𝑒𝑔𝑎𝑡𝑖𝑣𝑒</m:t>
                              </m:r>
                              <m:r>
                                <a:rPr kumimoji="1" lang="en-US" altLang="ja-JP" sz="1800" i="1" smtClean="0">
                                  <a:latin typeface="Cambria Math" panose="02040503050406030204" pitchFamily="18" charset="0"/>
                                  <a:ea typeface="Meiryo UI" panose="020B0604030504040204" pitchFamily="50" charset="-128"/>
                                </a:rPr>
                                <m:t> (</m:t>
                              </m:r>
                              <m:r>
                                <a:rPr kumimoji="1" lang="en-US" altLang="ja-JP" sz="1800" i="1" smtClean="0">
                                  <a:latin typeface="Cambria Math" panose="02040503050406030204" pitchFamily="18" charset="0"/>
                                  <a:ea typeface="Meiryo UI" panose="020B0604030504040204" pitchFamily="50" charset="-128"/>
                                </a:rPr>
                                <m:t>𝑡𝑛</m:t>
                              </m:r>
                              <m:r>
                                <a:rPr kumimoji="1" lang="en-US" altLang="ja-JP" sz="1800" i="1" smtClean="0">
                                  <a:latin typeface="Cambria Math" panose="02040503050406030204" pitchFamily="18" charset="0"/>
                                  <a:ea typeface="Meiryo UI" panose="020B0604030504040204" pitchFamily="50" charset="-128"/>
                                </a:rPr>
                                <m:t>)</m:t>
                              </m:r>
                            </m:oMath>
                          </a14:m>
                          <a:r>
                            <a:rPr kumimoji="1" lang="ja-JP" altLang="en-US" sz="1800" dirty="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30537745"/>
                  </p:ext>
                </p:extLst>
              </p:nvPr>
            </p:nvGraphicFramePr>
            <p:xfrm>
              <a:off x="2044192" y="1279597"/>
              <a:ext cx="8127999" cy="1112520"/>
            </p:xfrm>
            <a:graphic>
              <a:graphicData uri="http://schemas.openxmlformats.org/drawingml/2006/table">
                <a:tbl>
                  <a:tblPr firstRow="1" bandRow="1">
                    <a:tableStyleId>{72833802-FEF1-4C79-8D5D-14CF1EAF98D9}</a:tableStyleId>
                  </a:tblPr>
                  <a:tblGrid>
                    <a:gridCol w="2709333"/>
                    <a:gridCol w="2709333"/>
                    <a:gridCol w="2709333"/>
                  </a:tblGrid>
                  <a:tr h="370840">
                    <a:tc>
                      <a:txBody>
                        <a:bodyPr/>
                        <a:lstStyle/>
                        <a:p>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kumimoji="1" lang="ja-JP" altLang="en-US" dirty="0" smtClean="0">
                              <a:latin typeface="Meiryo UI" panose="020B0604030504040204" pitchFamily="50" charset="-128"/>
                              <a:ea typeface="Meiryo UI" panose="020B0604030504040204" pitchFamily="50" charset="-128"/>
                            </a:rPr>
                            <a:t>実際値が正</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latin typeface="Meiryo UI" panose="020B0604030504040204" pitchFamily="50" charset="-128"/>
                              <a:ea typeface="Meiryo UI" panose="020B0604030504040204" pitchFamily="50" charset="-128"/>
                            </a:rPr>
                            <a:t>実際値負</a:t>
                          </a:r>
                          <a:endParaRPr kumimoji="1" lang="ja-JP" altLang="en-US"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b="1" dirty="0" smtClean="0">
                              <a:solidFill>
                                <a:schemeClr val="bg1"/>
                              </a:solidFill>
                              <a:latin typeface="Meiryo UI" panose="020B0604030504040204" pitchFamily="50" charset="-128"/>
                              <a:ea typeface="Meiryo UI" panose="020B0604030504040204" pitchFamily="50" charset="-128"/>
                            </a:rPr>
                            <a:t>正の予測</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450" t="-104839" r="-100676" b="-124194"/>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4839" r="-449" b="-124194"/>
                          </a:stretch>
                        </a:blipFill>
                      </a:tcPr>
                    </a:tc>
                  </a:tr>
                  <a:tr h="370840">
                    <a:tc>
                      <a:txBody>
                        <a:bodyPr/>
                        <a:lstStyle/>
                        <a:p>
                          <a:r>
                            <a:rPr kumimoji="1" lang="ja-JP" altLang="en-US" b="1" dirty="0" smtClean="0">
                              <a:solidFill>
                                <a:schemeClr val="bg1"/>
                              </a:solidFill>
                              <a:latin typeface="Meiryo UI" panose="020B0604030504040204" pitchFamily="50" charset="-128"/>
                              <a:ea typeface="Meiryo UI" panose="020B0604030504040204" pitchFamily="50" charset="-128"/>
                            </a:rPr>
                            <a:t>負の予測</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450" t="-208197" r="-100676" b="-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08197" r="-449" b="-26230"/>
                          </a:stretch>
                        </a:blipFill>
                      </a:tcPr>
                    </a:tc>
                  </a:tr>
                </a:tbl>
              </a:graphicData>
            </a:graphic>
          </p:graphicFrame>
        </mc:Fallback>
      </mc:AlternateContent>
      <p:pic>
        <p:nvPicPr>
          <p:cNvPr id="1026" name="Picture 2" descr="https://upload.wikimedia.org/wikipedia/commons/thumb/e/e7/Sensitivity_and_specificity.svg/350px-Sensitivity_and_specificity.svg.png"/>
          <p:cNvPicPr>
            <a:picLocks noChangeAspect="1" noChangeArrowheads="1"/>
          </p:cNvPicPr>
          <p:nvPr/>
        </p:nvPicPr>
        <p:blipFill rotWithShape="1">
          <a:blip r:embed="rId5">
            <a:extLst>
              <a:ext uri="{28A0092B-C50C-407E-A947-70E740481C1C}">
                <a14:useLocalDpi xmlns:a14="http://schemas.microsoft.com/office/drawing/2010/main" val="0"/>
              </a:ext>
            </a:extLst>
          </a:blip>
          <a:srcRect b="34603"/>
          <a:stretch/>
        </p:blipFill>
        <p:spPr bwMode="auto">
          <a:xfrm>
            <a:off x="7141029" y="2676291"/>
            <a:ext cx="2858205" cy="2635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84685" y="6487887"/>
            <a:ext cx="5007429" cy="307777"/>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図 </a:t>
            </a:r>
            <a:r>
              <a:rPr lang="en-US" altLang="ja-JP" sz="1400" dirty="0" smtClean="0">
                <a:latin typeface="Meiryo UI" panose="020B0604030504040204" pitchFamily="50" charset="-128"/>
                <a:ea typeface="Meiryo UI" panose="020B0604030504040204" pitchFamily="50" charset="-128"/>
              </a:rPr>
              <a:t>: </a:t>
            </a:r>
            <a:r>
              <a:rPr lang="id-ID" altLang="ja-JP" sz="1400" dirty="0">
                <a:latin typeface="Meiryo UI" panose="020B0604030504040204" pitchFamily="50" charset="-128"/>
                <a:ea typeface="Meiryo UI" panose="020B0604030504040204" pitchFamily="50" charset="-128"/>
              </a:rPr>
              <a:t>https://en.wikipedia.org/wiki/Precision_and_recall</a:t>
            </a:r>
            <a:endParaRPr kumimoji="1" lang="ja-JP" altLang="en-US" sz="1400" dirty="0">
              <a:latin typeface="Meiryo UI" panose="020B0604030504040204" pitchFamily="50" charset="-128"/>
              <a:ea typeface="Meiryo UI" panose="020B0604030504040204" pitchFamily="50" charset="-128"/>
            </a:endParaRPr>
          </a:p>
        </p:txBody>
      </p:sp>
      <p:pic>
        <p:nvPicPr>
          <p:cNvPr id="1028" name="Picture 4" descr="https://upload.wikimedia.org/wikipedia/commons/thumb/2/26/Precisionrecall.svg/350px-Precisionrecall.svg.png"/>
          <p:cNvPicPr>
            <a:picLocks noChangeAspect="1" noChangeArrowheads="1"/>
          </p:cNvPicPr>
          <p:nvPr/>
        </p:nvPicPr>
        <p:blipFill rotWithShape="1">
          <a:blip r:embed="rId6">
            <a:extLst>
              <a:ext uri="{28A0092B-C50C-407E-A947-70E740481C1C}">
                <a14:useLocalDpi xmlns:a14="http://schemas.microsoft.com/office/drawing/2010/main" val="0"/>
              </a:ext>
            </a:extLst>
          </a:blip>
          <a:srcRect t="78118" b="4840"/>
          <a:stretch/>
        </p:blipFill>
        <p:spPr bwMode="auto">
          <a:xfrm>
            <a:off x="6903256" y="5312229"/>
            <a:ext cx="3333750" cy="103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488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335" y="294198"/>
            <a:ext cx="10250177" cy="727778"/>
          </a:xfrm>
        </p:spPr>
        <p:txBody>
          <a:bodyPr/>
          <a:lstStyle/>
          <a:p>
            <a:r>
              <a:rPr lang="en-US" altLang="ja-JP" dirty="0">
                <a:latin typeface="Meiryo" charset="-128"/>
                <a:ea typeface="Meiryo" charset="-128"/>
                <a:cs typeface="Meiryo" charset="-128"/>
              </a:rPr>
              <a:t>MATE</a:t>
            </a:r>
            <a:r>
              <a:rPr lang="ja-JP" altLang="en-US" dirty="0">
                <a:latin typeface="Meiryo" charset="-128"/>
                <a:ea typeface="Meiryo" charset="-128"/>
                <a:cs typeface="Meiryo" charset="-128"/>
              </a:rPr>
              <a:t>攻撃と難読化</a:t>
            </a:r>
            <a:endParaRPr lang="en-US" dirty="0">
              <a:latin typeface="Meiryo" charset="-128"/>
              <a:ea typeface="Meiryo" charset="-128"/>
              <a:cs typeface="Meiryo" charset="-128"/>
            </a:endParaRPr>
          </a:p>
        </p:txBody>
      </p:sp>
      <p:sp>
        <p:nvSpPr>
          <p:cNvPr id="3" name="Content Placeholder 2"/>
          <p:cNvSpPr>
            <a:spLocks noGrp="1"/>
          </p:cNvSpPr>
          <p:nvPr>
            <p:ph idx="1"/>
          </p:nvPr>
        </p:nvSpPr>
        <p:spPr>
          <a:xfrm>
            <a:off x="704335" y="1212810"/>
            <a:ext cx="9924221" cy="4400717"/>
          </a:xfrm>
        </p:spPr>
        <p:txBody>
          <a:bodyPr>
            <a:normAutofit/>
          </a:bodyPr>
          <a:lstStyle/>
          <a:p>
            <a:r>
              <a:rPr lang="ja-JP" altLang="en-US" sz="2400" dirty="0">
                <a:solidFill>
                  <a:schemeClr val="tx1"/>
                </a:solidFill>
                <a:latin typeface="Meiryo" charset="-128"/>
                <a:ea typeface="Meiryo" charset="-128"/>
                <a:cs typeface="Meiryo" charset="-128"/>
              </a:rPr>
              <a:t>ソフトウェアには秘密情報が含まれている場合がある</a:t>
            </a:r>
            <a:r>
              <a:rPr lang="en-US" altLang="ja-JP" sz="2400" dirty="0">
                <a:solidFill>
                  <a:schemeClr val="tx1"/>
                </a:solidFill>
                <a:latin typeface="Meiryo" charset="-128"/>
                <a:ea typeface="Meiryo" charset="-128"/>
                <a:cs typeface="Meiryo" charset="-128"/>
              </a:rPr>
              <a:t>.</a:t>
            </a:r>
          </a:p>
          <a:p>
            <a:pPr marL="274320" lvl="1" indent="0">
              <a:buNone/>
            </a:pPr>
            <a:r>
              <a:rPr lang="ja-JP" altLang="en-US" sz="2400" dirty="0">
                <a:solidFill>
                  <a:schemeClr val="tx1"/>
                </a:solidFill>
                <a:latin typeface="Meiryo" charset="-128"/>
                <a:ea typeface="Meiryo" charset="-128"/>
                <a:cs typeface="Meiryo" charset="-128"/>
              </a:rPr>
              <a:t>例：</a:t>
            </a:r>
          </a:p>
          <a:p>
            <a:pPr marL="650875" lvl="1" indent="-342900">
              <a:buFont typeface="Wingdings" charset="2"/>
              <a:buChar char="v"/>
            </a:pPr>
            <a:r>
              <a:rPr lang="ja-JP" altLang="en-US" sz="2400" dirty="0">
                <a:solidFill>
                  <a:schemeClr val="tx1"/>
                </a:solidFill>
                <a:latin typeface="Meiryo" charset="-128"/>
                <a:ea typeface="Meiryo" charset="-128"/>
                <a:cs typeface="Meiryo" charset="-128"/>
              </a:rPr>
              <a:t>ライセンスキー</a:t>
            </a:r>
            <a:endParaRPr lang="en-US" altLang="ja-JP" sz="2400" dirty="0">
              <a:solidFill>
                <a:schemeClr val="tx1"/>
              </a:solidFill>
              <a:latin typeface="Meiryo" charset="-128"/>
              <a:ea typeface="Meiryo" charset="-128"/>
              <a:cs typeface="Meiryo" charset="-128"/>
            </a:endParaRPr>
          </a:p>
          <a:p>
            <a:pPr marL="650875" lvl="1" indent="-342900">
              <a:buFont typeface="Wingdings" charset="2"/>
              <a:buChar char="v"/>
            </a:pPr>
            <a:r>
              <a:rPr lang="ja-JP" altLang="en-US" sz="2400" dirty="0">
                <a:latin typeface="Meiryo" charset="-128"/>
                <a:ea typeface="Meiryo" charset="-128"/>
                <a:cs typeface="Meiryo" charset="-128"/>
              </a:rPr>
              <a:t>商業的価値のあるアルゴリズム</a:t>
            </a:r>
            <a:endParaRPr lang="en-US" altLang="ja-JP" sz="2400" dirty="0">
              <a:latin typeface="Meiryo" charset="-128"/>
              <a:ea typeface="Meiryo" charset="-128"/>
              <a:cs typeface="Meiryo" charset="-128"/>
            </a:endParaRPr>
          </a:p>
          <a:p>
            <a:r>
              <a:rPr lang="en-US" altLang="ja-JP" sz="2400" dirty="0">
                <a:solidFill>
                  <a:schemeClr val="tx1"/>
                </a:solidFill>
                <a:latin typeface="Meiryo" charset="-128"/>
                <a:ea typeface="Meiryo" charset="-128"/>
                <a:cs typeface="Meiryo" charset="-128"/>
              </a:rPr>
              <a:t>Man at the end (</a:t>
            </a:r>
            <a:r>
              <a:rPr lang="en-US" altLang="ja-JP" sz="2400" b="1" dirty="0">
                <a:solidFill>
                  <a:schemeClr val="tx1"/>
                </a:solidFill>
                <a:latin typeface="Meiryo" charset="-128"/>
                <a:ea typeface="Meiryo" charset="-128"/>
                <a:cs typeface="Meiryo" charset="-128"/>
              </a:rPr>
              <a:t>MATE</a:t>
            </a:r>
            <a:r>
              <a:rPr lang="en-US" altLang="ja-JP" sz="2400" dirty="0">
                <a:solidFill>
                  <a:schemeClr val="tx1"/>
                </a:solidFill>
                <a:latin typeface="Meiryo" charset="-128"/>
                <a:ea typeface="Meiryo" charset="-128"/>
                <a:cs typeface="Meiryo" charset="-128"/>
              </a:rPr>
              <a:t>)</a:t>
            </a:r>
            <a:r>
              <a:rPr lang="en-US" altLang="ja-JP" sz="2400" baseline="30000" dirty="0">
                <a:solidFill>
                  <a:schemeClr val="tx1"/>
                </a:solidFill>
                <a:latin typeface="Meiryo" charset="-128"/>
                <a:ea typeface="Meiryo" charset="-128"/>
                <a:cs typeface="Meiryo" charset="-128"/>
              </a:rPr>
              <a:t> </a:t>
            </a:r>
            <a:r>
              <a:rPr lang="ja-JP" altLang="en-US" sz="2400" dirty="0">
                <a:solidFill>
                  <a:schemeClr val="tx1"/>
                </a:solidFill>
                <a:latin typeface="Meiryo" charset="-128"/>
                <a:ea typeface="Meiryo" charset="-128"/>
                <a:cs typeface="Meiryo" charset="-128"/>
              </a:rPr>
              <a:t>の攻撃から守るために</a:t>
            </a:r>
            <a:r>
              <a:rPr lang="ja-JP" altLang="en-US" sz="2400" b="1" dirty="0">
                <a:solidFill>
                  <a:schemeClr val="tx1"/>
                </a:solidFill>
                <a:latin typeface="Meiryo" charset="-128"/>
                <a:ea typeface="Meiryo" charset="-128"/>
                <a:cs typeface="Meiryo" charset="-128"/>
              </a:rPr>
              <a:t>難読化</a:t>
            </a:r>
            <a:r>
              <a:rPr lang="ja-JP" altLang="en-US" sz="2400" dirty="0">
                <a:solidFill>
                  <a:schemeClr val="tx1"/>
                </a:solidFill>
                <a:latin typeface="Meiryo" charset="-128"/>
                <a:ea typeface="Meiryo" charset="-128"/>
                <a:cs typeface="Meiryo" charset="-128"/>
              </a:rPr>
              <a:t>を行う</a:t>
            </a:r>
            <a:r>
              <a:rPr lang="en-US" altLang="ja-JP" sz="2400" baseline="30000" dirty="0">
                <a:solidFill>
                  <a:schemeClr val="tx1"/>
                </a:solidFill>
                <a:latin typeface="Meiryo" charset="-128"/>
                <a:ea typeface="Meiryo" charset="-128"/>
                <a:cs typeface="Meiryo" charset="-128"/>
              </a:rPr>
              <a:t>[1]</a:t>
            </a:r>
            <a:r>
              <a:rPr lang="en-US" altLang="ja-JP" sz="2400" dirty="0">
                <a:solidFill>
                  <a:schemeClr val="tx1"/>
                </a:solidFill>
                <a:latin typeface="Meiryo" charset="-128"/>
                <a:ea typeface="Meiryo" charset="-128"/>
                <a:cs typeface="Meiryo" charset="-128"/>
              </a:rPr>
              <a:t>.</a:t>
            </a: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2</a:t>
            </a:fld>
            <a:endParaRPr kumimoji="1" lang="ja-JP" altLang="en-US" dirty="0"/>
          </a:p>
        </p:txBody>
      </p:sp>
      <p:sp>
        <p:nvSpPr>
          <p:cNvPr id="6" name="テキスト ボックス 4"/>
          <p:cNvSpPr txBox="1"/>
          <p:nvPr/>
        </p:nvSpPr>
        <p:spPr>
          <a:xfrm>
            <a:off x="473337" y="6172349"/>
            <a:ext cx="10819503" cy="646331"/>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S. </a:t>
            </a:r>
            <a:r>
              <a:rPr kumimoji="1" lang="en-US" altLang="ja-JP" dirty="0" err="1">
                <a:latin typeface="Calibri" panose="020F0502020204030204" pitchFamily="34" charset="0"/>
                <a:cs typeface="Calibri" panose="020F0502020204030204" pitchFamily="34" charset="0"/>
              </a:rPr>
              <a:t>Banescu</a:t>
            </a:r>
            <a:r>
              <a:rPr lang="en-US" altLang="ja-JP" dirty="0">
                <a:latin typeface="Calibri" panose="020F0502020204030204" pitchFamily="34" charset="0"/>
                <a:cs typeface="Calibri" panose="020F0502020204030204" pitchFamily="34" charset="0"/>
              </a:rPr>
              <a:t>, C. </a:t>
            </a:r>
            <a:r>
              <a:rPr lang="en-US" altLang="ja-JP" dirty="0" err="1">
                <a:latin typeface="Calibri" panose="020F0502020204030204" pitchFamily="34" charset="0"/>
                <a:cs typeface="Calibri" panose="020F0502020204030204" pitchFamily="34" charset="0"/>
              </a:rPr>
              <a:t>Collberg</a:t>
            </a:r>
            <a:r>
              <a:rPr lang="en-US" altLang="ja-JP" dirty="0">
                <a:latin typeface="Calibri" panose="020F0502020204030204" pitchFamily="34" charset="0"/>
                <a:cs typeface="Calibri" panose="020F0502020204030204" pitchFamily="34" charset="0"/>
              </a:rPr>
              <a:t>, A. </a:t>
            </a:r>
            <a:r>
              <a:rPr lang="en-US" altLang="ja-JP" dirty="0" err="1">
                <a:latin typeface="Calibri" panose="020F0502020204030204" pitchFamily="34" charset="0"/>
                <a:cs typeface="Calibri" panose="020F0502020204030204" pitchFamily="34" charset="0"/>
              </a:rPr>
              <a:t>Pretschner</a:t>
            </a:r>
            <a:r>
              <a:rPr lang="en-US" altLang="ja-JP" dirty="0">
                <a:latin typeface="Calibri" panose="020F0502020204030204" pitchFamily="34" charset="0"/>
                <a:cs typeface="Calibri" panose="020F0502020204030204" pitchFamily="34" charset="0"/>
              </a:rPr>
              <a:t>, “Predicting the Resilience of Obfuscated Code Against Symbolic Execution Attacks via Machine Learning”, </a:t>
            </a:r>
            <a:r>
              <a:rPr lang="en-US" altLang="ja-JP" i="1" dirty="0">
                <a:latin typeface="Calibri" panose="020F0502020204030204" pitchFamily="34" charset="0"/>
                <a:cs typeface="Calibri" panose="020F0502020204030204" pitchFamily="34" charset="0"/>
              </a:rPr>
              <a:t>In Proc. of the 26</a:t>
            </a:r>
            <a:r>
              <a:rPr lang="en-US" altLang="ja-JP" i="1" baseline="30000" dirty="0">
                <a:latin typeface="Calibri" panose="020F0502020204030204" pitchFamily="34" charset="0"/>
                <a:cs typeface="Calibri" panose="020F0502020204030204" pitchFamily="34" charset="0"/>
              </a:rPr>
              <a:t>th</a:t>
            </a:r>
            <a:r>
              <a:rPr lang="en-US" altLang="ja-JP" i="1" dirty="0">
                <a:latin typeface="Calibri" panose="020F0502020204030204" pitchFamily="34" charset="0"/>
                <a:cs typeface="Calibri" panose="020F0502020204030204" pitchFamily="34" charset="0"/>
              </a:rPr>
              <a:t> USENIX Security Symposium</a:t>
            </a:r>
            <a:r>
              <a:rPr lang="en-US" altLang="ja-JP" dirty="0">
                <a:latin typeface="Calibri" panose="020F0502020204030204" pitchFamily="34" charset="0"/>
                <a:cs typeface="Calibri" panose="020F0502020204030204" pitchFamily="34" charset="0"/>
              </a:rPr>
              <a:t>, August 2017</a:t>
            </a:r>
            <a:endParaRPr lang="ja-JP" altLang="en-US" i="1" dirty="0">
              <a:latin typeface="Calibri" panose="020F0502020204030204" pitchFamily="34" charset="0"/>
              <a:ea typeface="Meiryo" charset="-128"/>
              <a:cs typeface="Calibri" panose="020F0502020204030204" pitchFamily="34" charset="0"/>
            </a:endParaRPr>
          </a:p>
        </p:txBody>
      </p:sp>
      <p:grpSp>
        <p:nvGrpSpPr>
          <p:cNvPr id="11" name="Group 10"/>
          <p:cNvGrpSpPr/>
          <p:nvPr/>
        </p:nvGrpSpPr>
        <p:grpSpPr>
          <a:xfrm>
            <a:off x="1853068" y="3975120"/>
            <a:ext cx="7654407" cy="2129349"/>
            <a:chOff x="1853068" y="3975120"/>
            <a:chExt cx="7654407" cy="2129349"/>
          </a:xfrm>
        </p:grpSpPr>
        <p:grpSp>
          <p:nvGrpSpPr>
            <p:cNvPr id="9" name="Group 8"/>
            <p:cNvGrpSpPr/>
            <p:nvPr/>
          </p:nvGrpSpPr>
          <p:grpSpPr>
            <a:xfrm>
              <a:off x="1853068" y="3975120"/>
              <a:ext cx="7654407" cy="2129349"/>
              <a:chOff x="2840020" y="4143323"/>
              <a:chExt cx="7665137" cy="2132334"/>
            </a:xfrm>
          </p:grpSpPr>
          <p:sp>
            <p:nvSpPr>
              <p:cNvPr id="14" name="Document 13"/>
              <p:cNvSpPr/>
              <p:nvPr/>
            </p:nvSpPr>
            <p:spPr>
              <a:xfrm>
                <a:off x="7396701" y="4513173"/>
                <a:ext cx="2978603" cy="176248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b="1" dirty="0">
                    <a:solidFill>
                      <a:srgbClr val="004CE8"/>
                    </a:solidFill>
                    <a:latin typeface="Courier New" charset="0"/>
                    <a:ea typeface="Courier New" charset="0"/>
                    <a:cs typeface="Courier New" charset="0"/>
                  </a:rPr>
                  <a:t>push	</a:t>
                </a:r>
                <a:r>
                  <a:rPr lang="en-US" altLang="ja-JP" sz="1400" b="1" dirty="0" err="1">
                    <a:solidFill>
                      <a:srgbClr val="004CE8"/>
                    </a:solidFill>
                    <a:latin typeface="Courier New" charset="0"/>
                    <a:ea typeface="Courier New" charset="0"/>
                    <a:cs typeface="Courier New" charset="0"/>
                  </a:rPr>
                  <a:t>rbp</a:t>
                </a:r>
                <a:endParaRPr lang="ja-JP" altLang="en-US" sz="1400" b="1" dirty="0">
                  <a:solidFill>
                    <a:srgbClr val="004CE8"/>
                  </a:solidFill>
                  <a:latin typeface="Courier New" charset="0"/>
                  <a:ea typeface="Courier New" charset="0"/>
                  <a:cs typeface="Courier New" charset="0"/>
                </a:endParaRPr>
              </a:p>
              <a:p>
                <a:r>
                  <a:rPr lang="en-US" sz="1400" b="1" dirty="0" err="1">
                    <a:solidFill>
                      <a:srgbClr val="004CE8"/>
                    </a:solidFill>
                    <a:latin typeface="Courier New" charset="0"/>
                    <a:ea typeface="Courier New" charset="0"/>
                    <a:cs typeface="Courier New" charset="0"/>
                  </a:rPr>
                  <a:t>mov</a:t>
                </a:r>
                <a:r>
                  <a:rPr lang="en-US" sz="1400" b="1" dirty="0">
                    <a:solidFill>
                      <a:srgbClr val="004CE8"/>
                    </a:solidFill>
                    <a:latin typeface="Courier New" charset="0"/>
                    <a:ea typeface="Courier New" charset="0"/>
                    <a:cs typeface="Courier New" charset="0"/>
                  </a:rPr>
                  <a:t>	</a:t>
                </a:r>
                <a:r>
                  <a:rPr lang="en-US" sz="1400" b="1" dirty="0" err="1">
                    <a:solidFill>
                      <a:srgbClr val="004CE8"/>
                    </a:solidFill>
                    <a:latin typeface="Courier New" charset="0"/>
                    <a:ea typeface="Courier New" charset="0"/>
                    <a:cs typeface="Courier New" charset="0"/>
                  </a:rPr>
                  <a:t>ecx</a:t>
                </a:r>
                <a:r>
                  <a:rPr lang="en-US" sz="1400" b="1" dirty="0">
                    <a:solidFill>
                      <a:srgbClr val="004CE8"/>
                    </a:solidFill>
                    <a:latin typeface="Courier New" charset="0"/>
                    <a:ea typeface="Courier New" charset="0"/>
                    <a:cs typeface="Courier New" charset="0"/>
                  </a:rPr>
                  <a:t>, </a:t>
                </a:r>
                <a:r>
                  <a:rPr lang="en-US" sz="1400" b="1" dirty="0">
                    <a:latin typeface="Courier New" charset="0"/>
                    <a:ea typeface="Courier New" charset="0"/>
                    <a:cs typeface="Courier New" charset="0"/>
                  </a:rPr>
                  <a:t>[ebp+</a:t>
                </a:r>
                <a:r>
                  <a:rPr lang="en-US" sz="1400" b="1" dirty="0">
                    <a:solidFill>
                      <a:srgbClr val="00B050"/>
                    </a:solidFill>
                    <a:latin typeface="Courier New" charset="0"/>
                    <a:ea typeface="Courier New" charset="0"/>
                    <a:cs typeface="Courier New" charset="0"/>
                  </a:rPr>
                  <a:t>var_18</a:t>
                </a:r>
                <a:r>
                  <a:rPr lang="en-US" sz="1400" b="1" dirty="0">
                    <a:latin typeface="Courier New" charset="0"/>
                    <a:ea typeface="Courier New" charset="0"/>
                    <a:cs typeface="Courier New" charset="0"/>
                  </a:rPr>
                  <a:t>]</a:t>
                </a:r>
              </a:p>
              <a:p>
                <a:r>
                  <a:rPr lang="en-US" sz="1400" b="1" dirty="0">
                    <a:solidFill>
                      <a:srgbClr val="004CE8"/>
                    </a:solidFill>
                    <a:latin typeface="Courier New" charset="0"/>
                    <a:ea typeface="Courier New" charset="0"/>
                    <a:cs typeface="Courier New" charset="0"/>
                  </a:rPr>
                  <a:t>lea	</a:t>
                </a:r>
                <a:r>
                  <a:rPr lang="en-US" sz="1400" b="1" dirty="0" err="1">
                    <a:solidFill>
                      <a:srgbClr val="004CE8"/>
                    </a:solidFill>
                    <a:latin typeface="Courier New" charset="0"/>
                    <a:ea typeface="Courier New" charset="0"/>
                    <a:cs typeface="Courier New" charset="0"/>
                  </a:rPr>
                  <a:t>rax</a:t>
                </a:r>
                <a:r>
                  <a:rPr lang="en-US" sz="1400" b="1" dirty="0">
                    <a:solidFill>
                      <a:srgbClr val="004CE8"/>
                    </a:solidFill>
                    <a:latin typeface="Courier New" charset="0"/>
                    <a:ea typeface="Courier New" charset="0"/>
                    <a:cs typeface="Courier New" charset="0"/>
                  </a:rPr>
                  <a:t>, </a:t>
                </a:r>
                <a:r>
                  <a:rPr lang="en-US" sz="1400" b="1" dirty="0">
                    <a:latin typeface="Courier New" charset="0"/>
                    <a:ea typeface="Courier New" charset="0"/>
                    <a:cs typeface="Courier New" charset="0"/>
                  </a:rPr>
                  <a:t>[rbp+</a:t>
                </a:r>
                <a:r>
                  <a:rPr lang="en-US" sz="1400" b="1" dirty="0">
                    <a:solidFill>
                      <a:srgbClr val="00B050"/>
                    </a:solidFill>
                    <a:latin typeface="Courier New" charset="0"/>
                    <a:ea typeface="Courier New" charset="0"/>
                    <a:cs typeface="Courier New" charset="0"/>
                  </a:rPr>
                  <a:t>var_40</a:t>
                </a:r>
                <a:r>
                  <a:rPr lang="en-US" sz="1400" b="1" dirty="0">
                    <a:latin typeface="Courier New" charset="0"/>
                    <a:ea typeface="Courier New" charset="0"/>
                    <a:cs typeface="Courier New" charset="0"/>
                  </a:rPr>
                  <a:t>]</a:t>
                </a:r>
              </a:p>
              <a:p>
                <a:r>
                  <a:rPr lang="en-US" sz="1400" b="1" dirty="0">
                    <a:solidFill>
                      <a:srgbClr val="004CE8"/>
                    </a:solidFill>
                    <a:latin typeface="Courier New" charset="0"/>
                    <a:ea typeface="Courier New" charset="0"/>
                    <a:cs typeface="Courier New" charset="0"/>
                  </a:rPr>
                  <a:t>sub	</a:t>
                </a:r>
                <a:r>
                  <a:rPr lang="en-US" sz="1400" b="1" dirty="0" err="1">
                    <a:solidFill>
                      <a:srgbClr val="004CE8"/>
                    </a:solidFill>
                    <a:latin typeface="Courier New" charset="0"/>
                    <a:ea typeface="Courier New" charset="0"/>
                    <a:cs typeface="Courier New" charset="0"/>
                  </a:rPr>
                  <a:t>rsp</a:t>
                </a:r>
                <a:r>
                  <a:rPr lang="en-US" sz="1400" b="1" dirty="0">
                    <a:solidFill>
                      <a:srgbClr val="004CE8"/>
                    </a:solidFill>
                    <a:latin typeface="Courier New" charset="0"/>
                    <a:ea typeface="Courier New" charset="0"/>
                    <a:cs typeface="Courier New" charset="0"/>
                  </a:rPr>
                  <a:t>, </a:t>
                </a:r>
                <a:r>
                  <a:rPr lang="en-US" sz="1400" b="1" dirty="0">
                    <a:solidFill>
                      <a:srgbClr val="00B050"/>
                    </a:solidFill>
                    <a:latin typeface="Courier New" charset="0"/>
                    <a:ea typeface="Courier New" charset="0"/>
                    <a:cs typeface="Courier New" charset="0"/>
                  </a:rPr>
                  <a:t>50h</a:t>
                </a:r>
              </a:p>
              <a:p>
                <a:r>
                  <a:rPr lang="en-US" sz="1400" b="1" dirty="0">
                    <a:solidFill>
                      <a:srgbClr val="004CE8"/>
                    </a:solidFill>
                    <a:latin typeface="Courier New" charset="0"/>
                    <a:ea typeface="Courier New" charset="0"/>
                    <a:cs typeface="Courier New" charset="0"/>
                  </a:rPr>
                  <a:t>call	</a:t>
                </a:r>
                <a:r>
                  <a:rPr lang="en-US" sz="1400" b="1" dirty="0">
                    <a:solidFill>
                      <a:srgbClr val="00B050"/>
                    </a:solidFill>
                    <a:latin typeface="Courier New" charset="0"/>
                    <a:ea typeface="Courier New" charset="0"/>
                    <a:cs typeface="Courier New" charset="0"/>
                  </a:rPr>
                  <a:t>sub_400320</a:t>
                </a:r>
              </a:p>
              <a:p>
                <a:pPr algn="ctr"/>
                <a:r>
                  <a:rPr lang="en-US" sz="1400" dirty="0">
                    <a:latin typeface="Courier New" charset="0"/>
                    <a:ea typeface="Courier New" charset="0"/>
                    <a:cs typeface="Courier New" charset="0"/>
                  </a:rPr>
                  <a: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9741"/>
              <a:stretch/>
            </p:blipFill>
            <p:spPr>
              <a:xfrm flipH="1">
                <a:off x="2840020" y="5022059"/>
                <a:ext cx="1559858" cy="1130472"/>
              </a:xfrm>
              <a:prstGeom prst="rect">
                <a:avLst/>
              </a:prstGeom>
            </p:spPr>
          </p:pic>
          <p:sp>
            <p:nvSpPr>
              <p:cNvPr id="8" name="Oval Callout 7"/>
              <p:cNvSpPr/>
              <p:nvPr/>
            </p:nvSpPr>
            <p:spPr>
              <a:xfrm>
                <a:off x="3331216" y="4211149"/>
                <a:ext cx="2282419" cy="895793"/>
              </a:xfrm>
              <a:prstGeom prst="wedgeEllipseCallout">
                <a:avLst>
                  <a:gd name="adj1" fmla="val -31779"/>
                  <a:gd name="adj2" fmla="val 6367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eiryo" panose="020B0604030504040204" pitchFamily="34" charset="-128"/>
                    <a:ea typeface="Meiryo" panose="020B0604030504040204" pitchFamily="34" charset="-128"/>
                  </a:rPr>
                  <a:t>iTunes</a:t>
                </a:r>
              </a:p>
              <a:p>
                <a:pPr algn="ctr"/>
                <a:r>
                  <a:rPr lang="ja-JP" altLang="en-US" dirty="0">
                    <a:latin typeface="Meiryo" panose="020B0604030504040204" pitchFamily="34" charset="-128"/>
                    <a:ea typeface="Meiryo" panose="020B0604030504040204" pitchFamily="34" charset="-128"/>
                  </a:rPr>
                  <a:t>のライセンスを盗もう</a:t>
                </a:r>
                <a:endParaRPr lang="en-US" dirty="0">
                  <a:latin typeface="Meiryo" panose="020B0604030504040204" pitchFamily="34" charset="-128"/>
                  <a:ea typeface="Meiryo" panose="020B0604030504040204" pitchFamily="34" charset="-128"/>
                </a:endParaRPr>
              </a:p>
            </p:txBody>
          </p:sp>
          <p:sp>
            <p:nvSpPr>
              <p:cNvPr id="12" name="Right Arrow 11"/>
              <p:cNvSpPr/>
              <p:nvPr/>
            </p:nvSpPr>
            <p:spPr>
              <a:xfrm>
                <a:off x="4916245" y="5135065"/>
                <a:ext cx="1861073" cy="67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解析ツール</a:t>
                </a:r>
                <a:endParaRPr lang="en-US" dirty="0"/>
              </a:p>
            </p:txBody>
          </p:sp>
          <p:sp>
            <p:nvSpPr>
              <p:cNvPr id="16" name="テキスト ボックス 4"/>
              <p:cNvSpPr txBox="1"/>
              <p:nvPr/>
            </p:nvSpPr>
            <p:spPr>
              <a:xfrm>
                <a:off x="7266845" y="4143323"/>
                <a:ext cx="3238312" cy="369850"/>
              </a:xfrm>
              <a:prstGeom prst="rect">
                <a:avLst/>
              </a:prstGeom>
              <a:noFill/>
            </p:spPr>
            <p:txBody>
              <a:bodyPr wrap="square" rtlCol="0">
                <a:spAutoFit/>
              </a:bodyPr>
              <a:lstStyle/>
              <a:p>
                <a:r>
                  <a:rPr kumimoji="1" lang="ja-JP" altLang="en-US" b="1" dirty="0">
                    <a:latin typeface="Meiryo" panose="020B0604030504040204" pitchFamily="34" charset="-128"/>
                    <a:ea typeface="Meiryo" panose="020B0604030504040204" pitchFamily="34" charset="-128"/>
                    <a:cs typeface="Calibri" panose="020F0502020204030204" pitchFamily="34" charset="0"/>
                  </a:rPr>
                  <a:t>逆アセンブルされたコード例</a:t>
                </a:r>
                <a:endParaRPr lang="ja-JP" altLang="en-US" b="1" i="1" dirty="0">
                  <a:latin typeface="Meiryo" panose="020B0604030504040204" pitchFamily="34" charset="-128"/>
                  <a:ea typeface="Meiryo" panose="020B0604030504040204" pitchFamily="34" charset="-128"/>
                  <a:cs typeface="Calibri" panose="020F0502020204030204" pitchFamily="34" charset="0"/>
                </a:endParaRP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593" y="5563834"/>
              <a:ext cx="201817" cy="201817"/>
            </a:xfrm>
            <a:prstGeom prst="rect">
              <a:avLst/>
            </a:prstGeom>
          </p:spPr>
        </p:pic>
      </p:grpSp>
    </p:spTree>
    <p:extLst>
      <p:ext uri="{BB962C8B-B14F-4D97-AF65-F5344CB8AC3E}">
        <p14:creationId xmlns:p14="http://schemas.microsoft.com/office/powerpoint/2010/main" val="102553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476" y="294197"/>
            <a:ext cx="10176036" cy="789535"/>
          </a:xfrm>
        </p:spPr>
        <p:txBody>
          <a:bodyPr>
            <a:normAutofit/>
          </a:bodyPr>
          <a:lstStyle/>
          <a:p>
            <a:r>
              <a:rPr lang="ja-JP" altLang="en-US" dirty="0">
                <a:latin typeface="Meiryo" charset="-128"/>
                <a:ea typeface="Meiryo" charset="-128"/>
                <a:cs typeface="Meiryo" charset="-128"/>
              </a:rPr>
              <a:t>研究目的</a:t>
            </a:r>
            <a:endParaRPr lang="en-US" dirty="0">
              <a:latin typeface="Meiryo" charset="-128"/>
              <a:ea typeface="Meiryo" charset="-128"/>
              <a:cs typeface="Meiryo" charset="-128"/>
            </a:endParaRPr>
          </a:p>
        </p:txBody>
      </p:sp>
      <p:sp>
        <p:nvSpPr>
          <p:cNvPr id="3" name="Content Placeholder 2"/>
          <p:cNvSpPr>
            <a:spLocks noGrp="1"/>
          </p:cNvSpPr>
          <p:nvPr>
            <p:ph idx="1"/>
          </p:nvPr>
        </p:nvSpPr>
        <p:spPr>
          <a:xfrm>
            <a:off x="778476" y="1253764"/>
            <a:ext cx="9850080" cy="4918435"/>
          </a:xfrm>
        </p:spPr>
        <p:txBody>
          <a:bodyPr>
            <a:normAutofit/>
          </a:bodyPr>
          <a:lstStyle/>
          <a:p>
            <a:pPr algn="just"/>
            <a:r>
              <a:rPr lang="ja-JP" altLang="en-US" sz="2400" dirty="0">
                <a:latin typeface="Meiryo" panose="020B0604030504040204" pitchFamily="34" charset="-128"/>
                <a:ea typeface="Meiryo" panose="020B0604030504040204" pitchFamily="34" charset="-128"/>
                <a:cs typeface="Meiryo" charset="-128"/>
              </a:rPr>
              <a:t>難読化は解析を困難にできるが，コードが</a:t>
            </a:r>
            <a:r>
              <a:rPr lang="ja-JP" altLang="en-US" sz="2400" b="1" dirty="0">
                <a:latin typeface="Meiryo" panose="020B0604030504040204" pitchFamily="34" charset="-128"/>
                <a:ea typeface="Meiryo" panose="020B0604030504040204" pitchFamily="34" charset="-128"/>
                <a:cs typeface="Meiryo" charset="-128"/>
              </a:rPr>
              <a:t>不自然</a:t>
            </a:r>
            <a:r>
              <a:rPr lang="ja-JP" altLang="en-US" sz="2400" dirty="0">
                <a:latin typeface="Meiryo" panose="020B0604030504040204" pitchFamily="34" charset="-128"/>
                <a:ea typeface="Meiryo" panose="020B0604030504040204" pitchFamily="34" charset="-128"/>
                <a:cs typeface="Meiryo" charset="-128"/>
              </a:rPr>
              <a:t>になる可能性が高い</a:t>
            </a:r>
            <a:r>
              <a:rPr lang="en-US" altLang="ja-JP" sz="2400" dirty="0">
                <a:latin typeface="Meiryo" panose="020B0604030504040204" pitchFamily="34" charset="-128"/>
                <a:ea typeface="Meiryo" panose="020B0604030504040204" pitchFamily="34" charset="-128"/>
                <a:cs typeface="Meiryo" charset="-128"/>
              </a:rPr>
              <a:t>.</a:t>
            </a:r>
            <a:endParaRPr lang="ja-JP" altLang="en-US" sz="2400" dirty="0">
              <a:latin typeface="Meiryo" panose="020B0604030504040204" pitchFamily="34" charset="-128"/>
              <a:ea typeface="Meiryo" panose="020B0604030504040204" pitchFamily="34" charset="-128"/>
              <a:cs typeface="Meiryo" charset="-128"/>
            </a:endParaRPr>
          </a:p>
          <a:p>
            <a:pPr algn="just"/>
            <a:r>
              <a:rPr lang="ja-JP" altLang="en-US" sz="2400" dirty="0">
                <a:solidFill>
                  <a:schemeClr val="tx1"/>
                </a:solidFill>
                <a:latin typeface="Meiryo" panose="020B0604030504040204" pitchFamily="34" charset="-128"/>
                <a:ea typeface="Meiryo" panose="020B0604030504040204" pitchFamily="34" charset="-128"/>
                <a:cs typeface="Meiryo" charset="-128"/>
              </a:rPr>
              <a:t>その不自然なところは秘密情報の場所を知らせてしまう危険がある</a:t>
            </a:r>
            <a:r>
              <a:rPr lang="en-US" altLang="ja-JP" sz="2400" dirty="0">
                <a:solidFill>
                  <a:schemeClr val="tx1"/>
                </a:solidFill>
                <a:latin typeface="Meiryo" panose="020B0604030504040204" pitchFamily="34" charset="-128"/>
                <a:ea typeface="Meiryo" panose="020B0604030504040204" pitchFamily="34" charset="-128"/>
                <a:cs typeface="Meiryo" charset="-128"/>
              </a:rPr>
              <a:t>.</a:t>
            </a:r>
          </a:p>
          <a:p>
            <a:pPr marL="3368675" indent="-3106738" algn="just">
              <a:buNone/>
            </a:pPr>
            <a:r>
              <a:rPr lang="ja-JP" altLang="en-US" sz="2400" b="1" dirty="0">
                <a:solidFill>
                  <a:srgbClr val="FF0000"/>
                </a:solidFill>
                <a:latin typeface="Meiryo" panose="020B0604030504040204" pitchFamily="34" charset="-128"/>
                <a:ea typeface="Meiryo" panose="020B0604030504040204" pitchFamily="34" charset="-128"/>
                <a:cs typeface="Meiryo" charset="-128"/>
              </a:rPr>
              <a:t>ステルス</a:t>
            </a:r>
            <a:r>
              <a:rPr lang="en-US" altLang="ja-JP" sz="2400" b="1" dirty="0">
                <a:solidFill>
                  <a:srgbClr val="FF0000"/>
                </a:solidFill>
                <a:latin typeface="Meiryo" panose="020B0604030504040204" pitchFamily="34" charset="-128"/>
                <a:ea typeface="Meiryo" panose="020B0604030504040204" pitchFamily="34" charset="-128"/>
                <a:cs typeface="Meiryo" charset="-128"/>
              </a:rPr>
              <a:t> (stealth)</a:t>
            </a:r>
            <a:r>
              <a:rPr lang="en-US" altLang="ja-JP" sz="2400" dirty="0">
                <a:solidFill>
                  <a:srgbClr val="FF0000"/>
                </a:solidFill>
                <a:latin typeface="Meiryo" panose="020B0604030504040204" pitchFamily="34" charset="-128"/>
                <a:ea typeface="Meiryo" panose="020B0604030504040204" pitchFamily="34" charset="-128"/>
                <a:cs typeface="Meiryo" charset="-128"/>
              </a:rPr>
              <a:t>: </a:t>
            </a:r>
            <a:r>
              <a:rPr lang="ja-JP" altLang="en-US" sz="2400" dirty="0">
                <a:latin typeface="Meiryo" panose="020B0604030504040204" pitchFamily="34" charset="-128"/>
                <a:ea typeface="Meiryo" panose="020B0604030504040204" pitchFamily="34" charset="-128"/>
                <a:cs typeface="Meiryo" charset="-128"/>
              </a:rPr>
              <a:t>難読化されていないプログラムとの区別のつきにくさの指標．</a:t>
            </a:r>
          </a:p>
          <a:p>
            <a:pPr algn="just"/>
            <a:r>
              <a:rPr lang="ja-JP" altLang="en-US" sz="2400" b="1" dirty="0">
                <a:latin typeface="Meiryo" panose="020B0604030504040204" pitchFamily="34" charset="-128"/>
                <a:ea typeface="Meiryo" panose="020B0604030504040204" pitchFamily="34" charset="-128"/>
              </a:rPr>
              <a:t>ステルス</a:t>
            </a:r>
            <a:r>
              <a:rPr lang="ja-JP" altLang="en-US" sz="2400" dirty="0">
                <a:latin typeface="Meiryo" panose="020B0604030504040204" pitchFamily="34" charset="-128"/>
                <a:ea typeface="Meiryo" panose="020B0604030504040204" pitchFamily="34" charset="-128"/>
              </a:rPr>
              <a:t>を</a:t>
            </a:r>
            <a:r>
              <a:rPr lang="ja-JP" altLang="en-US" sz="2400" b="1" dirty="0">
                <a:latin typeface="Meiryo" panose="020B0604030504040204" pitchFamily="34" charset="-128"/>
                <a:ea typeface="Meiryo" panose="020B0604030504040204" pitchFamily="34" charset="-128"/>
              </a:rPr>
              <a:t>評価</a:t>
            </a:r>
            <a:r>
              <a:rPr lang="ja-JP" altLang="en-US" sz="2400" dirty="0">
                <a:latin typeface="Meiryo" panose="020B0604030504040204" pitchFamily="34" charset="-128"/>
                <a:ea typeface="Meiryo" panose="020B0604030504040204" pitchFamily="34" charset="-128"/>
              </a:rPr>
              <a:t>するために</a:t>
            </a:r>
            <a:r>
              <a:rPr lang="ja-JP" altLang="en-US" sz="2400" b="1" dirty="0">
                <a:latin typeface="Meiryo" panose="020B0604030504040204" pitchFamily="34" charset="-128"/>
                <a:ea typeface="Meiryo" panose="020B0604030504040204" pitchFamily="34" charset="-128"/>
              </a:rPr>
              <a:t>機械学習</a:t>
            </a:r>
            <a:r>
              <a:rPr lang="ja-JP" altLang="en-US" sz="2400" dirty="0">
                <a:latin typeface="Meiryo" panose="020B0604030504040204" pitchFamily="34" charset="-128"/>
                <a:ea typeface="Meiryo" panose="020B0604030504040204" pitchFamily="34" charset="-128"/>
              </a:rPr>
              <a:t>の分類手法でプログラムが難読化されているかどうかを判定する</a:t>
            </a:r>
            <a:r>
              <a:rPr lang="ja-JP" altLang="en-US" sz="2400" b="1" dirty="0">
                <a:latin typeface="Meiryo" panose="020B0604030504040204" pitchFamily="34" charset="-128"/>
                <a:ea typeface="Meiryo" panose="020B0604030504040204" pitchFamily="34" charset="-128"/>
              </a:rPr>
              <a:t>フレームワーク</a:t>
            </a:r>
            <a:r>
              <a:rPr lang="ja-JP" altLang="en-US" sz="2400" dirty="0">
                <a:latin typeface="Meiryo" panose="020B0604030504040204" pitchFamily="34" charset="-128"/>
                <a:ea typeface="Meiryo" panose="020B0604030504040204" pitchFamily="34" charset="-128"/>
              </a:rPr>
              <a:t>を提案する．</a:t>
            </a:r>
            <a:endParaRPr lang="en-US" altLang="ja-JP" sz="2400" dirty="0">
              <a:latin typeface="Meiryo" panose="020B0604030504040204" pitchFamily="34" charset="-128"/>
              <a:ea typeface="Meiryo" panose="020B0604030504040204" pitchFamily="34" charset="-128"/>
            </a:endParaRPr>
          </a:p>
          <a:p>
            <a:pPr algn="just"/>
            <a:endParaRPr lang="en-US" altLang="ja-JP" sz="1400" dirty="0">
              <a:latin typeface="Meiryo" panose="020B0604030504040204" pitchFamily="34" charset="-128"/>
              <a:ea typeface="Meiryo" panose="020B0604030504040204" pitchFamily="34" charset="-128"/>
            </a:endParaRPr>
          </a:p>
          <a:p>
            <a:pPr marL="0" indent="0">
              <a:buNone/>
            </a:pPr>
            <a:r>
              <a:rPr lang="ja-JP" altLang="en-US" sz="2800" dirty="0">
                <a:latin typeface="Meiryo" panose="020B0604030504040204" pitchFamily="34" charset="-128"/>
                <a:ea typeface="Meiryo" panose="020B0604030504040204" pitchFamily="34" charset="-128"/>
              </a:rPr>
              <a:t>難読化されたプログラムが</a:t>
            </a:r>
            <a:r>
              <a:rPr lang="ja-JP" altLang="en-US" sz="2800" b="1" dirty="0">
                <a:latin typeface="Meiryo" panose="020B0604030504040204" pitchFamily="34" charset="-128"/>
                <a:ea typeface="Meiryo" panose="020B0604030504040204" pitchFamily="34" charset="-128"/>
              </a:rPr>
              <a:t>難読化されていないと判定</a:t>
            </a:r>
            <a:r>
              <a:rPr lang="ja-JP" altLang="en-US" sz="2800" dirty="0">
                <a:latin typeface="Meiryo" panose="020B0604030504040204" pitchFamily="34" charset="-128"/>
                <a:ea typeface="Meiryo" panose="020B0604030504040204" pitchFamily="34" charset="-128"/>
              </a:rPr>
              <a:t>された場合，</a:t>
            </a:r>
            <a:r>
              <a:rPr lang="ja-JP" altLang="en-US" sz="2800" b="1" dirty="0">
                <a:latin typeface="Meiryo" panose="020B0604030504040204" pitchFamily="34" charset="-128"/>
                <a:ea typeface="Meiryo" panose="020B0604030504040204" pitchFamily="34" charset="-128"/>
              </a:rPr>
              <a:t>ステルスが高い</a:t>
            </a:r>
            <a:r>
              <a:rPr lang="ja-JP" altLang="en-US" sz="2800" dirty="0">
                <a:latin typeface="Meiryo" panose="020B0604030504040204" pitchFamily="34" charset="-128"/>
                <a:ea typeface="Meiryo" panose="020B0604030504040204" pitchFamily="34" charset="-128"/>
              </a:rPr>
              <a:t>と考える．</a:t>
            </a:r>
            <a:endParaRPr lang="en-US" sz="2800" dirty="0">
              <a:latin typeface="Meiryo" panose="020B0604030504040204" pitchFamily="34" charset="-128"/>
              <a:ea typeface="Meiryo" panose="020B0604030504040204" pitchFamily="34"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3</a:t>
            </a:fld>
            <a:endParaRPr kumimoji="1" lang="ja-JP" altLang="en-US"/>
          </a:p>
        </p:txBody>
      </p:sp>
      <p:sp>
        <p:nvSpPr>
          <p:cNvPr id="5" name="Rounded Rectangle 4"/>
          <p:cNvSpPr/>
          <p:nvPr/>
        </p:nvSpPr>
        <p:spPr>
          <a:xfrm rot="1997223">
            <a:off x="10022885" y="1847260"/>
            <a:ext cx="1211342" cy="588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ステルスが低い</a:t>
            </a:r>
            <a:r>
              <a:rPr lang="en-US" altLang="ja-JP" dirty="0"/>
              <a:t>!!</a:t>
            </a:r>
            <a:endParaRPr lang="en-US" dirty="0"/>
          </a:p>
        </p:txBody>
      </p:sp>
    </p:spTree>
    <p:extLst>
      <p:ext uri="{BB962C8B-B14F-4D97-AF65-F5344CB8AC3E}">
        <p14:creationId xmlns:p14="http://schemas.microsoft.com/office/powerpoint/2010/main" val="1129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E89F9-2339-704D-B32E-1E3AEBFBD4B7}"/>
              </a:ext>
            </a:extLst>
          </p:cNvPr>
          <p:cNvSpPr>
            <a:spLocks noGrp="1"/>
          </p:cNvSpPr>
          <p:nvPr>
            <p:ph type="title"/>
          </p:nvPr>
        </p:nvSpPr>
        <p:spPr>
          <a:xfrm>
            <a:off x="728133" y="294198"/>
            <a:ext cx="10226379" cy="701225"/>
          </a:xfrm>
        </p:spPr>
        <p:txBody>
          <a:bodyPr/>
          <a:lstStyle/>
          <a:p>
            <a:r>
              <a:rPr lang="ja-JP" altLang="en-US" dirty="0">
                <a:latin typeface="Meiryo" panose="020B0604030504040204" pitchFamily="34" charset="-128"/>
                <a:ea typeface="Meiryo" panose="020B0604030504040204" pitchFamily="34" charset="-128"/>
              </a:rPr>
              <a:t>アプローチ</a:t>
            </a:r>
            <a:endParaRPr lang="en-US"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85619926-4256-5341-8233-4EA16271F4B4}"/>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4</a:t>
            </a:fld>
            <a:endParaRPr kumimoji="1" lang="ja-JP" altLang="en-US"/>
          </a:p>
        </p:txBody>
      </p:sp>
      <p:sp>
        <p:nvSpPr>
          <p:cNvPr id="10" name="Content Placeholder 9">
            <a:extLst>
              <a:ext uri="{FF2B5EF4-FFF2-40B4-BE49-F238E27FC236}">
                <a16:creationId xmlns:a16="http://schemas.microsoft.com/office/drawing/2014/main" xmlns="" id="{DA9C7447-D6AF-9F4C-8821-E64C02D79A20}"/>
              </a:ext>
            </a:extLst>
          </p:cNvPr>
          <p:cNvSpPr>
            <a:spLocks noGrp="1"/>
          </p:cNvSpPr>
          <p:nvPr>
            <p:ph sz="half" idx="1"/>
          </p:nvPr>
        </p:nvSpPr>
        <p:spPr>
          <a:xfrm>
            <a:off x="728133" y="1253765"/>
            <a:ext cx="5413875" cy="4926373"/>
          </a:xfrm>
        </p:spPr>
        <p:txBody>
          <a:bodyPr>
            <a:normAutofit/>
          </a:bodyPr>
          <a:lstStyle/>
          <a:p>
            <a:pPr marL="1303338" indent="-1303338">
              <a:lnSpc>
                <a:spcPct val="110000"/>
              </a:lnSpc>
              <a:buNone/>
            </a:pPr>
            <a:r>
              <a:rPr lang="en-US" sz="2400" dirty="0">
                <a:latin typeface="Meiryo" panose="020B0604030504040204" pitchFamily="34" charset="-128"/>
                <a:ea typeface="Meiryo" panose="020B0604030504040204" pitchFamily="34" charset="-128"/>
              </a:rPr>
              <a:t>Step 1 : </a:t>
            </a:r>
          </a:p>
          <a:p>
            <a:pPr marL="15875" indent="-15875">
              <a:lnSpc>
                <a:spcPct val="110000"/>
              </a:lnSpc>
              <a:buNone/>
            </a:pPr>
            <a:r>
              <a:rPr lang="ja-JP" altLang="en-US" sz="2400" dirty="0">
                <a:latin typeface="Meiryo" panose="020B0604030504040204" pitchFamily="34" charset="-128"/>
                <a:ea typeface="Meiryo" panose="020B0604030504040204" pitchFamily="34" charset="-128"/>
              </a:rPr>
              <a:t>難読化されていないプログラム集合と難読化されたプログラムを用意する．</a:t>
            </a:r>
            <a:endParaRPr lang="en-US" altLang="ja-JP" sz="2400" dirty="0">
              <a:latin typeface="Meiryo" panose="020B0604030504040204" pitchFamily="34" charset="-128"/>
              <a:ea typeface="Meiryo" panose="020B0604030504040204" pitchFamily="34" charset="-128"/>
            </a:endParaRPr>
          </a:p>
          <a:p>
            <a:pPr marL="1303338" indent="-1303338">
              <a:lnSpc>
                <a:spcPct val="110000"/>
              </a:lnSpc>
              <a:buNone/>
            </a:pPr>
            <a:r>
              <a:rPr lang="en-US" sz="2400" dirty="0">
                <a:latin typeface="Meiryo" panose="020B0604030504040204" pitchFamily="34" charset="-128"/>
                <a:ea typeface="Meiryo" panose="020B0604030504040204" pitchFamily="34" charset="-128"/>
              </a:rPr>
              <a:t>Step 2 : </a:t>
            </a:r>
          </a:p>
          <a:p>
            <a:pPr marL="15875" indent="-15875">
              <a:lnSpc>
                <a:spcPct val="110000"/>
              </a:lnSpc>
              <a:buNone/>
            </a:pPr>
            <a:r>
              <a:rPr lang="ja-JP" altLang="en-US" sz="2400" dirty="0">
                <a:latin typeface="Meiryo" panose="020B0604030504040204" pitchFamily="34" charset="-128"/>
                <a:ea typeface="Meiryo" panose="020B0604030504040204" pitchFamily="34" charset="-128"/>
              </a:rPr>
              <a:t>ステルスの数値化方法などでプログラムと特徴を取得する．</a:t>
            </a:r>
            <a:endParaRPr lang="en-US" sz="2400" dirty="0">
              <a:latin typeface="Meiryo" panose="020B0604030504040204" pitchFamily="34" charset="-128"/>
              <a:ea typeface="Meiryo" panose="020B0604030504040204" pitchFamily="34" charset="-128"/>
            </a:endParaRPr>
          </a:p>
          <a:p>
            <a:pPr marL="1303338" indent="-1303338">
              <a:lnSpc>
                <a:spcPct val="110000"/>
              </a:lnSpc>
              <a:buNone/>
            </a:pPr>
            <a:r>
              <a:rPr lang="en-US" sz="2400" dirty="0">
                <a:latin typeface="Meiryo" panose="020B0604030504040204" pitchFamily="34" charset="-128"/>
                <a:ea typeface="Meiryo" panose="020B0604030504040204" pitchFamily="34" charset="-128"/>
              </a:rPr>
              <a:t>Step 3 :</a:t>
            </a:r>
          </a:p>
          <a:p>
            <a:pPr marL="15875" indent="-15875">
              <a:lnSpc>
                <a:spcPct val="110000"/>
              </a:lnSpc>
              <a:buNone/>
            </a:pPr>
            <a:r>
              <a:rPr lang="ja-JP" altLang="en-US" sz="2400" dirty="0">
                <a:latin typeface="Meiryo" panose="020B0604030504040204" pitchFamily="34" charset="-128"/>
                <a:ea typeface="Meiryo" panose="020B0604030504040204" pitchFamily="34" charset="-128"/>
              </a:rPr>
              <a:t>機械学習を応用してステルス判定モデルを構築する．</a:t>
            </a:r>
            <a:endParaRPr lang="en-US" sz="2400" dirty="0">
              <a:latin typeface="Meiryo" panose="020B0604030504040204" pitchFamily="34" charset="-128"/>
              <a:ea typeface="Meiryo" panose="020B0604030504040204" pitchFamily="34" charset="-128"/>
            </a:endParaRPr>
          </a:p>
        </p:txBody>
      </p:sp>
      <p:pic>
        <p:nvPicPr>
          <p:cNvPr id="8" name="Content Placeholder 7">
            <a:extLst>
              <a:ext uri="{FF2B5EF4-FFF2-40B4-BE49-F238E27FC236}">
                <a16:creationId xmlns:a16="http://schemas.microsoft.com/office/drawing/2014/main" xmlns="" id="{9A2D69B8-71A7-8342-A7C7-BC510C0847C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42008" y="1570959"/>
            <a:ext cx="4943504" cy="3863994"/>
          </a:xfrm>
        </p:spPr>
      </p:pic>
    </p:spTree>
    <p:extLst>
      <p:ext uri="{BB962C8B-B14F-4D97-AF65-F5344CB8AC3E}">
        <p14:creationId xmlns:p14="http://schemas.microsoft.com/office/powerpoint/2010/main" val="219785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75567-9C9C-CF45-8630-B0E9894E4B73}"/>
              </a:ext>
            </a:extLst>
          </p:cNvPr>
          <p:cNvSpPr>
            <a:spLocks noGrp="1"/>
          </p:cNvSpPr>
          <p:nvPr>
            <p:ph type="title"/>
          </p:nvPr>
        </p:nvSpPr>
        <p:spPr>
          <a:xfrm>
            <a:off x="704335" y="294198"/>
            <a:ext cx="10250177" cy="701225"/>
          </a:xfrm>
        </p:spPr>
        <p:txBody>
          <a:bodyPr>
            <a:normAutofit/>
          </a:bodyPr>
          <a:lstStyle/>
          <a:p>
            <a:r>
              <a:rPr lang="en-US" altLang="ja-JP" dirty="0">
                <a:latin typeface="Meiryo" panose="020B0604030504040204" pitchFamily="34" charset="-128"/>
                <a:ea typeface="Meiryo" panose="020B0604030504040204" pitchFamily="34" charset="-128"/>
              </a:rPr>
              <a:t>(Step 1) </a:t>
            </a:r>
            <a:r>
              <a:rPr lang="ja-JP" altLang="en-US" dirty="0">
                <a:latin typeface="Meiryo" panose="020B0604030504040204" pitchFamily="34" charset="-128"/>
                <a:ea typeface="Meiryo" panose="020B0604030504040204" pitchFamily="34" charset="-128"/>
              </a:rPr>
              <a:t>プログラムデータ</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9BE7F72C-A6B9-5249-8274-DC94ED54010A}"/>
              </a:ext>
            </a:extLst>
          </p:cNvPr>
          <p:cNvSpPr>
            <a:spLocks noGrp="1"/>
          </p:cNvSpPr>
          <p:nvPr>
            <p:ph idx="1"/>
          </p:nvPr>
        </p:nvSpPr>
        <p:spPr>
          <a:xfrm>
            <a:off x="704335" y="1253765"/>
            <a:ext cx="10250177" cy="4926373"/>
          </a:xfrm>
        </p:spPr>
        <p:txBody>
          <a:bodyPr>
            <a:normAutofit/>
          </a:bodyPr>
          <a:lstStyle/>
          <a:p>
            <a:pPr marL="592138" indent="-592138">
              <a:buNone/>
            </a:pPr>
            <a:r>
              <a:rPr lang="ja-JP" altLang="en-US" sz="2400" dirty="0">
                <a:latin typeface="Meiryo" panose="020B0604030504040204" pitchFamily="34" charset="-128"/>
                <a:ea typeface="Meiryo" panose="020B0604030504040204" pitchFamily="34" charset="-128"/>
              </a:rPr>
              <a:t>ノーマルプログラム</a:t>
            </a:r>
            <a:r>
              <a:rPr lang="en-US" altLang="ja-JP" sz="2400" dirty="0">
                <a:latin typeface="Meiryo" panose="020B0604030504040204" pitchFamily="34" charset="-128"/>
                <a:ea typeface="Meiryo" panose="020B0604030504040204" pitchFamily="34" charset="-128"/>
              </a:rPr>
              <a:t> :</a:t>
            </a:r>
          </a:p>
          <a:p>
            <a:pPr marL="536575" indent="-487363">
              <a:buNone/>
            </a:pPr>
            <a:r>
              <a:rPr lang="en-US" altLang="ja-JP" sz="2400" dirty="0">
                <a:latin typeface="Meiryo" panose="020B0604030504040204" pitchFamily="34" charset="-128"/>
                <a:ea typeface="Meiryo" panose="020B0604030504040204" pitchFamily="34" charset="-128"/>
              </a:rPr>
              <a:t>	CentOS*</a:t>
            </a:r>
            <a:r>
              <a:rPr lang="ja-JP" altLang="en-US" sz="2400" dirty="0">
                <a:latin typeface="Meiryo" panose="020B0604030504040204" pitchFamily="34" charset="-128"/>
                <a:ea typeface="Meiryo" panose="020B0604030504040204" pitchFamily="34" charset="-128"/>
              </a:rPr>
              <a:t>などの多様な難読化されていないプログラム．</a:t>
            </a:r>
            <a:endParaRPr lang="en-US" altLang="ja-JP" sz="2400" dirty="0">
              <a:latin typeface="Meiryo" panose="020B0604030504040204" pitchFamily="34" charset="-128"/>
              <a:ea typeface="Meiryo" panose="020B0604030504040204" pitchFamily="34" charset="-128"/>
            </a:endParaRPr>
          </a:p>
          <a:p>
            <a:pPr marL="536575" indent="-487363">
              <a:buNone/>
            </a:pPr>
            <a:r>
              <a:rPr lang="en-US" altLang="ja-JP" sz="2400" dirty="0">
                <a:latin typeface="Meiryo" panose="020B0604030504040204" pitchFamily="34" charset="-128"/>
                <a:ea typeface="Meiryo" panose="020B0604030504040204" pitchFamily="34" charset="-128"/>
              </a:rPr>
              <a:t>	</a:t>
            </a:r>
            <a:r>
              <a:rPr lang="ja-JP" altLang="en-US" sz="2400" dirty="0">
                <a:latin typeface="Meiryo" panose="020B0604030504040204" pitchFamily="34" charset="-128"/>
                <a:ea typeface="Meiryo" panose="020B0604030504040204" pitchFamily="34" charset="-128"/>
              </a:rPr>
              <a:t>合計</a:t>
            </a:r>
            <a:r>
              <a:rPr lang="en-US" altLang="ja-JP" sz="2400" dirty="0">
                <a:latin typeface="Meiryo" panose="020B0604030504040204" pitchFamily="34" charset="-128"/>
                <a:ea typeface="Meiryo" panose="020B0604030504040204" pitchFamily="34" charset="-128"/>
              </a:rPr>
              <a:t>1,036</a:t>
            </a:r>
            <a:r>
              <a:rPr lang="ja-JP" altLang="en-US" sz="2400" dirty="0">
                <a:latin typeface="Meiryo" panose="020B0604030504040204" pitchFamily="34" charset="-128"/>
                <a:ea typeface="Meiryo" panose="020B0604030504040204" pitchFamily="34" charset="-128"/>
              </a:rPr>
              <a:t>のプログラムを使用した</a:t>
            </a:r>
            <a:r>
              <a:rPr lang="en-US" altLang="ja-JP" sz="2400" dirty="0">
                <a:latin typeface="Meiryo" panose="020B0604030504040204" pitchFamily="34" charset="-128"/>
                <a:ea typeface="Meiryo" panose="020B0604030504040204" pitchFamily="34" charset="-128"/>
              </a:rPr>
              <a:t>.</a:t>
            </a:r>
          </a:p>
          <a:p>
            <a:pPr marL="625475" indent="-576263">
              <a:buNone/>
            </a:pPr>
            <a:r>
              <a:rPr lang="ja-JP" altLang="en-US" sz="2400" dirty="0">
                <a:latin typeface="Meiryo" panose="020B0604030504040204" pitchFamily="34" charset="-128"/>
                <a:ea typeface="Meiryo" panose="020B0604030504040204" pitchFamily="34" charset="-128"/>
              </a:rPr>
              <a:t>難読化されたプログラム</a:t>
            </a:r>
            <a:r>
              <a:rPr lang="en-US" altLang="ja-JP" sz="2400" dirty="0">
                <a:latin typeface="Meiryo" panose="020B0604030504040204" pitchFamily="34" charset="-128"/>
                <a:ea typeface="Meiryo" panose="020B0604030504040204" pitchFamily="34" charset="-128"/>
              </a:rPr>
              <a:t> :</a:t>
            </a:r>
          </a:p>
          <a:p>
            <a:pPr marL="541338" indent="0">
              <a:buNone/>
            </a:pPr>
            <a:r>
              <a:rPr lang="en-US" altLang="ja-JP" sz="2400" dirty="0">
                <a:latin typeface="Meiryo" panose="020B0604030504040204" pitchFamily="34" charset="-128"/>
                <a:ea typeface="Meiryo" panose="020B0604030504040204" pitchFamily="34" charset="-128"/>
              </a:rPr>
              <a:t>Tigress</a:t>
            </a:r>
            <a:r>
              <a:rPr lang="ja-JP" altLang="en-US" sz="2400" dirty="0">
                <a:latin typeface="Meiryo" panose="020B0604030504040204" pitchFamily="34" charset="-128"/>
                <a:ea typeface="Meiryo" panose="020B0604030504040204" pitchFamily="34" charset="-128"/>
              </a:rPr>
              <a:t>による難読化方法および分岐命令のカムフラージュ法</a:t>
            </a:r>
            <a:r>
              <a:rPr lang="en-US" altLang="ja-JP" sz="2400" baseline="30000" dirty="0">
                <a:latin typeface="Meiryo" panose="020B0604030504040204" pitchFamily="34" charset="-128"/>
                <a:ea typeface="Meiryo" panose="020B0604030504040204" pitchFamily="34" charset="-128"/>
              </a:rPr>
              <a:t>[2]</a:t>
            </a:r>
            <a:r>
              <a:rPr lang="ja-JP" altLang="en-US" sz="2400" dirty="0">
                <a:latin typeface="Meiryo" panose="020B0604030504040204" pitchFamily="34" charset="-128"/>
                <a:ea typeface="Meiryo" panose="020B0604030504040204" pitchFamily="34" charset="-128"/>
              </a:rPr>
              <a:t>，計</a:t>
            </a:r>
            <a:r>
              <a:rPr lang="en-US" altLang="ja-JP" sz="2400" dirty="0">
                <a:latin typeface="Meiryo" panose="020B0604030504040204" pitchFamily="34" charset="-128"/>
                <a:ea typeface="Meiryo" panose="020B0604030504040204" pitchFamily="34" charset="-128"/>
              </a:rPr>
              <a:t>7</a:t>
            </a:r>
            <a:r>
              <a:rPr lang="ja-JP" altLang="en-US" sz="2400" dirty="0">
                <a:latin typeface="Meiryo" panose="020B0604030504040204" pitchFamily="34" charset="-128"/>
                <a:ea typeface="Meiryo" panose="020B0604030504040204" pitchFamily="34" charset="-128"/>
              </a:rPr>
              <a:t>つの方法を用いて難読化したもの．</a:t>
            </a:r>
            <a:endParaRPr lang="en-US" altLang="ja-JP" sz="2400" dirty="0">
              <a:latin typeface="Meiryo" panose="020B0604030504040204" pitchFamily="34" charset="-128"/>
              <a:ea typeface="Meiryo" panose="020B0604030504040204" pitchFamily="34" charset="-128"/>
            </a:endParaRPr>
          </a:p>
          <a:p>
            <a:pPr marL="592138" indent="-592138">
              <a:buNone/>
            </a:pPr>
            <a:endParaRPr lang="en-US" altLang="ja-JP" sz="2400"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BA1C1DE5-AFC5-1145-B221-D5CAB9A0C0C6}"/>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xmlns="" id="{697A7599-E288-634A-815B-145452B66E48}"/>
              </a:ext>
            </a:extLst>
          </p:cNvPr>
          <p:cNvSpPr txBox="1"/>
          <p:nvPr/>
        </p:nvSpPr>
        <p:spPr>
          <a:xfrm>
            <a:off x="473337" y="5657671"/>
            <a:ext cx="10819503" cy="1200329"/>
          </a:xfrm>
          <a:prstGeom prst="rect">
            <a:avLst/>
          </a:prstGeom>
          <a:solidFill>
            <a:schemeClr val="bg1"/>
          </a:solidFill>
        </p:spPr>
        <p:txBody>
          <a:bodyPr wrap="square" rtlCol="0">
            <a:spAutoFit/>
          </a:bodyPr>
          <a:lstStyle/>
          <a:p>
            <a:r>
              <a:rPr kumimoji="1" lang="en-US" altLang="ja-JP" dirty="0">
                <a:latin typeface="Calibri" panose="020F0502020204030204" pitchFamily="34" charset="0"/>
                <a:cs typeface="Calibri" panose="020F0502020204030204" pitchFamily="34" charset="0"/>
              </a:rPr>
              <a:t>*CentOS: https://</a:t>
            </a:r>
            <a:r>
              <a:rPr kumimoji="1" lang="en-US" altLang="ja-JP" dirty="0" err="1">
                <a:latin typeface="Calibri" panose="020F0502020204030204" pitchFamily="34" charset="0"/>
                <a:cs typeface="Calibri" panose="020F0502020204030204" pitchFamily="34" charset="0"/>
              </a:rPr>
              <a:t>www.centos.org</a:t>
            </a:r>
            <a:r>
              <a:rPr kumimoji="1" lang="en-US" altLang="ja-JP" dirty="0">
                <a:latin typeface="Calibri" panose="020F0502020204030204" pitchFamily="34" charset="0"/>
                <a:cs typeface="Calibri" panose="020F0502020204030204" pitchFamily="34" charset="0"/>
              </a:rPr>
              <a:t>/</a:t>
            </a:r>
          </a:p>
          <a:p>
            <a:r>
              <a:rPr kumimoji="1" lang="en-US" altLang="ja-JP" dirty="0">
                <a:latin typeface="Calibri" panose="020F0502020204030204" pitchFamily="34" charset="0"/>
                <a:cs typeface="Calibri" panose="020F0502020204030204" pitchFamily="34" charset="0"/>
              </a:rPr>
              <a:t>[1] C. </a:t>
            </a:r>
            <a:r>
              <a:rPr kumimoji="1" lang="en-US" altLang="ja-JP" dirty="0" err="1">
                <a:latin typeface="Calibri" panose="020F0502020204030204" pitchFamily="34" charset="0"/>
                <a:cs typeface="Calibri" panose="020F0502020204030204" pitchFamily="34" charset="0"/>
              </a:rPr>
              <a:t>Colberg</a:t>
            </a:r>
            <a:r>
              <a:rPr kumimoji="1" lang="en-US" altLang="ja-JP" dirty="0">
                <a:latin typeface="Calibri" panose="020F0502020204030204" pitchFamily="34" charset="0"/>
                <a:cs typeface="Calibri" panose="020F0502020204030204" pitchFamily="34" charset="0"/>
              </a:rPr>
              <a:t>, “The Tigress diversifying C </a:t>
            </a:r>
            <a:r>
              <a:rPr kumimoji="1" lang="en-US" altLang="ja-JP" dirty="0" err="1">
                <a:latin typeface="Calibri" panose="020F0502020204030204" pitchFamily="34" charset="0"/>
                <a:cs typeface="Calibri" panose="020F0502020204030204" pitchFamily="34" charset="0"/>
              </a:rPr>
              <a:t>virtualizer</a:t>
            </a:r>
            <a:r>
              <a:rPr lang="en-US" altLang="ja-JP" dirty="0">
                <a:latin typeface="Calibri" panose="020F0502020204030204" pitchFamily="34" charset="0"/>
                <a:cs typeface="Calibri" panose="020F0502020204030204" pitchFamily="34" charset="0"/>
              </a:rPr>
              <a:t>”, http://tigress.cs.arizona.edu/</a:t>
            </a:r>
          </a:p>
          <a:p>
            <a:r>
              <a:rPr lang="en-US" altLang="ja-JP" dirty="0">
                <a:latin typeface="Calibri" panose="020F0502020204030204" pitchFamily="34" charset="0"/>
                <a:ea typeface="Meiryo" charset="-128"/>
                <a:cs typeface="Calibri" panose="020F0502020204030204" pitchFamily="34" charset="0"/>
              </a:rPr>
              <a:t>[2] J. Murakami, Y. </a:t>
            </a:r>
            <a:r>
              <a:rPr lang="en-US" altLang="ja-JP" dirty="0" err="1">
                <a:latin typeface="Calibri" panose="020F0502020204030204" pitchFamily="34" charset="0"/>
                <a:ea typeface="Meiryo" charset="-128"/>
                <a:cs typeface="Calibri" panose="020F0502020204030204" pitchFamily="34" charset="0"/>
              </a:rPr>
              <a:t>Kanzaki</a:t>
            </a:r>
            <a:r>
              <a:rPr lang="en-US" altLang="ja-JP" dirty="0">
                <a:latin typeface="Calibri" panose="020F0502020204030204" pitchFamily="34" charset="0"/>
                <a:ea typeface="Meiryo" charset="-128"/>
                <a:cs typeface="Calibri" panose="020F0502020204030204" pitchFamily="34" charset="0"/>
              </a:rPr>
              <a:t>, A. </a:t>
            </a:r>
            <a:r>
              <a:rPr lang="en-US" altLang="ja-JP" dirty="0" err="1">
                <a:latin typeface="Calibri" panose="020F0502020204030204" pitchFamily="34" charset="0"/>
                <a:ea typeface="Meiryo" charset="-128"/>
                <a:cs typeface="Calibri" panose="020F0502020204030204" pitchFamily="34" charset="0"/>
              </a:rPr>
              <a:t>Monden</a:t>
            </a:r>
            <a:r>
              <a:rPr lang="en-US" altLang="ja-JP" dirty="0">
                <a:latin typeface="Calibri" panose="020F0502020204030204" pitchFamily="34" charset="0"/>
                <a:ea typeface="Meiryo" charset="-128"/>
                <a:cs typeface="Calibri" panose="020F0502020204030204" pitchFamily="34" charset="0"/>
              </a:rPr>
              <a:t>, “A Dynamic Obfuscation Method for Hiding Control Flows of the Program”, 2018</a:t>
            </a:r>
            <a:endParaRPr lang="ja-JP" altLang="en-US" dirty="0">
              <a:latin typeface="Calibri" panose="020F0502020204030204" pitchFamily="34" charset="0"/>
              <a:ea typeface="Meiryo" charset="-128"/>
              <a:cs typeface="Calibri" panose="020F0502020204030204" pitchFamily="34" charset="0"/>
            </a:endParaRPr>
          </a:p>
        </p:txBody>
      </p:sp>
    </p:spTree>
    <p:extLst>
      <p:ext uri="{BB962C8B-B14F-4D97-AF65-F5344CB8AC3E}">
        <p14:creationId xmlns:p14="http://schemas.microsoft.com/office/powerpoint/2010/main" val="338740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5069F-713D-F04E-B285-B10EDB0E0314}"/>
              </a:ext>
            </a:extLst>
          </p:cNvPr>
          <p:cNvSpPr>
            <a:spLocks noGrp="1"/>
          </p:cNvSpPr>
          <p:nvPr>
            <p:ph type="title"/>
          </p:nvPr>
        </p:nvSpPr>
        <p:spPr>
          <a:xfrm>
            <a:off x="704335" y="294198"/>
            <a:ext cx="10250177" cy="701225"/>
          </a:xfrm>
        </p:spPr>
        <p:txBody>
          <a:bodyPr/>
          <a:lstStyle/>
          <a:p>
            <a:r>
              <a:rPr lang="ja-JP" altLang="en-US" dirty="0"/>
              <a:t>難読化</a:t>
            </a:r>
            <a:r>
              <a:rPr lang="ja-JP" altLang="en-US" dirty="0">
                <a:latin typeface="Meiryo" panose="020B0604030504040204" pitchFamily="34" charset="-128"/>
                <a:ea typeface="Meiryo" panose="020B0604030504040204" pitchFamily="34" charset="-128"/>
              </a:rPr>
              <a:t>方法</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05A20463-771B-5648-B5BA-49BA52C7D657}"/>
              </a:ext>
            </a:extLst>
          </p:cNvPr>
          <p:cNvSpPr>
            <a:spLocks noGrp="1"/>
          </p:cNvSpPr>
          <p:nvPr>
            <p:ph idx="1"/>
          </p:nvPr>
        </p:nvSpPr>
        <p:spPr>
          <a:xfrm>
            <a:off x="704335" y="1253765"/>
            <a:ext cx="10419294" cy="4918435"/>
          </a:xfrm>
        </p:spPr>
        <p:txBody>
          <a:bodyPr>
            <a:normAutofit/>
          </a:bodyPr>
          <a:lstStyle/>
          <a:p>
            <a:pPr marL="457200" indent="-457200">
              <a:buFont typeface="+mj-lt"/>
              <a:buAutoNum type="arabicPeriod"/>
              <a:tabLst>
                <a:tab pos="1320800" algn="l"/>
              </a:tabLst>
            </a:pPr>
            <a:r>
              <a:rPr lang="en-US" sz="2600" i="1" dirty="0" err="1">
                <a:latin typeface="Meiryo" panose="020B0604030504040204" pitchFamily="34" charset="-128"/>
                <a:ea typeface="Meiryo" panose="020B0604030504040204" pitchFamily="34" charset="-128"/>
              </a:rPr>
              <a:t>aaa</a:t>
            </a:r>
            <a:r>
              <a:rPr lang="en-US" sz="2600" i="1" dirty="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関数の呼び出しの難読化</a:t>
            </a:r>
            <a:r>
              <a:rPr lang="ja-JP" altLang="en-US" sz="2600" dirty="0">
                <a:latin typeface="Meiryo" panose="020B0604030504040204" pitchFamily="34" charset="-128"/>
                <a:ea typeface="Meiryo" panose="020B0604030504040204" pitchFamily="34" charset="-128"/>
              </a:rPr>
              <a:t>．</a:t>
            </a:r>
            <a:endParaRPr lang="en-US" sz="2600" dirty="0">
              <a:latin typeface="Meiryo" panose="020B0604030504040204" pitchFamily="34" charset="-128"/>
              <a:ea typeface="Meiryo" panose="020B0604030504040204" pitchFamily="34" charset="-128"/>
            </a:endParaRPr>
          </a:p>
          <a:p>
            <a:pPr marL="457200" indent="-457200">
              <a:buFont typeface="+mj-lt"/>
              <a:buAutoNum type="arabicPeriod" startAt="2"/>
            </a:pPr>
            <a:r>
              <a:rPr lang="en-US" sz="2600" i="1" dirty="0" err="1">
                <a:latin typeface="Meiryo" panose="020B0604030504040204" pitchFamily="34" charset="-128"/>
                <a:ea typeface="Meiryo" panose="020B0604030504040204" pitchFamily="34" charset="-128"/>
              </a:rPr>
              <a:t>addop</a:t>
            </a:r>
            <a:r>
              <a:rPr lang="en-US" sz="2600" i="1" dirty="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条件分岐を挿入する難読化</a:t>
            </a:r>
            <a:r>
              <a:rPr kumimoji="1" lang="en-US" altLang="ja-JP" sz="2600" dirty="0">
                <a:latin typeface="Meiryo" panose="020B0604030504040204" pitchFamily="34" charset="-128"/>
                <a:ea typeface="Meiryo" panose="020B0604030504040204" pitchFamily="34" charset="-128"/>
              </a:rPr>
              <a:t>.</a:t>
            </a:r>
            <a:endParaRPr lang="en-US" sz="2600" dirty="0">
              <a:latin typeface="Meiryo" panose="020B0604030504040204" pitchFamily="34" charset="-128"/>
              <a:ea typeface="Meiryo" panose="020B0604030504040204" pitchFamily="34" charset="-128"/>
            </a:endParaRPr>
          </a:p>
          <a:p>
            <a:pPr marL="457200" indent="-457200">
              <a:buFont typeface="+mj-lt"/>
              <a:buAutoNum type="arabicPeriod" startAt="3"/>
            </a:pPr>
            <a:r>
              <a:rPr lang="en-US" sz="2600" i="1" dirty="0" err="1">
                <a:latin typeface="Meiryo" panose="020B0604030504040204" pitchFamily="34" charset="-128"/>
                <a:ea typeface="Meiryo" panose="020B0604030504040204" pitchFamily="34" charset="-128"/>
              </a:rPr>
              <a:t>enca</a:t>
            </a:r>
            <a:r>
              <a:rPr lang="en-US" sz="2600" i="1" dirty="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算術式の難読化</a:t>
            </a:r>
            <a:r>
              <a:rPr lang="ja-JP" altLang="en-US" sz="2600" dirty="0">
                <a:latin typeface="Meiryo" panose="020B0604030504040204" pitchFamily="34" charset="-128"/>
                <a:ea typeface="Meiryo" panose="020B0604030504040204" pitchFamily="34" charset="-128"/>
              </a:rPr>
              <a:t>．</a:t>
            </a:r>
            <a:endParaRPr lang="en-US" sz="2600" dirty="0">
              <a:latin typeface="Meiryo" panose="020B0604030504040204" pitchFamily="34" charset="-128"/>
              <a:ea typeface="Meiryo" panose="020B0604030504040204" pitchFamily="34" charset="-128"/>
            </a:endParaRPr>
          </a:p>
          <a:p>
            <a:pPr marL="457200" indent="-457200">
              <a:buFont typeface="+mj-lt"/>
              <a:buAutoNum type="arabicPeriod" startAt="3"/>
              <a:tabLst>
                <a:tab pos="1373188" algn="l"/>
              </a:tabLst>
            </a:pPr>
            <a:r>
              <a:rPr lang="en-US" sz="2600" i="1" dirty="0" err="1">
                <a:latin typeface="Meiryo" panose="020B0604030504040204" pitchFamily="34" charset="-128"/>
                <a:ea typeface="Meiryo" panose="020B0604030504040204" pitchFamily="34" charset="-128"/>
              </a:rPr>
              <a:t>encl</a:t>
            </a:r>
            <a:r>
              <a:rPr lang="en-US" sz="2600" i="1" dirty="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プログラムにあるリテラル値の難読化</a:t>
            </a:r>
            <a:r>
              <a:rPr lang="ja-JP" altLang="en-US" sz="2600" dirty="0">
                <a:latin typeface="Meiryo" panose="020B0604030504040204" pitchFamily="34" charset="-128"/>
                <a:ea typeface="Meiryo" panose="020B0604030504040204" pitchFamily="34" charset="-128"/>
              </a:rPr>
              <a:t>．</a:t>
            </a:r>
            <a:endParaRPr lang="en-US" altLang="ja-JP" sz="2600" dirty="0">
              <a:latin typeface="Meiryo" panose="020B0604030504040204" pitchFamily="34" charset="-128"/>
              <a:ea typeface="Meiryo" panose="020B0604030504040204" pitchFamily="34" charset="-128"/>
            </a:endParaRPr>
          </a:p>
          <a:p>
            <a:pPr marL="457200" indent="-457200">
              <a:buFont typeface="+mj-lt"/>
              <a:buAutoNum type="arabicPeriod" startAt="3"/>
              <a:tabLst>
                <a:tab pos="1325563" algn="l"/>
              </a:tabLst>
            </a:pPr>
            <a:r>
              <a:rPr lang="en-US" sz="2600" i="1" dirty="0">
                <a:latin typeface="Meiryo" panose="020B0604030504040204" pitchFamily="34" charset="-128"/>
                <a:ea typeface="Meiryo" panose="020B0604030504040204" pitchFamily="34" charset="-128"/>
              </a:rPr>
              <a:t>flat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制御構造を平滑化する難読化</a:t>
            </a:r>
            <a:r>
              <a:rPr lang="ja-JP" altLang="en-US" sz="2600" dirty="0">
                <a:latin typeface="Meiryo" panose="020B0604030504040204" pitchFamily="34" charset="-128"/>
                <a:ea typeface="Meiryo" panose="020B0604030504040204" pitchFamily="34" charset="-128"/>
              </a:rPr>
              <a:t>．</a:t>
            </a:r>
            <a:endParaRPr lang="en-US" sz="2600" dirty="0">
              <a:latin typeface="Meiryo" panose="020B0604030504040204" pitchFamily="34" charset="-128"/>
              <a:ea typeface="Meiryo" panose="020B0604030504040204" pitchFamily="34" charset="-128"/>
            </a:endParaRPr>
          </a:p>
          <a:p>
            <a:pPr marL="457200" indent="-457200">
              <a:buFont typeface="+mj-lt"/>
              <a:buAutoNum type="arabicPeriod" startAt="3"/>
              <a:tabLst>
                <a:tab pos="1241425" algn="l"/>
              </a:tabLst>
            </a:pPr>
            <a:r>
              <a:rPr lang="en-US" sz="2600" i="1" dirty="0" err="1">
                <a:latin typeface="Meiryo" panose="020B0604030504040204" pitchFamily="34" charset="-128"/>
                <a:ea typeface="Meiryo" panose="020B0604030504040204" pitchFamily="34" charset="-128"/>
              </a:rPr>
              <a:t>vir</a:t>
            </a:r>
            <a:r>
              <a:rPr lang="en-US" sz="2600" i="1" dirty="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インタプリタエンジンを用いた難読化</a:t>
            </a:r>
            <a:r>
              <a:rPr lang="ja-JP" altLang="en-US" sz="2600" dirty="0">
                <a:latin typeface="Meiryo" panose="020B0604030504040204" pitchFamily="34" charset="-128"/>
                <a:ea typeface="Meiryo" panose="020B0604030504040204" pitchFamily="34" charset="-128"/>
              </a:rPr>
              <a:t>．</a:t>
            </a:r>
            <a:endParaRPr lang="en-US" altLang="ja-JP" sz="2600" dirty="0">
              <a:latin typeface="Meiryo" panose="020B0604030504040204" pitchFamily="34" charset="-128"/>
              <a:ea typeface="Meiryo" panose="020B0604030504040204" pitchFamily="34" charset="-128"/>
            </a:endParaRPr>
          </a:p>
          <a:p>
            <a:pPr marL="457200" indent="-457200">
              <a:buFont typeface="+mj-lt"/>
              <a:buAutoNum type="arabicPeriod" startAt="3"/>
              <a:tabLst>
                <a:tab pos="1350963" algn="l"/>
              </a:tabLst>
            </a:pPr>
            <a:r>
              <a:rPr lang="en-US" altLang="ja-JP" sz="2600" i="1" dirty="0" err="1">
                <a:latin typeface="Meiryo" panose="020B0604030504040204" pitchFamily="34" charset="-128"/>
                <a:ea typeface="Meiryo" panose="020B0604030504040204" pitchFamily="34" charset="-128"/>
              </a:rPr>
              <a:t>jmp</a:t>
            </a:r>
            <a:r>
              <a:rPr lang="en-US" altLang="ja-JP" sz="2600" i="1" dirty="0">
                <a:latin typeface="Meiryo" panose="020B0604030504040204" pitchFamily="34" charset="-128"/>
                <a:ea typeface="Meiryo" panose="020B0604030504040204" pitchFamily="34" charset="-128"/>
              </a:rPr>
              <a:t> </a:t>
            </a:r>
            <a:r>
              <a:rPr lang="en-US" altLang="ja-JP" sz="2600" dirty="0">
                <a:latin typeface="Meiryo" panose="020B0604030504040204" pitchFamily="34" charset="-128"/>
                <a:ea typeface="Meiryo" panose="020B0604030504040204" pitchFamily="34" charset="-128"/>
              </a:rPr>
              <a:t>: </a:t>
            </a:r>
            <a:r>
              <a:rPr kumimoji="1" lang="ja-JP" altLang="en-US" sz="2600" dirty="0">
                <a:latin typeface="Meiryo" panose="020B0604030504040204" pitchFamily="34" charset="-128"/>
                <a:ea typeface="Meiryo" panose="020B0604030504040204" pitchFamily="34" charset="-128"/>
              </a:rPr>
              <a:t>分岐命令をカムフラージュする難読化．</a:t>
            </a:r>
            <a:endParaRPr kumimoji="1" lang="en-US" altLang="ja-JP" sz="2600" dirty="0">
              <a:latin typeface="Meiryo" panose="020B0604030504040204" pitchFamily="34" charset="-128"/>
              <a:ea typeface="Meiryo" panose="020B0604030504040204" pitchFamily="34" charset="-128"/>
            </a:endParaRPr>
          </a:p>
          <a:p>
            <a:pPr marL="0" indent="0">
              <a:buNone/>
              <a:tabLst>
                <a:tab pos="1350963" algn="l"/>
              </a:tabLst>
            </a:pPr>
            <a:endParaRPr lang="en-US" sz="2400" dirty="0">
              <a:latin typeface="Meiryo" panose="020B0604030504040204" pitchFamily="34" charset="-128"/>
              <a:ea typeface="Meiryo" panose="020B0604030504040204" pitchFamily="34" charset="-128"/>
            </a:endParaRPr>
          </a:p>
          <a:p>
            <a:pPr marL="457200" indent="-457200">
              <a:buFont typeface="+mj-lt"/>
              <a:buAutoNum type="arabicPeriod" startAt="3"/>
              <a:tabLst>
                <a:tab pos="1373188" algn="l"/>
              </a:tabLst>
            </a:pPr>
            <a:endParaRPr lang="en-US" sz="2400" dirty="0">
              <a:latin typeface="Meiryo" panose="020B0604030504040204" pitchFamily="34" charset="-128"/>
              <a:ea typeface="Meiryo" panose="020B0604030504040204" pitchFamily="34" charset="-128"/>
            </a:endParaRPr>
          </a:p>
          <a:p>
            <a:pPr marL="457200" indent="-457200">
              <a:buFont typeface="+mj-lt"/>
              <a:buAutoNum type="arabicPeriod" startAt="3"/>
            </a:pPr>
            <a:endParaRPr lang="en-US" sz="2400" i="1"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A8F240EB-7930-C444-8C9D-B51F60A3A4C1}"/>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6</a:t>
            </a:fld>
            <a:endParaRPr kumimoji="1" lang="ja-JP" altLang="en-US"/>
          </a:p>
        </p:txBody>
      </p:sp>
    </p:spTree>
    <p:extLst>
      <p:ext uri="{BB962C8B-B14F-4D97-AF65-F5344CB8AC3E}">
        <p14:creationId xmlns:p14="http://schemas.microsoft.com/office/powerpoint/2010/main" val="2771602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E8309B-5746-E240-AFFA-00BE55D1BC22}"/>
              </a:ext>
            </a:extLst>
          </p:cNvPr>
          <p:cNvSpPr>
            <a:spLocks noGrp="1"/>
          </p:cNvSpPr>
          <p:nvPr>
            <p:ph type="title"/>
          </p:nvPr>
        </p:nvSpPr>
        <p:spPr>
          <a:xfrm>
            <a:off x="666365" y="294198"/>
            <a:ext cx="10288147" cy="701225"/>
          </a:xfrm>
        </p:spPr>
        <p:txBody>
          <a:bodyPr/>
          <a:lstStyle/>
          <a:p>
            <a:r>
              <a:rPr lang="en-US" altLang="ja-JP" dirty="0">
                <a:latin typeface="Meiryo" panose="020B0604030504040204" pitchFamily="34" charset="-128"/>
                <a:ea typeface="Meiryo" panose="020B0604030504040204" pitchFamily="34" charset="-128"/>
              </a:rPr>
              <a:t>(Step 2) </a:t>
            </a:r>
            <a:r>
              <a:rPr lang="ja-JP" altLang="en-US" dirty="0">
                <a:latin typeface="Meiryo" panose="020B0604030504040204" pitchFamily="34" charset="-128"/>
                <a:ea typeface="Meiryo" panose="020B0604030504040204" pitchFamily="34" charset="-128"/>
              </a:rPr>
              <a:t>特徴データの取得（</a:t>
            </a:r>
            <a:r>
              <a:rPr lang="en-US" altLang="ja-JP" dirty="0">
                <a:latin typeface="Meiryo" panose="020B0604030504040204" pitchFamily="34" charset="-128"/>
                <a:ea typeface="Meiryo" panose="020B0604030504040204" pitchFamily="34" charset="-128"/>
              </a:rPr>
              <a:t>1/2</a:t>
            </a:r>
            <a:r>
              <a:rPr lang="ja-JP" altLang="en-US" dirty="0">
                <a:latin typeface="Meiryo" panose="020B0604030504040204" pitchFamily="34" charset="-128"/>
                <a:ea typeface="Meiryo" panose="020B0604030504040204" pitchFamily="34" charset="-128"/>
              </a:rPr>
              <a:t>）</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F5B2029E-AEAA-4F45-AC5A-6A384434F514}"/>
              </a:ext>
            </a:extLst>
          </p:cNvPr>
          <p:cNvSpPr>
            <a:spLocks noGrp="1"/>
          </p:cNvSpPr>
          <p:nvPr>
            <p:ph idx="1"/>
          </p:nvPr>
        </p:nvSpPr>
        <p:spPr>
          <a:xfrm>
            <a:off x="6260123" y="1253765"/>
            <a:ext cx="4694389" cy="5159872"/>
          </a:xfrm>
        </p:spPr>
        <p:txBody>
          <a:bodyPr>
            <a:normAutofit/>
          </a:bodyPr>
          <a:lstStyle/>
          <a:p>
            <a:pPr marL="457200" indent="-457200">
              <a:buFont typeface="+mj-lt"/>
              <a:buAutoNum type="arabicPeriod"/>
            </a:pPr>
            <a:r>
              <a:rPr lang="en-US" sz="2600" b="1" dirty="0">
                <a:latin typeface="Meiryo" panose="020B0604030504040204" pitchFamily="34" charset="-128"/>
                <a:ea typeface="Meiryo" panose="020B0604030504040204" pitchFamily="34" charset="-128"/>
              </a:rPr>
              <a:t>Len </a:t>
            </a:r>
            <a:r>
              <a:rPr lang="en-US" sz="2600" dirty="0">
                <a:latin typeface="Meiryo" panose="020B0604030504040204" pitchFamily="34" charset="-128"/>
                <a:ea typeface="Meiryo" panose="020B0604030504040204" pitchFamily="34" charset="-128"/>
              </a:rPr>
              <a:t>: </a:t>
            </a:r>
            <a:r>
              <a:rPr lang="ja-JP" altLang="en-US" sz="2600" dirty="0">
                <a:latin typeface="Meiryo" panose="020B0604030504040204" pitchFamily="34" charset="-128"/>
                <a:ea typeface="Meiryo" panose="020B0604030504040204" pitchFamily="34" charset="-128"/>
              </a:rPr>
              <a:t>関数に含まれる命令の総数．</a:t>
            </a:r>
            <a:endParaRPr lang="en-US" sz="2600" b="1" dirty="0">
              <a:latin typeface="Meiryo" panose="020B0604030504040204" pitchFamily="34" charset="-128"/>
              <a:ea typeface="Meiryo" panose="020B0604030504040204" pitchFamily="34" charset="-128"/>
            </a:endParaRPr>
          </a:p>
          <a:p>
            <a:pPr marL="457200" indent="-457200">
              <a:buFont typeface="+mj-lt"/>
              <a:buAutoNum type="arabicPeriod"/>
            </a:pPr>
            <a:r>
              <a:rPr lang="en-US" altLang="ja-JP" sz="2600" b="1" dirty="0">
                <a:latin typeface="Meiryo" panose="020B0604030504040204" pitchFamily="34" charset="-128"/>
                <a:ea typeface="Meiryo" panose="020B0604030504040204" pitchFamily="34" charset="-128"/>
              </a:rPr>
              <a:t>Art </a:t>
            </a:r>
            <a:r>
              <a:rPr lang="en-US" altLang="ja-JP" sz="2600" dirty="0">
                <a:latin typeface="Meiryo" panose="020B0604030504040204" pitchFamily="34" charset="-128"/>
                <a:ea typeface="Meiryo" panose="020B0604030504040204" pitchFamily="34" charset="-128"/>
              </a:rPr>
              <a:t>:  </a:t>
            </a:r>
            <a:r>
              <a:rPr lang="ja-JP" altLang="en-US" sz="2600" dirty="0">
                <a:latin typeface="Meiryo" panose="020B0604030504040204" pitchFamily="34" charset="-128"/>
                <a:ea typeface="Meiryo" panose="020B0604030504040204" pitchFamily="34" charset="-128"/>
              </a:rPr>
              <a:t>関数を構成するコード全体の不自然さ</a:t>
            </a:r>
            <a:r>
              <a:rPr lang="en-US" altLang="ja-JP" sz="2600" baseline="30000" dirty="0">
                <a:latin typeface="Meiryo" panose="020B0604030504040204" pitchFamily="34" charset="-128"/>
                <a:ea typeface="Meiryo" panose="020B0604030504040204" pitchFamily="34" charset="-128"/>
              </a:rPr>
              <a:t>[1]</a:t>
            </a:r>
            <a:r>
              <a:rPr lang="ja-JP" altLang="en-US" sz="2600" dirty="0">
                <a:latin typeface="Meiryo" panose="020B0604030504040204" pitchFamily="34" charset="-128"/>
                <a:ea typeface="Meiryo" panose="020B0604030504040204" pitchFamily="34" charset="-128"/>
              </a:rPr>
              <a:t>の指標</a:t>
            </a:r>
            <a:r>
              <a:rPr lang="ja-JP" altLang="en-US" sz="2600" dirty="0" smtClean="0">
                <a:latin typeface="Meiryo" panose="020B0604030504040204" pitchFamily="34" charset="-128"/>
                <a:ea typeface="Meiryo" panose="020B0604030504040204" pitchFamily="34" charset="-128"/>
              </a:rPr>
              <a:t>．</a:t>
            </a:r>
            <a:endParaRPr lang="en-US" sz="2600" b="1" dirty="0" smtClean="0">
              <a:latin typeface="Meiryo" panose="020B0604030504040204" pitchFamily="34" charset="-128"/>
              <a:ea typeface="Meiryo" panose="020B0604030504040204" pitchFamily="34" charset="-128"/>
            </a:endParaRPr>
          </a:p>
          <a:p>
            <a:pPr marL="457200" indent="-457200">
              <a:buFont typeface="+mj-lt"/>
              <a:buAutoNum type="arabicPeriod"/>
            </a:pPr>
            <a:r>
              <a:rPr lang="en-US" sz="2600" b="1" dirty="0" err="1" smtClean="0">
                <a:latin typeface="Meiryo" panose="020B0604030504040204" pitchFamily="34" charset="-128"/>
                <a:ea typeface="Meiryo" panose="020B0604030504040204" pitchFamily="34" charset="-128"/>
              </a:rPr>
              <a:t>Unq</a:t>
            </a:r>
            <a:r>
              <a:rPr lang="en-US" sz="2600" b="1" dirty="0" smtClean="0">
                <a:latin typeface="Meiryo" panose="020B0604030504040204" pitchFamily="34" charset="-128"/>
                <a:ea typeface="Meiryo" panose="020B0604030504040204" pitchFamily="34" charset="-128"/>
              </a:rPr>
              <a:t> </a:t>
            </a:r>
            <a:r>
              <a:rPr lang="en-US" sz="2600" dirty="0">
                <a:latin typeface="Meiryo" panose="020B0604030504040204" pitchFamily="34" charset="-128"/>
                <a:ea typeface="Meiryo" panose="020B0604030504040204" pitchFamily="34" charset="-128"/>
              </a:rPr>
              <a:t>: </a:t>
            </a:r>
            <a:r>
              <a:rPr lang="ja-JP" altLang="en-US" sz="2600" dirty="0">
                <a:latin typeface="Meiryo" panose="020B0604030504040204" pitchFamily="34" charset="-128"/>
                <a:ea typeface="Meiryo" panose="020B0604030504040204" pitchFamily="34" charset="-128"/>
              </a:rPr>
              <a:t>関数内のユニークな命令の数</a:t>
            </a:r>
            <a:r>
              <a:rPr lang="ja-JP" altLang="en-US" sz="2600" dirty="0" smtClean="0">
                <a:latin typeface="Meiryo" panose="020B0604030504040204" pitchFamily="34" charset="-128"/>
                <a:ea typeface="Meiryo" panose="020B0604030504040204" pitchFamily="34" charset="-128"/>
              </a:rPr>
              <a:t>．</a:t>
            </a:r>
            <a:endParaRPr lang="en-US" sz="2600" b="1"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E4343E51-B33F-E64A-BD64-6F04EC12A3ED}"/>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7</a:t>
            </a:fld>
            <a:endParaRPr kumimoji="1" lang="ja-JP" altLang="en-US"/>
          </a:p>
        </p:txBody>
      </p:sp>
      <p:grpSp>
        <p:nvGrpSpPr>
          <p:cNvPr id="38" name="Group 37">
            <a:extLst>
              <a:ext uri="{FF2B5EF4-FFF2-40B4-BE49-F238E27FC236}">
                <a16:creationId xmlns:a16="http://schemas.microsoft.com/office/drawing/2014/main" xmlns="" id="{648DCFB5-F169-5744-B499-F6EC48571FE0}"/>
              </a:ext>
            </a:extLst>
          </p:cNvPr>
          <p:cNvGrpSpPr/>
          <p:nvPr/>
        </p:nvGrpSpPr>
        <p:grpSpPr>
          <a:xfrm>
            <a:off x="647435" y="1061701"/>
            <a:ext cx="5438234" cy="5559765"/>
            <a:chOff x="611209" y="959673"/>
            <a:chExt cx="5446719" cy="5566836"/>
          </a:xfrm>
        </p:grpSpPr>
        <p:grpSp>
          <p:nvGrpSpPr>
            <p:cNvPr id="28" name="Group 27">
              <a:extLst>
                <a:ext uri="{FF2B5EF4-FFF2-40B4-BE49-F238E27FC236}">
                  <a16:creationId xmlns:a16="http://schemas.microsoft.com/office/drawing/2014/main" xmlns="" id="{4D391A74-D2D1-BE43-A1DF-B60DEB90D3E4}"/>
                </a:ext>
              </a:extLst>
            </p:cNvPr>
            <p:cNvGrpSpPr/>
            <p:nvPr/>
          </p:nvGrpSpPr>
          <p:grpSpPr>
            <a:xfrm>
              <a:off x="611209" y="959673"/>
              <a:ext cx="5446719" cy="5550605"/>
              <a:chOff x="611209" y="1070885"/>
              <a:chExt cx="5446719" cy="5550606"/>
            </a:xfrm>
          </p:grpSpPr>
          <p:grpSp>
            <p:nvGrpSpPr>
              <p:cNvPr id="17" name="Group 16">
                <a:extLst>
                  <a:ext uri="{FF2B5EF4-FFF2-40B4-BE49-F238E27FC236}">
                    <a16:creationId xmlns:a16="http://schemas.microsoft.com/office/drawing/2014/main" xmlns="" id="{4E26699E-D346-6D43-859B-70B3195EEFA7}"/>
                  </a:ext>
                </a:extLst>
              </p:cNvPr>
              <p:cNvGrpSpPr/>
              <p:nvPr/>
            </p:nvGrpSpPr>
            <p:grpSpPr>
              <a:xfrm>
                <a:off x="2323978" y="1070885"/>
                <a:ext cx="2830702" cy="383462"/>
                <a:chOff x="1915299" y="1098632"/>
                <a:chExt cx="2830702" cy="383462"/>
              </a:xfrm>
            </p:grpSpPr>
            <p:grpSp>
              <p:nvGrpSpPr>
                <p:cNvPr id="11" name="Group 10">
                  <a:extLst>
                    <a:ext uri="{FF2B5EF4-FFF2-40B4-BE49-F238E27FC236}">
                      <a16:creationId xmlns:a16="http://schemas.microsoft.com/office/drawing/2014/main" xmlns="" id="{CF4638BB-502C-164A-894A-299254EE4824}"/>
                    </a:ext>
                  </a:extLst>
                </p:cNvPr>
                <p:cNvGrpSpPr/>
                <p:nvPr/>
              </p:nvGrpSpPr>
              <p:grpSpPr>
                <a:xfrm>
                  <a:off x="1915299" y="1098632"/>
                  <a:ext cx="1219686" cy="383461"/>
                  <a:chOff x="1779374" y="1091444"/>
                  <a:chExt cx="1219686" cy="383461"/>
                </a:xfrm>
              </p:grpSpPr>
              <p:sp>
                <p:nvSpPr>
                  <p:cNvPr id="9" name="Rectangle 8">
                    <a:extLst>
                      <a:ext uri="{FF2B5EF4-FFF2-40B4-BE49-F238E27FC236}">
                        <a16:creationId xmlns:a16="http://schemas.microsoft.com/office/drawing/2014/main" xmlns="" id="{ED8F38EF-3248-354A-B8C8-FBFC2C954B3C}"/>
                      </a:ext>
                    </a:extLst>
                  </p:cNvPr>
                  <p:cNvSpPr/>
                  <p:nvPr/>
                </p:nvSpPr>
                <p:spPr>
                  <a:xfrm>
                    <a:off x="1779374" y="1144666"/>
                    <a:ext cx="259492" cy="235902"/>
                  </a:xfrm>
                  <a:prstGeom prst="rect">
                    <a:avLst/>
                  </a:prstGeom>
                  <a:solidFill>
                    <a:srgbClr val="FF0000">
                      <a:alpha val="41961"/>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1C063372-30B5-BA4F-A9FA-693B9715BB8D}"/>
                      </a:ext>
                    </a:extLst>
                  </p:cNvPr>
                  <p:cNvSpPr txBox="1"/>
                  <p:nvPr/>
                </p:nvSpPr>
                <p:spPr>
                  <a:xfrm>
                    <a:off x="2038864" y="1091444"/>
                    <a:ext cx="960196" cy="383461"/>
                  </a:xfrm>
                  <a:prstGeom prst="rect">
                    <a:avLst/>
                  </a:prstGeom>
                  <a:noFill/>
                </p:spPr>
                <p:txBody>
                  <a:bodyPr wrap="square" rtlCol="0" anchor="ctr">
                    <a:spAutoFit/>
                  </a:bodyPr>
                  <a:lstStyle/>
                  <a:p>
                    <a:r>
                      <a:rPr lang="ja-JP" altLang="en-US" dirty="0">
                        <a:latin typeface="Meiryo" panose="020B0604030504040204" pitchFamily="34" charset="-128"/>
                        <a:ea typeface="Meiryo" panose="020B0604030504040204" pitchFamily="34" charset="-128"/>
                      </a:rPr>
                      <a:t>難読化</a:t>
                    </a:r>
                    <a:endParaRPr lang="en-US" dirty="0">
                      <a:latin typeface="Meiryo" panose="020B0604030504040204" pitchFamily="34" charset="-128"/>
                      <a:ea typeface="Meiryo" panose="020B0604030504040204" pitchFamily="34" charset="-128"/>
                    </a:endParaRPr>
                  </a:p>
                </p:txBody>
              </p:sp>
            </p:grpSp>
            <p:grpSp>
              <p:nvGrpSpPr>
                <p:cNvPr id="16" name="Group 15">
                  <a:extLst>
                    <a:ext uri="{FF2B5EF4-FFF2-40B4-BE49-F238E27FC236}">
                      <a16:creationId xmlns:a16="http://schemas.microsoft.com/office/drawing/2014/main" xmlns="" id="{736032BC-9C6F-6642-9761-A9F4557E3E2A}"/>
                    </a:ext>
                  </a:extLst>
                </p:cNvPr>
                <p:cNvGrpSpPr/>
                <p:nvPr/>
              </p:nvGrpSpPr>
              <p:grpSpPr>
                <a:xfrm>
                  <a:off x="3237895" y="1098633"/>
                  <a:ext cx="1508106" cy="383461"/>
                  <a:chOff x="4343391" y="1075632"/>
                  <a:chExt cx="1508106" cy="383461"/>
                </a:xfrm>
              </p:grpSpPr>
              <p:sp>
                <p:nvSpPr>
                  <p:cNvPr id="14" name="TextBox 13">
                    <a:extLst>
                      <a:ext uri="{FF2B5EF4-FFF2-40B4-BE49-F238E27FC236}">
                        <a16:creationId xmlns:a16="http://schemas.microsoft.com/office/drawing/2014/main" xmlns="" id="{D8727A3F-32C4-F34F-BB24-05EA6BF8E0DD}"/>
                      </a:ext>
                    </a:extLst>
                  </p:cNvPr>
                  <p:cNvSpPr txBox="1"/>
                  <p:nvPr/>
                </p:nvSpPr>
                <p:spPr>
                  <a:xfrm>
                    <a:off x="4608844" y="1075632"/>
                    <a:ext cx="1242653" cy="383461"/>
                  </a:xfrm>
                  <a:prstGeom prst="rect">
                    <a:avLst/>
                  </a:prstGeom>
                  <a:noFill/>
                </p:spPr>
                <p:txBody>
                  <a:bodyPr wrap="square" rtlCol="0" anchor="ctr">
                    <a:spAutoFit/>
                  </a:bodyPr>
                  <a:lstStyle/>
                  <a:p>
                    <a:r>
                      <a:rPr lang="ja-JP" altLang="en-US" dirty="0">
                        <a:latin typeface="Meiryo" panose="020B0604030504040204" pitchFamily="34" charset="-128"/>
                        <a:ea typeface="Meiryo" panose="020B0604030504040204" pitchFamily="34" charset="-128"/>
                      </a:rPr>
                      <a:t>ノーマル</a:t>
                    </a:r>
                    <a:endParaRPr lang="en-US" dirty="0">
                      <a:latin typeface="Meiryo" panose="020B0604030504040204" pitchFamily="34" charset="-128"/>
                      <a:ea typeface="Meiryo" panose="020B0604030504040204" pitchFamily="34" charset="-128"/>
                    </a:endParaRPr>
                  </a:p>
                </p:txBody>
              </p:sp>
              <p:sp>
                <p:nvSpPr>
                  <p:cNvPr id="15" name="Oval 14">
                    <a:extLst>
                      <a:ext uri="{FF2B5EF4-FFF2-40B4-BE49-F238E27FC236}">
                        <a16:creationId xmlns:a16="http://schemas.microsoft.com/office/drawing/2014/main" xmlns="" id="{1028B342-954C-C84B-B677-840EC65033E7}"/>
                      </a:ext>
                    </a:extLst>
                  </p:cNvPr>
                  <p:cNvSpPr/>
                  <p:nvPr/>
                </p:nvSpPr>
                <p:spPr>
                  <a:xfrm>
                    <a:off x="4343391" y="1088504"/>
                    <a:ext cx="270353" cy="270353"/>
                  </a:xfrm>
                  <a:prstGeom prst="ellipse">
                    <a:avLst/>
                  </a:prstGeom>
                  <a:solidFill>
                    <a:srgbClr val="004CE8">
                      <a:alpha val="41961"/>
                    </a:srgbClr>
                  </a:solidFill>
                  <a:ln>
                    <a:solidFill>
                      <a:srgbClr val="004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a:extLst>
                  <a:ext uri="{FF2B5EF4-FFF2-40B4-BE49-F238E27FC236}">
                    <a16:creationId xmlns:a16="http://schemas.microsoft.com/office/drawing/2014/main" xmlns="" id="{03C8C492-C563-7848-83D9-DA0C9D1909FA}"/>
                  </a:ext>
                </a:extLst>
              </p:cNvPr>
              <p:cNvGrpSpPr/>
              <p:nvPr/>
            </p:nvGrpSpPr>
            <p:grpSpPr>
              <a:xfrm>
                <a:off x="611209" y="1505687"/>
                <a:ext cx="5446719" cy="5115804"/>
                <a:chOff x="611209" y="1505687"/>
                <a:chExt cx="5446719" cy="5115804"/>
              </a:xfrm>
            </p:grpSpPr>
            <p:grpSp>
              <p:nvGrpSpPr>
                <p:cNvPr id="21" name="Group 20">
                  <a:extLst>
                    <a:ext uri="{FF2B5EF4-FFF2-40B4-BE49-F238E27FC236}">
                      <a16:creationId xmlns:a16="http://schemas.microsoft.com/office/drawing/2014/main" xmlns="" id="{6C123195-A310-4849-9BC1-E37D99971432}"/>
                    </a:ext>
                  </a:extLst>
                </p:cNvPr>
                <p:cNvGrpSpPr/>
                <p:nvPr/>
              </p:nvGrpSpPr>
              <p:grpSpPr>
                <a:xfrm>
                  <a:off x="611209" y="1505687"/>
                  <a:ext cx="2774540" cy="2583258"/>
                  <a:chOff x="722422" y="1505687"/>
                  <a:chExt cx="2774540" cy="2583258"/>
                </a:xfrm>
              </p:grpSpPr>
              <p:pic>
                <p:nvPicPr>
                  <p:cNvPr id="7" name="Picture 6">
                    <a:extLst>
                      <a:ext uri="{FF2B5EF4-FFF2-40B4-BE49-F238E27FC236}">
                        <a16:creationId xmlns:a16="http://schemas.microsoft.com/office/drawing/2014/main" xmlns="" id="{59A3C654-8E77-5A40-B614-38CACBD210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51" t="11281" r="50285" b="50785"/>
                  <a:stretch/>
                </p:blipFill>
                <p:spPr>
                  <a:xfrm>
                    <a:off x="926757" y="1505687"/>
                    <a:ext cx="2570205" cy="2285204"/>
                  </a:xfrm>
                  <a:prstGeom prst="rect">
                    <a:avLst/>
                  </a:prstGeom>
                </p:spPr>
              </p:pic>
              <p:sp>
                <p:nvSpPr>
                  <p:cNvPr id="18" name="TextBox 17">
                    <a:extLst>
                      <a:ext uri="{FF2B5EF4-FFF2-40B4-BE49-F238E27FC236}">
                        <a16:creationId xmlns:a16="http://schemas.microsoft.com/office/drawing/2014/main" xmlns="" id="{1AFF79C3-B8BF-AB4F-A156-9B5F28DCC6C0}"/>
                      </a:ext>
                    </a:extLst>
                  </p:cNvPr>
                  <p:cNvSpPr txBox="1"/>
                  <p:nvPr/>
                </p:nvSpPr>
                <p:spPr>
                  <a:xfrm rot="16200000">
                    <a:off x="608239" y="2474381"/>
                    <a:ext cx="566920"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Art</a:t>
                    </a:r>
                  </a:p>
                </p:txBody>
              </p:sp>
              <p:sp>
                <p:nvSpPr>
                  <p:cNvPr id="20" name="TextBox 19">
                    <a:extLst>
                      <a:ext uri="{FF2B5EF4-FFF2-40B4-BE49-F238E27FC236}">
                        <a16:creationId xmlns:a16="http://schemas.microsoft.com/office/drawing/2014/main" xmlns="" id="{9102FE7D-65D6-5C4D-94E0-5337EFD7C515}"/>
                      </a:ext>
                    </a:extLst>
                  </p:cNvPr>
                  <p:cNvSpPr txBox="1"/>
                  <p:nvPr/>
                </p:nvSpPr>
                <p:spPr>
                  <a:xfrm>
                    <a:off x="2049887" y="3750391"/>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grpSp>
            <p:grpSp>
              <p:nvGrpSpPr>
                <p:cNvPr id="26" name="Group 25">
                  <a:extLst>
                    <a:ext uri="{FF2B5EF4-FFF2-40B4-BE49-F238E27FC236}">
                      <a16:creationId xmlns:a16="http://schemas.microsoft.com/office/drawing/2014/main" xmlns="" id="{DB4FBC39-93A4-864C-B658-2E9D0E7C0A59}"/>
                    </a:ext>
                  </a:extLst>
                </p:cNvPr>
                <p:cNvGrpSpPr/>
                <p:nvPr/>
              </p:nvGrpSpPr>
              <p:grpSpPr>
                <a:xfrm>
                  <a:off x="3296505" y="4039581"/>
                  <a:ext cx="2761423" cy="2581910"/>
                  <a:chOff x="3296505" y="4039581"/>
                  <a:chExt cx="2761423" cy="2581910"/>
                </a:xfrm>
              </p:grpSpPr>
              <p:pic>
                <p:nvPicPr>
                  <p:cNvPr id="23" name="Picture 22">
                    <a:extLst>
                      <a:ext uri="{FF2B5EF4-FFF2-40B4-BE49-F238E27FC236}">
                        <a16:creationId xmlns:a16="http://schemas.microsoft.com/office/drawing/2014/main" xmlns="" id="{D9AC60B6-5361-4E42-82AD-0DB49F25121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562" t="11352" r="8078" b="51351"/>
                  <a:stretch/>
                </p:blipFill>
                <p:spPr>
                  <a:xfrm>
                    <a:off x="3578668" y="4039581"/>
                    <a:ext cx="2479260" cy="2291102"/>
                  </a:xfrm>
                  <a:prstGeom prst="rect">
                    <a:avLst/>
                  </a:prstGeom>
                </p:spPr>
              </p:pic>
              <p:sp>
                <p:nvSpPr>
                  <p:cNvPr id="24" name="TextBox 23">
                    <a:extLst>
                      <a:ext uri="{FF2B5EF4-FFF2-40B4-BE49-F238E27FC236}">
                        <a16:creationId xmlns:a16="http://schemas.microsoft.com/office/drawing/2014/main" xmlns="" id="{20BD0962-8AD6-C541-8991-4E4D86B5DE73}"/>
                      </a:ext>
                    </a:extLst>
                  </p:cNvPr>
                  <p:cNvSpPr txBox="1"/>
                  <p:nvPr/>
                </p:nvSpPr>
                <p:spPr>
                  <a:xfrm>
                    <a:off x="4533064" y="6282937"/>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25" name="TextBox 24">
                    <a:extLst>
                      <a:ext uri="{FF2B5EF4-FFF2-40B4-BE49-F238E27FC236}">
                        <a16:creationId xmlns:a16="http://schemas.microsoft.com/office/drawing/2014/main" xmlns="" id="{768CFAEC-F26C-684E-A84B-6D607A4502D2}"/>
                      </a:ext>
                    </a:extLst>
                  </p:cNvPr>
                  <p:cNvSpPr txBox="1"/>
                  <p:nvPr/>
                </p:nvSpPr>
                <p:spPr>
                  <a:xfrm rot="16200000">
                    <a:off x="3197711" y="4992203"/>
                    <a:ext cx="566920" cy="369332"/>
                  </a:xfrm>
                  <a:prstGeom prst="rect">
                    <a:avLst/>
                  </a:prstGeom>
                  <a:noFill/>
                  <a:ln>
                    <a:noFill/>
                  </a:ln>
                </p:spPr>
                <p:txBody>
                  <a:bodyPr wrap="square" rtlCol="0">
                    <a:spAutoFit/>
                  </a:bodyPr>
                  <a:lstStyle/>
                  <a:p>
                    <a:r>
                      <a:rPr lang="en-US" dirty="0">
                        <a:latin typeface="Meiryo" panose="020B0604030504040204" pitchFamily="34" charset="-128"/>
                        <a:ea typeface="Meiryo" panose="020B0604030504040204" pitchFamily="34" charset="-128"/>
                      </a:rPr>
                      <a:t>OT</a:t>
                    </a:r>
                  </a:p>
                </p:txBody>
              </p:sp>
            </p:grpSp>
          </p:grpSp>
        </p:grpSp>
        <p:grpSp>
          <p:nvGrpSpPr>
            <p:cNvPr id="37" name="Group 36">
              <a:extLst>
                <a:ext uri="{FF2B5EF4-FFF2-40B4-BE49-F238E27FC236}">
                  <a16:creationId xmlns:a16="http://schemas.microsoft.com/office/drawing/2014/main" xmlns="" id="{66408BD1-EF99-FB40-8CFC-0B0DD59A14F5}"/>
                </a:ext>
              </a:extLst>
            </p:cNvPr>
            <p:cNvGrpSpPr/>
            <p:nvPr/>
          </p:nvGrpSpPr>
          <p:grpSpPr>
            <a:xfrm>
              <a:off x="649887" y="1346707"/>
              <a:ext cx="5388610" cy="5179802"/>
              <a:chOff x="649888" y="1346705"/>
              <a:chExt cx="5388602" cy="5179801"/>
            </a:xfrm>
          </p:grpSpPr>
          <p:pic>
            <p:nvPicPr>
              <p:cNvPr id="34" name="Picture 33">
                <a:extLst>
                  <a:ext uri="{FF2B5EF4-FFF2-40B4-BE49-F238E27FC236}">
                    <a16:creationId xmlns:a16="http://schemas.microsoft.com/office/drawing/2014/main" xmlns="" id="{CEDBF13F-2AD3-6442-AD4C-690D1D12898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286" t="51712" r="8938" b="10000"/>
              <a:stretch/>
            </p:blipFill>
            <p:spPr>
              <a:xfrm>
                <a:off x="875135" y="3874846"/>
                <a:ext cx="2449359" cy="2362565"/>
              </a:xfrm>
              <a:prstGeom prst="rect">
                <a:avLst/>
              </a:prstGeom>
            </p:spPr>
          </p:pic>
          <p:pic>
            <p:nvPicPr>
              <p:cNvPr id="30" name="Picture 29">
                <a:extLst>
                  <a:ext uri="{FF2B5EF4-FFF2-40B4-BE49-F238E27FC236}">
                    <a16:creationId xmlns:a16="http://schemas.microsoft.com/office/drawing/2014/main" xmlns="" id="{2006DB63-1525-3648-B85F-A8AD431FF8F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9409" t="51892" r="50325" b="10000"/>
              <a:stretch/>
            </p:blipFill>
            <p:spPr>
              <a:xfrm>
                <a:off x="3602508" y="1346705"/>
                <a:ext cx="2435982" cy="2305456"/>
              </a:xfrm>
              <a:prstGeom prst="rect">
                <a:avLst/>
              </a:prstGeom>
            </p:spPr>
          </p:pic>
          <p:sp>
            <p:nvSpPr>
              <p:cNvPr id="31" name="TextBox 30">
                <a:extLst>
                  <a:ext uri="{FF2B5EF4-FFF2-40B4-BE49-F238E27FC236}">
                    <a16:creationId xmlns:a16="http://schemas.microsoft.com/office/drawing/2014/main" xmlns="" id="{B2411AA1-0EE8-354C-AB58-FC607CF8EFFC}"/>
                  </a:ext>
                </a:extLst>
              </p:cNvPr>
              <p:cNvSpPr txBox="1"/>
              <p:nvPr/>
            </p:nvSpPr>
            <p:spPr>
              <a:xfrm>
                <a:off x="4591424" y="3597378"/>
                <a:ext cx="680955"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32" name="TextBox 31">
                <a:extLst>
                  <a:ext uri="{FF2B5EF4-FFF2-40B4-BE49-F238E27FC236}">
                    <a16:creationId xmlns:a16="http://schemas.microsoft.com/office/drawing/2014/main" xmlns="" id="{E9E0562F-E0FC-7043-9A98-E9CB9C2E522A}"/>
                  </a:ext>
                </a:extLst>
              </p:cNvPr>
              <p:cNvSpPr txBox="1"/>
              <p:nvPr/>
            </p:nvSpPr>
            <p:spPr>
              <a:xfrm rot="16200000">
                <a:off x="3177316" y="2224643"/>
                <a:ext cx="62216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Max</a:t>
                </a:r>
              </a:p>
            </p:txBody>
          </p:sp>
          <p:sp>
            <p:nvSpPr>
              <p:cNvPr id="35" name="TextBox 34">
                <a:extLst>
                  <a:ext uri="{FF2B5EF4-FFF2-40B4-BE49-F238E27FC236}">
                    <a16:creationId xmlns:a16="http://schemas.microsoft.com/office/drawing/2014/main" xmlns="" id="{08CB94A0-3920-9E42-8111-6BFCD33EBA34}"/>
                  </a:ext>
                </a:extLst>
              </p:cNvPr>
              <p:cNvSpPr txBox="1"/>
              <p:nvPr/>
            </p:nvSpPr>
            <p:spPr>
              <a:xfrm>
                <a:off x="1825056" y="6187952"/>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36" name="TextBox 35">
                <a:extLst>
                  <a:ext uri="{FF2B5EF4-FFF2-40B4-BE49-F238E27FC236}">
                    <a16:creationId xmlns:a16="http://schemas.microsoft.com/office/drawing/2014/main" xmlns="" id="{58173973-1D06-F741-AD16-B3D337466C52}"/>
                  </a:ext>
                </a:extLst>
              </p:cNvPr>
              <p:cNvSpPr txBox="1"/>
              <p:nvPr/>
            </p:nvSpPr>
            <p:spPr>
              <a:xfrm rot="16200000">
                <a:off x="508082" y="4732496"/>
                <a:ext cx="622166" cy="338554"/>
              </a:xfrm>
              <a:prstGeom prst="rect">
                <a:avLst/>
              </a:prstGeom>
              <a:noFill/>
              <a:ln>
                <a:noFill/>
              </a:ln>
            </p:spPr>
            <p:txBody>
              <a:bodyPr wrap="square" rtlCol="0">
                <a:spAutoFit/>
              </a:bodyPr>
              <a:lstStyle/>
              <a:p>
                <a:r>
                  <a:rPr lang="en-US" sz="1600" dirty="0" err="1">
                    <a:latin typeface="Meiryo" panose="020B0604030504040204" pitchFamily="34" charset="-128"/>
                    <a:ea typeface="Meiryo" panose="020B0604030504040204" pitchFamily="34" charset="-128"/>
                  </a:rPr>
                  <a:t>Unq</a:t>
                </a:r>
                <a:endParaRPr lang="en-US" sz="1600" dirty="0">
                  <a:latin typeface="Meiryo" panose="020B0604030504040204" pitchFamily="34" charset="-128"/>
                  <a:ea typeface="Meiryo" panose="020B0604030504040204" pitchFamily="34" charset="-128"/>
                </a:endParaRPr>
              </a:p>
            </p:txBody>
          </p:sp>
        </p:grpSp>
      </p:grpSp>
      <p:sp>
        <p:nvSpPr>
          <p:cNvPr id="39" name="テキスト ボックス 4">
            <a:extLst>
              <a:ext uri="{FF2B5EF4-FFF2-40B4-BE49-F238E27FC236}">
                <a16:creationId xmlns:a16="http://schemas.microsoft.com/office/drawing/2014/main" xmlns="" id="{182ADE0C-A9AF-8845-91B3-2117D9EA4EAF}"/>
              </a:ext>
            </a:extLst>
          </p:cNvPr>
          <p:cNvSpPr txBox="1"/>
          <p:nvPr/>
        </p:nvSpPr>
        <p:spPr>
          <a:xfrm>
            <a:off x="6137594" y="5657671"/>
            <a:ext cx="5010992" cy="1200329"/>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a:t>
            </a:r>
            <a:r>
              <a:rPr lang="en-US" altLang="ja-JP" dirty="0">
                <a:latin typeface="Calibri" panose="020F0502020204030204" pitchFamily="34" charset="0"/>
                <a:ea typeface="Meiryo" charset="-128"/>
                <a:cs typeface="Calibri" panose="020F0502020204030204" pitchFamily="34" charset="0"/>
              </a:rPr>
              <a:t>Y. </a:t>
            </a:r>
            <a:r>
              <a:rPr lang="en-US" altLang="ja-JP" dirty="0" err="1">
                <a:latin typeface="Calibri" panose="020F0502020204030204" pitchFamily="34" charset="0"/>
                <a:ea typeface="Meiryo" charset="-128"/>
                <a:cs typeface="Calibri" panose="020F0502020204030204" pitchFamily="34" charset="0"/>
              </a:rPr>
              <a:t>Kanzaki</a:t>
            </a:r>
            <a:r>
              <a:rPr lang="en-US" altLang="ja-JP" dirty="0">
                <a:latin typeface="Calibri" panose="020F0502020204030204" pitchFamily="34" charset="0"/>
                <a:ea typeface="Meiryo" charset="-128"/>
                <a:cs typeface="Calibri" panose="020F0502020204030204" pitchFamily="34" charset="0"/>
              </a:rPr>
              <a:t>, A. </a:t>
            </a:r>
            <a:r>
              <a:rPr lang="en-US" altLang="ja-JP" dirty="0" err="1">
                <a:latin typeface="Calibri" panose="020F0502020204030204" pitchFamily="34" charset="0"/>
                <a:ea typeface="Meiryo" charset="-128"/>
                <a:cs typeface="Calibri" panose="020F0502020204030204" pitchFamily="34" charset="0"/>
              </a:rPr>
              <a:t>Monden</a:t>
            </a:r>
            <a:r>
              <a:rPr lang="en-US" altLang="ja-JP" dirty="0">
                <a:latin typeface="Calibri" panose="020F0502020204030204" pitchFamily="34" charset="0"/>
                <a:ea typeface="Meiryo" charset="-128"/>
                <a:cs typeface="Calibri" panose="020F0502020204030204" pitchFamily="34" charset="0"/>
              </a:rPr>
              <a:t>, C. </a:t>
            </a:r>
            <a:r>
              <a:rPr lang="en-US" altLang="ja-JP" dirty="0" err="1">
                <a:latin typeface="Calibri" panose="020F0502020204030204" pitchFamily="34" charset="0"/>
                <a:ea typeface="Meiryo" charset="-128"/>
                <a:cs typeface="Calibri" panose="020F0502020204030204" pitchFamily="34" charset="0"/>
              </a:rPr>
              <a:t>Collberg</a:t>
            </a:r>
            <a:r>
              <a:rPr lang="en-US" altLang="ja-JP" dirty="0">
                <a:latin typeface="Calibri" panose="020F0502020204030204" pitchFamily="34" charset="0"/>
                <a:ea typeface="Meiryo" charset="-128"/>
                <a:cs typeface="Calibri" panose="020F0502020204030204" pitchFamily="34" charset="0"/>
              </a:rPr>
              <a:t>, “Code Artificiality: A Metric for the Code Stealth Based on an N-gram Model”, </a:t>
            </a:r>
            <a:r>
              <a:rPr lang="en-US" altLang="ja-JP" i="1" dirty="0">
                <a:latin typeface="Calibri" panose="020F0502020204030204" pitchFamily="34" charset="0"/>
                <a:ea typeface="Meiryo" charset="-128"/>
                <a:cs typeface="Calibri" panose="020F0502020204030204" pitchFamily="34" charset="0"/>
              </a:rPr>
              <a:t>In Proc.  1</a:t>
            </a:r>
            <a:r>
              <a:rPr lang="en-US" altLang="ja-JP" i="1" baseline="30000" dirty="0">
                <a:latin typeface="Calibri" panose="020F0502020204030204" pitchFamily="34" charset="0"/>
                <a:ea typeface="Meiryo" charset="-128"/>
                <a:cs typeface="Calibri" panose="020F0502020204030204" pitchFamily="34" charset="0"/>
              </a:rPr>
              <a:t>st</a:t>
            </a:r>
            <a:r>
              <a:rPr lang="en-US" altLang="ja-JP" i="1" dirty="0">
                <a:latin typeface="Calibri" panose="020F0502020204030204" pitchFamily="34" charset="0"/>
                <a:ea typeface="Meiryo" charset="-128"/>
                <a:cs typeface="Calibri" panose="020F0502020204030204" pitchFamily="34" charset="0"/>
              </a:rPr>
              <a:t> International Workshop on Software Protection</a:t>
            </a:r>
            <a:r>
              <a:rPr lang="en-US" altLang="ja-JP" dirty="0">
                <a:latin typeface="Calibri" panose="020F0502020204030204" pitchFamily="34" charset="0"/>
                <a:ea typeface="Meiryo" charset="-128"/>
                <a:cs typeface="Calibri" panose="020F0502020204030204" pitchFamily="34" charset="0"/>
              </a:rPr>
              <a:t>,</a:t>
            </a:r>
            <a:r>
              <a:rPr lang="en-US" altLang="ja-JP" i="1" dirty="0">
                <a:latin typeface="Calibri" panose="020F0502020204030204" pitchFamily="34" charset="0"/>
                <a:ea typeface="Meiryo" charset="-128"/>
                <a:cs typeface="Calibri" panose="020F0502020204030204" pitchFamily="34" charset="0"/>
              </a:rPr>
              <a:t> </a:t>
            </a:r>
            <a:r>
              <a:rPr lang="en-US" altLang="ja-JP" dirty="0">
                <a:latin typeface="Calibri" panose="020F0502020204030204" pitchFamily="34" charset="0"/>
                <a:ea typeface="Meiryo" charset="-128"/>
                <a:cs typeface="Calibri" panose="020F0502020204030204" pitchFamily="34" charset="0"/>
              </a:rPr>
              <a:t>2015</a:t>
            </a:r>
            <a:endParaRPr lang="ja-JP" altLang="en-US" dirty="0">
              <a:latin typeface="Calibri" panose="020F0502020204030204" pitchFamily="34" charset="0"/>
              <a:ea typeface="Meiryo" charset="-128"/>
              <a:cs typeface="Calibri" panose="020F0502020204030204" pitchFamily="34" charset="0"/>
            </a:endParaRPr>
          </a:p>
        </p:txBody>
      </p:sp>
    </p:spTree>
    <p:extLst>
      <p:ext uri="{BB962C8B-B14F-4D97-AF65-F5344CB8AC3E}">
        <p14:creationId xmlns:p14="http://schemas.microsoft.com/office/powerpoint/2010/main" val="3217680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E8309B-5746-E240-AFFA-00BE55D1BC22}"/>
              </a:ext>
            </a:extLst>
          </p:cNvPr>
          <p:cNvSpPr>
            <a:spLocks noGrp="1"/>
          </p:cNvSpPr>
          <p:nvPr>
            <p:ph type="title"/>
          </p:nvPr>
        </p:nvSpPr>
        <p:spPr>
          <a:xfrm>
            <a:off x="666365" y="294198"/>
            <a:ext cx="10288147" cy="701225"/>
          </a:xfrm>
        </p:spPr>
        <p:txBody>
          <a:bodyPr/>
          <a:lstStyle/>
          <a:p>
            <a:r>
              <a:rPr lang="en-US" altLang="ja-JP" dirty="0">
                <a:latin typeface="Meiryo" panose="020B0604030504040204" pitchFamily="34" charset="-128"/>
                <a:ea typeface="Meiryo" panose="020B0604030504040204" pitchFamily="34" charset="-128"/>
              </a:rPr>
              <a:t>(Step 2) </a:t>
            </a:r>
            <a:r>
              <a:rPr lang="ja-JP" altLang="en-US" dirty="0">
                <a:latin typeface="Meiryo" panose="020B0604030504040204" pitchFamily="34" charset="-128"/>
                <a:ea typeface="Meiryo" panose="020B0604030504040204" pitchFamily="34" charset="-128"/>
              </a:rPr>
              <a:t>特徴データの取得（</a:t>
            </a:r>
            <a:r>
              <a:rPr lang="en-US" altLang="ja-JP" dirty="0">
                <a:latin typeface="Meiryo" panose="020B0604030504040204" pitchFamily="34" charset="-128"/>
                <a:ea typeface="Meiryo" panose="020B0604030504040204" pitchFamily="34" charset="-128"/>
              </a:rPr>
              <a:t>2/2</a:t>
            </a:r>
            <a:r>
              <a:rPr lang="ja-JP" altLang="en-US" dirty="0">
                <a:latin typeface="Meiryo" panose="020B0604030504040204" pitchFamily="34" charset="-128"/>
                <a:ea typeface="Meiryo" panose="020B0604030504040204" pitchFamily="34" charset="-128"/>
              </a:rPr>
              <a:t>）</a:t>
            </a:r>
            <a:endParaRPr lang="en-US" dirty="0">
              <a:latin typeface="Meiryo" panose="020B0604030504040204" pitchFamily="34" charset="-128"/>
              <a:ea typeface="Meiryo" panose="020B0604030504040204" pitchFamily="34" charset="-128"/>
            </a:endParaRPr>
          </a:p>
        </p:txBody>
      </p:sp>
      <p:sp>
        <p:nvSpPr>
          <p:cNvPr id="3" name="Content Placeholder 2">
            <a:extLst>
              <a:ext uri="{FF2B5EF4-FFF2-40B4-BE49-F238E27FC236}">
                <a16:creationId xmlns:a16="http://schemas.microsoft.com/office/drawing/2014/main" xmlns="" id="{F5B2029E-AEAA-4F45-AC5A-6A384434F514}"/>
              </a:ext>
            </a:extLst>
          </p:cNvPr>
          <p:cNvSpPr>
            <a:spLocks noGrp="1"/>
          </p:cNvSpPr>
          <p:nvPr>
            <p:ph idx="1"/>
          </p:nvPr>
        </p:nvSpPr>
        <p:spPr>
          <a:xfrm>
            <a:off x="6260123" y="1244338"/>
            <a:ext cx="4694389" cy="5159872"/>
          </a:xfrm>
        </p:spPr>
        <p:txBody>
          <a:bodyPr>
            <a:normAutofit/>
          </a:bodyPr>
          <a:lstStyle/>
          <a:p>
            <a:pPr marL="514350" indent="-514350">
              <a:buFont typeface="+mj-lt"/>
              <a:buAutoNum type="arabicPeriod" startAt="4"/>
            </a:pPr>
            <a:r>
              <a:rPr lang="en-US" altLang="ja-JP" sz="2600" b="1" dirty="0">
                <a:latin typeface="Meiryo" panose="020B0604030504040204" pitchFamily="34" charset="-128"/>
                <a:ea typeface="Meiryo" panose="020B0604030504040204" pitchFamily="34" charset="-128"/>
              </a:rPr>
              <a:t>Max </a:t>
            </a:r>
            <a:r>
              <a:rPr lang="en-US" altLang="ja-JP" sz="2600" dirty="0">
                <a:latin typeface="Meiryo" panose="020B0604030504040204" pitchFamily="34" charset="-128"/>
                <a:ea typeface="Meiryo" panose="020B0604030504040204" pitchFamily="34" charset="-128"/>
              </a:rPr>
              <a:t>: </a:t>
            </a:r>
            <a:r>
              <a:rPr lang="ja-JP" altLang="en-US" sz="2600" dirty="0">
                <a:latin typeface="Meiryo" panose="020B0604030504040204" pitchFamily="34" charset="-128"/>
                <a:ea typeface="Meiryo" panose="020B0604030504040204" pitchFamily="34" charset="-128"/>
              </a:rPr>
              <a:t>コードを</a:t>
            </a:r>
            <a:r>
              <a:rPr lang="en-US" altLang="ja-JP" sz="2600" dirty="0">
                <a:latin typeface="Meiryo" panose="020B0604030504040204" pitchFamily="34" charset="-128"/>
                <a:ea typeface="Meiryo" panose="020B0604030504040204" pitchFamily="34" charset="-128"/>
              </a:rPr>
              <a:t>3-gram</a:t>
            </a:r>
            <a:r>
              <a:rPr lang="ja-JP" altLang="en-US" sz="2600" dirty="0">
                <a:latin typeface="Meiryo" panose="020B0604030504040204" pitchFamily="34" charset="-128"/>
                <a:ea typeface="Meiryo" panose="020B0604030504040204" pitchFamily="34" charset="-128"/>
              </a:rPr>
              <a:t>分割したとき，関数内のコード片の最大のめずらしい度合</a:t>
            </a:r>
            <a:r>
              <a:rPr lang="ja-JP" altLang="en-US" sz="2600" dirty="0" smtClean="0">
                <a:latin typeface="Meiryo" panose="020B0604030504040204" pitchFamily="34" charset="-128"/>
                <a:ea typeface="Meiryo" panose="020B0604030504040204" pitchFamily="34" charset="-128"/>
              </a:rPr>
              <a:t>い「驚き値」</a:t>
            </a:r>
            <a:r>
              <a:rPr lang="en-US" altLang="ja-JP" sz="2600" baseline="30000" dirty="0" smtClean="0">
                <a:latin typeface="Meiryo" panose="020B0604030504040204" pitchFamily="34" charset="-128"/>
                <a:ea typeface="Meiryo" panose="020B0604030504040204" pitchFamily="34" charset="-128"/>
              </a:rPr>
              <a:t>[</a:t>
            </a:r>
            <a:r>
              <a:rPr lang="en-US" altLang="ja-JP" sz="2600" baseline="30000" dirty="0">
                <a:latin typeface="Meiryo" panose="020B0604030504040204" pitchFamily="34" charset="-128"/>
                <a:ea typeface="Meiryo" panose="020B0604030504040204" pitchFamily="34" charset="-128"/>
              </a:rPr>
              <a:t>1]</a:t>
            </a:r>
            <a:r>
              <a:rPr lang="ja-JP" altLang="en-US" sz="2600" dirty="0">
                <a:latin typeface="Meiryo" panose="020B0604030504040204" pitchFamily="34" charset="-128"/>
                <a:ea typeface="Meiryo" panose="020B0604030504040204" pitchFamily="34" charset="-128"/>
              </a:rPr>
              <a:t>．</a:t>
            </a:r>
            <a:endParaRPr lang="en-US" altLang="ja-JP" sz="2600" b="1" dirty="0">
              <a:latin typeface="Meiryo" panose="020B0604030504040204" pitchFamily="34" charset="-128"/>
              <a:ea typeface="Meiryo" panose="020B0604030504040204" pitchFamily="34" charset="-128"/>
            </a:endParaRPr>
          </a:p>
          <a:p>
            <a:pPr marL="514350" indent="-514350">
              <a:buFont typeface="+mj-lt"/>
              <a:buAutoNum type="arabicPeriod" startAt="4"/>
            </a:pPr>
            <a:r>
              <a:rPr lang="en-US" altLang="ja-JP" sz="2600" b="1" dirty="0">
                <a:latin typeface="Meiryo" panose="020B0604030504040204" pitchFamily="34" charset="-128"/>
                <a:ea typeface="Meiryo" panose="020B0604030504040204" pitchFamily="34" charset="-128"/>
              </a:rPr>
              <a:t>OT</a:t>
            </a:r>
            <a:r>
              <a:rPr lang="en-US" altLang="ja-JP" sz="2600" dirty="0">
                <a:latin typeface="Meiryo" panose="020B0604030504040204" pitchFamily="34" charset="-128"/>
                <a:ea typeface="Meiryo" panose="020B0604030504040204" pitchFamily="34" charset="-128"/>
              </a:rPr>
              <a:t> : 3-gram</a:t>
            </a:r>
            <a:r>
              <a:rPr lang="ja-JP" altLang="en-US" sz="2600" dirty="0">
                <a:latin typeface="Meiryo" panose="020B0604030504040204" pitchFamily="34" charset="-128"/>
                <a:ea typeface="Meiryo" panose="020B0604030504040204" pitchFamily="34" charset="-128"/>
              </a:rPr>
              <a:t>でコードを分割して得られるコード片の中，驚き値が定められた閾値を超えた関数内のコード片の数．</a:t>
            </a:r>
            <a:endParaRPr lang="en-US" altLang="ja-JP" sz="2600" b="1" dirty="0">
              <a:latin typeface="Meiryo" panose="020B0604030504040204" pitchFamily="34" charset="-128"/>
              <a:ea typeface="Meiryo" panose="020B0604030504040204" pitchFamily="34" charset="-128"/>
            </a:endParaRPr>
          </a:p>
        </p:txBody>
      </p:sp>
      <p:sp>
        <p:nvSpPr>
          <p:cNvPr id="4" name="Slide Number Placeholder 3">
            <a:extLst>
              <a:ext uri="{FF2B5EF4-FFF2-40B4-BE49-F238E27FC236}">
                <a16:creationId xmlns:a16="http://schemas.microsoft.com/office/drawing/2014/main" xmlns="" id="{E4343E51-B33F-E64A-BD64-6F04EC12A3ED}"/>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8</a:t>
            </a:fld>
            <a:endParaRPr kumimoji="1" lang="ja-JP" altLang="en-US"/>
          </a:p>
        </p:txBody>
      </p:sp>
      <p:sp>
        <p:nvSpPr>
          <p:cNvPr id="39" name="テキスト ボックス 4">
            <a:extLst>
              <a:ext uri="{FF2B5EF4-FFF2-40B4-BE49-F238E27FC236}">
                <a16:creationId xmlns:a16="http://schemas.microsoft.com/office/drawing/2014/main" xmlns="" id="{182ADE0C-A9AF-8845-91B3-2117D9EA4EAF}"/>
              </a:ext>
            </a:extLst>
          </p:cNvPr>
          <p:cNvSpPr txBox="1"/>
          <p:nvPr/>
        </p:nvSpPr>
        <p:spPr>
          <a:xfrm>
            <a:off x="6101435" y="5657671"/>
            <a:ext cx="5155246" cy="1200329"/>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a:t>
            </a:r>
            <a:r>
              <a:rPr lang="en-US" altLang="ja-JP" dirty="0">
                <a:latin typeface="Calibri" panose="020F0502020204030204" pitchFamily="34" charset="0"/>
                <a:ea typeface="Meiryo" charset="-128"/>
                <a:cs typeface="Calibri" panose="020F0502020204030204" pitchFamily="34" charset="0"/>
              </a:rPr>
              <a:t>Y. </a:t>
            </a:r>
            <a:r>
              <a:rPr lang="en-US" altLang="ja-JP" dirty="0" err="1">
                <a:latin typeface="Calibri" panose="020F0502020204030204" pitchFamily="34" charset="0"/>
                <a:ea typeface="Meiryo" charset="-128"/>
                <a:cs typeface="Calibri" panose="020F0502020204030204" pitchFamily="34" charset="0"/>
              </a:rPr>
              <a:t>Kanzaki</a:t>
            </a:r>
            <a:r>
              <a:rPr lang="en-US" altLang="ja-JP" dirty="0">
                <a:latin typeface="Calibri" panose="020F0502020204030204" pitchFamily="34" charset="0"/>
                <a:ea typeface="Meiryo" charset="-128"/>
                <a:cs typeface="Calibri" panose="020F0502020204030204" pitchFamily="34" charset="0"/>
              </a:rPr>
              <a:t>, A. </a:t>
            </a:r>
            <a:r>
              <a:rPr lang="en-US" altLang="ja-JP" dirty="0" err="1">
                <a:latin typeface="Calibri" panose="020F0502020204030204" pitchFamily="34" charset="0"/>
                <a:ea typeface="Meiryo" charset="-128"/>
                <a:cs typeface="Calibri" panose="020F0502020204030204" pitchFamily="34" charset="0"/>
              </a:rPr>
              <a:t>Monden</a:t>
            </a:r>
            <a:r>
              <a:rPr lang="en-US" altLang="ja-JP" dirty="0">
                <a:latin typeface="Calibri" panose="020F0502020204030204" pitchFamily="34" charset="0"/>
                <a:ea typeface="Meiryo" charset="-128"/>
                <a:cs typeface="Calibri" panose="020F0502020204030204" pitchFamily="34" charset="0"/>
              </a:rPr>
              <a:t>, C. </a:t>
            </a:r>
            <a:r>
              <a:rPr lang="en-US" altLang="ja-JP" dirty="0" err="1">
                <a:latin typeface="Calibri" panose="020F0502020204030204" pitchFamily="34" charset="0"/>
                <a:ea typeface="Meiryo" charset="-128"/>
                <a:cs typeface="Calibri" panose="020F0502020204030204" pitchFamily="34" charset="0"/>
              </a:rPr>
              <a:t>Thomborson</a:t>
            </a:r>
            <a:r>
              <a:rPr lang="en-US" altLang="ja-JP" dirty="0">
                <a:latin typeface="Calibri" panose="020F0502020204030204" pitchFamily="34" charset="0"/>
                <a:ea typeface="Meiryo" charset="-128"/>
                <a:cs typeface="Calibri" panose="020F0502020204030204" pitchFamily="34" charset="0"/>
              </a:rPr>
              <a:t> and C. </a:t>
            </a:r>
            <a:r>
              <a:rPr lang="en-US" altLang="ja-JP" dirty="0" err="1">
                <a:latin typeface="Calibri" panose="020F0502020204030204" pitchFamily="34" charset="0"/>
                <a:ea typeface="Meiryo" charset="-128"/>
                <a:cs typeface="Calibri" panose="020F0502020204030204" pitchFamily="34" charset="0"/>
              </a:rPr>
              <a:t>Collberg</a:t>
            </a:r>
            <a:r>
              <a:rPr lang="en-US" altLang="ja-JP" dirty="0">
                <a:latin typeface="Calibri" panose="020F0502020204030204" pitchFamily="34" charset="0"/>
                <a:ea typeface="Meiryo" charset="-128"/>
                <a:cs typeface="Calibri" panose="020F0502020204030204" pitchFamily="34" charset="0"/>
              </a:rPr>
              <a:t>, “Pinpointing and Hiding Surprising Fragments in an Obfuscated Program”, </a:t>
            </a:r>
            <a:r>
              <a:rPr lang="en-US" altLang="ja-JP" i="1" dirty="0">
                <a:latin typeface="Calibri" panose="020F0502020204030204" pitchFamily="34" charset="0"/>
                <a:ea typeface="Meiryo" charset="-128"/>
                <a:cs typeface="Calibri" panose="020F0502020204030204" pitchFamily="34" charset="0"/>
              </a:rPr>
              <a:t>In Proc.  PPREW-5, December 08 2015 Los Angeles, CA, USA</a:t>
            </a:r>
            <a:endParaRPr lang="ja-JP" altLang="en-US" i="1" dirty="0">
              <a:latin typeface="Calibri" panose="020F0502020204030204" pitchFamily="34" charset="0"/>
              <a:ea typeface="Meiryo" charset="-128"/>
              <a:cs typeface="Calibri" panose="020F0502020204030204" pitchFamily="34" charset="0"/>
            </a:endParaRPr>
          </a:p>
        </p:txBody>
      </p:sp>
      <p:grpSp>
        <p:nvGrpSpPr>
          <p:cNvPr id="64" name="Group 63">
            <a:extLst>
              <a:ext uri="{FF2B5EF4-FFF2-40B4-BE49-F238E27FC236}">
                <a16:creationId xmlns:a16="http://schemas.microsoft.com/office/drawing/2014/main" xmlns="" id="{648DCFB5-F169-5744-B499-F6EC48571FE0}"/>
              </a:ext>
            </a:extLst>
          </p:cNvPr>
          <p:cNvGrpSpPr/>
          <p:nvPr/>
        </p:nvGrpSpPr>
        <p:grpSpPr>
          <a:xfrm>
            <a:off x="647435" y="1061701"/>
            <a:ext cx="5438234" cy="5559765"/>
            <a:chOff x="611209" y="959673"/>
            <a:chExt cx="5446719" cy="5566836"/>
          </a:xfrm>
        </p:grpSpPr>
        <p:grpSp>
          <p:nvGrpSpPr>
            <p:cNvPr id="65" name="Group 64">
              <a:extLst>
                <a:ext uri="{FF2B5EF4-FFF2-40B4-BE49-F238E27FC236}">
                  <a16:creationId xmlns:a16="http://schemas.microsoft.com/office/drawing/2014/main" xmlns="" id="{4D391A74-D2D1-BE43-A1DF-B60DEB90D3E4}"/>
                </a:ext>
              </a:extLst>
            </p:cNvPr>
            <p:cNvGrpSpPr/>
            <p:nvPr/>
          </p:nvGrpSpPr>
          <p:grpSpPr>
            <a:xfrm>
              <a:off x="611209" y="959673"/>
              <a:ext cx="5446719" cy="5550605"/>
              <a:chOff x="611209" y="1070885"/>
              <a:chExt cx="5446719" cy="5550606"/>
            </a:xfrm>
          </p:grpSpPr>
          <p:grpSp>
            <p:nvGrpSpPr>
              <p:cNvPr id="73" name="Group 72">
                <a:extLst>
                  <a:ext uri="{FF2B5EF4-FFF2-40B4-BE49-F238E27FC236}">
                    <a16:creationId xmlns:a16="http://schemas.microsoft.com/office/drawing/2014/main" xmlns="" id="{4E26699E-D346-6D43-859B-70B3195EEFA7}"/>
                  </a:ext>
                </a:extLst>
              </p:cNvPr>
              <p:cNvGrpSpPr/>
              <p:nvPr/>
            </p:nvGrpSpPr>
            <p:grpSpPr>
              <a:xfrm>
                <a:off x="2323978" y="1070885"/>
                <a:ext cx="2830702" cy="383462"/>
                <a:chOff x="1915299" y="1098632"/>
                <a:chExt cx="2830702" cy="383462"/>
              </a:xfrm>
            </p:grpSpPr>
            <p:grpSp>
              <p:nvGrpSpPr>
                <p:cNvPr id="83" name="Group 82">
                  <a:extLst>
                    <a:ext uri="{FF2B5EF4-FFF2-40B4-BE49-F238E27FC236}">
                      <a16:creationId xmlns:a16="http://schemas.microsoft.com/office/drawing/2014/main" xmlns="" id="{CF4638BB-502C-164A-894A-299254EE4824}"/>
                    </a:ext>
                  </a:extLst>
                </p:cNvPr>
                <p:cNvGrpSpPr/>
                <p:nvPr/>
              </p:nvGrpSpPr>
              <p:grpSpPr>
                <a:xfrm>
                  <a:off x="1915299" y="1098632"/>
                  <a:ext cx="1219686" cy="383461"/>
                  <a:chOff x="1779374" y="1091444"/>
                  <a:chExt cx="1219686" cy="383461"/>
                </a:xfrm>
              </p:grpSpPr>
              <p:sp>
                <p:nvSpPr>
                  <p:cNvPr id="87" name="Rectangle 86">
                    <a:extLst>
                      <a:ext uri="{FF2B5EF4-FFF2-40B4-BE49-F238E27FC236}">
                        <a16:creationId xmlns:a16="http://schemas.microsoft.com/office/drawing/2014/main" xmlns="" id="{ED8F38EF-3248-354A-B8C8-FBFC2C954B3C}"/>
                      </a:ext>
                    </a:extLst>
                  </p:cNvPr>
                  <p:cNvSpPr/>
                  <p:nvPr/>
                </p:nvSpPr>
                <p:spPr>
                  <a:xfrm>
                    <a:off x="1779374" y="1144666"/>
                    <a:ext cx="259492" cy="235902"/>
                  </a:xfrm>
                  <a:prstGeom prst="rect">
                    <a:avLst/>
                  </a:prstGeom>
                  <a:solidFill>
                    <a:srgbClr val="FF0000">
                      <a:alpha val="41961"/>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xmlns="" id="{1C063372-30B5-BA4F-A9FA-693B9715BB8D}"/>
                      </a:ext>
                    </a:extLst>
                  </p:cNvPr>
                  <p:cNvSpPr txBox="1"/>
                  <p:nvPr/>
                </p:nvSpPr>
                <p:spPr>
                  <a:xfrm>
                    <a:off x="2038864" y="1091444"/>
                    <a:ext cx="960196" cy="383461"/>
                  </a:xfrm>
                  <a:prstGeom prst="rect">
                    <a:avLst/>
                  </a:prstGeom>
                  <a:noFill/>
                </p:spPr>
                <p:txBody>
                  <a:bodyPr wrap="square" rtlCol="0" anchor="ctr">
                    <a:spAutoFit/>
                  </a:bodyPr>
                  <a:lstStyle/>
                  <a:p>
                    <a:r>
                      <a:rPr lang="ja-JP" altLang="en-US" dirty="0">
                        <a:latin typeface="Meiryo" panose="020B0604030504040204" pitchFamily="34" charset="-128"/>
                        <a:ea typeface="Meiryo" panose="020B0604030504040204" pitchFamily="34" charset="-128"/>
                      </a:rPr>
                      <a:t>難読化</a:t>
                    </a:r>
                    <a:endParaRPr lang="en-US" dirty="0">
                      <a:latin typeface="Meiryo" panose="020B0604030504040204" pitchFamily="34" charset="-128"/>
                      <a:ea typeface="Meiryo" panose="020B0604030504040204" pitchFamily="34" charset="-128"/>
                    </a:endParaRPr>
                  </a:p>
                </p:txBody>
              </p:sp>
            </p:grpSp>
            <p:grpSp>
              <p:nvGrpSpPr>
                <p:cNvPr id="84" name="Group 83">
                  <a:extLst>
                    <a:ext uri="{FF2B5EF4-FFF2-40B4-BE49-F238E27FC236}">
                      <a16:creationId xmlns:a16="http://schemas.microsoft.com/office/drawing/2014/main" xmlns="" id="{736032BC-9C6F-6642-9761-A9F4557E3E2A}"/>
                    </a:ext>
                  </a:extLst>
                </p:cNvPr>
                <p:cNvGrpSpPr/>
                <p:nvPr/>
              </p:nvGrpSpPr>
              <p:grpSpPr>
                <a:xfrm>
                  <a:off x="3237895" y="1098633"/>
                  <a:ext cx="1508106" cy="383461"/>
                  <a:chOff x="4343391" y="1075632"/>
                  <a:chExt cx="1508106" cy="383461"/>
                </a:xfrm>
              </p:grpSpPr>
              <p:sp>
                <p:nvSpPr>
                  <p:cNvPr id="85" name="TextBox 84">
                    <a:extLst>
                      <a:ext uri="{FF2B5EF4-FFF2-40B4-BE49-F238E27FC236}">
                        <a16:creationId xmlns:a16="http://schemas.microsoft.com/office/drawing/2014/main" xmlns="" id="{D8727A3F-32C4-F34F-BB24-05EA6BF8E0DD}"/>
                      </a:ext>
                    </a:extLst>
                  </p:cNvPr>
                  <p:cNvSpPr txBox="1"/>
                  <p:nvPr/>
                </p:nvSpPr>
                <p:spPr>
                  <a:xfrm>
                    <a:off x="4608844" y="1075632"/>
                    <a:ext cx="1242653" cy="383461"/>
                  </a:xfrm>
                  <a:prstGeom prst="rect">
                    <a:avLst/>
                  </a:prstGeom>
                  <a:noFill/>
                </p:spPr>
                <p:txBody>
                  <a:bodyPr wrap="square" rtlCol="0" anchor="ctr">
                    <a:spAutoFit/>
                  </a:bodyPr>
                  <a:lstStyle/>
                  <a:p>
                    <a:r>
                      <a:rPr lang="ja-JP" altLang="en-US" dirty="0">
                        <a:latin typeface="Meiryo" panose="020B0604030504040204" pitchFamily="34" charset="-128"/>
                        <a:ea typeface="Meiryo" panose="020B0604030504040204" pitchFamily="34" charset="-128"/>
                      </a:rPr>
                      <a:t>ノーマル</a:t>
                    </a:r>
                    <a:endParaRPr lang="en-US" dirty="0">
                      <a:latin typeface="Meiryo" panose="020B0604030504040204" pitchFamily="34" charset="-128"/>
                      <a:ea typeface="Meiryo" panose="020B0604030504040204" pitchFamily="34" charset="-128"/>
                    </a:endParaRPr>
                  </a:p>
                </p:txBody>
              </p:sp>
              <p:sp>
                <p:nvSpPr>
                  <p:cNvPr id="86" name="Oval 85">
                    <a:extLst>
                      <a:ext uri="{FF2B5EF4-FFF2-40B4-BE49-F238E27FC236}">
                        <a16:creationId xmlns:a16="http://schemas.microsoft.com/office/drawing/2014/main" xmlns="" id="{1028B342-954C-C84B-B677-840EC65033E7}"/>
                      </a:ext>
                    </a:extLst>
                  </p:cNvPr>
                  <p:cNvSpPr/>
                  <p:nvPr/>
                </p:nvSpPr>
                <p:spPr>
                  <a:xfrm>
                    <a:off x="4343391" y="1088504"/>
                    <a:ext cx="270353" cy="270353"/>
                  </a:xfrm>
                  <a:prstGeom prst="ellipse">
                    <a:avLst/>
                  </a:prstGeom>
                  <a:solidFill>
                    <a:srgbClr val="004CE8">
                      <a:alpha val="41961"/>
                    </a:srgbClr>
                  </a:solidFill>
                  <a:ln>
                    <a:solidFill>
                      <a:srgbClr val="004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4" name="Group 73">
                <a:extLst>
                  <a:ext uri="{FF2B5EF4-FFF2-40B4-BE49-F238E27FC236}">
                    <a16:creationId xmlns:a16="http://schemas.microsoft.com/office/drawing/2014/main" xmlns="" id="{03C8C492-C563-7848-83D9-DA0C9D1909FA}"/>
                  </a:ext>
                </a:extLst>
              </p:cNvPr>
              <p:cNvGrpSpPr/>
              <p:nvPr/>
            </p:nvGrpSpPr>
            <p:grpSpPr>
              <a:xfrm>
                <a:off x="611209" y="1505687"/>
                <a:ext cx="5446719" cy="5115804"/>
                <a:chOff x="611209" y="1505687"/>
                <a:chExt cx="5446719" cy="5115804"/>
              </a:xfrm>
            </p:grpSpPr>
            <p:grpSp>
              <p:nvGrpSpPr>
                <p:cNvPr id="75" name="Group 74">
                  <a:extLst>
                    <a:ext uri="{FF2B5EF4-FFF2-40B4-BE49-F238E27FC236}">
                      <a16:creationId xmlns:a16="http://schemas.microsoft.com/office/drawing/2014/main" xmlns="" id="{6C123195-A310-4849-9BC1-E37D99971432}"/>
                    </a:ext>
                  </a:extLst>
                </p:cNvPr>
                <p:cNvGrpSpPr/>
                <p:nvPr/>
              </p:nvGrpSpPr>
              <p:grpSpPr>
                <a:xfrm>
                  <a:off x="611209" y="1505687"/>
                  <a:ext cx="2774540" cy="2583258"/>
                  <a:chOff x="722422" y="1505687"/>
                  <a:chExt cx="2774540" cy="2583258"/>
                </a:xfrm>
              </p:grpSpPr>
              <p:pic>
                <p:nvPicPr>
                  <p:cNvPr id="80" name="Picture 79">
                    <a:extLst>
                      <a:ext uri="{FF2B5EF4-FFF2-40B4-BE49-F238E27FC236}">
                        <a16:creationId xmlns:a16="http://schemas.microsoft.com/office/drawing/2014/main" xmlns="" id="{59A3C654-8E77-5A40-B614-38CACBD210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51" t="11281" r="50285" b="50785"/>
                  <a:stretch/>
                </p:blipFill>
                <p:spPr>
                  <a:xfrm>
                    <a:off x="926757" y="1505687"/>
                    <a:ext cx="2570205" cy="2285204"/>
                  </a:xfrm>
                  <a:prstGeom prst="rect">
                    <a:avLst/>
                  </a:prstGeom>
                </p:spPr>
              </p:pic>
              <p:sp>
                <p:nvSpPr>
                  <p:cNvPr id="81" name="TextBox 80">
                    <a:extLst>
                      <a:ext uri="{FF2B5EF4-FFF2-40B4-BE49-F238E27FC236}">
                        <a16:creationId xmlns:a16="http://schemas.microsoft.com/office/drawing/2014/main" xmlns="" id="{1AFF79C3-B8BF-AB4F-A156-9B5F28DCC6C0}"/>
                      </a:ext>
                    </a:extLst>
                  </p:cNvPr>
                  <p:cNvSpPr txBox="1"/>
                  <p:nvPr/>
                </p:nvSpPr>
                <p:spPr>
                  <a:xfrm rot="16200000">
                    <a:off x="608239" y="2474381"/>
                    <a:ext cx="566920"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Art</a:t>
                    </a:r>
                  </a:p>
                </p:txBody>
              </p:sp>
              <p:sp>
                <p:nvSpPr>
                  <p:cNvPr id="82" name="TextBox 81">
                    <a:extLst>
                      <a:ext uri="{FF2B5EF4-FFF2-40B4-BE49-F238E27FC236}">
                        <a16:creationId xmlns:a16="http://schemas.microsoft.com/office/drawing/2014/main" xmlns="" id="{9102FE7D-65D6-5C4D-94E0-5337EFD7C515}"/>
                      </a:ext>
                    </a:extLst>
                  </p:cNvPr>
                  <p:cNvSpPr txBox="1"/>
                  <p:nvPr/>
                </p:nvSpPr>
                <p:spPr>
                  <a:xfrm>
                    <a:off x="2049887" y="3750391"/>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grpSp>
            <p:grpSp>
              <p:nvGrpSpPr>
                <p:cNvPr id="76" name="Group 75">
                  <a:extLst>
                    <a:ext uri="{FF2B5EF4-FFF2-40B4-BE49-F238E27FC236}">
                      <a16:creationId xmlns:a16="http://schemas.microsoft.com/office/drawing/2014/main" xmlns="" id="{DB4FBC39-93A4-864C-B658-2E9D0E7C0A59}"/>
                    </a:ext>
                  </a:extLst>
                </p:cNvPr>
                <p:cNvGrpSpPr/>
                <p:nvPr/>
              </p:nvGrpSpPr>
              <p:grpSpPr>
                <a:xfrm>
                  <a:off x="3296505" y="4039581"/>
                  <a:ext cx="2761423" cy="2581910"/>
                  <a:chOff x="3296505" y="4039581"/>
                  <a:chExt cx="2761423" cy="2581910"/>
                </a:xfrm>
              </p:grpSpPr>
              <p:pic>
                <p:nvPicPr>
                  <p:cNvPr id="77" name="Picture 76">
                    <a:extLst>
                      <a:ext uri="{FF2B5EF4-FFF2-40B4-BE49-F238E27FC236}">
                        <a16:creationId xmlns:a16="http://schemas.microsoft.com/office/drawing/2014/main" xmlns="" id="{D9AC60B6-5361-4E42-82AD-0DB49F25121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562" t="11352" r="8078" b="51351"/>
                  <a:stretch/>
                </p:blipFill>
                <p:spPr>
                  <a:xfrm>
                    <a:off x="3578668" y="4039581"/>
                    <a:ext cx="2479260" cy="2291102"/>
                  </a:xfrm>
                  <a:prstGeom prst="rect">
                    <a:avLst/>
                  </a:prstGeom>
                </p:spPr>
              </p:pic>
              <p:sp>
                <p:nvSpPr>
                  <p:cNvPr id="78" name="TextBox 77">
                    <a:extLst>
                      <a:ext uri="{FF2B5EF4-FFF2-40B4-BE49-F238E27FC236}">
                        <a16:creationId xmlns:a16="http://schemas.microsoft.com/office/drawing/2014/main" xmlns="" id="{20BD0962-8AD6-C541-8991-4E4D86B5DE73}"/>
                      </a:ext>
                    </a:extLst>
                  </p:cNvPr>
                  <p:cNvSpPr txBox="1"/>
                  <p:nvPr/>
                </p:nvSpPr>
                <p:spPr>
                  <a:xfrm>
                    <a:off x="4533064" y="6282937"/>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79" name="TextBox 78">
                    <a:extLst>
                      <a:ext uri="{FF2B5EF4-FFF2-40B4-BE49-F238E27FC236}">
                        <a16:creationId xmlns:a16="http://schemas.microsoft.com/office/drawing/2014/main" xmlns="" id="{768CFAEC-F26C-684E-A84B-6D607A4502D2}"/>
                      </a:ext>
                    </a:extLst>
                  </p:cNvPr>
                  <p:cNvSpPr txBox="1"/>
                  <p:nvPr/>
                </p:nvSpPr>
                <p:spPr>
                  <a:xfrm rot="16200000">
                    <a:off x="3197711" y="4992203"/>
                    <a:ext cx="566920" cy="369332"/>
                  </a:xfrm>
                  <a:prstGeom prst="rect">
                    <a:avLst/>
                  </a:prstGeom>
                  <a:noFill/>
                  <a:ln>
                    <a:noFill/>
                  </a:ln>
                </p:spPr>
                <p:txBody>
                  <a:bodyPr wrap="square" rtlCol="0">
                    <a:spAutoFit/>
                  </a:bodyPr>
                  <a:lstStyle/>
                  <a:p>
                    <a:r>
                      <a:rPr lang="en-US" dirty="0">
                        <a:latin typeface="Meiryo" panose="020B0604030504040204" pitchFamily="34" charset="-128"/>
                        <a:ea typeface="Meiryo" panose="020B0604030504040204" pitchFamily="34" charset="-128"/>
                      </a:rPr>
                      <a:t>OT</a:t>
                    </a:r>
                  </a:p>
                </p:txBody>
              </p:sp>
            </p:grpSp>
          </p:grpSp>
        </p:grpSp>
        <p:grpSp>
          <p:nvGrpSpPr>
            <p:cNvPr id="66" name="Group 65">
              <a:extLst>
                <a:ext uri="{FF2B5EF4-FFF2-40B4-BE49-F238E27FC236}">
                  <a16:creationId xmlns:a16="http://schemas.microsoft.com/office/drawing/2014/main" xmlns="" id="{66408BD1-EF99-FB40-8CFC-0B0DD59A14F5}"/>
                </a:ext>
              </a:extLst>
            </p:cNvPr>
            <p:cNvGrpSpPr/>
            <p:nvPr/>
          </p:nvGrpSpPr>
          <p:grpSpPr>
            <a:xfrm>
              <a:off x="649887" y="1346707"/>
              <a:ext cx="5388610" cy="5179802"/>
              <a:chOff x="649888" y="1346705"/>
              <a:chExt cx="5388602" cy="5179801"/>
            </a:xfrm>
          </p:grpSpPr>
          <p:pic>
            <p:nvPicPr>
              <p:cNvPr id="67" name="Picture 66">
                <a:extLst>
                  <a:ext uri="{FF2B5EF4-FFF2-40B4-BE49-F238E27FC236}">
                    <a16:creationId xmlns:a16="http://schemas.microsoft.com/office/drawing/2014/main" xmlns="" id="{CEDBF13F-2AD3-6442-AD4C-690D1D12898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286" t="51712" r="8938" b="10000"/>
              <a:stretch/>
            </p:blipFill>
            <p:spPr>
              <a:xfrm>
                <a:off x="875135" y="3874846"/>
                <a:ext cx="2449359" cy="2362565"/>
              </a:xfrm>
              <a:prstGeom prst="rect">
                <a:avLst/>
              </a:prstGeom>
            </p:spPr>
          </p:pic>
          <p:pic>
            <p:nvPicPr>
              <p:cNvPr id="68" name="Picture 67">
                <a:extLst>
                  <a:ext uri="{FF2B5EF4-FFF2-40B4-BE49-F238E27FC236}">
                    <a16:creationId xmlns:a16="http://schemas.microsoft.com/office/drawing/2014/main" xmlns="" id="{2006DB63-1525-3648-B85F-A8AD431FF8F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9409" t="51892" r="50325" b="10000"/>
              <a:stretch/>
            </p:blipFill>
            <p:spPr>
              <a:xfrm>
                <a:off x="3602508" y="1346705"/>
                <a:ext cx="2435982" cy="2305456"/>
              </a:xfrm>
              <a:prstGeom prst="rect">
                <a:avLst/>
              </a:prstGeom>
            </p:spPr>
          </p:pic>
          <p:sp>
            <p:nvSpPr>
              <p:cNvPr id="69" name="TextBox 68">
                <a:extLst>
                  <a:ext uri="{FF2B5EF4-FFF2-40B4-BE49-F238E27FC236}">
                    <a16:creationId xmlns:a16="http://schemas.microsoft.com/office/drawing/2014/main" xmlns="" id="{B2411AA1-0EE8-354C-AB58-FC607CF8EFFC}"/>
                  </a:ext>
                </a:extLst>
              </p:cNvPr>
              <p:cNvSpPr txBox="1"/>
              <p:nvPr/>
            </p:nvSpPr>
            <p:spPr>
              <a:xfrm>
                <a:off x="4591424" y="3597378"/>
                <a:ext cx="680955"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70" name="TextBox 69">
                <a:extLst>
                  <a:ext uri="{FF2B5EF4-FFF2-40B4-BE49-F238E27FC236}">
                    <a16:creationId xmlns:a16="http://schemas.microsoft.com/office/drawing/2014/main" xmlns="" id="{E9E0562F-E0FC-7043-9A98-E9CB9C2E522A}"/>
                  </a:ext>
                </a:extLst>
              </p:cNvPr>
              <p:cNvSpPr txBox="1"/>
              <p:nvPr/>
            </p:nvSpPr>
            <p:spPr>
              <a:xfrm rot="16200000">
                <a:off x="3177316" y="2224643"/>
                <a:ext cx="62216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Max</a:t>
                </a:r>
              </a:p>
            </p:txBody>
          </p:sp>
          <p:sp>
            <p:nvSpPr>
              <p:cNvPr id="71" name="TextBox 70">
                <a:extLst>
                  <a:ext uri="{FF2B5EF4-FFF2-40B4-BE49-F238E27FC236}">
                    <a16:creationId xmlns:a16="http://schemas.microsoft.com/office/drawing/2014/main" xmlns="" id="{08CB94A0-3920-9E42-8111-6BFCD33EBA34}"/>
                  </a:ext>
                </a:extLst>
              </p:cNvPr>
              <p:cNvSpPr txBox="1"/>
              <p:nvPr/>
            </p:nvSpPr>
            <p:spPr>
              <a:xfrm>
                <a:off x="1825056" y="6187952"/>
                <a:ext cx="680956" cy="338554"/>
              </a:xfrm>
              <a:prstGeom prst="rect">
                <a:avLst/>
              </a:prstGeom>
              <a:noFill/>
              <a:ln>
                <a:noFill/>
              </a:ln>
            </p:spPr>
            <p:txBody>
              <a:bodyPr wrap="square" rtlCol="0">
                <a:spAutoFit/>
              </a:bodyPr>
              <a:lstStyle/>
              <a:p>
                <a:r>
                  <a:rPr lang="en-US" sz="1600" dirty="0">
                    <a:latin typeface="Meiryo" panose="020B0604030504040204" pitchFamily="34" charset="-128"/>
                    <a:ea typeface="Meiryo" panose="020B0604030504040204" pitchFamily="34" charset="-128"/>
                  </a:rPr>
                  <a:t>Len</a:t>
                </a:r>
              </a:p>
            </p:txBody>
          </p:sp>
          <p:sp>
            <p:nvSpPr>
              <p:cNvPr id="72" name="TextBox 71">
                <a:extLst>
                  <a:ext uri="{FF2B5EF4-FFF2-40B4-BE49-F238E27FC236}">
                    <a16:creationId xmlns:a16="http://schemas.microsoft.com/office/drawing/2014/main" xmlns="" id="{58173973-1D06-F741-AD16-B3D337466C52}"/>
                  </a:ext>
                </a:extLst>
              </p:cNvPr>
              <p:cNvSpPr txBox="1"/>
              <p:nvPr/>
            </p:nvSpPr>
            <p:spPr>
              <a:xfrm rot="16200000">
                <a:off x="508082" y="4732496"/>
                <a:ext cx="622166" cy="338554"/>
              </a:xfrm>
              <a:prstGeom prst="rect">
                <a:avLst/>
              </a:prstGeom>
              <a:noFill/>
              <a:ln>
                <a:noFill/>
              </a:ln>
            </p:spPr>
            <p:txBody>
              <a:bodyPr wrap="square" rtlCol="0">
                <a:spAutoFit/>
              </a:bodyPr>
              <a:lstStyle/>
              <a:p>
                <a:r>
                  <a:rPr lang="en-US" sz="1600" dirty="0" err="1">
                    <a:latin typeface="Meiryo" panose="020B0604030504040204" pitchFamily="34" charset="-128"/>
                    <a:ea typeface="Meiryo" panose="020B0604030504040204" pitchFamily="34" charset="-128"/>
                  </a:rPr>
                  <a:t>Unq</a:t>
                </a:r>
                <a:endParaRPr lang="en-US" sz="1600" dirty="0">
                  <a:latin typeface="Meiryo" panose="020B0604030504040204" pitchFamily="34" charset="-128"/>
                  <a:ea typeface="Meiryo" panose="020B0604030504040204" pitchFamily="34" charset="-128"/>
                </a:endParaRPr>
              </a:p>
            </p:txBody>
          </p:sp>
        </p:grpSp>
      </p:grpSp>
    </p:spTree>
    <p:extLst>
      <p:ext uri="{BB962C8B-B14F-4D97-AF65-F5344CB8AC3E}">
        <p14:creationId xmlns:p14="http://schemas.microsoft.com/office/powerpoint/2010/main" val="388103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24231-650F-7B42-8529-E7BAA601C269}"/>
              </a:ext>
            </a:extLst>
          </p:cNvPr>
          <p:cNvSpPr>
            <a:spLocks noGrp="1"/>
          </p:cNvSpPr>
          <p:nvPr>
            <p:ph type="title"/>
          </p:nvPr>
        </p:nvSpPr>
        <p:spPr>
          <a:xfrm>
            <a:off x="704335" y="294198"/>
            <a:ext cx="10250177" cy="701225"/>
          </a:xfrm>
        </p:spPr>
        <p:txBody>
          <a:bodyPr/>
          <a:lstStyle/>
          <a:p>
            <a:r>
              <a:rPr lang="en-US" dirty="0">
                <a:latin typeface="Meiryo" panose="020B0604030504040204" pitchFamily="34" charset="-128"/>
                <a:ea typeface="Meiryo" panose="020B0604030504040204" pitchFamily="34" charset="-128"/>
              </a:rPr>
              <a:t>(Step 3) </a:t>
            </a:r>
            <a:r>
              <a:rPr lang="ja-JP" altLang="en-US" dirty="0">
                <a:latin typeface="Meiryo" panose="020B0604030504040204" pitchFamily="34" charset="-128"/>
                <a:ea typeface="Meiryo" panose="020B0604030504040204" pitchFamily="34" charset="-128"/>
              </a:rPr>
              <a:t>機械学習モデルの構築</a:t>
            </a:r>
            <a:endParaRPr lang="en-US" dirty="0">
              <a:latin typeface="Meiryo" panose="020B0604030504040204" pitchFamily="34" charset="-128"/>
              <a:ea typeface="Meiryo" panose="020B0604030504040204" pitchFamily="34" charset="-128"/>
            </a:endParaRPr>
          </a:p>
        </p:txBody>
      </p:sp>
      <p:sp>
        <p:nvSpPr>
          <p:cNvPr id="8" name="Content Placeholder 7">
            <a:extLst>
              <a:ext uri="{FF2B5EF4-FFF2-40B4-BE49-F238E27FC236}">
                <a16:creationId xmlns:a16="http://schemas.microsoft.com/office/drawing/2014/main" xmlns="" id="{71AB1665-6327-F64A-98E4-E9EAB7B39726}"/>
              </a:ext>
            </a:extLst>
          </p:cNvPr>
          <p:cNvSpPr>
            <a:spLocks noGrp="1"/>
          </p:cNvSpPr>
          <p:nvPr>
            <p:ph sz="half" idx="1"/>
          </p:nvPr>
        </p:nvSpPr>
        <p:spPr>
          <a:xfrm>
            <a:off x="704335" y="1219815"/>
            <a:ext cx="10250177" cy="3041100"/>
          </a:xfrm>
        </p:spPr>
        <p:txBody>
          <a:bodyPr>
            <a:normAutofit/>
          </a:bodyPr>
          <a:lstStyle/>
          <a:p>
            <a:r>
              <a:rPr lang="en-US" sz="2400" dirty="0">
                <a:latin typeface="Meiryo" panose="020B0604030504040204" pitchFamily="34" charset="-128"/>
                <a:ea typeface="Meiryo" panose="020B0604030504040204" pitchFamily="34" charset="-128"/>
              </a:rPr>
              <a:t>L. </a:t>
            </a:r>
            <a:r>
              <a:rPr lang="en-US" sz="2400" dirty="0" err="1">
                <a:latin typeface="Meiryo" panose="020B0604030504040204" pitchFamily="34" charset="-128"/>
                <a:ea typeface="Meiryo" panose="020B0604030504040204" pitchFamily="34" charset="-128"/>
              </a:rPr>
              <a:t>Breiman</a:t>
            </a:r>
            <a:r>
              <a:rPr lang="ja-JP" altLang="en-US" sz="2400" dirty="0">
                <a:latin typeface="Meiryo" panose="020B0604030504040204" pitchFamily="34" charset="-128"/>
                <a:ea typeface="Meiryo" panose="020B0604030504040204" pitchFamily="34" charset="-128"/>
              </a:rPr>
              <a:t>によって提案された</a:t>
            </a:r>
            <a:r>
              <a:rPr lang="en-US" altLang="ja-JP" sz="2400" baseline="30000" dirty="0">
                <a:latin typeface="Meiryo" panose="020B0604030504040204" pitchFamily="34" charset="-128"/>
                <a:ea typeface="Meiryo" panose="020B0604030504040204" pitchFamily="34" charset="-128"/>
              </a:rPr>
              <a:t>[1]</a:t>
            </a:r>
            <a:r>
              <a:rPr lang="ja-JP" altLang="en-US" sz="2400" dirty="0">
                <a:latin typeface="Meiryo" panose="020B0604030504040204" pitchFamily="34" charset="-128"/>
                <a:ea typeface="Meiryo" panose="020B0604030504040204" pitchFamily="34" charset="-128"/>
              </a:rPr>
              <a:t>決定木を拡張したアルゴリズム．</a:t>
            </a:r>
            <a:endParaRPr lang="en-US" altLang="ja-JP" sz="2400" dirty="0">
              <a:latin typeface="Meiryo" panose="020B0604030504040204" pitchFamily="34" charset="-128"/>
              <a:ea typeface="Meiryo" panose="020B0604030504040204" pitchFamily="34" charset="-128"/>
            </a:endParaRPr>
          </a:p>
          <a:p>
            <a:r>
              <a:rPr lang="ja-JP" altLang="en-US" sz="2400" dirty="0">
                <a:latin typeface="Meiryo" panose="020B0604030504040204" pitchFamily="34" charset="-128"/>
                <a:ea typeface="Meiryo" panose="020B0604030504040204" pitchFamily="34" charset="-128"/>
              </a:rPr>
              <a:t>訓練データのメトリクスをもとに，木構造の一連の質問を学習する．</a:t>
            </a:r>
            <a:endParaRPr lang="en-US" altLang="ja-JP" sz="2400" dirty="0">
              <a:latin typeface="Meiryo" panose="020B0604030504040204" pitchFamily="34" charset="-128"/>
              <a:ea typeface="Meiryo" panose="020B0604030504040204" pitchFamily="34" charset="-128"/>
            </a:endParaRPr>
          </a:p>
          <a:p>
            <a:r>
              <a:rPr lang="ja-JP" altLang="en-US" sz="2400" dirty="0">
                <a:latin typeface="Meiryo" panose="020B0604030504040204" pitchFamily="34" charset="-128"/>
                <a:ea typeface="Meiryo" panose="020B0604030504040204" pitchFamily="34" charset="-128"/>
              </a:rPr>
              <a:t>本実験では，</a:t>
            </a:r>
            <a:r>
              <a:rPr lang="en-US" altLang="ja-JP" sz="2400" dirty="0">
                <a:latin typeface="Meiryo" panose="020B0604030504040204" pitchFamily="34" charset="-128"/>
                <a:ea typeface="Meiryo" panose="020B0604030504040204" pitchFamily="34" charset="-128"/>
              </a:rPr>
              <a:t>10</a:t>
            </a:r>
            <a:r>
              <a:rPr lang="ja-JP" altLang="en-US" sz="2400" dirty="0">
                <a:latin typeface="Meiryo" panose="020B0604030504040204" pitchFamily="34" charset="-128"/>
                <a:ea typeface="Meiryo" panose="020B0604030504040204" pitchFamily="34" charset="-128"/>
              </a:rPr>
              <a:t>本の決定木によって学習を行った．</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2</a:t>
            </a:r>
            <a:r>
              <a:rPr lang="ja-JP" altLang="en-US" sz="2400" dirty="0">
                <a:latin typeface="Meiryo" panose="020B0604030504040204" pitchFamily="34" charset="-128"/>
                <a:ea typeface="Meiryo" panose="020B0604030504040204" pitchFamily="34" charset="-128"/>
              </a:rPr>
              <a:t>クラス分類モデル</a:t>
            </a:r>
            <a:r>
              <a:rPr lang="en-US" altLang="ja-JP" sz="2400" dirty="0">
                <a:latin typeface="Meiryo" panose="020B0604030504040204" pitchFamily="34" charset="-128"/>
                <a:ea typeface="Meiryo" panose="020B0604030504040204" pitchFamily="34" charset="-128"/>
              </a:rPr>
              <a:t> : </a:t>
            </a:r>
            <a:r>
              <a:rPr lang="ja-JP" altLang="en-US" sz="2400" dirty="0">
                <a:latin typeface="Meiryo" panose="020B0604030504040204" pitchFamily="34" charset="-128"/>
                <a:ea typeface="Meiryo" panose="020B0604030504040204" pitchFamily="34" charset="-128"/>
              </a:rPr>
              <a:t>ノーマルクラスと難読化されたクラス</a:t>
            </a:r>
            <a:endParaRPr lang="en-US" altLang="ja-JP" sz="2400" dirty="0">
              <a:latin typeface="Meiryo" panose="020B0604030504040204" pitchFamily="34" charset="-128"/>
              <a:ea typeface="Meiryo" panose="020B0604030504040204" pitchFamily="34" charset="-128"/>
            </a:endParaRPr>
          </a:p>
          <a:p>
            <a:r>
              <a:rPr lang="en-US" sz="2400" dirty="0">
                <a:latin typeface="Meiryo" panose="020B0604030504040204" pitchFamily="34" charset="-128"/>
                <a:ea typeface="Meiryo" panose="020B0604030504040204" pitchFamily="34" charset="-128"/>
              </a:rPr>
              <a:t>8</a:t>
            </a:r>
            <a:r>
              <a:rPr lang="ja-JP" altLang="en-US" sz="2400" dirty="0">
                <a:latin typeface="Meiryo" panose="020B0604030504040204" pitchFamily="34" charset="-128"/>
                <a:ea typeface="Meiryo" panose="020B0604030504040204" pitchFamily="34" charset="-128"/>
              </a:rPr>
              <a:t>クラス分類モデル</a:t>
            </a:r>
            <a:r>
              <a:rPr lang="en-US" altLang="ja-JP" sz="2400" dirty="0">
                <a:latin typeface="Meiryo" panose="020B0604030504040204" pitchFamily="34" charset="-128"/>
                <a:ea typeface="Meiryo" panose="020B0604030504040204" pitchFamily="34" charset="-128"/>
              </a:rPr>
              <a:t> : </a:t>
            </a:r>
            <a:r>
              <a:rPr lang="ja-JP" altLang="en-US" sz="2400" dirty="0">
                <a:latin typeface="Meiryo" panose="020B0604030504040204" pitchFamily="34" charset="-128"/>
                <a:ea typeface="Meiryo" panose="020B0604030504040204" pitchFamily="34" charset="-128"/>
              </a:rPr>
              <a:t>ノーマルクラスと</a:t>
            </a:r>
            <a:r>
              <a:rPr lang="en-US" altLang="ja-JP" sz="2400" dirty="0">
                <a:latin typeface="Meiryo" panose="020B0604030504040204" pitchFamily="34" charset="-128"/>
                <a:ea typeface="Meiryo" panose="020B0604030504040204" pitchFamily="34" charset="-128"/>
              </a:rPr>
              <a:t>7</a:t>
            </a:r>
            <a:r>
              <a:rPr lang="ja-JP" altLang="en-US" sz="2400" dirty="0">
                <a:latin typeface="Meiryo" panose="020B0604030504040204" pitchFamily="34" charset="-128"/>
                <a:ea typeface="Meiryo" panose="020B0604030504040204" pitchFamily="34" charset="-128"/>
              </a:rPr>
              <a:t>種類の難読化の各クラス</a:t>
            </a:r>
            <a:endParaRPr lang="en-US" sz="2400" dirty="0">
              <a:latin typeface="Meiryo" panose="020B0604030504040204" pitchFamily="34" charset="-128"/>
              <a:ea typeface="Meiryo" panose="020B0604030504040204" pitchFamily="34" charset="-128"/>
            </a:endParaRPr>
          </a:p>
        </p:txBody>
      </p:sp>
      <p:pic>
        <p:nvPicPr>
          <p:cNvPr id="11" name="Content Placeholder 10">
            <a:extLst>
              <a:ext uri="{FF2B5EF4-FFF2-40B4-BE49-F238E27FC236}">
                <a16:creationId xmlns:a16="http://schemas.microsoft.com/office/drawing/2014/main" xmlns="" id="{52E4028B-451F-5C44-A6BB-1064ABDD63D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3314524" y="3876743"/>
            <a:ext cx="5029798" cy="2445362"/>
          </a:xfrm>
        </p:spPr>
      </p:pic>
      <p:sp>
        <p:nvSpPr>
          <p:cNvPr id="4" name="Slide Number Placeholder 3">
            <a:extLst>
              <a:ext uri="{FF2B5EF4-FFF2-40B4-BE49-F238E27FC236}">
                <a16:creationId xmlns:a16="http://schemas.microsoft.com/office/drawing/2014/main" xmlns="" id="{1AFC40B1-FA4C-1746-953C-1DBBB2E3C9CB}"/>
              </a:ext>
            </a:extLst>
          </p:cNvPr>
          <p:cNvSpPr>
            <a:spLocks noGrp="1"/>
          </p:cNvSpPr>
          <p:nvPr>
            <p:ph type="sldNum" sz="quarter" idx="12"/>
          </p:nvPr>
        </p:nvSpPr>
        <p:spPr/>
        <p:txBody>
          <a:bodyPr>
            <a:normAutofit lnSpcReduction="10000"/>
          </a:bodyPr>
          <a:lstStyle/>
          <a:p>
            <a:fld id="{B0FB5667-149E-4995-B450-CA05860B2BBE}" type="slidenum">
              <a:rPr kumimoji="1" lang="ja-JP" altLang="en-US" smtClean="0"/>
              <a:t>9</a:t>
            </a:fld>
            <a:endParaRPr kumimoji="1" lang="ja-JP" altLang="en-US"/>
          </a:p>
        </p:txBody>
      </p:sp>
      <p:sp>
        <p:nvSpPr>
          <p:cNvPr id="12" name="テキスト ボックス 4">
            <a:extLst>
              <a:ext uri="{FF2B5EF4-FFF2-40B4-BE49-F238E27FC236}">
                <a16:creationId xmlns:a16="http://schemas.microsoft.com/office/drawing/2014/main" xmlns="" id="{D3148550-EBEF-A44F-AEB2-E63C542104AB}"/>
              </a:ext>
            </a:extLst>
          </p:cNvPr>
          <p:cNvSpPr txBox="1"/>
          <p:nvPr/>
        </p:nvSpPr>
        <p:spPr>
          <a:xfrm>
            <a:off x="473337" y="6396593"/>
            <a:ext cx="10819503" cy="369332"/>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a:t>
            </a:r>
            <a:r>
              <a:rPr kumimoji="1" lang="en-US" altLang="ja-JP" dirty="0">
                <a:latin typeface="Calibri" panose="020F0502020204030204" pitchFamily="34" charset="0"/>
                <a:ea typeface="Meiryo" charset="-128"/>
                <a:cs typeface="Calibri" panose="020F0502020204030204" pitchFamily="34" charset="0"/>
              </a:rPr>
              <a:t>L. </a:t>
            </a:r>
            <a:r>
              <a:rPr kumimoji="1" lang="en-US" altLang="ja-JP" dirty="0" err="1">
                <a:latin typeface="Calibri" panose="020F0502020204030204" pitchFamily="34" charset="0"/>
                <a:ea typeface="Meiryo" charset="-128"/>
                <a:cs typeface="Calibri" panose="020F0502020204030204" pitchFamily="34" charset="0"/>
              </a:rPr>
              <a:t>Breiman</a:t>
            </a:r>
            <a:r>
              <a:rPr lang="en-US" altLang="ja-JP" dirty="0">
                <a:latin typeface="Calibri" panose="020F0502020204030204" pitchFamily="34" charset="0"/>
                <a:ea typeface="Meiryo" charset="-128"/>
                <a:cs typeface="Calibri" panose="020F0502020204030204" pitchFamily="34" charset="0"/>
              </a:rPr>
              <a:t>, “Random forests”, </a:t>
            </a:r>
            <a:r>
              <a:rPr lang="en-US" altLang="ja-JP" i="1" dirty="0">
                <a:latin typeface="Calibri" panose="020F0502020204030204" pitchFamily="34" charset="0"/>
                <a:ea typeface="Meiryo" charset="-128"/>
                <a:cs typeface="Calibri" panose="020F0502020204030204" pitchFamily="34" charset="0"/>
              </a:rPr>
              <a:t>Machine Learning 45, 2001</a:t>
            </a:r>
            <a:endParaRPr lang="ja-JP" altLang="en-US" i="1" dirty="0">
              <a:latin typeface="Calibri" panose="020F0502020204030204" pitchFamily="34" charset="0"/>
              <a:ea typeface="Meiryo" charset="-128"/>
              <a:cs typeface="Calibri" panose="020F0502020204030204" pitchFamily="34" charset="0"/>
            </a:endParaRPr>
          </a:p>
        </p:txBody>
      </p:sp>
    </p:spTree>
    <p:extLst>
      <p:ext uri="{BB962C8B-B14F-4D97-AF65-F5344CB8AC3E}">
        <p14:creationId xmlns:p14="http://schemas.microsoft.com/office/powerpoint/2010/main" val="97302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4869</TotalTime>
  <Words>2699</Words>
  <Application>Microsoft Office PowerPoint</Application>
  <PresentationFormat>Widescreen</PresentationFormat>
  <Paragraphs>299</Paragraphs>
  <Slides>16</Slides>
  <Notes>16</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Courier</vt:lpstr>
      <vt:lpstr>Meiryo UI</vt:lpstr>
      <vt:lpstr>ＭＳ Ｐゴシック</vt:lpstr>
      <vt:lpstr>ＭＳ ゴシック</vt:lpstr>
      <vt:lpstr>Meiryo</vt:lpstr>
      <vt:lpstr>Arial</vt:lpstr>
      <vt:lpstr>Calibri</vt:lpstr>
      <vt:lpstr>Cambria Math</vt:lpstr>
      <vt:lpstr>Century Schoolbook</vt:lpstr>
      <vt:lpstr>Courier New</vt:lpstr>
      <vt:lpstr>Wingdings</vt:lpstr>
      <vt:lpstr>Wingdings 2</vt:lpstr>
      <vt:lpstr>View</vt:lpstr>
      <vt:lpstr>機械学習による難読化された プログラムのステルス評価</vt:lpstr>
      <vt:lpstr>MATE攻撃と難読化</vt:lpstr>
      <vt:lpstr>研究目的</vt:lpstr>
      <vt:lpstr>アプローチ</vt:lpstr>
      <vt:lpstr>(Step 1) プログラムデータ</vt:lpstr>
      <vt:lpstr>難読化方法</vt:lpstr>
      <vt:lpstr>(Step 2) 特徴データの取得（1/2）</vt:lpstr>
      <vt:lpstr>(Step 2) 特徴データの取得（2/2）</vt:lpstr>
      <vt:lpstr>(Step 3) 機械学習モデルの構築</vt:lpstr>
      <vt:lpstr>モデルの検証方法</vt:lpstr>
      <vt:lpstr>分類モデルの評価結果</vt:lpstr>
      <vt:lpstr>8クラス分類でのクラス別の判定結果</vt:lpstr>
      <vt:lpstr>特徴量の重要度</vt:lpstr>
      <vt:lpstr>まとめ</vt:lpstr>
      <vt:lpstr>コードの不自然さと驚き値</vt:lpstr>
      <vt:lpstr>正解率，適合率，と再現率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機械学習による難読化された プログラムのストレス評価</dc:title>
  <dc:creator>Barata Magnus</dc:creator>
  <cp:lastModifiedBy>Barata Magnus</cp:lastModifiedBy>
  <cp:revision>694</cp:revision>
  <cp:lastPrinted>2018-02-26T01:43:11Z</cp:lastPrinted>
  <dcterms:created xsi:type="dcterms:W3CDTF">2017-10-03T14:07:59Z</dcterms:created>
  <dcterms:modified xsi:type="dcterms:W3CDTF">2018-02-26T20:14:09Z</dcterms:modified>
</cp:coreProperties>
</file>