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58" r:id="rId6"/>
    <p:sldId id="259"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4/14/19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foursquare.com/docs/venues/search" TargetMode="External"/><Relationship Id="rId2" Type="http://schemas.openxmlformats.org/officeDocument/2006/relationships/hyperlink" Target="https://developer.foursquare.com/docs/api" TargetMode="External"/><Relationship Id="rId1" Type="http://schemas.openxmlformats.org/officeDocument/2006/relationships/slideLayout" Target="../slideLayouts/slideLayout2.xml"/><Relationship Id="rId5" Type="http://schemas.openxmlformats.org/officeDocument/2006/relationships/hyperlink" Target="https://developer.foursquare.com/docs/resources/categories" TargetMode="External"/><Relationship Id="rId4" Type="http://schemas.openxmlformats.org/officeDocument/2006/relationships/hyperlink" Target="https://developer.foursquare.com/docs/venues/explor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9B5B-A481-E94F-8856-855DB6DF933B}"/>
              </a:ext>
            </a:extLst>
          </p:cNvPr>
          <p:cNvSpPr>
            <a:spLocks noGrp="1"/>
          </p:cNvSpPr>
          <p:nvPr>
            <p:ph type="ctrTitle"/>
          </p:nvPr>
        </p:nvSpPr>
        <p:spPr>
          <a:xfrm>
            <a:off x="2589213" y="2514600"/>
            <a:ext cx="8915399" cy="2262781"/>
          </a:xfrm>
        </p:spPr>
        <p:txBody>
          <a:bodyPr>
            <a:normAutofit fontScale="90000"/>
          </a:bodyPr>
          <a:lstStyle/>
          <a:p>
            <a:r>
              <a:rPr lang="en-US" dirty="0"/>
              <a:t>Recommending A Restaurant Location </a:t>
            </a:r>
            <a:br>
              <a:rPr lang="en-US" dirty="0"/>
            </a:br>
            <a:endParaRPr lang="en-US" dirty="0"/>
          </a:p>
        </p:txBody>
      </p:sp>
      <p:sp>
        <p:nvSpPr>
          <p:cNvPr id="3" name="Subtitle 2">
            <a:extLst>
              <a:ext uri="{FF2B5EF4-FFF2-40B4-BE49-F238E27FC236}">
                <a16:creationId xmlns:a16="http://schemas.microsoft.com/office/drawing/2014/main" id="{A55E7D52-FDB5-4447-AC0B-2F3BC1BFD04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6344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FD05-EA22-8C47-BC8B-9AAF020E851F}"/>
              </a:ext>
            </a:extLst>
          </p:cNvPr>
          <p:cNvSpPr>
            <a:spLocks noGrp="1"/>
          </p:cNvSpPr>
          <p:nvPr>
            <p:ph type="title"/>
          </p:nvPr>
        </p:nvSpPr>
        <p:spPr>
          <a:xfrm>
            <a:off x="1888435" y="624110"/>
            <a:ext cx="9616177" cy="1280890"/>
          </a:xfrm>
        </p:spPr>
        <p:txBody>
          <a:bodyPr/>
          <a:lstStyle/>
          <a:p>
            <a:r>
              <a:rPr lang="en-US" dirty="0"/>
              <a:t>Why is a restaurant’s location important?</a:t>
            </a:r>
          </a:p>
        </p:txBody>
      </p:sp>
      <p:sp>
        <p:nvSpPr>
          <p:cNvPr id="3" name="Content Placeholder 2">
            <a:extLst>
              <a:ext uri="{FF2B5EF4-FFF2-40B4-BE49-F238E27FC236}">
                <a16:creationId xmlns:a16="http://schemas.microsoft.com/office/drawing/2014/main" id="{D843FAD2-0C8D-984E-8D9F-9F96CFE7765C}"/>
              </a:ext>
            </a:extLst>
          </p:cNvPr>
          <p:cNvSpPr>
            <a:spLocks noGrp="1"/>
          </p:cNvSpPr>
          <p:nvPr>
            <p:ph idx="1"/>
          </p:nvPr>
        </p:nvSpPr>
        <p:spPr>
          <a:xfrm>
            <a:off x="1888435" y="1905000"/>
            <a:ext cx="8915400" cy="4006222"/>
          </a:xfrm>
        </p:spPr>
        <p:txBody>
          <a:bodyPr>
            <a:normAutofit fontScale="92500"/>
          </a:bodyPr>
          <a:lstStyle/>
          <a:p>
            <a:pPr marL="0" indent="0">
              <a:buNone/>
            </a:pPr>
            <a:r>
              <a:rPr lang="en-US" dirty="0"/>
              <a:t>The following aspects of a restaurant’s location can determine its success.</a:t>
            </a:r>
          </a:p>
          <a:p>
            <a:pPr marL="0" indent="0">
              <a:buNone/>
            </a:pPr>
            <a:endParaRPr lang="en-US" dirty="0"/>
          </a:p>
          <a:p>
            <a:r>
              <a:rPr lang="en-US" dirty="0"/>
              <a:t>How many restaurants are already in the are, and how many sell similar food?</a:t>
            </a:r>
          </a:p>
          <a:p>
            <a:pPr lvl="1"/>
            <a:r>
              <a:rPr lang="en-US" dirty="0"/>
              <a:t>Competition makes things harder for a new restaurant because they already have an established customer base and you may have to fight for some of it.</a:t>
            </a:r>
          </a:p>
          <a:p>
            <a:r>
              <a:rPr lang="en-US" dirty="0"/>
              <a:t>Is the type of restaurant you want to open popular in the area? </a:t>
            </a:r>
          </a:p>
          <a:p>
            <a:pPr lvl="1"/>
            <a:r>
              <a:rPr lang="en-US" dirty="0"/>
              <a:t>It can be difficult to successfully open a new restaurant if the type of food you provide isn’t particularly popular in the area.</a:t>
            </a:r>
          </a:p>
          <a:p>
            <a:r>
              <a:rPr lang="en-US" dirty="0"/>
              <a:t>Cost of commercial property in the area.</a:t>
            </a:r>
          </a:p>
          <a:p>
            <a:pPr lvl="1"/>
            <a:r>
              <a:rPr lang="en-US" dirty="0"/>
              <a:t>The cheaper the area is, the less you will rely on creating a large customer base in the beginning. </a:t>
            </a:r>
          </a:p>
          <a:p>
            <a:pPr lvl="1"/>
            <a:r>
              <a:rPr lang="en-US" dirty="0"/>
              <a:t>*NOTE: Due to lack of available pricing data this was not considered in </a:t>
            </a:r>
            <a:r>
              <a:rPr lang="en-US"/>
              <a:t>the analysis.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47553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8B1C-8D0C-2744-94E8-71FEA1ADBFF3}"/>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FD55886E-7045-614A-9ECB-D474B0C80AD7}"/>
              </a:ext>
            </a:extLst>
          </p:cNvPr>
          <p:cNvSpPr>
            <a:spLocks noGrp="1"/>
          </p:cNvSpPr>
          <p:nvPr>
            <p:ph idx="1"/>
          </p:nvPr>
        </p:nvSpPr>
        <p:spPr/>
        <p:txBody>
          <a:bodyPr>
            <a:normAutofit/>
          </a:bodyPr>
          <a:lstStyle/>
          <a:p>
            <a:r>
              <a:rPr lang="en-US" sz="2000" dirty="0"/>
              <a:t>A customer wants to open a new Restaurant</a:t>
            </a:r>
          </a:p>
          <a:p>
            <a:pPr lvl="1"/>
            <a:r>
              <a:rPr lang="en-US" sz="2000" dirty="0"/>
              <a:t>Where: Austin, TX USA</a:t>
            </a:r>
          </a:p>
          <a:p>
            <a:pPr lvl="1"/>
            <a:r>
              <a:rPr lang="en-US" sz="2000" dirty="0"/>
              <a:t>What type of restaurant: Asian restaurant</a:t>
            </a:r>
          </a:p>
        </p:txBody>
      </p:sp>
    </p:spTree>
    <p:extLst>
      <p:ext uri="{BB962C8B-B14F-4D97-AF65-F5344CB8AC3E}">
        <p14:creationId xmlns:p14="http://schemas.microsoft.com/office/powerpoint/2010/main" val="240610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72F8-2226-B54A-A4BC-0F45F4BD55DE}"/>
              </a:ext>
            </a:extLst>
          </p:cNvPr>
          <p:cNvSpPr>
            <a:spLocks noGrp="1"/>
          </p:cNvSpPr>
          <p:nvPr>
            <p:ph type="title"/>
          </p:nvPr>
        </p:nvSpPr>
        <p:spPr/>
        <p:txBody>
          <a:bodyPr/>
          <a:lstStyle/>
          <a:p>
            <a:r>
              <a:rPr lang="en-US" dirty="0"/>
              <a:t>Getting data &amp; cleaning it</a:t>
            </a:r>
          </a:p>
        </p:txBody>
      </p:sp>
      <p:sp>
        <p:nvSpPr>
          <p:cNvPr id="3" name="Content Placeholder 2">
            <a:extLst>
              <a:ext uri="{FF2B5EF4-FFF2-40B4-BE49-F238E27FC236}">
                <a16:creationId xmlns:a16="http://schemas.microsoft.com/office/drawing/2014/main" id="{F6DA16A3-5B36-374E-A638-42CA6444F7F7}"/>
              </a:ext>
            </a:extLst>
          </p:cNvPr>
          <p:cNvSpPr>
            <a:spLocks noGrp="1"/>
          </p:cNvSpPr>
          <p:nvPr>
            <p:ph idx="1"/>
          </p:nvPr>
        </p:nvSpPr>
        <p:spPr/>
        <p:txBody>
          <a:bodyPr/>
          <a:lstStyle/>
          <a:p>
            <a:r>
              <a:rPr lang="en-US" dirty="0"/>
              <a:t>Venue data was pulled from </a:t>
            </a:r>
            <a:r>
              <a:rPr lang="en-US" dirty="0">
                <a:hlinkClick r:id="rId2"/>
              </a:rPr>
              <a:t>Foursquare’s Places API</a:t>
            </a:r>
            <a:r>
              <a:rPr lang="en-US" dirty="0"/>
              <a:t>. </a:t>
            </a:r>
          </a:p>
          <a:p>
            <a:pPr lvl="1"/>
            <a:r>
              <a:rPr lang="en-US" dirty="0"/>
              <a:t>The </a:t>
            </a:r>
            <a:r>
              <a:rPr lang="en-US" dirty="0">
                <a:hlinkClick r:id="rId3"/>
              </a:rPr>
              <a:t>search</a:t>
            </a:r>
            <a:r>
              <a:rPr lang="en-US" dirty="0"/>
              <a:t> and </a:t>
            </a:r>
            <a:r>
              <a:rPr lang="en-US" dirty="0">
                <a:hlinkClick r:id="rId4"/>
              </a:rPr>
              <a:t>explore</a:t>
            </a:r>
            <a:r>
              <a:rPr lang="en-US" dirty="0"/>
              <a:t> endpoints were used</a:t>
            </a:r>
          </a:p>
          <a:p>
            <a:r>
              <a:rPr lang="en-US" dirty="0"/>
              <a:t>After retrieving the data it was condensed down to the name, venue category, latitude, longitude, and postal code</a:t>
            </a:r>
          </a:p>
          <a:p>
            <a:r>
              <a:rPr lang="en-US" dirty="0"/>
              <a:t>Then the data was put through a filter to produce a set of venues that only contained Asian Restaurants as detailed in the </a:t>
            </a:r>
            <a:r>
              <a:rPr lang="en-US" dirty="0">
                <a:hlinkClick r:id="rId5"/>
              </a:rPr>
              <a:t>Categories</a:t>
            </a:r>
            <a:r>
              <a:rPr lang="en-US" dirty="0"/>
              <a:t> page of the Foursquare documentation.</a:t>
            </a:r>
          </a:p>
        </p:txBody>
      </p:sp>
    </p:spTree>
    <p:extLst>
      <p:ext uri="{BB962C8B-B14F-4D97-AF65-F5344CB8AC3E}">
        <p14:creationId xmlns:p14="http://schemas.microsoft.com/office/powerpoint/2010/main" val="234667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21E579-4785-4A4E-8D09-42E5246D8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B19CE-0C3F-A34A-9905-8E18FCEDE145}"/>
              </a:ext>
            </a:extLst>
          </p:cNvPr>
          <p:cNvSpPr>
            <a:spLocks noGrp="1"/>
          </p:cNvSpPr>
          <p:nvPr>
            <p:ph type="title"/>
          </p:nvPr>
        </p:nvSpPr>
        <p:spPr>
          <a:xfrm>
            <a:off x="649224" y="645106"/>
            <a:ext cx="5122652" cy="1259894"/>
          </a:xfrm>
        </p:spPr>
        <p:txBody>
          <a:bodyPr>
            <a:normAutofit/>
          </a:bodyPr>
          <a:lstStyle/>
          <a:p>
            <a:r>
              <a:rPr lang="en-US" dirty="0"/>
              <a:t>Asian Restaurants in </a:t>
            </a:r>
            <a:r>
              <a:rPr lang="en-US" dirty="0" err="1"/>
              <a:t>Austin,TX</a:t>
            </a:r>
            <a:endParaRPr lang="en-US" dirty="0"/>
          </a:p>
        </p:txBody>
      </p:sp>
      <p:sp>
        <p:nvSpPr>
          <p:cNvPr id="20" name="Rectangle 13">
            <a:extLst>
              <a:ext uri="{FF2B5EF4-FFF2-40B4-BE49-F238E27FC236}">
                <a16:creationId xmlns:a16="http://schemas.microsoft.com/office/drawing/2014/main" id="{3BE96D34-9D7C-4984-961D-7165FA216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6B7F912-2C5F-48AC-87E8-E7EC288B76F6}"/>
              </a:ext>
            </a:extLst>
          </p:cNvPr>
          <p:cNvSpPr>
            <a:spLocks noGrp="1"/>
          </p:cNvSpPr>
          <p:nvPr>
            <p:ph idx="1"/>
          </p:nvPr>
        </p:nvSpPr>
        <p:spPr>
          <a:xfrm>
            <a:off x="649225" y="2133600"/>
            <a:ext cx="5122652" cy="3759253"/>
          </a:xfrm>
        </p:spPr>
        <p:txBody>
          <a:bodyPr>
            <a:normAutofit/>
          </a:bodyPr>
          <a:lstStyle/>
          <a:p>
            <a:r>
              <a:rPr lang="en-US" dirty="0"/>
              <a:t>The map shown, has circle markers for every restaurant, within 2000 meters of the center of Austin, that is classified as an Asian restaurant in </a:t>
            </a:r>
            <a:r>
              <a:rPr lang="en-US" dirty="0" err="1"/>
              <a:t>Foursquare’s</a:t>
            </a:r>
            <a:r>
              <a:rPr lang="en-US" dirty="0"/>
              <a:t> database.</a:t>
            </a:r>
          </a:p>
          <a:p>
            <a:r>
              <a:rPr lang="en-US" dirty="0"/>
              <a:t>The markers are color coded based on the restaurant’s given postal code.</a:t>
            </a:r>
          </a:p>
          <a:p>
            <a:r>
              <a:rPr lang="en-US" dirty="0"/>
              <a:t>There are a total of 41 restaurants listed.</a:t>
            </a:r>
          </a:p>
        </p:txBody>
      </p:sp>
      <p:pic>
        <p:nvPicPr>
          <p:cNvPr id="7" name="Content Placeholder 3">
            <a:extLst>
              <a:ext uri="{FF2B5EF4-FFF2-40B4-BE49-F238E27FC236}">
                <a16:creationId xmlns:a16="http://schemas.microsoft.com/office/drawing/2014/main" id="{5F75B7A9-9A71-FE47-9EC4-9AB5020CAAAE}"/>
              </a:ext>
            </a:extLst>
          </p:cNvPr>
          <p:cNvPicPr>
            <a:picLocks/>
          </p:cNvPicPr>
          <p:nvPr/>
        </p:nvPicPr>
        <p:blipFill rotWithShape="1">
          <a:blip r:embed="rId2">
            <a:extLst>
              <a:ext uri="{28A0092B-C50C-407E-A947-70E740481C1C}">
                <a14:useLocalDpi xmlns:a14="http://schemas.microsoft.com/office/drawing/2010/main" val="0"/>
              </a:ext>
            </a:extLst>
          </a:blip>
          <a:srcRect t="3740"/>
          <a:stretch/>
        </p:blipFill>
        <p:spPr>
          <a:xfrm>
            <a:off x="6091916" y="645106"/>
            <a:ext cx="5451627" cy="5247747"/>
          </a:xfrm>
          <a:prstGeom prst="rect">
            <a:avLst/>
          </a:prstGeom>
        </p:spPr>
      </p:pic>
      <p:sp>
        <p:nvSpPr>
          <p:cNvPr id="21" name="Freeform 12">
            <a:extLst>
              <a:ext uri="{FF2B5EF4-FFF2-40B4-BE49-F238E27FC236}">
                <a16:creationId xmlns:a16="http://schemas.microsoft.com/office/drawing/2014/main" id="{C8DE1BEC-DAE3-43F4-8D9F-384C3D694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391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79CD2-3AC4-9C41-B118-B186BAD82E1E}"/>
              </a:ext>
            </a:extLst>
          </p:cNvPr>
          <p:cNvSpPr>
            <a:spLocks noGrp="1"/>
          </p:cNvSpPr>
          <p:nvPr>
            <p:ph type="title"/>
          </p:nvPr>
        </p:nvSpPr>
        <p:spPr>
          <a:xfrm>
            <a:off x="649224" y="645106"/>
            <a:ext cx="3650279" cy="1259894"/>
          </a:xfrm>
        </p:spPr>
        <p:txBody>
          <a:bodyPr>
            <a:normAutofit/>
          </a:bodyPr>
          <a:lstStyle/>
          <a:p>
            <a:r>
              <a:rPr lang="en-US" dirty="0"/>
              <a:t>An easier look </a:t>
            </a:r>
          </a:p>
        </p:txBody>
      </p:sp>
      <p:sp>
        <p:nvSpPr>
          <p:cNvPr id="19"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155D15FC-5E4A-4054-91CF-1A8ABF9E26BB}"/>
              </a:ext>
            </a:extLst>
          </p:cNvPr>
          <p:cNvSpPr>
            <a:spLocks noGrp="1"/>
          </p:cNvSpPr>
          <p:nvPr>
            <p:ph idx="1"/>
          </p:nvPr>
        </p:nvSpPr>
        <p:spPr>
          <a:xfrm>
            <a:off x="649225" y="2133600"/>
            <a:ext cx="3650278" cy="3759253"/>
          </a:xfrm>
        </p:spPr>
        <p:txBody>
          <a:bodyPr>
            <a:normAutofit/>
          </a:bodyPr>
          <a:lstStyle/>
          <a:p>
            <a:r>
              <a:rPr lang="en-US" dirty="0"/>
              <a:t>This bar graph shows the distribution of Asian Restaurants in each postal code.</a:t>
            </a:r>
          </a:p>
        </p:txBody>
      </p:sp>
      <p:pic>
        <p:nvPicPr>
          <p:cNvPr id="21" name="Content Placeholder 3">
            <a:extLst>
              <a:ext uri="{FF2B5EF4-FFF2-40B4-BE49-F238E27FC236}">
                <a16:creationId xmlns:a16="http://schemas.microsoft.com/office/drawing/2014/main" id="{6BE5846E-C1C7-D14F-8455-750F033568D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685440" y="640080"/>
            <a:ext cx="6821783" cy="5252773"/>
          </a:xfrm>
          <a:prstGeom prst="rect">
            <a:avLst/>
          </a:prstGeom>
        </p:spPr>
      </p:pic>
      <p:sp>
        <p:nvSpPr>
          <p:cNvPr id="2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46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3447-DA7B-3949-8838-C3246A5001CF}"/>
              </a:ext>
            </a:extLst>
          </p:cNvPr>
          <p:cNvSpPr>
            <a:spLocks noGrp="1"/>
          </p:cNvSpPr>
          <p:nvPr>
            <p:ph type="title"/>
          </p:nvPr>
        </p:nvSpPr>
        <p:spPr/>
        <p:txBody>
          <a:bodyPr/>
          <a:lstStyle/>
          <a:p>
            <a:r>
              <a:rPr lang="en-US" dirty="0" err="1"/>
              <a:t>Recommedation</a:t>
            </a:r>
            <a:endParaRPr lang="en-US" dirty="0"/>
          </a:p>
        </p:txBody>
      </p:sp>
      <p:sp>
        <p:nvSpPr>
          <p:cNvPr id="3" name="Content Placeholder 2">
            <a:extLst>
              <a:ext uri="{FF2B5EF4-FFF2-40B4-BE49-F238E27FC236}">
                <a16:creationId xmlns:a16="http://schemas.microsoft.com/office/drawing/2014/main" id="{92B8EFFE-096A-6A4A-9282-594B6EE5CE09}"/>
              </a:ext>
            </a:extLst>
          </p:cNvPr>
          <p:cNvSpPr>
            <a:spLocks noGrp="1"/>
          </p:cNvSpPr>
          <p:nvPr>
            <p:ph idx="1"/>
          </p:nvPr>
        </p:nvSpPr>
        <p:spPr/>
        <p:txBody>
          <a:bodyPr/>
          <a:lstStyle/>
          <a:p>
            <a:r>
              <a:rPr lang="en-US" dirty="0"/>
              <a:t>Based on the distribution of venues I would recommend that prospective business owner look into building his new restaurant in the postal code 78702. This area has existing restaurants in the area which means there is some demand for them. At the same time it doesn't have the highest concentration which means that there won't be as much competition.</a:t>
            </a:r>
          </a:p>
          <a:p>
            <a:endParaRPr lang="en-US" dirty="0"/>
          </a:p>
        </p:txBody>
      </p:sp>
    </p:spTree>
    <p:extLst>
      <p:ext uri="{BB962C8B-B14F-4D97-AF65-F5344CB8AC3E}">
        <p14:creationId xmlns:p14="http://schemas.microsoft.com/office/powerpoint/2010/main" val="14163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438A-752E-DE41-895E-C2281FBD5B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DBE259-2F56-6847-BE33-904C17962731}"/>
              </a:ext>
            </a:extLst>
          </p:cNvPr>
          <p:cNvSpPr>
            <a:spLocks noGrp="1"/>
          </p:cNvSpPr>
          <p:nvPr>
            <p:ph idx="1"/>
          </p:nvPr>
        </p:nvSpPr>
        <p:spPr/>
        <p:txBody>
          <a:bodyPr/>
          <a:lstStyle/>
          <a:p>
            <a:r>
              <a:rPr lang="en-US" dirty="0"/>
              <a:t>While using only the postal code provides enough information to make a suggestion on where to physically place a new restaurant within an area. That suggestion is not as concrete as it could be, if it were backed by pricing data, and what venues were trending in thee area.</a:t>
            </a:r>
          </a:p>
          <a:p>
            <a:pPr marL="0" indent="0">
              <a:buNone/>
            </a:pPr>
            <a:endParaRPr lang="en-US" dirty="0"/>
          </a:p>
        </p:txBody>
      </p:sp>
    </p:spTree>
    <p:extLst>
      <p:ext uri="{BB962C8B-B14F-4D97-AF65-F5344CB8AC3E}">
        <p14:creationId xmlns:p14="http://schemas.microsoft.com/office/powerpoint/2010/main" val="36505035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16</TotalTime>
  <Words>439</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Recommending A Restaurant Location  </vt:lpstr>
      <vt:lpstr>Why is a restaurant’s location important?</vt:lpstr>
      <vt:lpstr>Analysis</vt:lpstr>
      <vt:lpstr>Getting data &amp; cleaning it</vt:lpstr>
      <vt:lpstr>Asian Restaurants in Austin,TX</vt:lpstr>
      <vt:lpstr>An easier look </vt:lpstr>
      <vt:lpstr>Recommedation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Restaurant Location </dc:title>
  <dc:creator>Microsoft Office User</dc:creator>
  <cp:lastModifiedBy>Microsoft Office User</cp:lastModifiedBy>
  <cp:revision>2</cp:revision>
  <dcterms:created xsi:type="dcterms:W3CDTF">2019-04-15T03:20:18Z</dcterms:created>
  <dcterms:modified xsi:type="dcterms:W3CDTF">2019-04-15T03:37:31Z</dcterms:modified>
</cp:coreProperties>
</file>