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0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52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98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33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34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2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Minska krångel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framåt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Spring Boot </a:t>
            </a:r>
            <a:r>
              <a:rPr lang="en" sz="3000" dirty="0"/>
              <a:t>i harmoni med </a:t>
            </a:r>
            <a:r>
              <a:rPr lang="en" sz="3000" dirty="0">
                <a:solidFill>
                  <a:srgbClr val="FFFF00"/>
                </a:solidFill>
              </a:rPr>
              <a:t>Kotlin</a:t>
            </a:r>
            <a:endParaRPr sz="3000"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magnus.mickelsson@gmail.com</a:t>
            </a: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44330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Steg 6 – Kör så det ryker</a:t>
            </a:r>
            <a:endParaRPr sz="2400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</a:pP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Vi kör testet och kollar om det funkar.</a:t>
            </a:r>
            <a:br>
              <a:rPr lang="sv-SE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Om vi hinner, surfar vi direkt mot tjänsten.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69" y="1582492"/>
            <a:ext cx="3353452" cy="29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44330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TL;DR – Spring Boot är awesome</a:t>
            </a:r>
            <a:endParaRPr sz="2400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</a:pP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.. och med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Kotlin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blir det ännu mer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awesome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http://img02.deviantart.net/27c7/i/2011/338/d/d/awesomeface_medic_by_crtoonmastr-d4i5kd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93" y="1532548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 5"/>
          <p:cNvSpPr/>
          <p:nvPr/>
        </p:nvSpPr>
        <p:spPr>
          <a:xfrm>
            <a:off x="531763" y="3029353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Spring</a:t>
            </a:r>
            <a:endParaRPr lang="sv-SE" sz="800" dirty="0"/>
          </a:p>
        </p:txBody>
      </p:sp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Varför Spring Boot?</a:t>
            </a:r>
            <a:endParaRPr sz="2400"/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Minska “dependency hell”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Dämpa konfigurationsångest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Lätt och snabbt att få ut något användbart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196" y="2573824"/>
            <a:ext cx="2048435" cy="2429713"/>
          </a:xfrm>
          <a:prstGeom prst="rect">
            <a:avLst/>
          </a:prstGeom>
        </p:spPr>
      </p:pic>
      <p:sp>
        <p:nvSpPr>
          <p:cNvPr id="4" name="Högerpil 3"/>
          <p:cNvSpPr/>
          <p:nvPr/>
        </p:nvSpPr>
        <p:spPr>
          <a:xfrm>
            <a:off x="6749512" y="3510366"/>
            <a:ext cx="720671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781" y="3465647"/>
            <a:ext cx="1514475" cy="21907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907" y="3993814"/>
            <a:ext cx="1733550" cy="419100"/>
          </a:xfrm>
          <a:prstGeom prst="rect">
            <a:avLst/>
          </a:prstGeom>
        </p:spPr>
      </p:pic>
      <p:sp>
        <p:nvSpPr>
          <p:cNvPr id="10" name="Ellips 9"/>
          <p:cNvSpPr/>
          <p:nvPr/>
        </p:nvSpPr>
        <p:spPr>
          <a:xfrm>
            <a:off x="633845" y="31047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Hibernate</a:t>
            </a:r>
            <a:endParaRPr lang="sv-SE" sz="800" dirty="0"/>
          </a:p>
        </p:txBody>
      </p:sp>
      <p:sp>
        <p:nvSpPr>
          <p:cNvPr id="11" name="Ellips 10"/>
          <p:cNvSpPr/>
          <p:nvPr/>
        </p:nvSpPr>
        <p:spPr>
          <a:xfrm>
            <a:off x="786245" y="32571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Jacksonate</a:t>
            </a:r>
            <a:endParaRPr lang="sv-SE" sz="800" dirty="0"/>
          </a:p>
        </p:txBody>
      </p:sp>
      <p:sp>
        <p:nvSpPr>
          <p:cNvPr id="12" name="Ellips 11"/>
          <p:cNvSpPr/>
          <p:nvPr/>
        </p:nvSpPr>
        <p:spPr>
          <a:xfrm>
            <a:off x="938645" y="34095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XStream</a:t>
            </a:r>
            <a:endParaRPr lang="sv-SE" sz="800" dirty="0"/>
          </a:p>
        </p:txBody>
      </p:sp>
      <p:sp>
        <p:nvSpPr>
          <p:cNvPr id="13" name="Ellips 12"/>
          <p:cNvSpPr/>
          <p:nvPr/>
        </p:nvSpPr>
        <p:spPr>
          <a:xfrm>
            <a:off x="1091045" y="35619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Axon</a:t>
            </a:r>
            <a:endParaRPr lang="sv-SE" sz="800" dirty="0"/>
          </a:p>
        </p:txBody>
      </p:sp>
      <p:sp>
        <p:nvSpPr>
          <p:cNvPr id="14" name="Ellips 13"/>
          <p:cNvSpPr/>
          <p:nvPr/>
        </p:nvSpPr>
        <p:spPr>
          <a:xfrm>
            <a:off x="1243445" y="37143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Commons</a:t>
            </a:r>
            <a:endParaRPr lang="sv-SE" sz="800" dirty="0"/>
          </a:p>
        </p:txBody>
      </p:sp>
      <p:sp>
        <p:nvSpPr>
          <p:cNvPr id="15" name="Ellips 14"/>
          <p:cNvSpPr/>
          <p:nvPr/>
        </p:nvSpPr>
        <p:spPr>
          <a:xfrm>
            <a:off x="1395845" y="38667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Google</a:t>
            </a:r>
            <a:endParaRPr lang="sv-SE" sz="800" dirty="0"/>
          </a:p>
        </p:txBody>
      </p:sp>
      <p:sp>
        <p:nvSpPr>
          <p:cNvPr id="16" name="Ellips 15"/>
          <p:cNvSpPr/>
          <p:nvPr/>
        </p:nvSpPr>
        <p:spPr>
          <a:xfrm>
            <a:off x="1548245" y="40191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Wicket</a:t>
            </a:r>
            <a:endParaRPr lang="sv-SE" sz="800" dirty="0"/>
          </a:p>
        </p:txBody>
      </p:sp>
      <p:sp>
        <p:nvSpPr>
          <p:cNvPr id="17" name="Ellips 16"/>
          <p:cNvSpPr/>
          <p:nvPr/>
        </p:nvSpPr>
        <p:spPr>
          <a:xfrm>
            <a:off x="1700645" y="41715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JSF</a:t>
            </a:r>
            <a:endParaRPr lang="sv-SE" sz="800" dirty="0"/>
          </a:p>
        </p:txBody>
      </p:sp>
      <p:sp>
        <p:nvSpPr>
          <p:cNvPr id="18" name="Ellips 17"/>
          <p:cNvSpPr/>
          <p:nvPr/>
        </p:nvSpPr>
        <p:spPr>
          <a:xfrm>
            <a:off x="1853045" y="4323944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J2EE</a:t>
            </a:r>
            <a:endParaRPr lang="sv-SE" sz="800" dirty="0"/>
          </a:p>
        </p:txBody>
      </p:sp>
      <p:sp>
        <p:nvSpPr>
          <p:cNvPr id="19" name="Ellips 18"/>
          <p:cNvSpPr/>
          <p:nvPr/>
        </p:nvSpPr>
        <p:spPr>
          <a:xfrm>
            <a:off x="1967759" y="4456247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JDBC</a:t>
            </a:r>
            <a:endParaRPr lang="sv-SE" sz="800" dirty="0"/>
          </a:p>
        </p:txBody>
      </p:sp>
      <p:sp>
        <p:nvSpPr>
          <p:cNvPr id="20" name="Ellips 19"/>
          <p:cNvSpPr/>
          <p:nvPr/>
        </p:nvSpPr>
        <p:spPr>
          <a:xfrm>
            <a:off x="363984" y="4339147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App</a:t>
            </a:r>
            <a:endParaRPr lang="sv-SE" sz="800" dirty="0"/>
          </a:p>
        </p:txBody>
      </p:sp>
      <p:cxnSp>
        <p:nvCxnSpPr>
          <p:cNvPr id="9" name="Rak pilkoppling 8"/>
          <p:cNvCxnSpPr>
            <a:stCxn id="20" idx="0"/>
            <a:endCxn id="6" idx="2"/>
          </p:cNvCxnSpPr>
          <p:nvPr/>
        </p:nvCxnSpPr>
        <p:spPr>
          <a:xfrm flipH="1" flipV="1">
            <a:off x="531763" y="3237856"/>
            <a:ext cx="183914" cy="11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/>
          <p:cNvCxnSpPr>
            <a:stCxn id="20" idx="0"/>
            <a:endCxn id="10" idx="3"/>
          </p:cNvCxnSpPr>
          <p:nvPr/>
        </p:nvCxnSpPr>
        <p:spPr>
          <a:xfrm flipV="1">
            <a:off x="715677" y="3460681"/>
            <a:ext cx="21176" cy="87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>
            <a:stCxn id="20" idx="0"/>
            <a:endCxn id="12" idx="2"/>
          </p:cNvCxnSpPr>
          <p:nvPr/>
        </p:nvCxnSpPr>
        <p:spPr>
          <a:xfrm flipV="1">
            <a:off x="715677" y="3618047"/>
            <a:ext cx="222968" cy="72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/>
          <p:cNvCxnSpPr>
            <a:stCxn id="20" idx="7"/>
            <a:endCxn id="13" idx="2"/>
          </p:cNvCxnSpPr>
          <p:nvPr/>
        </p:nvCxnSpPr>
        <p:spPr>
          <a:xfrm flipV="1">
            <a:off x="964361" y="3770447"/>
            <a:ext cx="126684" cy="62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/>
          <p:cNvCxnSpPr>
            <a:stCxn id="20" idx="7"/>
            <a:endCxn id="13" idx="3"/>
          </p:cNvCxnSpPr>
          <p:nvPr/>
        </p:nvCxnSpPr>
        <p:spPr>
          <a:xfrm flipV="1">
            <a:off x="964361" y="3917881"/>
            <a:ext cx="229692" cy="4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/>
          <p:cNvCxnSpPr>
            <a:stCxn id="20" idx="6"/>
            <a:endCxn id="14" idx="3"/>
          </p:cNvCxnSpPr>
          <p:nvPr/>
        </p:nvCxnSpPr>
        <p:spPr>
          <a:xfrm flipV="1">
            <a:off x="1067369" y="4070281"/>
            <a:ext cx="279084" cy="47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ak pilkoppling 63"/>
          <p:cNvCxnSpPr>
            <a:stCxn id="20" idx="6"/>
            <a:endCxn id="16" idx="2"/>
          </p:cNvCxnSpPr>
          <p:nvPr/>
        </p:nvCxnSpPr>
        <p:spPr>
          <a:xfrm flipV="1">
            <a:off x="1067369" y="4227647"/>
            <a:ext cx="480876" cy="3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pilkoppling 65"/>
          <p:cNvCxnSpPr>
            <a:stCxn id="20" idx="6"/>
            <a:endCxn id="17" idx="2"/>
          </p:cNvCxnSpPr>
          <p:nvPr/>
        </p:nvCxnSpPr>
        <p:spPr>
          <a:xfrm flipV="1">
            <a:off x="1067369" y="4380047"/>
            <a:ext cx="633276" cy="16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k pilkoppling 67"/>
          <p:cNvCxnSpPr>
            <a:stCxn id="20" idx="6"/>
            <a:endCxn id="18" idx="3"/>
          </p:cNvCxnSpPr>
          <p:nvPr/>
        </p:nvCxnSpPr>
        <p:spPr>
          <a:xfrm>
            <a:off x="1067369" y="4547650"/>
            <a:ext cx="888684" cy="13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 38"/>
          <p:cNvSpPr/>
          <p:nvPr/>
        </p:nvSpPr>
        <p:spPr>
          <a:xfrm>
            <a:off x="3399935" y="4146747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App</a:t>
            </a:r>
            <a:endParaRPr lang="sv-SE" sz="800" dirty="0"/>
          </a:p>
        </p:txBody>
      </p:sp>
      <p:sp>
        <p:nvSpPr>
          <p:cNvPr id="40" name="Ellips 39"/>
          <p:cNvSpPr/>
          <p:nvPr/>
        </p:nvSpPr>
        <p:spPr>
          <a:xfrm>
            <a:off x="3770465" y="3144585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JDBC</a:t>
            </a:r>
            <a:endParaRPr lang="sv-SE" sz="800" dirty="0"/>
          </a:p>
        </p:txBody>
      </p:sp>
      <p:sp>
        <p:nvSpPr>
          <p:cNvPr id="41" name="Ellips 40"/>
          <p:cNvSpPr/>
          <p:nvPr/>
        </p:nvSpPr>
        <p:spPr>
          <a:xfrm>
            <a:off x="3032328" y="3158178"/>
            <a:ext cx="703385" cy="417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Spring</a:t>
            </a:r>
          </a:p>
          <a:p>
            <a:pPr algn="ctr"/>
            <a:r>
              <a:rPr lang="sv-SE" sz="800" dirty="0" err="1" smtClean="0"/>
              <a:t>Boot</a:t>
            </a:r>
            <a:endParaRPr lang="sv-SE" sz="800" dirty="0"/>
          </a:p>
        </p:txBody>
      </p:sp>
      <p:sp>
        <p:nvSpPr>
          <p:cNvPr id="42" name="Högerpil 41"/>
          <p:cNvSpPr/>
          <p:nvPr/>
        </p:nvSpPr>
        <p:spPr>
          <a:xfrm>
            <a:off x="2076490" y="3387235"/>
            <a:ext cx="720671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0" name="Rak pilkoppling 69"/>
          <p:cNvCxnSpPr>
            <a:stCxn id="39" idx="0"/>
            <a:endCxn id="41" idx="4"/>
          </p:cNvCxnSpPr>
          <p:nvPr/>
        </p:nvCxnSpPr>
        <p:spPr>
          <a:xfrm flipH="1" flipV="1">
            <a:off x="3384021" y="3575184"/>
            <a:ext cx="367607" cy="57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k pilkoppling 71"/>
          <p:cNvCxnSpPr>
            <a:stCxn id="39" idx="0"/>
            <a:endCxn id="40" idx="4"/>
          </p:cNvCxnSpPr>
          <p:nvPr/>
        </p:nvCxnSpPr>
        <p:spPr>
          <a:xfrm flipV="1">
            <a:off x="3751628" y="3561591"/>
            <a:ext cx="370530" cy="5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8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8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Varför Kotlin?</a:t>
            </a:r>
            <a:endParaRPr sz="240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Skriv mindre (onödig) kod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Integrerar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kanon i Maven, IntelliJ etc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Kan ha Java och Kotlin parallellt i samma projekt enkelt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766650" y="2605875"/>
            <a:ext cx="2572500" cy="2029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Vad kan vi göra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på typ ~8 minuter?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2516837" y="2317710"/>
            <a:ext cx="3164491" cy="2825790"/>
            <a:chOff x="6803275" y="427432"/>
            <a:chExt cx="2336624" cy="2938329"/>
          </a:xfrm>
        </p:grpSpPr>
        <p:pic>
          <p:nvPicPr>
            <p:cNvPr id="93" name="Shape 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32"/>
              <a:ext cx="2295411" cy="29383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 txBox="1"/>
            <p:nvPr/>
          </p:nvSpPr>
          <p:spPr>
            <a:xfrm>
              <a:off x="6944799" y="684243"/>
              <a:ext cx="2195100" cy="2505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“Tomt” projekt</a:t>
              </a:r>
              <a:endParaRPr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49250">
                <a:spcBef>
                  <a:spcPts val="800"/>
                </a:spcBef>
                <a:buClr>
                  <a:schemeClr val="dk2"/>
                </a:buClr>
                <a:buSzPts val="1900"/>
                <a:buFont typeface="Raleway"/>
                <a:buChar char="●"/>
              </a:pPr>
              <a:r>
                <a:rPr lang="sv-SE" sz="19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</a:t>
              </a:r>
              <a:r>
                <a:rPr lang="sv-SE" sz="19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om.xml</a:t>
              </a:r>
              <a:endParaRPr lang="sv-SE"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49250">
                <a:buClr>
                  <a:schemeClr val="dk2"/>
                </a:buClr>
                <a:buSzPts val="1900"/>
                <a:buFont typeface="Raleway"/>
                <a:buChar char="○"/>
              </a:pPr>
              <a:r>
                <a:rPr lang="sv-SE" sz="19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Spring </a:t>
              </a:r>
              <a:r>
                <a:rPr lang="sv-SE" sz="1900" dirty="0" err="1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Boot</a:t>
              </a:r>
              <a:endParaRPr lang="sv-SE"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49250">
                <a:buClr>
                  <a:schemeClr val="dk2"/>
                </a:buClr>
                <a:buSzPts val="1900"/>
                <a:buFont typeface="Raleway"/>
                <a:buChar char="○"/>
              </a:pPr>
              <a:r>
                <a:rPr lang="sv-SE" sz="19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Spring Data REST</a:t>
              </a:r>
            </a:p>
            <a:p>
              <a:pPr marL="914400" lvl="1" indent="-349250">
                <a:buClr>
                  <a:schemeClr val="dk2"/>
                </a:buClr>
                <a:buSzPts val="1900"/>
                <a:buFont typeface="Raleway"/>
                <a:buChar char="○"/>
              </a:pPr>
              <a:r>
                <a:rPr lang="sv-SE" sz="1900" dirty="0" err="1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RestAssured</a:t>
              </a:r>
              <a:endParaRPr lang="sv-SE"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49250">
                <a:buClr>
                  <a:schemeClr val="dk2"/>
                </a:buClr>
                <a:buSzPts val="1900"/>
                <a:buFont typeface="Raleway"/>
                <a:buChar char="○"/>
              </a:pPr>
              <a:r>
                <a:rPr lang="en" sz="19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Kotlin</a:t>
              </a:r>
              <a:endParaRPr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175" y="2939100"/>
            <a:ext cx="2070825" cy="12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6229325" y="2605875"/>
            <a:ext cx="2572500" cy="2029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5979512" y="2317710"/>
            <a:ext cx="3164491" cy="2656033"/>
            <a:chOff x="6803275" y="427432"/>
            <a:chExt cx="2336624" cy="2761811"/>
          </a:xfrm>
        </p:grpSpPr>
        <p:pic>
          <p:nvPicPr>
            <p:cNvPr id="100" name="Shape 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32"/>
              <a:ext cx="2295411" cy="2670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Shape 101"/>
            <p:cNvSpPr txBox="1"/>
            <p:nvPr/>
          </p:nvSpPr>
          <p:spPr>
            <a:xfrm>
              <a:off x="6944799" y="684243"/>
              <a:ext cx="2195100" cy="2505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24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REST API app</a:t>
              </a:r>
              <a:endParaRPr sz="2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49250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Raleway"/>
                <a:buChar char="●"/>
              </a:pPr>
              <a:r>
                <a:rPr lang="en" sz="19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HATEOAS-stöd</a:t>
              </a:r>
              <a:endParaRPr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4925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Raleway"/>
                <a:buChar char="●"/>
              </a:pPr>
              <a:r>
                <a:rPr lang="en" sz="19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/ping</a:t>
              </a:r>
              <a:endParaRPr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4925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Raleway"/>
                <a:buChar char="●"/>
              </a:pPr>
              <a:r>
                <a:rPr lang="en" sz="19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/blogEntries</a:t>
              </a:r>
              <a:endParaRPr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4925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Raleway"/>
                <a:buChar char="○"/>
              </a:pPr>
              <a:r>
                <a:rPr lang="en" sz="19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CRUD</a:t>
              </a:r>
              <a:endParaRPr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914400" lvl="1" indent="-34925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900"/>
                <a:buFont typeface="Raleway"/>
                <a:buChar char="○"/>
              </a:pPr>
              <a:r>
                <a:rPr lang="en" sz="19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Paging/list</a:t>
              </a:r>
              <a:endParaRPr sz="19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2" name="Shape 102"/>
          <p:cNvSpPr/>
          <p:nvPr/>
        </p:nvSpPr>
        <p:spPr>
          <a:xfrm>
            <a:off x="7234325" y="1135750"/>
            <a:ext cx="1567500" cy="11790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 inget UI!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357925" y="3352600"/>
            <a:ext cx="8526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44330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Steg 1 – Main application class</a:t>
            </a:r>
            <a:endParaRPr sz="2400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</a:pP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Spring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Boot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behöver en ”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-klass” som startas för att dra igång applikationen.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02" y="2411586"/>
            <a:ext cx="4160541" cy="6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44330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Steg 2 – REST controller “ping”</a:t>
            </a:r>
            <a:endParaRPr sz="2400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</a:pP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Vi skapar en REST controller som kommer svara på om applikationen är uppe eller inte (för övervakning).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Berlin-Style Ping Pong Coming to the Lower Haight | Hood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61" y="2016691"/>
            <a:ext cx="3765072" cy="282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44330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Steg 3 – JPA-entitet</a:t>
            </a:r>
            <a:endParaRPr sz="2400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>
              <a:lnSpc>
                <a:spcPct val="115000"/>
              </a:lnSpc>
              <a:buSzPts val="1700"/>
            </a:pP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Vi skapar en JPA-entitet (Java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Persistence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API) som kommer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mappas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mot en tabell i databasen där våra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blog</a:t>
            </a:r>
            <a:r>
              <a:rPr lang="sv-SE" sz="1800" b="0" dirty="0" err="1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entries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kommer hamna.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2052846" y="3075139"/>
            <a:ext cx="1340285" cy="136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BlogEntry</a:t>
            </a:r>
            <a:endParaRPr lang="sv-SE" dirty="0"/>
          </a:p>
        </p:txBody>
      </p:sp>
      <p:sp>
        <p:nvSpPr>
          <p:cNvPr id="3" name="Cylinder 2"/>
          <p:cNvSpPr/>
          <p:nvPr/>
        </p:nvSpPr>
        <p:spPr>
          <a:xfrm>
            <a:off x="6250487" y="2968668"/>
            <a:ext cx="1114817" cy="15789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Databas</a:t>
            </a:r>
            <a:endParaRPr lang="sv-SE" dirty="0"/>
          </a:p>
        </p:txBody>
      </p:sp>
      <p:cxnSp>
        <p:nvCxnSpPr>
          <p:cNvPr id="5" name="Vinklad koppling 4"/>
          <p:cNvCxnSpPr>
            <a:stCxn id="2" idx="3"/>
            <a:endCxn id="3" idx="2"/>
          </p:cNvCxnSpPr>
          <p:nvPr/>
        </p:nvCxnSpPr>
        <p:spPr>
          <a:xfrm>
            <a:off x="3393131" y="3758159"/>
            <a:ext cx="2857356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44330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Steg 4 – JPA-repository</a:t>
            </a:r>
            <a:endParaRPr sz="2400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87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</a:pP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Vi skapar ett Spring Data REST-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enabled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JPA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repository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för vår JPA-entitet.</a:t>
            </a:r>
            <a:br>
              <a:rPr lang="sv-SE" sz="1800" b="0" dirty="0" smtClean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661035" y="2465844"/>
            <a:ext cx="7828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Det innebär att vi får tillgång till metoder för att skapa, söka efter, ta bort, ändra data i </a:t>
            </a:r>
            <a:r>
              <a:rPr lang="sv-SE" dirty="0" err="1" smtClean="0"/>
              <a:t>blogentries</a:t>
            </a:r>
            <a:r>
              <a:rPr lang="sv-SE" dirty="0" smtClean="0"/>
              <a:t>-tabellen via vår </a:t>
            </a:r>
            <a:r>
              <a:rPr lang="sv-SE" dirty="0" err="1" smtClean="0"/>
              <a:t>BlogEntry</a:t>
            </a:r>
            <a:r>
              <a:rPr lang="sv-SE" dirty="0" smtClean="0"/>
              <a:t>-entitet.</a:t>
            </a:r>
          </a:p>
          <a:p>
            <a:endParaRPr lang="sv-SE" dirty="0"/>
          </a:p>
          <a:p>
            <a:r>
              <a:rPr lang="sv-SE" dirty="0" smtClean="0"/>
              <a:t>Spring Data REST mappar sedan upp REST-API för alla operationer man kan göra mot vårt </a:t>
            </a:r>
            <a:r>
              <a:rPr lang="sv-SE" dirty="0" err="1" smtClean="0"/>
              <a:t>repository</a:t>
            </a:r>
            <a:r>
              <a:rPr lang="sv-SE" dirty="0" smtClean="0"/>
              <a:t>, samt HATEOAS-länkning.</a:t>
            </a:r>
          </a:p>
          <a:p>
            <a:endParaRPr lang="sv-SE" dirty="0"/>
          </a:p>
          <a:p>
            <a:r>
              <a:rPr lang="sv-SE" dirty="0" smtClean="0"/>
              <a:t>Vad är HATEOAS?</a:t>
            </a:r>
          </a:p>
          <a:p>
            <a:r>
              <a:rPr lang="en-US" b="1" dirty="0" smtClean="0"/>
              <a:t>Hypermedia </a:t>
            </a:r>
            <a:r>
              <a:rPr lang="en-US" b="1" dirty="0"/>
              <a:t>As The Engine Of Application State</a:t>
            </a:r>
            <a:r>
              <a:rPr lang="en-US" dirty="0"/>
              <a:t> (</a:t>
            </a:r>
            <a:r>
              <a:rPr lang="en-US" b="1" dirty="0" smtClean="0"/>
              <a:t>HATEOAS)</a:t>
            </a:r>
          </a:p>
          <a:p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REST-API man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utforska</a:t>
            </a:r>
            <a:r>
              <a:rPr lang="en-US" dirty="0" smtClean="0"/>
              <a:t> via </a:t>
            </a:r>
            <a:r>
              <a:rPr lang="en-US" dirty="0" err="1" smtClean="0"/>
              <a:t>länkar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1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44330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Steg 5 – Automatiserat test</a:t>
            </a:r>
            <a:endParaRPr sz="2400" dirty="0"/>
          </a:p>
        </p:txBody>
      </p:sp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3616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</a:pP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Vi skapar ett testfall för vårt REST-API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mha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RestAssured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. </a:t>
            </a:r>
            <a:br>
              <a:rPr lang="sv-SE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sv-SE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sv-SE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Vi gör ett test av vår ”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ping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”-metod, och (om vi hinner) ett test att skapa ett </a:t>
            </a:r>
            <a:r>
              <a:rPr lang="sv-SE" sz="1800" b="0" dirty="0" err="1" smtClean="0">
                <a:latin typeface="Lato"/>
                <a:ea typeface="Lato"/>
                <a:cs typeface="Lato"/>
                <a:sym typeface="Lato"/>
              </a:rPr>
              <a:t>blogentry</a:t>
            </a:r>
            <a:r>
              <a:rPr lang="sv-SE" sz="1800" b="0" dirty="0" smtClean="0">
                <a:latin typeface="Lato"/>
                <a:ea typeface="Lato"/>
                <a:cs typeface="Lato"/>
                <a:sym typeface="Lato"/>
              </a:rPr>
              <a:t>, och att verifiera att det skapats.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89" y="3013900"/>
            <a:ext cx="5141248" cy="16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305</Words>
  <Application>Microsoft Office PowerPoint</Application>
  <PresentationFormat>Bildspel på skärmen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Swiss</vt:lpstr>
      <vt:lpstr>Minska krångel Se framåt Spring Boot i harmoni med Kotlin</vt:lpstr>
      <vt:lpstr>Varför Spring Boot?</vt:lpstr>
      <vt:lpstr>Varför Kotlin?</vt:lpstr>
      <vt:lpstr>Vad kan vi göra  på typ ~8 minuter?</vt:lpstr>
      <vt:lpstr>Steg 1 – Main application class</vt:lpstr>
      <vt:lpstr>Steg 2 – REST controller “ping”</vt:lpstr>
      <vt:lpstr>Steg 3 – JPA-entitet</vt:lpstr>
      <vt:lpstr>Steg 4 – JPA-repository</vt:lpstr>
      <vt:lpstr>Steg 5 – Automatiserat test</vt:lpstr>
      <vt:lpstr>Steg 6 – Kör så det ryker</vt:lpstr>
      <vt:lpstr>TL;DR – Spring Boot är awesome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Minska krångel Se framåt Spring Boot i harmoni med Kotlin</dc:title>
  <dc:creator>Magnus Mickelsson</dc:creator>
  <cp:lastModifiedBy>Magnus Mickelsson</cp:lastModifiedBy>
  <cp:revision>18</cp:revision>
  <dcterms:modified xsi:type="dcterms:W3CDTF">2018-06-15T11:12:35Z</dcterms:modified>
</cp:coreProperties>
</file>