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7"/>
  </p:notesMasterIdLst>
  <p:sldIdLst>
    <p:sldId id="306" r:id="rId2"/>
    <p:sldId id="307" r:id="rId3"/>
    <p:sldId id="308" r:id="rId4"/>
    <p:sldId id="270" r:id="rId5"/>
    <p:sldId id="324" r:id="rId6"/>
    <p:sldId id="287" r:id="rId7"/>
    <p:sldId id="273" r:id="rId8"/>
    <p:sldId id="325" r:id="rId9"/>
    <p:sldId id="264" r:id="rId10"/>
    <p:sldId id="326" r:id="rId11"/>
    <p:sldId id="281" r:id="rId12"/>
    <p:sldId id="283" r:id="rId13"/>
    <p:sldId id="327" r:id="rId14"/>
    <p:sldId id="328" r:id="rId15"/>
    <p:sldId id="33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A272-6B53-4092-AD1C-BAACBDBF0446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DBFD-70A5-4DF6-A265-2E5FEF6AF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600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01B57-1D7D-4335-8A24-095794D64920}" type="slidenum">
              <a:rPr lang="en-US" smtClean="0"/>
              <a:pPr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3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9E8624-75BF-4C26-A0A8-F8F5844C89F7}" type="slidenum">
              <a:rPr lang="en-US" smtClean="0"/>
              <a:pPr>
                <a:spcBef>
                  <a:spcPct val="0"/>
                </a:spcBef>
              </a:pPr>
              <a:t>6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0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D6D74B-48ED-4562-8BFE-40B965C83CB1}" type="slidenum">
              <a:rPr lang="en-US" smtClean="0"/>
              <a:pPr>
                <a:spcBef>
                  <a:spcPct val="0"/>
                </a:spcBef>
              </a:pPr>
              <a:t>7</a:t>
            </a:fld>
            <a:endParaRPr lang="en-US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84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198FE-FC5A-4265-9D31-47DB5A40106A}" type="slidenum">
              <a:rPr lang="en-US" smtClean="0"/>
              <a:pPr>
                <a:spcBef>
                  <a:spcPct val="0"/>
                </a:spcBef>
              </a:pPr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22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A26720-E921-4DEB-8FE2-910682A214FC}" type="slidenum">
              <a:rPr lang="en-US" smtClean="0"/>
              <a:pPr>
                <a:spcBef>
                  <a:spcPct val="0"/>
                </a:spcBef>
              </a:pPr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1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D6D74B-48ED-4562-8BFE-40B965C83CB1}" type="slidenum">
              <a:rPr lang="en-US" smtClean="0"/>
              <a:pPr>
                <a:spcBef>
                  <a:spcPct val="0"/>
                </a:spcBef>
              </a:pPr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9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C529F5B-3A43-4A3D-A000-24278C0460EA}" type="slidenum">
              <a:rPr 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50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3B00B-B185-4533-8DE8-E40658CD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3A025C-B96A-4A14-A99C-72B97130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52E418-80F9-42DA-A0EB-686E852E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CC1315-8D0F-453E-A617-64DA6694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8B955-DE8E-450A-A7C1-A13C2C6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48BE0-F88C-42CC-B91B-7FAD5A7E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9D294E-CC13-42BF-AA25-1245A0CE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402AB2-88E2-447A-ABBE-9837035F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20CBA-A64C-4310-A721-2B34DCF9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336576-AFB7-408E-B32A-A9A46DAB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5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8BD3AC-BBBD-4A67-981B-09776C372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70382-13A3-43FC-8D00-DA328048C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76FE36-6C1E-4B50-B8A9-CA7BA5B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85C515-C94F-43E6-92C8-F9C56786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D61EB-390D-49D2-B614-52A420D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60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3797E-1901-4C62-B8E2-E9FAB70A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A8A9F4-0A07-479E-9FA8-768FB9DA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B1D738-5463-482B-8BC5-6777449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D06F0D-8DEE-4E3D-95AF-E0E85464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62638-0E79-41CC-BEEB-87E4CAE3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6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A8FF4-1005-4DC6-932E-904BD86F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4268B2-B9F5-4823-8E53-8D217116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FB0A0-155D-4503-9DEE-905374CC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4203C-BB79-415A-9A16-278E0D47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34A87B-05FA-41A8-8C3F-E3A38F47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0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6540F-29EA-4A96-B452-18D6A3D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EC321-7DFB-488B-9FCE-3201602D2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3DAA1B-62CB-40A4-A235-EDE22C9A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2466A6-1662-409B-BDDC-A393BC2A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001C94-B9C1-4657-8F6F-A756DF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77FE4C-C6CF-4A52-93CB-36C34830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15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17478-4473-4F3A-ACB2-EA354B55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C7CE1E-A15A-4DA7-9017-22C354F3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9E754-3F7B-4CFB-8F5D-028D21BE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C87EA-C07A-4007-846F-BC561FC0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E00955-5AF8-47B8-89AE-BE60D4C4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4E9015-8997-49CF-B578-F008FAC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000AAC-B6B2-4358-8135-1F4D6EC6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F23D0F-5515-4432-826C-3E4EBDB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87AFC-D0C1-40AB-ADB9-D29BE56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348875-6A97-4911-AA3A-5BAD66E6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BFA283-EF90-4B7D-8763-8637D38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ED8D82-3C77-4201-9805-1E5A809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9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579F36-A1FD-42AD-961F-5B501336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6D429D-690B-400D-B46A-30DC935B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60A45-0D5D-4795-B930-D9F0B240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3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68578-4688-4D2D-876B-4E5C9EBF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13F6D-A91D-4DDC-84EC-199E3C12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FDA5DD-1B58-4BB9-B3E9-6B28FC8F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6F7505-D971-4124-BB02-3C9D4D2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41872C-6652-4B5A-A399-9FA84B68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8166AF-5C65-4529-9E50-9A78B826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8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85391-E46E-44A7-8CA3-389525EA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75D3FD-A58B-41B5-AE86-F75E131C5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C0361-25A9-44AC-88B1-64ED2201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10D34-241D-4531-BBFB-36FF48AB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6774F7-C414-406E-B903-127E04F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D90FE9-BD48-4293-91C0-14B3EB1C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2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2AC3AC-4490-414D-AAB7-CF51B4B3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8C5E5-9400-4B5B-AAD7-C8573B3B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FE8E5D-BDA7-4BEF-8B66-1BAB99429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191B0-F81C-4A2F-9DEF-90D3FA9F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B6A248-631D-4095-BA69-92A009BC1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055089" y="533400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5889" y="3124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55089" y="838200"/>
            <a:ext cx="838200" cy="417513"/>
          </a:xfrm>
          <a:prstGeom prst="rightArrow">
            <a:avLst>
              <a:gd name="adj1" fmla="val 50000"/>
              <a:gd name="adj2" fmla="val 5019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2089" y="6858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19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6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-S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3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2089" y="1524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BHE’/S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93289" y="533400"/>
            <a:ext cx="990600" cy="18288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93289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55089" y="1752600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883889" y="914400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55089" y="2819400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045689" y="2362200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93089" y="2590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045689" y="3124200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045689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036289" y="3505200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2055089" y="3505200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045689" y="4648200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036289" y="5029200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055089" y="5029200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512289" y="28194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512289" y="37338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512289" y="4419600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3198089" y="4267200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12289" y="44196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512289" y="52578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512289" y="60198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21889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274289" y="5791200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3489" y="3429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59689" y="49371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0489" y="2057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55289" y="2362200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426689" y="2667000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502889" y="2743200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579089" y="2819400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426689" y="3962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731489" y="4267200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3502889" y="4419600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579089" y="4495800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655289" y="4572000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502889" y="5486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3807689" y="5791200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3579089" y="5943600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655289" y="6019800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731489" y="6096000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941289" y="838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19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3883889" y="1676400"/>
            <a:ext cx="1828800" cy="0"/>
          </a:xfrm>
          <a:prstGeom prst="line">
            <a:avLst/>
          </a:prstGeom>
          <a:noFill/>
          <a:ln w="31750">
            <a:solidFill>
              <a:srgbClr val="00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5941289" y="1447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6017489" y="3429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6017489" y="4953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759689" y="60801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2055089" y="63246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V="1">
            <a:off x="25884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26646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V="1">
            <a:off x="27408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8170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V="1">
            <a:off x="28932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2969489" y="62484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3045689" y="6324600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>
            <a:off x="3883889" y="6248400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4112489" y="609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4417288" y="5745957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 (Address)</a:t>
            </a:r>
          </a:p>
        </p:txBody>
      </p:sp>
    </p:spTree>
    <p:extLst>
      <p:ext uri="{BB962C8B-B14F-4D97-AF65-F5344CB8AC3E}">
        <p14:creationId xmlns:p14="http://schemas.microsoft.com/office/powerpoint/2010/main" xmlns="" val="276425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 smtClean="0">
                <a:solidFill>
                  <a:srgbClr val="000099"/>
                </a:solidFill>
                <a:latin typeface="+mn-lt"/>
              </a:rPr>
              <a:t>8253 </a:t>
            </a:r>
            <a:r>
              <a:rPr lang="en-US" sz="2400" b="1" dirty="0">
                <a:solidFill>
                  <a:srgbClr val="000099"/>
                </a:solidFill>
                <a:latin typeface="+mn-lt"/>
              </a:rPr>
              <a:t>Interface to the processor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6858000" y="609600"/>
            <a:ext cx="0" cy="6248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8253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943600" y="1524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8580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943600" y="1905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0" y="1676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1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486400" y="121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6600"/>
                </a:solidFill>
                <a:latin typeface="+mn-lt"/>
              </a:rPr>
              <a:t>A</a:t>
            </a:r>
            <a:r>
              <a:rPr lang="en-US" sz="2400" baseline="-25000">
                <a:solidFill>
                  <a:srgbClr val="006600"/>
                </a:solidFill>
                <a:latin typeface="+mn-lt"/>
              </a:rPr>
              <a:t>1</a:t>
            </a:r>
            <a:endParaRPr lang="en-US" sz="240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6600"/>
                </a:solidFill>
                <a:latin typeface="+mn-lt"/>
              </a:rPr>
              <a:t>A</a:t>
            </a:r>
            <a:r>
              <a:rPr lang="en-US" sz="2400" baseline="-25000">
                <a:solidFill>
                  <a:srgbClr val="006600"/>
                </a:solidFill>
                <a:latin typeface="+mn-lt"/>
              </a:rPr>
              <a:t>2</a:t>
            </a:r>
            <a:endParaRPr lang="en-US" sz="240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858000" y="2286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CS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934200" y="23622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1" name="Line 36"/>
          <p:cNvSpPr>
            <a:spLocks noChangeShapeType="1"/>
          </p:cNvSpPr>
          <p:nvPr/>
        </p:nvSpPr>
        <p:spPr bwMode="auto">
          <a:xfrm>
            <a:off x="5715000" y="24384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2" name="Text Box 41"/>
          <p:cNvSpPr txBox="1">
            <a:spLocks noChangeArrowheads="1"/>
          </p:cNvSpPr>
          <p:nvPr/>
        </p:nvSpPr>
        <p:spPr bwMode="auto">
          <a:xfrm>
            <a:off x="6858000" y="3962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RD</a:t>
            </a:r>
          </a:p>
        </p:txBody>
      </p:sp>
      <p:sp>
        <p:nvSpPr>
          <p:cNvPr id="48143" name="Line 42"/>
          <p:cNvSpPr>
            <a:spLocks noChangeShapeType="1"/>
          </p:cNvSpPr>
          <p:nvPr/>
        </p:nvSpPr>
        <p:spPr bwMode="auto">
          <a:xfrm>
            <a:off x="6934200" y="40386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4" name="Text Box 43"/>
          <p:cNvSpPr txBox="1">
            <a:spLocks noChangeArrowheads="1"/>
          </p:cNvSpPr>
          <p:nvPr/>
        </p:nvSpPr>
        <p:spPr bwMode="auto"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WR</a:t>
            </a:r>
          </a:p>
        </p:txBody>
      </p:sp>
      <p:sp>
        <p:nvSpPr>
          <p:cNvPr id="48145" name="Line 44"/>
          <p:cNvSpPr>
            <a:spLocks noChangeShapeType="1"/>
          </p:cNvSpPr>
          <p:nvPr/>
        </p:nvSpPr>
        <p:spPr bwMode="auto">
          <a:xfrm>
            <a:off x="6934200" y="45720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6" name="Line 45"/>
          <p:cNvSpPr>
            <a:spLocks noChangeShapeType="1"/>
          </p:cNvSpPr>
          <p:nvPr/>
        </p:nvSpPr>
        <p:spPr bwMode="auto">
          <a:xfrm>
            <a:off x="4800600" y="41910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7" name="Line 46"/>
          <p:cNvSpPr>
            <a:spLocks noChangeShapeType="1"/>
          </p:cNvSpPr>
          <p:nvPr/>
        </p:nvSpPr>
        <p:spPr bwMode="auto">
          <a:xfrm>
            <a:off x="4800600" y="46482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8" name="Text Box 47"/>
          <p:cNvSpPr txBox="1">
            <a:spLocks noChangeArrowheads="1"/>
          </p:cNvSpPr>
          <p:nvPr/>
        </p:nvSpPr>
        <p:spPr bwMode="auto"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IOR</a:t>
            </a:r>
          </a:p>
        </p:txBody>
      </p:sp>
      <p:sp>
        <p:nvSpPr>
          <p:cNvPr id="48149" name="Line 48"/>
          <p:cNvSpPr>
            <a:spLocks noChangeShapeType="1"/>
          </p:cNvSpPr>
          <p:nvPr/>
        </p:nvSpPr>
        <p:spPr bwMode="auto">
          <a:xfrm>
            <a:off x="4267200" y="3962400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50" name="Text Box 49"/>
          <p:cNvSpPr txBox="1">
            <a:spLocks noChangeArrowheads="1"/>
          </p:cNvSpPr>
          <p:nvPr/>
        </p:nvSpPr>
        <p:spPr bwMode="auto"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IOW</a:t>
            </a:r>
          </a:p>
        </p:txBody>
      </p:sp>
      <p:sp>
        <p:nvSpPr>
          <p:cNvPr id="48151" name="Line 50"/>
          <p:cNvSpPr>
            <a:spLocks noChangeShapeType="1"/>
          </p:cNvSpPr>
          <p:nvPr/>
        </p:nvSpPr>
        <p:spPr bwMode="auto">
          <a:xfrm>
            <a:off x="4114800" y="4495800"/>
            <a:ext cx="609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52" name="AutoShape 51"/>
          <p:cNvSpPr>
            <a:spLocks noChangeArrowheads="1"/>
          </p:cNvSpPr>
          <p:nvPr/>
        </p:nvSpPr>
        <p:spPr bwMode="auto">
          <a:xfrm>
            <a:off x="4800600" y="51816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53" name="Text Box 52"/>
          <p:cNvSpPr txBox="1">
            <a:spLocks noChangeArrowheads="1"/>
          </p:cNvSpPr>
          <p:nvPr/>
        </p:nvSpPr>
        <p:spPr bwMode="auto">
          <a:xfrm>
            <a:off x="6934200" y="510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D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r>
              <a:rPr lang="en-US" sz="2400">
                <a:solidFill>
                  <a:srgbClr val="000099"/>
                </a:solidFill>
                <a:latin typeface="+mn-lt"/>
              </a:rPr>
              <a:t> – D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733800" y="5105400"/>
            <a:ext cx="1447800" cy="46166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D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 Box 49">
            <a:extLst>
              <a:ext uri="{FF2B5EF4-FFF2-40B4-BE49-F238E27FC236}">
                <a16:creationId xmlns:a16="http://schemas.microsoft.com/office/drawing/2014/main" xmlns="" id="{15796ADA-BAE7-409C-AF94-E0C11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1196"/>
            <a:ext cx="1393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8253 CS’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11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276600" y="990600"/>
            <a:ext cx="2438400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3352800" y="1143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CLK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0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276600" y="167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GATE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0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648200" y="1143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OUT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0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2209800" y="4419600"/>
            <a:ext cx="1066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28600" y="4191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Bookman Old Style" panose="02050604050505020204" pitchFamily="18" charset="0"/>
              </a:rPr>
              <a:t>CLK 5 MHz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rot="5400000">
            <a:off x="3124200" y="1828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 rot="5400000">
            <a:off x="2438400" y="17526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13716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Bookman Old Style" panose="02050604050505020204" pitchFamily="18" charset="0"/>
              </a:rPr>
              <a:t>PB0</a:t>
            </a:r>
            <a:endParaRPr lang="en-US" dirty="0">
              <a:solidFill>
                <a:srgbClr val="CC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73" name="Rectangle 21"/>
          <p:cNvSpPr>
            <a:spLocks noChangeArrowheads="1"/>
          </p:cNvSpPr>
          <p:nvPr/>
        </p:nvSpPr>
        <p:spPr bwMode="auto">
          <a:xfrm>
            <a:off x="3276600" y="2514600"/>
            <a:ext cx="2438400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352800" y="2667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OUT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1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3276600" y="3200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GATE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1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4648200" y="2667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CLK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1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78" name="Line 35"/>
          <p:cNvSpPr>
            <a:spLocks noChangeShapeType="1"/>
          </p:cNvSpPr>
          <p:nvPr/>
        </p:nvSpPr>
        <p:spPr bwMode="auto">
          <a:xfrm>
            <a:off x="5715000" y="1371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81" name="Line 38"/>
          <p:cNvSpPr>
            <a:spLocks noChangeShapeType="1"/>
          </p:cNvSpPr>
          <p:nvPr/>
        </p:nvSpPr>
        <p:spPr bwMode="auto">
          <a:xfrm flipH="1" flipV="1">
            <a:off x="1219200" y="2971800"/>
            <a:ext cx="2057400" cy="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83" name="Text Box 42"/>
          <p:cNvSpPr txBox="1">
            <a:spLocks noChangeArrowheads="1"/>
          </p:cNvSpPr>
          <p:nvPr/>
        </p:nvSpPr>
        <p:spPr bwMode="auto">
          <a:xfrm>
            <a:off x="5791200" y="838200"/>
            <a:ext cx="2209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0.5sec</a:t>
            </a: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Bookman Old Style" panose="02050604050505020204" pitchFamily="18" charset="0"/>
              </a:rPr>
              <a:t>Count = </a:t>
            </a:r>
            <a:r>
              <a:rPr lang="en-US" dirty="0" smtClean="0">
                <a:latin typeface="Bookman Old Style" panose="02050604050505020204" pitchFamily="18" charset="0"/>
              </a:rPr>
              <a:t>500</a:t>
            </a:r>
            <a:r>
              <a:rPr lang="en-US" baseline="-25000" dirty="0" smtClean="0">
                <a:latin typeface="Bookman Old Style" panose="02050604050505020204" pitchFamily="18" charset="0"/>
              </a:rPr>
              <a:t>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0988" name="Text Box 47"/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mode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0989" name="Text Box 48"/>
          <p:cNvSpPr txBox="1">
            <a:spLocks noChangeArrowheads="1"/>
          </p:cNvSpPr>
          <p:nvPr/>
        </p:nvSpPr>
        <p:spPr bwMode="auto">
          <a:xfrm>
            <a:off x="4495800" y="3581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mode</a:t>
            </a:r>
            <a:r>
              <a:rPr lang="en-US" baseline="-25000" dirty="0">
                <a:latin typeface="Bookman Old Style" panose="02050604050505020204" pitchFamily="18" charset="0"/>
              </a:rPr>
              <a:t>3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0990" name="Rectangle 50"/>
          <p:cNvSpPr>
            <a:spLocks noChangeArrowheads="1"/>
          </p:cNvSpPr>
          <p:nvPr/>
        </p:nvSpPr>
        <p:spPr bwMode="auto">
          <a:xfrm>
            <a:off x="3276600" y="4038600"/>
            <a:ext cx="2438400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40991" name="Text Box 51"/>
          <p:cNvSpPr txBox="1">
            <a:spLocks noChangeArrowheads="1"/>
          </p:cNvSpPr>
          <p:nvPr/>
        </p:nvSpPr>
        <p:spPr bwMode="auto">
          <a:xfrm>
            <a:off x="3352800" y="419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CLK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2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92" name="Text Box 52"/>
          <p:cNvSpPr txBox="1">
            <a:spLocks noChangeArrowheads="1"/>
          </p:cNvSpPr>
          <p:nvPr/>
        </p:nvSpPr>
        <p:spPr bwMode="auto">
          <a:xfrm>
            <a:off x="3276600" y="4724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GATE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2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93" name="Text Box 53"/>
          <p:cNvSpPr txBox="1">
            <a:spLocks noChangeArrowheads="1"/>
          </p:cNvSpPr>
          <p:nvPr/>
        </p:nvSpPr>
        <p:spPr bwMode="auto">
          <a:xfrm>
            <a:off x="4648200" y="419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Bookman Old Style" panose="02050604050505020204" pitchFamily="18" charset="0"/>
              </a:rPr>
              <a:t>OUT</a:t>
            </a:r>
            <a:r>
              <a:rPr lang="en-US" b="1" baseline="-25000">
                <a:solidFill>
                  <a:srgbClr val="990000"/>
                </a:solidFill>
                <a:latin typeface="Bookman Old Style" panose="02050604050505020204" pitchFamily="18" charset="0"/>
              </a:rPr>
              <a:t>2</a:t>
            </a:r>
            <a:endParaRPr lang="en-US" b="1">
              <a:solidFill>
                <a:srgbClr val="99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95" name="Line 55"/>
          <p:cNvSpPr>
            <a:spLocks noChangeShapeType="1"/>
          </p:cNvSpPr>
          <p:nvPr/>
        </p:nvSpPr>
        <p:spPr bwMode="auto">
          <a:xfrm rot="5400000">
            <a:off x="3124200" y="4876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0996" name="Line 56"/>
          <p:cNvSpPr>
            <a:spLocks noChangeShapeType="1"/>
          </p:cNvSpPr>
          <p:nvPr/>
        </p:nvSpPr>
        <p:spPr bwMode="auto">
          <a:xfrm rot="5400000">
            <a:off x="2438400" y="48006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grpSp>
        <p:nvGrpSpPr>
          <p:cNvPr id="40997" name="Group 57"/>
          <p:cNvGrpSpPr>
            <a:grpSpLocks/>
          </p:cNvGrpSpPr>
          <p:nvPr/>
        </p:nvGrpSpPr>
        <p:grpSpPr bwMode="auto">
          <a:xfrm>
            <a:off x="2667000" y="4876800"/>
            <a:ext cx="304800" cy="152400"/>
            <a:chOff x="4512" y="768"/>
            <a:chExt cx="288" cy="96"/>
          </a:xfrm>
        </p:grpSpPr>
        <p:sp>
          <p:nvSpPr>
            <p:cNvPr id="41004" name="Line 58"/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41005" name="Line 59"/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41006" name="Line 60"/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41007" name="Line 61"/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41008" name="Line 62"/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41009" name="Line 63"/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</p:grpSp>
      <p:sp>
        <p:nvSpPr>
          <p:cNvPr id="40998" name="Text Box 64"/>
          <p:cNvSpPr txBox="1">
            <a:spLocks noChangeArrowheads="1"/>
          </p:cNvSpPr>
          <p:nvPr/>
        </p:nvSpPr>
        <p:spPr bwMode="auto">
          <a:xfrm>
            <a:off x="1371600" y="4724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Bookman Old Style" panose="02050604050505020204" pitchFamily="18" charset="0"/>
              </a:rPr>
              <a:t>5V</a:t>
            </a:r>
          </a:p>
        </p:txBody>
      </p:sp>
      <p:sp>
        <p:nvSpPr>
          <p:cNvPr id="40999" name="Text Box 65"/>
          <p:cNvSpPr txBox="1">
            <a:spLocks noChangeArrowheads="1"/>
          </p:cNvSpPr>
          <p:nvPr/>
        </p:nvSpPr>
        <p:spPr bwMode="auto">
          <a:xfrm>
            <a:off x="5715000" y="3962400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  1MHz</a:t>
            </a: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Bookman Old Style" panose="02050604050505020204" pitchFamily="18" charset="0"/>
              </a:rPr>
              <a:t>Count </a:t>
            </a:r>
            <a:r>
              <a:rPr lang="en-US" dirty="0" smtClean="0">
                <a:latin typeface="Bookman Old Style" panose="02050604050505020204" pitchFamily="18" charset="0"/>
              </a:rPr>
              <a:t>=5</a:t>
            </a:r>
            <a:r>
              <a:rPr lang="en-US" baseline="-25000" dirty="0" smtClean="0">
                <a:latin typeface="Bookman Old Style" panose="02050604050505020204" pitchFamily="18" charset="0"/>
              </a:rPr>
              <a:t>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1000" name="Text Box 66"/>
          <p:cNvSpPr txBox="1">
            <a:spLocks noChangeArrowheads="1"/>
          </p:cNvSpPr>
          <p:nvPr/>
        </p:nvSpPr>
        <p:spPr bwMode="auto">
          <a:xfrm>
            <a:off x="44958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mode</a:t>
            </a:r>
            <a:r>
              <a:rPr lang="en-US" baseline="-25000" dirty="0">
                <a:latin typeface="Bookman Old Style" panose="02050604050505020204" pitchFamily="18" charset="0"/>
              </a:rPr>
              <a:t>3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1001" name="Line 67"/>
          <p:cNvSpPr>
            <a:spLocks noChangeShapeType="1"/>
          </p:cNvSpPr>
          <p:nvPr/>
        </p:nvSpPr>
        <p:spPr bwMode="auto">
          <a:xfrm>
            <a:off x="5715000" y="44196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1002" name="Line 68"/>
          <p:cNvSpPr>
            <a:spLocks noChangeShapeType="1"/>
          </p:cNvSpPr>
          <p:nvPr/>
        </p:nvSpPr>
        <p:spPr bwMode="auto">
          <a:xfrm>
            <a:off x="1219200" y="14478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41003" name="Text Box 69"/>
          <p:cNvSpPr txBox="1">
            <a:spLocks noChangeArrowheads="1"/>
          </p:cNvSpPr>
          <p:nvPr/>
        </p:nvSpPr>
        <p:spPr bwMode="auto">
          <a:xfrm>
            <a:off x="7010400" y="3505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Bookman Old Style" panose="02050604050505020204" pitchFamily="18" charset="0"/>
              </a:rPr>
              <a:t>ADC CLK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5867400" y="2590800"/>
            <a:ext cx="2590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MHz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Bookman Old Style" panose="02050604050505020204" pitchFamily="18" charset="0"/>
              </a:rPr>
              <a:t>Count = </a:t>
            </a:r>
            <a:r>
              <a:rPr lang="en-US" dirty="0" smtClean="0">
                <a:latin typeface="Bookman Old Style" panose="02050604050505020204" pitchFamily="18" charset="0"/>
              </a:rPr>
              <a:t>1000</a:t>
            </a:r>
            <a:r>
              <a:rPr lang="en-US" baseline="-25000" dirty="0" smtClean="0">
                <a:latin typeface="Bookman Old Style" panose="02050604050505020204" pitchFamily="18" charset="0"/>
              </a:rPr>
              <a:t>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7" name="Line 11"/>
          <p:cNvSpPr>
            <a:spLocks noChangeShapeType="1"/>
          </p:cNvSpPr>
          <p:nvPr/>
        </p:nvSpPr>
        <p:spPr bwMode="auto">
          <a:xfrm rot="5400000">
            <a:off x="3124200" y="32766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 rot="5400000">
            <a:off x="2438400" y="320040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>
              <a:latin typeface="Bookman Old Style" panose="02050604050505020204" pitchFamily="18" charset="0"/>
            </a:endParaRPr>
          </a:p>
        </p:txBody>
      </p:sp>
      <p:grpSp>
        <p:nvGrpSpPr>
          <p:cNvPr id="59" name="Group 13"/>
          <p:cNvGrpSpPr>
            <a:grpSpLocks/>
          </p:cNvGrpSpPr>
          <p:nvPr/>
        </p:nvGrpSpPr>
        <p:grpSpPr bwMode="auto">
          <a:xfrm>
            <a:off x="2667000" y="3276600"/>
            <a:ext cx="304800" cy="152400"/>
            <a:chOff x="4512" y="768"/>
            <a:chExt cx="288" cy="96"/>
          </a:xfrm>
        </p:grpSpPr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Bookman Old Style" panose="02050604050505020204" pitchFamily="18" charset="0"/>
              </a:endParaRPr>
            </a:p>
          </p:txBody>
        </p:sp>
      </p:grp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1371600" y="3124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Bookman Old Style" panose="02050604050505020204" pitchFamily="18" charset="0"/>
              </a:rPr>
              <a:t>5V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1905000" y="2438399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Bookman Old Style" panose="02050604050505020204" pitchFamily="18" charset="0"/>
              </a:rPr>
              <a:t>1KHz</a:t>
            </a:r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219200" y="2362200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16200000" flipV="1">
            <a:off x="6235869" y="1155531"/>
            <a:ext cx="457200" cy="432138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629400" y="129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 flipV="1">
            <a:off x="6781800" y="1371599"/>
            <a:ext cx="9906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6808574" y="838200"/>
            <a:ext cx="2335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Bookman Old Style" panose="02050604050505020204" pitchFamily="18" charset="0"/>
              </a:rPr>
              <a:t>TIMER INT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E55FAF4B-06FA-4458-B2A5-FE33E06F8B14}"/>
              </a:ext>
            </a:extLst>
          </p:cNvPr>
          <p:cNvCxnSpPr>
            <a:cxnSpLocks/>
          </p:cNvCxnSpPr>
          <p:nvPr/>
        </p:nvCxnSpPr>
        <p:spPr>
          <a:xfrm>
            <a:off x="1219200" y="1447800"/>
            <a:ext cx="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F3F35F-FF1A-45E9-A7E1-0E3D95136D50}"/>
              </a:ext>
            </a:extLst>
          </p:cNvPr>
          <p:cNvSpPr txBox="1"/>
          <p:nvPr/>
        </p:nvSpPr>
        <p:spPr>
          <a:xfrm>
            <a:off x="718857" y="574879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8253</a:t>
            </a:r>
            <a:endParaRPr lang="en-US" sz="2400" dirty="0"/>
          </a:p>
        </p:txBody>
      </p:sp>
      <p:cxnSp>
        <p:nvCxnSpPr>
          <p:cNvPr id="70" name="Straight Connector 69"/>
          <p:cNvCxnSpPr>
            <a:stCxn id="40969" idx="1"/>
            <a:endCxn id="40970" idx="0"/>
          </p:cNvCxnSpPr>
          <p:nvPr/>
        </p:nvCxnSpPr>
        <p:spPr>
          <a:xfrm flipH="1">
            <a:off x="2667000" y="1981200"/>
            <a:ext cx="3048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001" idx="1"/>
          </p:cNvCxnSpPr>
          <p:nvPr/>
        </p:nvCxnSpPr>
        <p:spPr>
          <a:xfrm rot="5400000" flipH="1" flipV="1">
            <a:off x="5753100" y="3695700"/>
            <a:ext cx="14478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5715000" y="2971800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477000" y="37338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58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1066800"/>
            <a:ext cx="1371600" cy="3276600"/>
          </a:xfrm>
          <a:prstGeom prst="rect">
            <a:avLst/>
          </a:prstGeom>
          <a:solidFill>
            <a:srgbClr val="FFFF99">
              <a:alpha val="67842"/>
            </a:srgbClr>
          </a:solidFill>
          <a:ln w="317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dirty="0"/>
              <a:t>8259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3505200" y="1371600"/>
            <a:ext cx="838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819400" y="1192649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0</a:t>
            </a:r>
            <a:endParaRPr lang="en-US" sz="1600" dirty="0">
              <a:latin typeface="+mn-lt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>
            <a:off x="1600200" y="1371600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33600" y="11430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+mn-lt"/>
              </a:rPr>
              <a:t>INT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1828800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00416" y="1640532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INTA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048000" y="3528536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+mn-lt"/>
              </a:rPr>
              <a:t>CAS</a:t>
            </a:r>
            <a:r>
              <a:rPr lang="en-US" sz="1400" baseline="-25000" dirty="0">
                <a:latin typeface="+mn-lt"/>
              </a:rPr>
              <a:t>0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CAS</a:t>
            </a:r>
            <a:r>
              <a:rPr lang="en-US" sz="1400" b="1" baseline="-25000" dirty="0">
                <a:latin typeface="+mn-lt"/>
              </a:rPr>
              <a:t>1</a:t>
            </a:r>
            <a:r>
              <a:rPr lang="en-US" sz="1400" b="1" dirty="0">
                <a:latin typeface="+mn-lt"/>
              </a:rPr>
              <a:t> CAS</a:t>
            </a:r>
            <a:r>
              <a:rPr lang="en-US" sz="1400" b="1" baseline="-25000" dirty="0">
                <a:latin typeface="+mn-lt"/>
              </a:rPr>
              <a:t>2</a:t>
            </a:r>
            <a:endParaRPr lang="en-US" sz="1400" b="1" dirty="0">
              <a:latin typeface="+mn-lt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2133600" y="396240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SP/EN</a:t>
            </a: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2819400" y="4343400"/>
            <a:ext cx="0" cy="5334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2550131" y="4953000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5V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819400" y="1455003"/>
            <a:ext cx="685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1</a:t>
            </a: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2</a:t>
            </a: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3</a:t>
            </a: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4</a:t>
            </a: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5</a:t>
            </a: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6</a:t>
            </a:r>
            <a:endParaRPr lang="en-US" sz="1600" dirty="0">
              <a:latin typeface="+mn-lt"/>
            </a:endParaRPr>
          </a:p>
          <a:p>
            <a:pPr algn="r" eaLnBrk="1" hangingPunct="1"/>
            <a:r>
              <a:rPr lang="en-US" sz="1600" dirty="0">
                <a:latin typeface="+mn-lt"/>
              </a:rPr>
              <a:t>IR</a:t>
            </a:r>
            <a:r>
              <a:rPr lang="en-US" sz="1600" baseline="-25000" dirty="0">
                <a:latin typeface="+mn-lt"/>
              </a:rPr>
              <a:t>7</a:t>
            </a:r>
            <a:endParaRPr lang="en-US" sz="16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Timer INT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130C6D3-2307-48C1-9405-BCFD4F24FBB4}"/>
              </a:ext>
            </a:extLst>
          </p:cNvPr>
          <p:cNvCxnSpPr/>
          <p:nvPr/>
        </p:nvCxnSpPr>
        <p:spPr>
          <a:xfrm>
            <a:off x="3505200" y="1905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137708F-5C37-4ADD-A8AE-5BFFB0C12EBF}"/>
              </a:ext>
            </a:extLst>
          </p:cNvPr>
          <p:cNvCxnSpPr/>
          <p:nvPr/>
        </p:nvCxnSpPr>
        <p:spPr>
          <a:xfrm>
            <a:off x="3505200" y="2209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8645BF7-F2E4-471E-AC96-91B3A06F642D}"/>
              </a:ext>
            </a:extLst>
          </p:cNvPr>
          <p:cNvCxnSpPr/>
          <p:nvPr/>
        </p:nvCxnSpPr>
        <p:spPr>
          <a:xfrm>
            <a:off x="3505200" y="2438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474098B-EF2C-4E81-8DCF-6074CBDDCB05}"/>
              </a:ext>
            </a:extLst>
          </p:cNvPr>
          <p:cNvCxnSpPr/>
          <p:nvPr/>
        </p:nvCxnSpPr>
        <p:spPr>
          <a:xfrm>
            <a:off x="3505200" y="2667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D1F0445-A7CC-45D4-930E-05B113BFCE9E}"/>
              </a:ext>
            </a:extLst>
          </p:cNvPr>
          <p:cNvCxnSpPr/>
          <p:nvPr/>
        </p:nvCxnSpPr>
        <p:spPr>
          <a:xfrm>
            <a:off x="3505200" y="2895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8337EBA-9F89-492B-9427-FEBB2BB17B6B}"/>
              </a:ext>
            </a:extLst>
          </p:cNvPr>
          <p:cNvCxnSpPr/>
          <p:nvPr/>
        </p:nvCxnSpPr>
        <p:spPr>
          <a:xfrm>
            <a:off x="3505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2C4DF89-3AA4-4285-9A77-149280AEA515}"/>
              </a:ext>
            </a:extLst>
          </p:cNvPr>
          <p:cNvCxnSpPr/>
          <p:nvPr/>
        </p:nvCxnSpPr>
        <p:spPr>
          <a:xfrm>
            <a:off x="3505200" y="3733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CBCEB63-26EC-4FF6-AA32-8C464B0FFC7F}"/>
              </a:ext>
            </a:extLst>
          </p:cNvPr>
          <p:cNvCxnSpPr/>
          <p:nvPr/>
        </p:nvCxnSpPr>
        <p:spPr>
          <a:xfrm>
            <a:off x="3505200" y="3962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F2022E1-8B91-4224-BA4A-BDEE0B1C1353}"/>
              </a:ext>
            </a:extLst>
          </p:cNvPr>
          <p:cNvCxnSpPr/>
          <p:nvPr/>
        </p:nvCxnSpPr>
        <p:spPr>
          <a:xfrm>
            <a:off x="3505200" y="4114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A18090-088D-4F8E-A297-5B22BFA74502}"/>
              </a:ext>
            </a:extLst>
          </p:cNvPr>
          <p:cNvSpPr txBox="1"/>
          <p:nvPr/>
        </p:nvSpPr>
        <p:spPr>
          <a:xfrm>
            <a:off x="4038600" y="2138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2573149-3E79-4E2F-9E7F-8841D5807365}"/>
              </a:ext>
            </a:extLst>
          </p:cNvPr>
          <p:cNvSpPr txBox="1"/>
          <p:nvPr/>
        </p:nvSpPr>
        <p:spPr>
          <a:xfrm>
            <a:off x="3962400" y="36053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66FC221-9262-411B-9711-DF69B70DAD1E}"/>
              </a:ext>
            </a:extLst>
          </p:cNvPr>
          <p:cNvSpPr txBox="1"/>
          <p:nvPr/>
        </p:nvSpPr>
        <p:spPr>
          <a:xfrm>
            <a:off x="1254842" y="144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8086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A6353B-0F41-4912-B3C9-9024DD45C53A}"/>
              </a:ext>
            </a:extLst>
          </p:cNvPr>
          <p:cNvSpPr txBox="1"/>
          <p:nvPr/>
        </p:nvSpPr>
        <p:spPr>
          <a:xfrm>
            <a:off x="1025817" y="1143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04FB43-1026-4CD2-8EE0-8E2755F70FB2}"/>
              </a:ext>
            </a:extLst>
          </p:cNvPr>
          <p:cNvSpPr txBox="1"/>
          <p:nvPr/>
        </p:nvSpPr>
        <p:spPr>
          <a:xfrm>
            <a:off x="1014582" y="1611868"/>
            <a:ext cx="66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INTA’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23308B3-2A60-440F-8234-064229FA6CAA}"/>
              </a:ext>
            </a:extLst>
          </p:cNvPr>
          <p:cNvSpPr txBox="1"/>
          <p:nvPr/>
        </p:nvSpPr>
        <p:spPr>
          <a:xfrm>
            <a:off x="2183596" y="19812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xmlns="" id="{7B03123B-AF12-44F9-9257-A5E85C586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09800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8B42606-3038-4F55-94E7-6EC5422426C2}"/>
              </a:ext>
            </a:extLst>
          </p:cNvPr>
          <p:cNvSpPr txBox="1"/>
          <p:nvPr/>
        </p:nvSpPr>
        <p:spPr>
          <a:xfrm>
            <a:off x="1280138" y="1992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E8C11B8-5468-4FF9-BFB8-579D2A1D5112}"/>
              </a:ext>
            </a:extLst>
          </p:cNvPr>
          <p:cNvSpPr txBox="1"/>
          <p:nvPr/>
        </p:nvSpPr>
        <p:spPr>
          <a:xfrm>
            <a:off x="2151011" y="2854404"/>
            <a:ext cx="572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RD’</a:t>
            </a:r>
          </a:p>
          <a:p>
            <a:r>
              <a:rPr lang="en-US" dirty="0"/>
              <a:t>WR’</a:t>
            </a:r>
          </a:p>
          <a:p>
            <a:r>
              <a:rPr lang="en-US" dirty="0"/>
              <a:t>CS’</a:t>
            </a:r>
          </a:p>
          <a:p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xmlns="" id="{DF6C4834-909F-4E4D-BD9C-9E05D1C80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611" y="3048000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xmlns="" id="{0EBD7A62-CD24-46FE-9D6C-FF0F82594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324962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FF5556-21C5-4A0D-8EF6-D71F1F3332BF}"/>
              </a:ext>
            </a:extLst>
          </p:cNvPr>
          <p:cNvSpPr txBox="1"/>
          <p:nvPr/>
        </p:nvSpPr>
        <p:spPr>
          <a:xfrm>
            <a:off x="685800" y="2866072"/>
            <a:ext cx="986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IOR’</a:t>
            </a:r>
          </a:p>
          <a:p>
            <a:pPr algn="r"/>
            <a:r>
              <a:rPr lang="en-US" dirty="0"/>
              <a:t>IOW’</a:t>
            </a:r>
          </a:p>
          <a:p>
            <a:pPr algn="r"/>
            <a:r>
              <a:rPr lang="en-US" dirty="0"/>
              <a:t>8259 CS’</a:t>
            </a:r>
          </a:p>
          <a:p>
            <a:pPr algn="r"/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  <a:p>
            <a:pPr algn="r"/>
            <a:r>
              <a:rPr lang="en-US" dirty="0"/>
              <a:t>D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xmlns="" id="{E28F104C-344C-4AE4-A091-3A3C110DD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533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xmlns="" id="{6BFD83B8-1ACA-425C-82BB-3C26C49A4931}"/>
              </a:ext>
            </a:extLst>
          </p:cNvPr>
          <p:cNvSpPr/>
          <p:nvPr/>
        </p:nvSpPr>
        <p:spPr>
          <a:xfrm>
            <a:off x="1600200" y="3790023"/>
            <a:ext cx="533400" cy="2952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AC1E65-D119-49CC-8F20-690436CB48BE}"/>
              </a:ext>
            </a:extLst>
          </p:cNvPr>
          <p:cNvSpPr txBox="1"/>
          <p:nvPr/>
        </p:nvSpPr>
        <p:spPr>
          <a:xfrm>
            <a:off x="851526" y="52555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8259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130C6D3-2307-48C1-9405-BCFD4F24FBB4}"/>
              </a:ext>
            </a:extLst>
          </p:cNvPr>
          <p:cNvCxnSpPr/>
          <p:nvPr/>
        </p:nvCxnSpPr>
        <p:spPr>
          <a:xfrm>
            <a:off x="3505200" y="167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16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447800"/>
            <a:ext cx="1828800" cy="2590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38600" y="3200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</p:cNvCxnSpPr>
          <p:nvPr/>
        </p:nvCxnSpPr>
        <p:spPr>
          <a:xfrm rot="5400000">
            <a:off x="2362200" y="4800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</p:cNvCxnSpPr>
          <p:nvPr/>
        </p:nvCxnSpPr>
        <p:spPr>
          <a:xfrm rot="5400000" flipH="1" flipV="1">
            <a:off x="2781300" y="1104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0">
            <a:extLst>
              <a:ext uri="{FF2B5EF4-FFF2-40B4-BE49-F238E27FC236}">
                <a16:creationId xmlns:a16="http://schemas.microsoft.com/office/drawing/2014/main" xmlns="" id="{C6B032BE-62A0-4945-9E93-4C579CF581B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85800"/>
            <a:ext cx="304800" cy="152400"/>
            <a:chOff x="4512" y="768"/>
            <a:chExt cx="288" cy="96"/>
          </a:xfrm>
        </p:grpSpPr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D1E66B92-0F68-4639-8A2C-CC5CE661B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xmlns="" id="{0753338E-94A4-4492-898F-90E83CA41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7292A569-AB37-4916-998F-60D366C3F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xmlns="" id="{83D58C6F-B66B-49F5-AEE2-05997A912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xmlns="" id="{37226B19-E696-4193-85B5-C3CA190AA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xmlns="" id="{05240D67-B3F9-4ECE-8144-D97BEDEDC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3429000" y="838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8600" y="609600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5 V</a:t>
            </a:r>
            <a:endParaRPr lang="en-US" altLang="en-US" sz="2400" kern="0" dirty="0">
              <a:solidFill>
                <a:srgbClr val="0000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2819400" y="5562600"/>
            <a:ext cx="5334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2971800" y="5638800"/>
            <a:ext cx="3048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3124200" y="5715000"/>
            <a:ext cx="762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5257800" y="31242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1447800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VCC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GND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32004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VOUT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43200" y="2209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Lucida Sans Typewriter" pitchFamily="49" charset="0"/>
              </a:rPr>
              <a:t>24</a:t>
            </a:r>
            <a:endParaRPr lang="en-US" dirty="0">
              <a:solidFill>
                <a:srgbClr val="FFFF00"/>
              </a:solidFill>
              <a:latin typeface="Lucida Sans Typewriter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624840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LM35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3429000" y="25908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V="1">
            <a:off x="3505200" y="2743200"/>
            <a:ext cx="153194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2667000" y="25908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2743994" y="2742406"/>
            <a:ext cx="1516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77000" y="297180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IN_ADC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6388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429000" y="2438400"/>
            <a:ext cx="1600200" cy="1524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810000" y="2743200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3810000" y="2819400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114800" y="3124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800" y="2895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3000" y="2895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3505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32004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9200" y="32004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6172200"/>
            <a:ext cx="346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UNIPOLAR STEPPER MOTOR</a:t>
            </a: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1447800" y="3200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43600" y="3200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6438900" y="24765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723900" y="24765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47800" y="17526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3962400" y="1371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0800" y="2438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08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62600" y="2438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2600" y="3581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5791200" y="34290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5791200" y="28194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2514600" y="34290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2514600" y="28194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2514600" y="31242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5791200" y="312420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908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626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4" name="Group 20">
            <a:extLst>
              <a:ext uri="{FF2B5EF4-FFF2-40B4-BE49-F238E27FC236}">
                <a16:creationId xmlns:a16="http://schemas.microsoft.com/office/drawing/2014/main" xmlns="" id="{C6B032BE-62A0-4945-9E93-4C579CF581B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838200"/>
            <a:ext cx="304800" cy="152400"/>
            <a:chOff x="4512" y="768"/>
            <a:chExt cx="288" cy="96"/>
          </a:xfrm>
        </p:grpSpPr>
        <p:sp>
          <p:nvSpPr>
            <p:cNvPr id="55" name="Line 21">
              <a:extLst>
                <a:ext uri="{FF2B5EF4-FFF2-40B4-BE49-F238E27FC236}">
                  <a16:creationId xmlns:a16="http://schemas.microsoft.com/office/drawing/2014/main" xmlns="" id="{D1E66B92-0F68-4639-8A2C-CC5CE661B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xmlns="" id="{0753338E-94A4-4492-898F-90E83CA41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xmlns="" id="{7292A569-AB37-4916-998F-60D366C3F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xmlns="" id="{83D58C6F-B66B-49F5-AEE2-05997A912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9" name="Line 25">
              <a:extLst>
                <a:ext uri="{FF2B5EF4-FFF2-40B4-BE49-F238E27FC236}">
                  <a16:creationId xmlns:a16="http://schemas.microsoft.com/office/drawing/2014/main" xmlns="" id="{37226B19-E696-4193-85B5-C3CA190AA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xmlns="" id="{05240D67-B3F9-4ECE-8144-D97BEDEDC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2" name="Straight Connector 61"/>
          <p:cNvCxnSpPr>
            <a:stCxn id="60" idx="1"/>
          </p:cNvCxnSpPr>
          <p:nvPr/>
        </p:nvCxnSpPr>
        <p:spPr>
          <a:xfrm rot="5400000" flipH="1" flipV="1">
            <a:off x="5029200" y="609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0200" y="762000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12V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6400" y="2514600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6764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61722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6172200" y="3505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76400" y="3505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6400" y="3581400"/>
            <a:ext cx="53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24600" y="2438400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24600" y="3581400"/>
            <a:ext cx="53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441959"/>
            <a:ext cx="2720340" cy="106680"/>
          </a:xfrm>
          <a:custGeom>
            <a:avLst/>
            <a:gdLst/>
            <a:ahLst/>
            <a:cxnLst/>
            <a:rect l="l" t="t" r="r" b="b"/>
            <a:pathLst>
              <a:path w="2720340" h="106679">
                <a:moveTo>
                  <a:pt x="2720340" y="0"/>
                </a:moveTo>
                <a:lnTo>
                  <a:pt x="0" y="0"/>
                </a:lnTo>
                <a:lnTo>
                  <a:pt x="0" y="106679"/>
                </a:lnTo>
                <a:lnTo>
                  <a:pt x="2720340" y="106679"/>
                </a:lnTo>
                <a:lnTo>
                  <a:pt x="272034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5603" y="441959"/>
            <a:ext cx="2711450" cy="106680"/>
          </a:xfrm>
          <a:custGeom>
            <a:avLst/>
            <a:gdLst/>
            <a:ahLst/>
            <a:cxnLst/>
            <a:rect l="l" t="t" r="r" b="b"/>
            <a:pathLst>
              <a:path w="2711450" h="106679">
                <a:moveTo>
                  <a:pt x="2711196" y="0"/>
                </a:moveTo>
                <a:lnTo>
                  <a:pt x="0" y="0"/>
                </a:lnTo>
                <a:lnTo>
                  <a:pt x="0" y="106679"/>
                </a:lnTo>
                <a:lnTo>
                  <a:pt x="2711196" y="106679"/>
                </a:lnTo>
                <a:lnTo>
                  <a:pt x="2711196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7164" y="441959"/>
            <a:ext cx="2710180" cy="106680"/>
          </a:xfrm>
          <a:custGeom>
            <a:avLst/>
            <a:gdLst/>
            <a:ahLst/>
            <a:cxnLst/>
            <a:rect l="l" t="t" r="r" b="b"/>
            <a:pathLst>
              <a:path w="2710179" h="106679">
                <a:moveTo>
                  <a:pt x="2709672" y="0"/>
                </a:moveTo>
                <a:lnTo>
                  <a:pt x="0" y="0"/>
                </a:lnTo>
                <a:lnTo>
                  <a:pt x="0" y="106679"/>
                </a:lnTo>
                <a:lnTo>
                  <a:pt x="2709672" y="106679"/>
                </a:lnTo>
                <a:lnTo>
                  <a:pt x="2709672" y="0"/>
                </a:lnTo>
                <a:close/>
              </a:path>
            </a:pathLst>
          </a:custGeom>
          <a:solidFill>
            <a:srgbClr val="EC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1905761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961" y="2515361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961" y="3124961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961" y="3810761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813560"/>
            <a:ext cx="4130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2423160"/>
            <a:ext cx="4130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3032760"/>
            <a:ext cx="4130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9" y="3718559"/>
            <a:ext cx="4130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3561" y="1867661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57200" y="0"/>
                </a:moveTo>
                <a:lnTo>
                  <a:pt x="442352" y="2988"/>
                </a:lnTo>
                <a:lnTo>
                  <a:pt x="430244" y="11144"/>
                </a:lnTo>
                <a:lnTo>
                  <a:pt x="422088" y="23252"/>
                </a:lnTo>
                <a:lnTo>
                  <a:pt x="419100" y="38100"/>
                </a:lnTo>
                <a:lnTo>
                  <a:pt x="422088" y="52947"/>
                </a:lnTo>
                <a:lnTo>
                  <a:pt x="430244" y="65055"/>
                </a:lnTo>
                <a:lnTo>
                  <a:pt x="442352" y="73211"/>
                </a:lnTo>
                <a:lnTo>
                  <a:pt x="457200" y="76200"/>
                </a:lnTo>
                <a:lnTo>
                  <a:pt x="472047" y="73211"/>
                </a:lnTo>
                <a:lnTo>
                  <a:pt x="484155" y="65055"/>
                </a:lnTo>
                <a:lnTo>
                  <a:pt x="492311" y="52947"/>
                </a:lnTo>
                <a:lnTo>
                  <a:pt x="493306" y="48005"/>
                </a:lnTo>
                <a:lnTo>
                  <a:pt x="457200" y="48005"/>
                </a:lnTo>
                <a:lnTo>
                  <a:pt x="457200" y="28193"/>
                </a:lnTo>
                <a:lnTo>
                  <a:pt x="493306" y="28193"/>
                </a:lnTo>
                <a:lnTo>
                  <a:pt x="492311" y="23252"/>
                </a:lnTo>
                <a:lnTo>
                  <a:pt x="484155" y="11144"/>
                </a:lnTo>
                <a:lnTo>
                  <a:pt x="472047" y="2988"/>
                </a:lnTo>
                <a:lnTo>
                  <a:pt x="457200" y="0"/>
                </a:lnTo>
                <a:close/>
              </a:path>
              <a:path w="495300" h="76200">
                <a:moveTo>
                  <a:pt x="42109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421093" y="48005"/>
                </a:lnTo>
                <a:lnTo>
                  <a:pt x="419100" y="38100"/>
                </a:lnTo>
                <a:lnTo>
                  <a:pt x="421093" y="28193"/>
                </a:lnTo>
                <a:close/>
              </a:path>
              <a:path w="495300" h="76200">
                <a:moveTo>
                  <a:pt x="493306" y="28193"/>
                </a:moveTo>
                <a:lnTo>
                  <a:pt x="457200" y="28193"/>
                </a:lnTo>
                <a:lnTo>
                  <a:pt x="457200" y="48005"/>
                </a:lnTo>
                <a:lnTo>
                  <a:pt x="493306" y="48005"/>
                </a:lnTo>
                <a:lnTo>
                  <a:pt x="495300" y="38100"/>
                </a:lnTo>
                <a:lnTo>
                  <a:pt x="49330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3561" y="2477261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57200" y="0"/>
                </a:moveTo>
                <a:lnTo>
                  <a:pt x="442352" y="2988"/>
                </a:lnTo>
                <a:lnTo>
                  <a:pt x="430244" y="11144"/>
                </a:lnTo>
                <a:lnTo>
                  <a:pt x="422088" y="23252"/>
                </a:lnTo>
                <a:lnTo>
                  <a:pt x="419100" y="38100"/>
                </a:lnTo>
                <a:lnTo>
                  <a:pt x="422088" y="52947"/>
                </a:lnTo>
                <a:lnTo>
                  <a:pt x="430244" y="65055"/>
                </a:lnTo>
                <a:lnTo>
                  <a:pt x="442352" y="73211"/>
                </a:lnTo>
                <a:lnTo>
                  <a:pt x="457200" y="76200"/>
                </a:lnTo>
                <a:lnTo>
                  <a:pt x="472047" y="73211"/>
                </a:lnTo>
                <a:lnTo>
                  <a:pt x="484155" y="65055"/>
                </a:lnTo>
                <a:lnTo>
                  <a:pt x="492311" y="52947"/>
                </a:lnTo>
                <a:lnTo>
                  <a:pt x="493306" y="48005"/>
                </a:lnTo>
                <a:lnTo>
                  <a:pt x="457200" y="48005"/>
                </a:lnTo>
                <a:lnTo>
                  <a:pt x="457200" y="28193"/>
                </a:lnTo>
                <a:lnTo>
                  <a:pt x="493306" y="28193"/>
                </a:lnTo>
                <a:lnTo>
                  <a:pt x="492311" y="23252"/>
                </a:lnTo>
                <a:lnTo>
                  <a:pt x="484155" y="11144"/>
                </a:lnTo>
                <a:lnTo>
                  <a:pt x="472047" y="2988"/>
                </a:lnTo>
                <a:lnTo>
                  <a:pt x="457200" y="0"/>
                </a:lnTo>
                <a:close/>
              </a:path>
              <a:path w="495300" h="76200">
                <a:moveTo>
                  <a:pt x="42109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421093" y="48005"/>
                </a:lnTo>
                <a:lnTo>
                  <a:pt x="419100" y="38100"/>
                </a:lnTo>
                <a:lnTo>
                  <a:pt x="421093" y="28193"/>
                </a:lnTo>
                <a:close/>
              </a:path>
              <a:path w="495300" h="76200">
                <a:moveTo>
                  <a:pt x="493306" y="28193"/>
                </a:moveTo>
                <a:lnTo>
                  <a:pt x="457200" y="28193"/>
                </a:lnTo>
                <a:lnTo>
                  <a:pt x="457200" y="48005"/>
                </a:lnTo>
                <a:lnTo>
                  <a:pt x="493306" y="48005"/>
                </a:lnTo>
                <a:lnTo>
                  <a:pt x="495300" y="38100"/>
                </a:lnTo>
                <a:lnTo>
                  <a:pt x="49330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3561" y="3086861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57200" y="0"/>
                </a:moveTo>
                <a:lnTo>
                  <a:pt x="442352" y="2988"/>
                </a:lnTo>
                <a:lnTo>
                  <a:pt x="430244" y="11144"/>
                </a:lnTo>
                <a:lnTo>
                  <a:pt x="422088" y="23252"/>
                </a:lnTo>
                <a:lnTo>
                  <a:pt x="419100" y="38100"/>
                </a:lnTo>
                <a:lnTo>
                  <a:pt x="422088" y="52947"/>
                </a:lnTo>
                <a:lnTo>
                  <a:pt x="430244" y="65055"/>
                </a:lnTo>
                <a:lnTo>
                  <a:pt x="442352" y="73211"/>
                </a:lnTo>
                <a:lnTo>
                  <a:pt x="457200" y="76200"/>
                </a:lnTo>
                <a:lnTo>
                  <a:pt x="472047" y="73211"/>
                </a:lnTo>
                <a:lnTo>
                  <a:pt x="484155" y="65055"/>
                </a:lnTo>
                <a:lnTo>
                  <a:pt x="492311" y="52947"/>
                </a:lnTo>
                <a:lnTo>
                  <a:pt x="493306" y="48005"/>
                </a:lnTo>
                <a:lnTo>
                  <a:pt x="457200" y="48005"/>
                </a:lnTo>
                <a:lnTo>
                  <a:pt x="457200" y="28193"/>
                </a:lnTo>
                <a:lnTo>
                  <a:pt x="493306" y="28193"/>
                </a:lnTo>
                <a:lnTo>
                  <a:pt x="492311" y="23252"/>
                </a:lnTo>
                <a:lnTo>
                  <a:pt x="484155" y="11144"/>
                </a:lnTo>
                <a:lnTo>
                  <a:pt x="472047" y="2988"/>
                </a:lnTo>
                <a:lnTo>
                  <a:pt x="457200" y="0"/>
                </a:lnTo>
                <a:close/>
              </a:path>
              <a:path w="495300" h="76200">
                <a:moveTo>
                  <a:pt x="42109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421093" y="48005"/>
                </a:lnTo>
                <a:lnTo>
                  <a:pt x="419100" y="38100"/>
                </a:lnTo>
                <a:lnTo>
                  <a:pt x="421093" y="28193"/>
                </a:lnTo>
                <a:close/>
              </a:path>
              <a:path w="495300" h="76200">
                <a:moveTo>
                  <a:pt x="493306" y="28193"/>
                </a:moveTo>
                <a:lnTo>
                  <a:pt x="457200" y="28193"/>
                </a:lnTo>
                <a:lnTo>
                  <a:pt x="457200" y="48005"/>
                </a:lnTo>
                <a:lnTo>
                  <a:pt x="493306" y="48005"/>
                </a:lnTo>
                <a:lnTo>
                  <a:pt x="495300" y="38100"/>
                </a:lnTo>
                <a:lnTo>
                  <a:pt x="49330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163561" y="1248155"/>
            <a:ext cx="505459" cy="2600960"/>
            <a:chOff x="7163561" y="1248155"/>
            <a:chExt cx="505459" cy="2600960"/>
          </a:xfrm>
        </p:grpSpPr>
        <p:sp>
          <p:nvSpPr>
            <p:cNvPr id="17" name="object 17"/>
            <p:cNvSpPr/>
            <p:nvPr/>
          </p:nvSpPr>
          <p:spPr>
            <a:xfrm>
              <a:off x="7163561" y="3772661"/>
              <a:ext cx="495300" cy="76200"/>
            </a:xfrm>
            <a:custGeom>
              <a:avLst/>
              <a:gdLst/>
              <a:ahLst/>
              <a:cxnLst/>
              <a:rect l="l" t="t" r="r" b="b"/>
              <a:pathLst>
                <a:path w="495300" h="76200">
                  <a:moveTo>
                    <a:pt x="457200" y="0"/>
                  </a:moveTo>
                  <a:lnTo>
                    <a:pt x="442352" y="2988"/>
                  </a:lnTo>
                  <a:lnTo>
                    <a:pt x="430244" y="11144"/>
                  </a:lnTo>
                  <a:lnTo>
                    <a:pt x="422088" y="23252"/>
                  </a:lnTo>
                  <a:lnTo>
                    <a:pt x="419100" y="38100"/>
                  </a:lnTo>
                  <a:lnTo>
                    <a:pt x="422088" y="52947"/>
                  </a:lnTo>
                  <a:lnTo>
                    <a:pt x="430244" y="65055"/>
                  </a:lnTo>
                  <a:lnTo>
                    <a:pt x="442352" y="73211"/>
                  </a:lnTo>
                  <a:lnTo>
                    <a:pt x="457200" y="76200"/>
                  </a:lnTo>
                  <a:lnTo>
                    <a:pt x="472047" y="73211"/>
                  </a:lnTo>
                  <a:lnTo>
                    <a:pt x="484155" y="65055"/>
                  </a:lnTo>
                  <a:lnTo>
                    <a:pt x="492311" y="52947"/>
                  </a:lnTo>
                  <a:lnTo>
                    <a:pt x="493306" y="48006"/>
                  </a:lnTo>
                  <a:lnTo>
                    <a:pt x="457200" y="48006"/>
                  </a:lnTo>
                  <a:lnTo>
                    <a:pt x="457200" y="28193"/>
                  </a:lnTo>
                  <a:lnTo>
                    <a:pt x="493306" y="28193"/>
                  </a:lnTo>
                  <a:lnTo>
                    <a:pt x="492311" y="23252"/>
                  </a:lnTo>
                  <a:lnTo>
                    <a:pt x="484155" y="11144"/>
                  </a:lnTo>
                  <a:lnTo>
                    <a:pt x="472047" y="2988"/>
                  </a:lnTo>
                  <a:lnTo>
                    <a:pt x="457200" y="0"/>
                  </a:lnTo>
                  <a:close/>
                </a:path>
                <a:path w="495300" h="76200">
                  <a:moveTo>
                    <a:pt x="421093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421093" y="48006"/>
                  </a:lnTo>
                  <a:lnTo>
                    <a:pt x="419100" y="38100"/>
                  </a:lnTo>
                  <a:lnTo>
                    <a:pt x="421093" y="28193"/>
                  </a:lnTo>
                  <a:close/>
                </a:path>
                <a:path w="495300" h="76200">
                  <a:moveTo>
                    <a:pt x="493306" y="28193"/>
                  </a:moveTo>
                  <a:lnTo>
                    <a:pt x="457200" y="28193"/>
                  </a:lnTo>
                  <a:lnTo>
                    <a:pt x="457200" y="48006"/>
                  </a:lnTo>
                  <a:lnTo>
                    <a:pt x="493306" y="48006"/>
                  </a:lnTo>
                  <a:lnTo>
                    <a:pt x="495300" y="38100"/>
                  </a:lnTo>
                  <a:lnTo>
                    <a:pt x="49330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2755" y="1248155"/>
              <a:ext cx="96520" cy="2562860"/>
            </a:xfrm>
            <a:custGeom>
              <a:avLst/>
              <a:gdLst/>
              <a:ahLst/>
              <a:cxnLst/>
              <a:rect l="l" t="t" r="r" b="b"/>
              <a:pathLst>
                <a:path w="96520" h="2562860">
                  <a:moveTo>
                    <a:pt x="32003" y="92787"/>
                  </a:moveTo>
                  <a:lnTo>
                    <a:pt x="32003" y="2562606"/>
                  </a:lnTo>
                  <a:lnTo>
                    <a:pt x="64008" y="2562606"/>
                  </a:lnTo>
                  <a:lnTo>
                    <a:pt x="64008" y="96012"/>
                  </a:lnTo>
                  <a:lnTo>
                    <a:pt x="48005" y="96012"/>
                  </a:lnTo>
                  <a:lnTo>
                    <a:pt x="32003" y="92787"/>
                  </a:lnTo>
                  <a:close/>
                </a:path>
                <a:path w="96520" h="2562860">
                  <a:moveTo>
                    <a:pt x="64008" y="48006"/>
                  </a:moveTo>
                  <a:lnTo>
                    <a:pt x="32003" y="48006"/>
                  </a:lnTo>
                  <a:lnTo>
                    <a:pt x="32003" y="92787"/>
                  </a:lnTo>
                  <a:lnTo>
                    <a:pt x="48005" y="96012"/>
                  </a:lnTo>
                  <a:lnTo>
                    <a:pt x="64007" y="92787"/>
                  </a:lnTo>
                  <a:lnTo>
                    <a:pt x="64008" y="48006"/>
                  </a:lnTo>
                  <a:close/>
                </a:path>
                <a:path w="96520" h="2562860">
                  <a:moveTo>
                    <a:pt x="64008" y="92787"/>
                  </a:moveTo>
                  <a:lnTo>
                    <a:pt x="48005" y="96012"/>
                  </a:lnTo>
                  <a:lnTo>
                    <a:pt x="64008" y="96012"/>
                  </a:lnTo>
                  <a:lnTo>
                    <a:pt x="64008" y="92787"/>
                  </a:lnTo>
                  <a:close/>
                </a:path>
                <a:path w="96520" h="2562860">
                  <a:moveTo>
                    <a:pt x="48005" y="0"/>
                  </a:move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3768" y="66704"/>
                  </a:lnTo>
                  <a:lnTo>
                    <a:pt x="14049" y="81962"/>
                  </a:lnTo>
                  <a:lnTo>
                    <a:pt x="29307" y="92243"/>
                  </a:lnTo>
                  <a:lnTo>
                    <a:pt x="32003" y="92787"/>
                  </a:lnTo>
                  <a:lnTo>
                    <a:pt x="32003" y="48006"/>
                  </a:lnTo>
                  <a:lnTo>
                    <a:pt x="96012" y="48006"/>
                  </a:lnTo>
                  <a:lnTo>
                    <a:pt x="92243" y="29307"/>
                  </a:lnTo>
                  <a:lnTo>
                    <a:pt x="81962" y="14049"/>
                  </a:lnTo>
                  <a:lnTo>
                    <a:pt x="66704" y="3768"/>
                  </a:lnTo>
                  <a:lnTo>
                    <a:pt x="48005" y="0"/>
                  </a:lnTo>
                  <a:close/>
                </a:path>
                <a:path w="96520" h="2562860">
                  <a:moveTo>
                    <a:pt x="96012" y="48006"/>
                  </a:moveTo>
                  <a:lnTo>
                    <a:pt x="64008" y="48006"/>
                  </a:lnTo>
                  <a:lnTo>
                    <a:pt x="64008" y="92787"/>
                  </a:lnTo>
                  <a:lnTo>
                    <a:pt x="66704" y="92243"/>
                  </a:lnTo>
                  <a:lnTo>
                    <a:pt x="81962" y="81962"/>
                  </a:lnTo>
                  <a:lnTo>
                    <a:pt x="92243" y="66704"/>
                  </a:lnTo>
                  <a:lnTo>
                    <a:pt x="96012" y="48006"/>
                  </a:lnTo>
                  <a:close/>
                </a:path>
              </a:pathLst>
            </a:custGeom>
            <a:solidFill>
              <a:srgbClr val="EC84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95209" y="856234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C8428"/>
                </a:solidFill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81202" y="1286002"/>
            <a:ext cx="4391660" cy="4744720"/>
            <a:chOff x="981202" y="1286002"/>
            <a:chExt cx="4391660" cy="4744720"/>
          </a:xfrm>
        </p:grpSpPr>
        <p:sp>
          <p:nvSpPr>
            <p:cNvPr id="21" name="object 21"/>
            <p:cNvSpPr/>
            <p:nvPr/>
          </p:nvSpPr>
          <p:spPr>
            <a:xfrm>
              <a:off x="991362" y="1296162"/>
              <a:ext cx="4343400" cy="4724400"/>
            </a:xfrm>
            <a:custGeom>
              <a:avLst/>
              <a:gdLst/>
              <a:ahLst/>
              <a:cxnLst/>
              <a:rect l="l" t="t" r="r" b="b"/>
              <a:pathLst>
                <a:path w="4343400" h="4724400">
                  <a:moveTo>
                    <a:pt x="1828800" y="0"/>
                  </a:moveTo>
                  <a:lnTo>
                    <a:pt x="1828800" y="3505200"/>
                  </a:lnTo>
                </a:path>
                <a:path w="4343400" h="4724400">
                  <a:moveTo>
                    <a:pt x="2590800" y="0"/>
                  </a:moveTo>
                  <a:lnTo>
                    <a:pt x="2590800" y="3886200"/>
                  </a:lnTo>
                </a:path>
                <a:path w="4343400" h="4724400">
                  <a:moveTo>
                    <a:pt x="3429000" y="0"/>
                  </a:moveTo>
                  <a:lnTo>
                    <a:pt x="3429000" y="4343400"/>
                  </a:lnTo>
                </a:path>
                <a:path w="4343400" h="4724400">
                  <a:moveTo>
                    <a:pt x="4343400" y="0"/>
                  </a:moveTo>
                  <a:lnTo>
                    <a:pt x="4343400" y="4724400"/>
                  </a:lnTo>
                </a:path>
                <a:path w="4343400" h="4724400">
                  <a:moveTo>
                    <a:pt x="4343400" y="4724400"/>
                  </a:moveTo>
                  <a:lnTo>
                    <a:pt x="0" y="4724400"/>
                  </a:lnTo>
                </a:path>
                <a:path w="4343400" h="4724400">
                  <a:moveTo>
                    <a:pt x="3429000" y="4343400"/>
                  </a:moveTo>
                  <a:lnTo>
                    <a:pt x="0" y="4343400"/>
                  </a:lnTo>
                </a:path>
                <a:path w="4343400" h="4724400">
                  <a:moveTo>
                    <a:pt x="2590800" y="3886200"/>
                  </a:moveTo>
                  <a:lnTo>
                    <a:pt x="0" y="3886200"/>
                  </a:lnTo>
                </a:path>
                <a:path w="4343400" h="4724400">
                  <a:moveTo>
                    <a:pt x="1828800" y="3505200"/>
                  </a:moveTo>
                  <a:lnTo>
                    <a:pt x="0" y="3505200"/>
                  </a:lnTo>
                </a:path>
              </a:pathLst>
            </a:custGeom>
            <a:ln w="19812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4893" y="17463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2962" y="144856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76200" y="228600"/>
                  </a:moveTo>
                  <a:lnTo>
                    <a:pt x="228600" y="76200"/>
                  </a:lnTo>
                </a:path>
                <a:path w="228600" h="2286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19812">
              <a:solidFill>
                <a:srgbClr val="8282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75377" y="14104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75377" y="20200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5377" y="26296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9493" y="36513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5377" y="33154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5093" y="36513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0977" y="33154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893" y="36513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22777" y="33154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4893" y="36513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60777" y="33154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24893" y="29655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4893" y="23559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2962" y="2058162"/>
              <a:ext cx="2743200" cy="1524000"/>
            </a:xfrm>
            <a:custGeom>
              <a:avLst/>
              <a:gdLst/>
              <a:ahLst/>
              <a:cxnLst/>
              <a:rect l="l" t="t" r="r" b="b"/>
              <a:pathLst>
                <a:path w="2743200" h="1524000">
                  <a:moveTo>
                    <a:pt x="76200" y="228600"/>
                  </a:moveTo>
                  <a:lnTo>
                    <a:pt x="228600" y="76200"/>
                  </a:lnTo>
                </a:path>
                <a:path w="2743200" h="1524000">
                  <a:moveTo>
                    <a:pt x="0" y="0"/>
                  </a:moveTo>
                  <a:lnTo>
                    <a:pt x="152400" y="152400"/>
                  </a:lnTo>
                </a:path>
                <a:path w="2743200" h="1524000">
                  <a:moveTo>
                    <a:pt x="76200" y="838200"/>
                  </a:moveTo>
                  <a:lnTo>
                    <a:pt x="228600" y="685800"/>
                  </a:lnTo>
                </a:path>
                <a:path w="2743200" h="1524000">
                  <a:moveTo>
                    <a:pt x="0" y="609600"/>
                  </a:moveTo>
                  <a:lnTo>
                    <a:pt x="152400" y="762000"/>
                  </a:lnTo>
                </a:path>
                <a:path w="2743200" h="1524000">
                  <a:moveTo>
                    <a:pt x="2590800" y="1524000"/>
                  </a:moveTo>
                  <a:lnTo>
                    <a:pt x="2743200" y="1371600"/>
                  </a:lnTo>
                </a:path>
                <a:path w="2743200" h="1524000">
                  <a:moveTo>
                    <a:pt x="2514600" y="1295400"/>
                  </a:moveTo>
                  <a:lnTo>
                    <a:pt x="2667000" y="1447800"/>
                  </a:lnTo>
                </a:path>
                <a:path w="2743200" h="1524000">
                  <a:moveTo>
                    <a:pt x="1676400" y="1524000"/>
                  </a:moveTo>
                  <a:lnTo>
                    <a:pt x="1828800" y="1371600"/>
                  </a:lnTo>
                </a:path>
                <a:path w="2743200" h="1524000">
                  <a:moveTo>
                    <a:pt x="1600200" y="1295400"/>
                  </a:moveTo>
                  <a:lnTo>
                    <a:pt x="1752600" y="1447800"/>
                  </a:lnTo>
                </a:path>
                <a:path w="2743200" h="1524000">
                  <a:moveTo>
                    <a:pt x="838200" y="1524000"/>
                  </a:moveTo>
                  <a:lnTo>
                    <a:pt x="990600" y="1371600"/>
                  </a:lnTo>
                </a:path>
                <a:path w="2743200" h="1524000">
                  <a:moveTo>
                    <a:pt x="762000" y="1295400"/>
                  </a:moveTo>
                  <a:lnTo>
                    <a:pt x="914400" y="1447800"/>
                  </a:lnTo>
                </a:path>
                <a:path w="2743200" h="1524000">
                  <a:moveTo>
                    <a:pt x="76200" y="1524000"/>
                  </a:moveTo>
                  <a:lnTo>
                    <a:pt x="228600" y="1371600"/>
                  </a:lnTo>
                </a:path>
                <a:path w="2743200" h="1524000">
                  <a:moveTo>
                    <a:pt x="0" y="1295400"/>
                  </a:moveTo>
                  <a:lnTo>
                    <a:pt x="152400" y="1447800"/>
                  </a:lnTo>
                </a:path>
              </a:pathLst>
            </a:custGeom>
            <a:ln w="19812">
              <a:solidFill>
                <a:srgbClr val="8282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660776" y="14104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4961" y="14485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3161" y="14485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7561" y="14485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7561" y="20581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7561" y="26677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6893" y="17463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2777" y="14104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5093" y="17463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0977" y="14104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9493" y="17463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9493" y="23559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39493" y="29655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25093" y="29655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60977" y="26296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25093" y="23559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60977" y="20200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86893" y="2355976"/>
            <a:ext cx="197453" cy="197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2777" y="20200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086893" y="2629693"/>
            <a:ext cx="533400" cy="533400"/>
            <a:chOff x="3086893" y="2629693"/>
            <a:chExt cx="533400" cy="533400"/>
          </a:xfrm>
        </p:grpSpPr>
        <p:sp>
          <p:nvSpPr>
            <p:cNvPr id="58" name="object 58"/>
            <p:cNvSpPr/>
            <p:nvPr/>
          </p:nvSpPr>
          <p:spPr>
            <a:xfrm>
              <a:off x="3422777" y="2629693"/>
              <a:ext cx="197453" cy="197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86893" y="2965577"/>
              <a:ext cx="197453" cy="197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24961" y="2667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76200" y="228600"/>
                  </a:moveTo>
                  <a:lnTo>
                    <a:pt x="228600" y="76200"/>
                  </a:lnTo>
                </a:path>
                <a:path w="228600" h="2286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19812">
              <a:solidFill>
                <a:srgbClr val="8282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660776" y="26296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60776" y="2020093"/>
            <a:ext cx="197453" cy="19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24961" y="20581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3161" y="26677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1000" y="1618615"/>
            <a:ext cx="1501140" cy="43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r>
              <a:rPr lang="en-US" sz="2400" spc="-7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endParaRPr sz="2400" baseline="-20833" dirty="0">
              <a:latin typeface="Comic Sans MS"/>
              <a:cs typeface="Comic Sans MS"/>
            </a:endParaRPr>
          </a:p>
          <a:p>
            <a:pPr marL="889000" marR="43180" algn="just">
              <a:lnSpc>
                <a:spcPct val="166700"/>
              </a:lnSpc>
            </a:pPr>
            <a:r>
              <a:rPr lang="en-US" sz="2400" spc="-5" dirty="0" smtClean="0">
                <a:solidFill>
                  <a:srgbClr val="000099"/>
                </a:solidFill>
                <a:latin typeface="Comic Sans MS"/>
                <a:cs typeface="Comic Sans MS"/>
              </a:rPr>
              <a:t> PC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lang="en-US" sz="2400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      </a:t>
            </a:r>
            <a:r>
              <a:rPr lang="en-US" sz="2400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lang="en-US"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 sz="2400" baseline="-20833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0</a:t>
            </a:r>
            <a:endParaRPr sz="2400" baseline="-20833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lang="en-US" sz="2400" spc="-5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2400" baseline="-20833" dirty="0">
              <a:latin typeface="Comic Sans MS"/>
              <a:cs typeface="Comic Sans MS"/>
            </a:endParaRPr>
          </a:p>
          <a:p>
            <a:pPr marL="50800" marR="958850">
              <a:lnSpc>
                <a:spcPct val="104200"/>
              </a:lnSpc>
              <a:spcBef>
                <a:spcPts val="600"/>
              </a:spcBef>
            </a:pPr>
            <a:r>
              <a:rPr lang="en-US" sz="2400" spc="-5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2  </a:t>
            </a:r>
            <a:r>
              <a:rPr lang="en-US" sz="2400" spc="-5" dirty="0" smtClean="0">
                <a:solidFill>
                  <a:srgbClr val="000099"/>
                </a:solidFill>
                <a:latin typeface="Comic Sans MS"/>
                <a:cs typeface="Comic Sans MS"/>
              </a:rPr>
              <a:t>PC</a:t>
            </a:r>
            <a:r>
              <a:rPr sz="2400" spc="-7" baseline="-20833" dirty="0" smtClean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2400" baseline="-20833" dirty="0">
              <a:latin typeface="Comic Sans MS"/>
              <a:cs typeface="Comic Sans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77161" y="1842261"/>
            <a:ext cx="609600" cy="4241800"/>
            <a:chOff x="1677161" y="1842261"/>
            <a:chExt cx="609600" cy="4241800"/>
          </a:xfrm>
        </p:grpSpPr>
        <p:sp>
          <p:nvSpPr>
            <p:cNvPr id="67" name="object 67"/>
            <p:cNvSpPr/>
            <p:nvPr/>
          </p:nvSpPr>
          <p:spPr>
            <a:xfrm>
              <a:off x="1677162" y="4737861"/>
              <a:ext cx="609600" cy="1346200"/>
            </a:xfrm>
            <a:custGeom>
              <a:avLst/>
              <a:gdLst/>
              <a:ahLst/>
              <a:cxnLst/>
              <a:rect l="l" t="t" r="r" b="b"/>
              <a:pathLst>
                <a:path w="609600" h="1346200">
                  <a:moveTo>
                    <a:pt x="609600" y="1282700"/>
                  </a:moveTo>
                  <a:lnTo>
                    <a:pt x="597712" y="1272794"/>
                  </a:lnTo>
                  <a:lnTo>
                    <a:pt x="533400" y="1219200"/>
                  </a:lnTo>
                  <a:lnTo>
                    <a:pt x="533400" y="1272794"/>
                  </a:lnTo>
                  <a:lnTo>
                    <a:pt x="0" y="1272794"/>
                  </a:lnTo>
                  <a:lnTo>
                    <a:pt x="0" y="1292606"/>
                  </a:lnTo>
                  <a:lnTo>
                    <a:pt x="533400" y="1292606"/>
                  </a:lnTo>
                  <a:lnTo>
                    <a:pt x="533400" y="1346200"/>
                  </a:lnTo>
                  <a:lnTo>
                    <a:pt x="597712" y="1292606"/>
                  </a:lnTo>
                  <a:lnTo>
                    <a:pt x="609600" y="1282700"/>
                  </a:lnTo>
                  <a:close/>
                </a:path>
                <a:path w="609600" h="1346200">
                  <a:moveTo>
                    <a:pt x="609600" y="901700"/>
                  </a:moveTo>
                  <a:lnTo>
                    <a:pt x="597712" y="891794"/>
                  </a:lnTo>
                  <a:lnTo>
                    <a:pt x="533400" y="838200"/>
                  </a:lnTo>
                  <a:lnTo>
                    <a:pt x="533400" y="891794"/>
                  </a:lnTo>
                  <a:lnTo>
                    <a:pt x="0" y="891794"/>
                  </a:lnTo>
                  <a:lnTo>
                    <a:pt x="0" y="911606"/>
                  </a:lnTo>
                  <a:lnTo>
                    <a:pt x="533400" y="911606"/>
                  </a:lnTo>
                  <a:lnTo>
                    <a:pt x="533400" y="965200"/>
                  </a:lnTo>
                  <a:lnTo>
                    <a:pt x="597712" y="911606"/>
                  </a:lnTo>
                  <a:lnTo>
                    <a:pt x="609600" y="901700"/>
                  </a:lnTo>
                  <a:close/>
                </a:path>
                <a:path w="609600" h="1346200">
                  <a:moveTo>
                    <a:pt x="609600" y="444500"/>
                  </a:moveTo>
                  <a:lnTo>
                    <a:pt x="597712" y="434594"/>
                  </a:lnTo>
                  <a:lnTo>
                    <a:pt x="533400" y="381000"/>
                  </a:lnTo>
                  <a:lnTo>
                    <a:pt x="533400" y="434594"/>
                  </a:lnTo>
                  <a:lnTo>
                    <a:pt x="0" y="434594"/>
                  </a:lnTo>
                  <a:lnTo>
                    <a:pt x="0" y="454406"/>
                  </a:lnTo>
                  <a:lnTo>
                    <a:pt x="533400" y="454406"/>
                  </a:lnTo>
                  <a:lnTo>
                    <a:pt x="533400" y="508000"/>
                  </a:lnTo>
                  <a:lnTo>
                    <a:pt x="597712" y="454406"/>
                  </a:lnTo>
                  <a:lnTo>
                    <a:pt x="609600" y="444500"/>
                  </a:lnTo>
                  <a:close/>
                </a:path>
                <a:path w="609600" h="1346200">
                  <a:moveTo>
                    <a:pt x="609600" y="63500"/>
                  </a:moveTo>
                  <a:lnTo>
                    <a:pt x="597712" y="53594"/>
                  </a:lnTo>
                  <a:lnTo>
                    <a:pt x="533400" y="0"/>
                  </a:lnTo>
                  <a:lnTo>
                    <a:pt x="533400" y="53594"/>
                  </a:lnTo>
                  <a:lnTo>
                    <a:pt x="0" y="53594"/>
                  </a:lnTo>
                  <a:lnTo>
                    <a:pt x="0" y="73406"/>
                  </a:lnTo>
                  <a:lnTo>
                    <a:pt x="533400" y="73406"/>
                  </a:lnTo>
                  <a:lnTo>
                    <a:pt x="533400" y="127000"/>
                  </a:lnTo>
                  <a:lnTo>
                    <a:pt x="597712" y="73406"/>
                  </a:lnTo>
                  <a:lnTo>
                    <a:pt x="609600" y="635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58161" y="1842261"/>
              <a:ext cx="15240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58161" y="2451861"/>
              <a:ext cx="15240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58161" y="3061461"/>
              <a:ext cx="15240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58161" y="3747261"/>
              <a:ext cx="15240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3963161" y="20581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514600" y="1143000"/>
          <a:ext cx="2911857" cy="268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419"/>
                <a:gridCol w="548092"/>
                <a:gridCol w="233966"/>
                <a:gridCol w="587194"/>
                <a:gridCol w="273067"/>
                <a:gridCol w="705154"/>
                <a:gridCol w="233965"/>
              </a:tblGrid>
              <a:tr h="9030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 smtClean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22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</a:tr>
              <a:tr h="7226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8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9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</a:tr>
              <a:tr h="3346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600" dirty="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/>
                </a:tc>
              </a:tr>
            </a:tbl>
          </a:graphicData>
        </a:graphic>
      </p:graphicFrame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906016" y="574294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6155" algn="l"/>
              </a:tabLst>
            </a:pPr>
            <a:r>
              <a:rPr sz="2400" b="1" u="none" dirty="0">
                <a:solidFill>
                  <a:srgbClr val="000099"/>
                </a:solidFill>
                <a:latin typeface="Comic Sans MS"/>
                <a:cs typeface="Comic Sans MS"/>
              </a:rPr>
              <a:t>	Keypad</a:t>
            </a:r>
            <a:r>
              <a:rPr sz="2400" b="1" u="none" spc="-9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u="none" spc="-5" dirty="0">
                <a:solidFill>
                  <a:srgbClr val="000099"/>
                </a:solidFill>
                <a:latin typeface="Comic Sans MS"/>
                <a:cs typeface="Comic Sans MS"/>
              </a:rPr>
              <a:t>I/f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201161" y="27439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228600"/>
                </a:moveTo>
                <a:lnTo>
                  <a:pt x="228600" y="76200"/>
                </a:lnTo>
              </a:path>
              <a:path w="228600" h="2286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812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TextBox 76"/>
          <p:cNvSpPr txBox="1"/>
          <p:nvPr/>
        </p:nvSpPr>
        <p:spPr>
          <a:xfrm>
            <a:off x="4038600" y="2819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0099"/>
                </a:solidFill>
                <a:latin typeface="Comic Sans MS" pitchFamily="66" charset="0"/>
              </a:rPr>
              <a:t>T</a:t>
            </a:r>
            <a:r>
              <a:rPr lang="en-US" sz="1600" b="1" baseline="-25000" dirty="0" err="1" smtClean="0">
                <a:solidFill>
                  <a:srgbClr val="000099"/>
                </a:solidFill>
                <a:latin typeface="Comic Sans MS" pitchFamily="66" charset="0"/>
              </a:rPr>
              <a:t>up</a:t>
            </a:r>
            <a:endParaRPr lang="en-US" sz="1600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92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0099"/>
                </a:solidFill>
                <a:latin typeface="Comic Sans MS" pitchFamily="66" charset="0"/>
              </a:rPr>
              <a:t>T</a:t>
            </a:r>
            <a:r>
              <a:rPr lang="en-US" sz="1600" b="1" baseline="-25000" dirty="0" err="1" smtClean="0">
                <a:solidFill>
                  <a:srgbClr val="000099"/>
                </a:solidFill>
                <a:latin typeface="Comic Sans MS" pitchFamily="66" charset="0"/>
              </a:rPr>
              <a:t>down</a:t>
            </a:r>
            <a:endParaRPr lang="en-US" sz="1600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3505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Comic Sans MS" pitchFamily="66" charset="0"/>
              </a:rPr>
              <a:t>ON</a:t>
            </a:r>
            <a:endParaRPr lang="en-US" sz="1600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0400" y="3505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Comic Sans MS" pitchFamily="66" charset="0"/>
              </a:rPr>
              <a:t>Bio </a:t>
            </a:r>
            <a:r>
              <a:rPr lang="en-US" sz="1200" b="1" dirty="0" smtClean="0">
                <a:solidFill>
                  <a:srgbClr val="000099"/>
                </a:solidFill>
                <a:latin typeface="Comic Sans MS" pitchFamily="66" charset="0"/>
              </a:rPr>
              <a:t>Sleep</a:t>
            </a:r>
            <a:endParaRPr lang="en-US" sz="1200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14800" y="3505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Comic Sans MS" pitchFamily="66" charset="0"/>
              </a:rPr>
              <a:t>Off</a:t>
            </a:r>
            <a:endParaRPr lang="en-US" sz="1600" b="1" baseline="-25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35052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Comic Sans MS" pitchFamily="66" charset="0"/>
              </a:rPr>
              <a:t>Set TEMP</a:t>
            </a:r>
            <a:r>
              <a:rPr lang="en-US" sz="1600" baseline="-250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endParaRPr lang="en-US" sz="1600" b="1" dirty="0" smtClean="0">
              <a:solidFill>
                <a:srgbClr val="00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828800" y="457200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3048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48609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60039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28800" y="62484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3622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4384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5146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908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6670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743200" y="6172200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19400" y="6248400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657600" y="6172200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86200" y="601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819400" y="3048000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43200" y="388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828800" y="3429000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819400" y="4572000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1828800" y="4953000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733800" y="3886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733800" y="5410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743200" y="54244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38200" y="3886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DT/R’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828800" y="4114800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286000" y="4114800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286000" y="5181600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286000" y="56388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828800" y="4419600"/>
            <a:ext cx="2209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8200" y="42513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DEN’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4038600" y="4191000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133600" y="4419600"/>
            <a:ext cx="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2133600" y="51816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133600" y="5943600"/>
            <a:ext cx="1905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038600" y="5715000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4343400" y="3429000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4343400" y="4953000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019800" y="3352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019800" y="4876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895600" y="609600"/>
            <a:ext cx="1676400" cy="2133600"/>
          </a:xfrm>
          <a:prstGeom prst="rect">
            <a:avLst/>
          </a:prstGeom>
          <a:solidFill>
            <a:srgbClr val="996600">
              <a:alpha val="30980"/>
            </a:srgbClr>
          </a:solidFill>
          <a:ln w="28575">
            <a:solidFill>
              <a:srgbClr val="99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1828800" y="100965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1828800" y="1524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1828800" y="20574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990600" y="742950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RD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914400" y="1352550"/>
            <a:ext cx="6270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WR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838200" y="1981200"/>
            <a:ext cx="829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IO/M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1066800" y="78105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1066800" y="139065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990600" y="19812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257800" y="619125"/>
            <a:ext cx="1210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</a:rPr>
              <a:t>MEMR</a:t>
            </a: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4572000" y="9144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4572000" y="13716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4572000" y="1905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572000" y="24384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5334000" y="6858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52578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</a:rPr>
              <a:t>MEMW</a:t>
            </a: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334000" y="1295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5334000" y="1685925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</a:rPr>
              <a:t>IOR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5334000" y="2219325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anose="02040602050305030304" pitchFamily="18" charset="0"/>
              </a:rPr>
              <a:t>IOW</a:t>
            </a: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410200" y="17526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5410200" y="2286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2966588" y="1219200"/>
            <a:ext cx="153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hlinkClick r:id="" action="ppaction://noaction"/>
              </a:rPr>
              <a:t>LOGIC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hlinkClick r:id="" action="ppaction://noaction"/>
              </a:rPr>
              <a:t>CIRCUIT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2362200" y="64770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8086(Data + Control)</a:t>
            </a:r>
          </a:p>
        </p:txBody>
      </p:sp>
    </p:spTree>
    <p:extLst>
      <p:ext uri="{BB962C8B-B14F-4D97-AF65-F5344CB8AC3E}">
        <p14:creationId xmlns:p14="http://schemas.microsoft.com/office/powerpoint/2010/main" xmlns="" val="35420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468" y="643467"/>
            <a:ext cx="75090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36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ChangeArrowheads="1"/>
          </p:cNvSpPr>
          <p:nvPr/>
        </p:nvSpPr>
        <p:spPr bwMode="auto">
          <a:xfrm>
            <a:off x="1600200" y="838200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41987" name="Line 10"/>
          <p:cNvSpPr>
            <a:spLocks noChangeShapeType="1"/>
          </p:cNvSpPr>
          <p:nvPr/>
        </p:nvSpPr>
        <p:spPr bwMode="auto">
          <a:xfrm flipV="1">
            <a:off x="1828800" y="45720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1988" name="Text Box 11"/>
          <p:cNvSpPr txBox="1">
            <a:spLocks noChangeArrowheads="1"/>
          </p:cNvSpPr>
          <p:nvPr/>
        </p:nvSpPr>
        <p:spPr bwMode="auto">
          <a:xfrm>
            <a:off x="1524000" y="5257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41989" name="Text Box 17"/>
          <p:cNvSpPr txBox="1">
            <a:spLocks noChangeArrowheads="1"/>
          </p:cNvSpPr>
          <p:nvPr/>
        </p:nvSpPr>
        <p:spPr bwMode="auto">
          <a:xfrm>
            <a:off x="1600200" y="42354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1990" name="Line 21"/>
          <p:cNvSpPr>
            <a:spLocks noChangeShapeType="1"/>
          </p:cNvSpPr>
          <p:nvPr/>
        </p:nvSpPr>
        <p:spPr bwMode="auto">
          <a:xfrm>
            <a:off x="2362200" y="45720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1991" name="Line 22"/>
          <p:cNvSpPr>
            <a:spLocks noChangeShapeType="1"/>
          </p:cNvSpPr>
          <p:nvPr/>
        </p:nvSpPr>
        <p:spPr bwMode="auto">
          <a:xfrm>
            <a:off x="2362200" y="533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1993" name="Line 65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1994" name="Text Box 66"/>
          <p:cNvSpPr txBox="1">
            <a:spLocks noChangeArrowheads="1"/>
          </p:cNvSpPr>
          <p:nvPr/>
        </p:nvSpPr>
        <p:spPr bwMode="auto">
          <a:xfrm>
            <a:off x="304800" y="3652838"/>
            <a:ext cx="101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41995" name="Text Box 69"/>
          <p:cNvSpPr txBox="1">
            <a:spLocks noChangeArrowheads="1"/>
          </p:cNvSpPr>
          <p:nvPr/>
        </p:nvSpPr>
        <p:spPr bwMode="auto">
          <a:xfrm>
            <a:off x="1600200" y="3671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 dirty="0">
                <a:solidFill>
                  <a:srgbClr val="000099"/>
                </a:solidFill>
                <a:latin typeface="+mn-lt"/>
              </a:rPr>
              <a:t>2B</a:t>
            </a:r>
            <a:endParaRPr lang="en-US" sz="18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1997" name="Text Box 71"/>
          <p:cNvSpPr txBox="1">
            <a:spLocks noChangeArrowheads="1"/>
          </p:cNvSpPr>
          <p:nvPr/>
        </p:nvSpPr>
        <p:spPr bwMode="auto">
          <a:xfrm>
            <a:off x="1676400" y="990600"/>
            <a:ext cx="38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2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I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1998" name="Line 72"/>
          <p:cNvSpPr>
            <a:spLocks noChangeShapeType="1"/>
          </p:cNvSpPr>
          <p:nvPr/>
        </p:nvSpPr>
        <p:spPr bwMode="auto">
          <a:xfrm>
            <a:off x="990600" y="1219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1999" name="Line 73"/>
          <p:cNvSpPr>
            <a:spLocks noChangeShapeType="1"/>
          </p:cNvSpPr>
          <p:nvPr/>
        </p:nvSpPr>
        <p:spPr bwMode="auto">
          <a:xfrm>
            <a:off x="990600" y="1600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00" name="Line 74"/>
          <p:cNvSpPr>
            <a:spLocks noChangeShapeType="1"/>
          </p:cNvSpPr>
          <p:nvPr/>
        </p:nvSpPr>
        <p:spPr bwMode="auto">
          <a:xfrm>
            <a:off x="990600" y="1981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01" name="Text Box 75"/>
          <p:cNvSpPr txBox="1">
            <a:spLocks noChangeArrowheads="1"/>
          </p:cNvSpPr>
          <p:nvPr/>
        </p:nvSpPr>
        <p:spPr bwMode="auto">
          <a:xfrm>
            <a:off x="381000" y="914400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15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14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13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2002" name="Line 81"/>
          <p:cNvSpPr>
            <a:spLocks noChangeShapeType="1"/>
          </p:cNvSpPr>
          <p:nvPr/>
        </p:nvSpPr>
        <p:spPr bwMode="auto">
          <a:xfrm>
            <a:off x="2971800" y="1781175"/>
            <a:ext cx="1371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03" name="Text Box 82"/>
          <p:cNvSpPr txBox="1">
            <a:spLocks noChangeArrowheads="1"/>
          </p:cNvSpPr>
          <p:nvPr/>
        </p:nvSpPr>
        <p:spPr bwMode="auto">
          <a:xfrm>
            <a:off x="2438400" y="1581150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2004" name="Text Box 83"/>
          <p:cNvSpPr txBox="1">
            <a:spLocks noChangeArrowheads="1"/>
          </p:cNvSpPr>
          <p:nvPr/>
        </p:nvSpPr>
        <p:spPr bwMode="auto">
          <a:xfrm>
            <a:off x="4554795" y="151435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RAM</a:t>
            </a:r>
          </a:p>
        </p:txBody>
      </p:sp>
      <p:sp>
        <p:nvSpPr>
          <p:cNvPr id="42005" name="Text Box 84"/>
          <p:cNvSpPr txBox="1">
            <a:spLocks noChangeArrowheads="1"/>
          </p:cNvSpPr>
          <p:nvPr/>
        </p:nvSpPr>
        <p:spPr bwMode="auto">
          <a:xfrm>
            <a:off x="2438400" y="838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2006" name="Line 85"/>
          <p:cNvSpPr>
            <a:spLocks noChangeShapeType="1"/>
          </p:cNvSpPr>
          <p:nvPr/>
        </p:nvSpPr>
        <p:spPr bwMode="auto">
          <a:xfrm>
            <a:off x="2971800" y="10668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08" name="Text Box 94"/>
          <p:cNvSpPr txBox="1">
            <a:spLocks noChangeArrowheads="1"/>
          </p:cNvSpPr>
          <p:nvPr/>
        </p:nvSpPr>
        <p:spPr bwMode="auto">
          <a:xfrm>
            <a:off x="4533900" y="782638"/>
            <a:ext cx="1485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ROM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2011" name="TextBox 1"/>
          <p:cNvSpPr txBox="1">
            <a:spLocks noChangeArrowheads="1"/>
          </p:cNvSpPr>
          <p:nvPr/>
        </p:nvSpPr>
        <p:spPr bwMode="auto">
          <a:xfrm>
            <a:off x="3025775" y="51054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V</a:t>
            </a:r>
            <a:r>
              <a:rPr lang="en-IN" baseline="-25000" dirty="0">
                <a:latin typeface="+mn-lt"/>
              </a:rPr>
              <a:t>CC</a:t>
            </a:r>
            <a:endParaRPr lang="en-IN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53200" y="2590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53200" y="2971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4" name="TextBox 6"/>
          <p:cNvSpPr txBox="1">
            <a:spLocks noChangeArrowheads="1"/>
          </p:cNvSpPr>
          <p:nvPr/>
        </p:nvSpPr>
        <p:spPr bwMode="auto">
          <a:xfrm>
            <a:off x="5105400" y="2286000"/>
            <a:ext cx="13716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A</a:t>
            </a:r>
            <a:r>
              <a:rPr lang="en-IN" baseline="-25000" dirty="0">
                <a:latin typeface="+mn-lt"/>
              </a:rPr>
              <a:t>0</a:t>
            </a:r>
            <a:endParaRPr lang="en-IN" dirty="0">
              <a:latin typeface="+mn-lt"/>
            </a:endParaRPr>
          </a:p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MEMW’</a:t>
            </a:r>
          </a:p>
        </p:txBody>
      </p:sp>
      <p:sp>
        <p:nvSpPr>
          <p:cNvPr id="42015" name="Freeform 17"/>
          <p:cNvSpPr>
            <a:spLocks/>
          </p:cNvSpPr>
          <p:nvPr/>
        </p:nvSpPr>
        <p:spPr bwMode="auto">
          <a:xfrm>
            <a:off x="7315200" y="2478088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16" name="Freeform 18"/>
          <p:cNvSpPr>
            <a:spLocks/>
          </p:cNvSpPr>
          <p:nvPr/>
        </p:nvSpPr>
        <p:spPr bwMode="auto">
          <a:xfrm>
            <a:off x="7315200" y="2441575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17" name="Freeform 19"/>
          <p:cNvSpPr>
            <a:spLocks/>
          </p:cNvSpPr>
          <p:nvPr/>
        </p:nvSpPr>
        <p:spPr bwMode="auto">
          <a:xfrm>
            <a:off x="7315200" y="2801938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18" name="Line 20"/>
          <p:cNvSpPr>
            <a:spLocks noChangeShapeType="1"/>
          </p:cNvSpPr>
          <p:nvPr/>
        </p:nvSpPr>
        <p:spPr bwMode="auto">
          <a:xfrm>
            <a:off x="8077200" y="278288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19" name="Freeform 17"/>
          <p:cNvSpPr>
            <a:spLocks/>
          </p:cNvSpPr>
          <p:nvPr/>
        </p:nvSpPr>
        <p:spPr bwMode="auto">
          <a:xfrm>
            <a:off x="7391400" y="4154488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20" name="Freeform 18"/>
          <p:cNvSpPr>
            <a:spLocks/>
          </p:cNvSpPr>
          <p:nvPr/>
        </p:nvSpPr>
        <p:spPr bwMode="auto">
          <a:xfrm>
            <a:off x="7391400" y="4117975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21" name="Freeform 19"/>
          <p:cNvSpPr>
            <a:spLocks/>
          </p:cNvSpPr>
          <p:nvPr/>
        </p:nvSpPr>
        <p:spPr bwMode="auto">
          <a:xfrm>
            <a:off x="7391400" y="4478338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2022" name="Line 20"/>
          <p:cNvSpPr>
            <a:spLocks noChangeShapeType="1"/>
          </p:cNvSpPr>
          <p:nvPr/>
        </p:nvSpPr>
        <p:spPr bwMode="auto">
          <a:xfrm>
            <a:off x="8153400" y="445928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629400" y="427355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629400" y="465455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5" name="TextBox 99"/>
          <p:cNvSpPr txBox="1">
            <a:spLocks noChangeArrowheads="1"/>
          </p:cNvSpPr>
          <p:nvPr/>
        </p:nvSpPr>
        <p:spPr bwMode="auto">
          <a:xfrm>
            <a:off x="5448301" y="3914719"/>
            <a:ext cx="129539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BHE’</a:t>
            </a:r>
          </a:p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MEMW’</a:t>
            </a:r>
          </a:p>
        </p:txBody>
      </p:sp>
      <p:sp>
        <p:nvSpPr>
          <p:cNvPr id="42026" name="TextBox 7"/>
          <p:cNvSpPr txBox="1">
            <a:spLocks noChangeArrowheads="1"/>
          </p:cNvSpPr>
          <p:nvPr/>
        </p:nvSpPr>
        <p:spPr bwMode="auto">
          <a:xfrm>
            <a:off x="7924800" y="22050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WRL’</a:t>
            </a:r>
          </a:p>
        </p:txBody>
      </p:sp>
      <p:sp>
        <p:nvSpPr>
          <p:cNvPr id="42027" name="TextBox 101"/>
          <p:cNvSpPr txBox="1">
            <a:spLocks noChangeArrowheads="1"/>
          </p:cNvSpPr>
          <p:nvPr/>
        </p:nvSpPr>
        <p:spPr bwMode="auto">
          <a:xfrm>
            <a:off x="7924800" y="38814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WRH’</a:t>
            </a:r>
          </a:p>
        </p:txBody>
      </p:sp>
      <p:sp>
        <p:nvSpPr>
          <p:cNvPr id="42028" name="TextBox 8"/>
          <p:cNvSpPr txBox="1">
            <a:spLocks noChangeArrowheads="1"/>
          </p:cNvSpPr>
          <p:nvPr/>
        </p:nvSpPr>
        <p:spPr bwMode="auto">
          <a:xfrm>
            <a:off x="796464" y="6044406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Decoder</a:t>
            </a:r>
          </a:p>
        </p:txBody>
      </p:sp>
      <p:sp>
        <p:nvSpPr>
          <p:cNvPr id="45" name="Line 35">
            <a:extLst>
              <a:ext uri="{FF2B5EF4-FFF2-40B4-BE49-F238E27FC236}">
                <a16:creationId xmlns:a16="http://schemas.microsoft.com/office/drawing/2014/main" xmlns="" id="{30BAC6E1-C77E-4377-AAA6-3B93F36B6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733800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" name="Line 35">
            <a:extLst>
              <a:ext uri="{FF2B5EF4-FFF2-40B4-BE49-F238E27FC236}">
                <a16:creationId xmlns:a16="http://schemas.microsoft.com/office/drawing/2014/main" xmlns="" id="{BD966042-5812-4F1B-B44C-C7F432ACE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4267200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xmlns="" id="{27356CFD-E19E-4F0A-BAAD-5B939B64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71562"/>
            <a:ext cx="13716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A</a:t>
            </a:r>
            <a:r>
              <a:rPr lang="en-IN" baseline="-25000" dirty="0">
                <a:latin typeface="+mn-lt"/>
              </a:rPr>
              <a:t>0</a:t>
            </a:r>
            <a:endParaRPr lang="en-IN" dirty="0">
              <a:latin typeface="+mn-lt"/>
            </a:endParaRPr>
          </a:p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MEMR’</a:t>
            </a:r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xmlns="" id="{4BF580A9-6F8D-46E3-8077-7EDE02ED8E44}"/>
              </a:ext>
            </a:extLst>
          </p:cNvPr>
          <p:cNvSpPr>
            <a:spLocks/>
          </p:cNvSpPr>
          <p:nvPr/>
        </p:nvSpPr>
        <p:spPr bwMode="auto">
          <a:xfrm>
            <a:off x="7467600" y="1263650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ECCC9B94-66A4-4D0C-8F86-285F76A36516}"/>
              </a:ext>
            </a:extLst>
          </p:cNvPr>
          <p:cNvSpPr>
            <a:spLocks/>
          </p:cNvSpPr>
          <p:nvPr/>
        </p:nvSpPr>
        <p:spPr bwMode="auto">
          <a:xfrm>
            <a:off x="7467600" y="1227137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xmlns="" id="{6C8445DA-8D8C-4495-8A91-514A15D4E0FA}"/>
              </a:ext>
            </a:extLst>
          </p:cNvPr>
          <p:cNvSpPr>
            <a:spLocks/>
          </p:cNvSpPr>
          <p:nvPr/>
        </p:nvSpPr>
        <p:spPr bwMode="auto">
          <a:xfrm>
            <a:off x="7467600" y="1587500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xmlns="" id="{3AA47BBB-9A06-4D6B-A590-4AE06D7C4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56845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639C37F0-FAFD-43D3-A6CC-36CCE1A6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990600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RDL’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722A6FFA-C0CB-4DA9-B100-F664121F7876}"/>
              </a:ext>
            </a:extLst>
          </p:cNvPr>
          <p:cNvCxnSpPr/>
          <p:nvPr/>
        </p:nvCxnSpPr>
        <p:spPr>
          <a:xfrm>
            <a:off x="6705600" y="1371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4B4D6A13-279B-4776-8B4A-A3F400D6B951}"/>
              </a:ext>
            </a:extLst>
          </p:cNvPr>
          <p:cNvCxnSpPr/>
          <p:nvPr/>
        </p:nvCxnSpPr>
        <p:spPr>
          <a:xfrm>
            <a:off x="6705600" y="1752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>
            <a:extLst>
              <a:ext uri="{FF2B5EF4-FFF2-40B4-BE49-F238E27FC236}">
                <a16:creationId xmlns:a16="http://schemas.microsoft.com/office/drawing/2014/main" xmlns="" id="{9042D2E3-5F33-4325-84E7-266959CD2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88059"/>
            <a:ext cx="13716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BHE’</a:t>
            </a:r>
          </a:p>
          <a:p>
            <a:pPr algn="r" eaLnBrk="1" hangingPunct="1">
              <a:spcAft>
                <a:spcPts val="600"/>
              </a:spcAft>
            </a:pPr>
            <a:r>
              <a:rPr lang="en-IN" dirty="0">
                <a:latin typeface="+mn-lt"/>
              </a:rPr>
              <a:t>MEMR’</a:t>
            </a:r>
          </a:p>
        </p:txBody>
      </p:sp>
      <p:sp>
        <p:nvSpPr>
          <p:cNvPr id="68" name="Freeform 17">
            <a:extLst>
              <a:ext uri="{FF2B5EF4-FFF2-40B4-BE49-F238E27FC236}">
                <a16:creationId xmlns:a16="http://schemas.microsoft.com/office/drawing/2014/main" xmlns="" id="{A244C968-D13B-47BC-89E1-D1B1C35FD15A}"/>
              </a:ext>
            </a:extLst>
          </p:cNvPr>
          <p:cNvSpPr>
            <a:spLocks/>
          </p:cNvSpPr>
          <p:nvPr/>
        </p:nvSpPr>
        <p:spPr bwMode="auto">
          <a:xfrm>
            <a:off x="7467600" y="5380147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69" name="Freeform 18">
            <a:extLst>
              <a:ext uri="{FF2B5EF4-FFF2-40B4-BE49-F238E27FC236}">
                <a16:creationId xmlns:a16="http://schemas.microsoft.com/office/drawing/2014/main" xmlns="" id="{96EB54C9-E6F4-451F-9107-D72EB750F947}"/>
              </a:ext>
            </a:extLst>
          </p:cNvPr>
          <p:cNvSpPr>
            <a:spLocks/>
          </p:cNvSpPr>
          <p:nvPr/>
        </p:nvSpPr>
        <p:spPr bwMode="auto">
          <a:xfrm>
            <a:off x="7467600" y="5343634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D872383F-575C-4A7D-BAAD-D8F4EF8138BF}"/>
              </a:ext>
            </a:extLst>
          </p:cNvPr>
          <p:cNvSpPr>
            <a:spLocks/>
          </p:cNvSpPr>
          <p:nvPr/>
        </p:nvSpPr>
        <p:spPr bwMode="auto">
          <a:xfrm>
            <a:off x="7467600" y="5703997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xmlns="" id="{C9D5EBB2-6B7C-4415-8A6C-7250DD848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68494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xmlns="" id="{01514846-E3DA-4161-A9DB-3CD156013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107097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RDH’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DA103499-6AD5-45A0-9C27-E391A987243E}"/>
              </a:ext>
            </a:extLst>
          </p:cNvPr>
          <p:cNvCxnSpPr/>
          <p:nvPr/>
        </p:nvCxnSpPr>
        <p:spPr>
          <a:xfrm>
            <a:off x="6705600" y="548809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7D057306-AF7D-4515-8CBF-83D539E19ADC}"/>
              </a:ext>
            </a:extLst>
          </p:cNvPr>
          <p:cNvCxnSpPr/>
          <p:nvPr/>
        </p:nvCxnSpPr>
        <p:spPr>
          <a:xfrm>
            <a:off x="6705600" y="586909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59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38AAF7-06DA-45AD-AD5A-DBC46F233CF9}"/>
              </a:ext>
            </a:extLst>
          </p:cNvPr>
          <p:cNvSpPr/>
          <p:nvPr/>
        </p:nvSpPr>
        <p:spPr>
          <a:xfrm>
            <a:off x="2033040" y="1068289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2732</a:t>
            </a:r>
            <a:r>
              <a:rPr lang="en-US" baseline="-25000" dirty="0" smtClean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xmlns="" id="{A62658D2-DFBD-49FD-89C6-523D923FF94E}"/>
              </a:ext>
            </a:extLst>
          </p:cNvPr>
          <p:cNvSpPr/>
          <p:nvPr/>
        </p:nvSpPr>
        <p:spPr>
          <a:xfrm>
            <a:off x="3023640" y="1296889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5F2569-3116-4AF5-843E-3828991D2441}"/>
              </a:ext>
            </a:extLst>
          </p:cNvPr>
          <p:cNvSpPr txBox="1"/>
          <p:nvPr/>
        </p:nvSpPr>
        <p:spPr>
          <a:xfrm>
            <a:off x="2684295" y="114957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319086-22BB-4F1E-AC50-8C5D13C86E61}"/>
              </a:ext>
            </a:extLst>
          </p:cNvPr>
          <p:cNvSpPr txBox="1"/>
          <p:nvPr/>
        </p:nvSpPr>
        <p:spPr>
          <a:xfrm>
            <a:off x="3404640" y="114448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6814716F-F531-4405-A704-86EEEDD54CEC}"/>
              </a:ext>
            </a:extLst>
          </p:cNvPr>
          <p:cNvSpPr/>
          <p:nvPr/>
        </p:nvSpPr>
        <p:spPr>
          <a:xfrm>
            <a:off x="1652040" y="1286709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0BC5AD-2330-4485-81A2-B66621FF51F2}"/>
              </a:ext>
            </a:extLst>
          </p:cNvPr>
          <p:cNvSpPr txBox="1"/>
          <p:nvPr/>
        </p:nvSpPr>
        <p:spPr>
          <a:xfrm>
            <a:off x="2021693" y="1101299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 smtClean="0"/>
              <a:t>A</a:t>
            </a:r>
            <a:r>
              <a:rPr lang="en-US" sz="1400" baseline="-25000" dirty="0" smtClean="0"/>
              <a:t>11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F3DB6A-6A41-4FA4-AD7C-84716DF64712}"/>
              </a:ext>
            </a:extLst>
          </p:cNvPr>
          <p:cNvSpPr txBox="1"/>
          <p:nvPr/>
        </p:nvSpPr>
        <p:spPr>
          <a:xfrm>
            <a:off x="1271040" y="1068289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 smtClean="0"/>
              <a:t>A</a:t>
            </a:r>
            <a:r>
              <a:rPr lang="en-US" sz="1400" baseline="-25000" dirty="0" smtClean="0"/>
              <a:t>12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8E53C3D-6325-49C4-9797-4D0731664012}"/>
              </a:ext>
            </a:extLst>
          </p:cNvPr>
          <p:cNvCxnSpPr/>
          <p:nvPr/>
        </p:nvCxnSpPr>
        <p:spPr>
          <a:xfrm>
            <a:off x="1652040" y="2363689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3F3C45-A24B-43BD-848F-DCE126414FF1}"/>
              </a:ext>
            </a:extLst>
          </p:cNvPr>
          <p:cNvSpPr txBox="1"/>
          <p:nvPr/>
        </p:nvSpPr>
        <p:spPr>
          <a:xfrm>
            <a:off x="1981200" y="2209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AC8CDD-27D6-4781-AE0F-7DC1F71CB6E1}"/>
              </a:ext>
            </a:extLst>
          </p:cNvPr>
          <p:cNvSpPr txBox="1"/>
          <p:nvPr/>
        </p:nvSpPr>
        <p:spPr>
          <a:xfrm>
            <a:off x="1042440" y="2209799"/>
            <a:ext cx="5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RDL’</a:t>
            </a:r>
          </a:p>
          <a:p>
            <a:r>
              <a:rPr lang="en-US" sz="1400" dirty="0" smtClean="0"/>
              <a:t>ROM’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405A318-30BD-4300-80A9-4014A3C235B2}"/>
              </a:ext>
            </a:extLst>
          </p:cNvPr>
          <p:cNvCxnSpPr/>
          <p:nvPr/>
        </p:nvCxnSpPr>
        <p:spPr>
          <a:xfrm>
            <a:off x="1652040" y="2592289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680F3C2-E990-4FDB-8CBA-C05F6E543287}"/>
              </a:ext>
            </a:extLst>
          </p:cNvPr>
          <p:cNvSpPr/>
          <p:nvPr/>
        </p:nvSpPr>
        <p:spPr>
          <a:xfrm>
            <a:off x="2033040" y="3125689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2732</a:t>
            </a:r>
            <a:r>
              <a:rPr lang="en-US" baseline="-25000" dirty="0" smtClean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xmlns="" id="{5C6FEF64-E5BD-47ED-8901-5EBB2A003D97}"/>
              </a:ext>
            </a:extLst>
          </p:cNvPr>
          <p:cNvSpPr/>
          <p:nvPr/>
        </p:nvSpPr>
        <p:spPr>
          <a:xfrm>
            <a:off x="3048000" y="33528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5DBD7B3-CFD0-4321-ADE0-92118B4495BE}"/>
              </a:ext>
            </a:extLst>
          </p:cNvPr>
          <p:cNvSpPr txBox="1"/>
          <p:nvPr/>
        </p:nvSpPr>
        <p:spPr>
          <a:xfrm>
            <a:off x="2684295" y="3206979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7AF8C9E-5F10-4297-A5AC-D473A318FDD0}"/>
              </a:ext>
            </a:extLst>
          </p:cNvPr>
          <p:cNvSpPr txBox="1"/>
          <p:nvPr/>
        </p:nvSpPr>
        <p:spPr>
          <a:xfrm>
            <a:off x="2438400" y="32766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6C9C32FF-E5BA-4E9B-85D4-59FE7B7B005F}"/>
              </a:ext>
            </a:extLst>
          </p:cNvPr>
          <p:cNvSpPr/>
          <p:nvPr/>
        </p:nvSpPr>
        <p:spPr>
          <a:xfrm>
            <a:off x="1652040" y="3344109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A479D6-6812-4A9F-BEDB-5D32F8001859}"/>
              </a:ext>
            </a:extLst>
          </p:cNvPr>
          <p:cNvSpPr txBox="1"/>
          <p:nvPr/>
        </p:nvSpPr>
        <p:spPr>
          <a:xfrm>
            <a:off x="2057400" y="32004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 smtClean="0"/>
              <a:t>A</a:t>
            </a:r>
            <a:r>
              <a:rPr lang="en-US" sz="1400" baseline="-25000" dirty="0" smtClean="0"/>
              <a:t>11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4A9F27-DC1D-4B41-84C8-9FB5AF6D924E}"/>
              </a:ext>
            </a:extLst>
          </p:cNvPr>
          <p:cNvSpPr txBox="1"/>
          <p:nvPr/>
        </p:nvSpPr>
        <p:spPr>
          <a:xfrm>
            <a:off x="1271040" y="3125689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 smtClean="0"/>
              <a:t>A</a:t>
            </a:r>
            <a:r>
              <a:rPr lang="en-US" sz="1400" baseline="-25000" dirty="0" smtClean="0"/>
              <a:t>12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141CB63-7B0F-4504-8784-4D2583F84EC0}"/>
              </a:ext>
            </a:extLst>
          </p:cNvPr>
          <p:cNvCxnSpPr/>
          <p:nvPr/>
        </p:nvCxnSpPr>
        <p:spPr>
          <a:xfrm>
            <a:off x="1652040" y="4421089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AF9B06-ACBA-4D09-AAD4-6F1C65CD820F}"/>
              </a:ext>
            </a:extLst>
          </p:cNvPr>
          <p:cNvSpPr txBox="1"/>
          <p:nvPr/>
        </p:nvSpPr>
        <p:spPr>
          <a:xfrm>
            <a:off x="1981200" y="42672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0C80D03-B875-4B57-9006-7F3B4FD42293}"/>
              </a:ext>
            </a:extLst>
          </p:cNvPr>
          <p:cNvSpPr txBox="1"/>
          <p:nvPr/>
        </p:nvSpPr>
        <p:spPr>
          <a:xfrm>
            <a:off x="1042440" y="4267199"/>
            <a:ext cx="5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RDH’</a:t>
            </a:r>
          </a:p>
          <a:p>
            <a:r>
              <a:rPr lang="en-US" sz="1400" dirty="0"/>
              <a:t>ROM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998FF00-2265-4972-809B-DD9E6C1F90B9}"/>
              </a:ext>
            </a:extLst>
          </p:cNvPr>
          <p:cNvCxnSpPr/>
          <p:nvPr/>
        </p:nvCxnSpPr>
        <p:spPr>
          <a:xfrm>
            <a:off x="1652040" y="4649689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53BD2-93E3-4611-943C-0DBABDD66074}"/>
              </a:ext>
            </a:extLst>
          </p:cNvPr>
          <p:cNvSpPr/>
          <p:nvPr/>
        </p:nvSpPr>
        <p:spPr>
          <a:xfrm>
            <a:off x="5334000" y="114300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xmlns="" id="{A762ED63-D372-4FD4-99A3-A9E8BE544712}"/>
              </a:ext>
            </a:extLst>
          </p:cNvPr>
          <p:cNvSpPr/>
          <p:nvPr/>
        </p:nvSpPr>
        <p:spPr>
          <a:xfrm>
            <a:off x="6324600" y="13716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9403CE1-6578-4EF1-9376-7400ABDFC1BE}"/>
              </a:ext>
            </a:extLst>
          </p:cNvPr>
          <p:cNvSpPr txBox="1"/>
          <p:nvPr/>
        </p:nvSpPr>
        <p:spPr>
          <a:xfrm>
            <a:off x="5985255" y="122429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3E0CEDD-AF8A-4B84-8A98-6AF5802E3801}"/>
              </a:ext>
            </a:extLst>
          </p:cNvPr>
          <p:cNvSpPr txBox="1"/>
          <p:nvPr/>
        </p:nvSpPr>
        <p:spPr>
          <a:xfrm>
            <a:off x="6705600" y="1219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xmlns="" id="{F21B3807-7D23-4289-A0BB-9D295FB8A8A2}"/>
              </a:ext>
            </a:extLst>
          </p:cNvPr>
          <p:cNvSpPr/>
          <p:nvPr/>
        </p:nvSpPr>
        <p:spPr>
          <a:xfrm>
            <a:off x="4953000" y="136142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BB78D0-683A-4E5D-B72F-2684652BBF4E}"/>
              </a:ext>
            </a:extLst>
          </p:cNvPr>
          <p:cNvSpPr txBox="1"/>
          <p:nvPr/>
        </p:nvSpPr>
        <p:spPr>
          <a:xfrm>
            <a:off x="5322653" y="117601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A5D9C2-C645-4D3F-A0EC-14AF4236AB4C}"/>
              </a:ext>
            </a:extLst>
          </p:cNvPr>
          <p:cNvSpPr txBox="1"/>
          <p:nvPr/>
        </p:nvSpPr>
        <p:spPr>
          <a:xfrm>
            <a:off x="4572000" y="1143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04306A15-B45A-4D9F-AB6B-2DE7E659EE2F}"/>
              </a:ext>
            </a:extLst>
          </p:cNvPr>
          <p:cNvCxnSpPr/>
          <p:nvPr/>
        </p:nvCxnSpPr>
        <p:spPr>
          <a:xfrm>
            <a:off x="4953000" y="24384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AE20F5E-CE9F-46E2-888F-94819D6D1CF2}"/>
              </a:ext>
            </a:extLst>
          </p:cNvPr>
          <p:cNvSpPr txBox="1"/>
          <p:nvPr/>
        </p:nvSpPr>
        <p:spPr>
          <a:xfrm>
            <a:off x="5282160" y="205740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0AB9F04-4D30-44EE-8ACA-1ED5DE241A75}"/>
              </a:ext>
            </a:extLst>
          </p:cNvPr>
          <p:cNvSpPr txBox="1"/>
          <p:nvPr/>
        </p:nvSpPr>
        <p:spPr>
          <a:xfrm>
            <a:off x="4434101" y="2057400"/>
            <a:ext cx="595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WRL’</a:t>
            </a:r>
          </a:p>
          <a:p>
            <a:r>
              <a:rPr lang="en-US" sz="1400" dirty="0"/>
              <a:t>RDL’</a:t>
            </a:r>
          </a:p>
          <a:p>
            <a:r>
              <a:rPr lang="en-US" sz="1400" dirty="0"/>
              <a:t>RAM’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0ABE9FB-4998-4D97-A471-2CAEBBA50B55}"/>
              </a:ext>
            </a:extLst>
          </p:cNvPr>
          <p:cNvCxnSpPr/>
          <p:nvPr/>
        </p:nvCxnSpPr>
        <p:spPr>
          <a:xfrm>
            <a:off x="4953000" y="26670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735AD3B-ED74-4A01-8ED4-215675D0EB16}"/>
              </a:ext>
            </a:extLst>
          </p:cNvPr>
          <p:cNvSpPr/>
          <p:nvPr/>
        </p:nvSpPr>
        <p:spPr>
          <a:xfrm>
            <a:off x="5334000" y="320040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xmlns="" id="{9E02E549-C806-4F9B-8B8A-4E0EAEB59168}"/>
              </a:ext>
            </a:extLst>
          </p:cNvPr>
          <p:cNvSpPr/>
          <p:nvPr/>
        </p:nvSpPr>
        <p:spPr>
          <a:xfrm>
            <a:off x="6324600" y="342900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FC20C22-0195-490B-B7BB-175AD1A5579A}"/>
              </a:ext>
            </a:extLst>
          </p:cNvPr>
          <p:cNvSpPr txBox="1"/>
          <p:nvPr/>
        </p:nvSpPr>
        <p:spPr>
          <a:xfrm>
            <a:off x="5985255" y="328169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D7258EA-1DBF-4655-A85F-53B1A5299A23}"/>
              </a:ext>
            </a:extLst>
          </p:cNvPr>
          <p:cNvSpPr txBox="1"/>
          <p:nvPr/>
        </p:nvSpPr>
        <p:spPr>
          <a:xfrm>
            <a:off x="6705600" y="327660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xmlns="" id="{D9A287CF-0D6F-48BE-BD65-C621D92661B3}"/>
              </a:ext>
            </a:extLst>
          </p:cNvPr>
          <p:cNvSpPr/>
          <p:nvPr/>
        </p:nvSpPr>
        <p:spPr>
          <a:xfrm>
            <a:off x="4953000" y="341882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8D4F6F1-DE4F-407D-9F58-8BAD37ED5DCF}"/>
              </a:ext>
            </a:extLst>
          </p:cNvPr>
          <p:cNvSpPr txBox="1"/>
          <p:nvPr/>
        </p:nvSpPr>
        <p:spPr>
          <a:xfrm>
            <a:off x="5322653" y="323341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8D19FDC-F99B-4D1B-BAB3-E6A31FE660B6}"/>
              </a:ext>
            </a:extLst>
          </p:cNvPr>
          <p:cNvSpPr txBox="1"/>
          <p:nvPr/>
        </p:nvSpPr>
        <p:spPr>
          <a:xfrm>
            <a:off x="4572000" y="3200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8A4DA662-BC38-44BB-AEA0-5BD54887E897}"/>
              </a:ext>
            </a:extLst>
          </p:cNvPr>
          <p:cNvCxnSpPr/>
          <p:nvPr/>
        </p:nvCxnSpPr>
        <p:spPr>
          <a:xfrm>
            <a:off x="4953000" y="44958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8D9D547-04B4-4167-8203-9B01F7B3171D}"/>
              </a:ext>
            </a:extLst>
          </p:cNvPr>
          <p:cNvSpPr txBox="1"/>
          <p:nvPr/>
        </p:nvSpPr>
        <p:spPr>
          <a:xfrm>
            <a:off x="5334000" y="411480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ECBE453-766E-4A50-95D8-8E5AEF3570CF}"/>
              </a:ext>
            </a:extLst>
          </p:cNvPr>
          <p:cNvSpPr txBox="1"/>
          <p:nvPr/>
        </p:nvSpPr>
        <p:spPr>
          <a:xfrm>
            <a:off x="4343400" y="4114800"/>
            <a:ext cx="669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WRH’</a:t>
            </a:r>
          </a:p>
          <a:p>
            <a:r>
              <a:rPr lang="en-US" sz="1400" dirty="0"/>
              <a:t>RDH’</a:t>
            </a:r>
          </a:p>
          <a:p>
            <a:r>
              <a:rPr lang="en-US" sz="1400" dirty="0"/>
              <a:t>ROM’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491FBA19-66C3-401E-A070-C2C7EEB0B888}"/>
              </a:ext>
            </a:extLst>
          </p:cNvPr>
          <p:cNvCxnSpPr/>
          <p:nvPr/>
        </p:nvCxnSpPr>
        <p:spPr>
          <a:xfrm>
            <a:off x="4953000" y="47244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C09807DE-DD77-42CA-981D-F9CAE222A9C4}"/>
              </a:ext>
            </a:extLst>
          </p:cNvPr>
          <p:cNvCxnSpPr/>
          <p:nvPr/>
        </p:nvCxnSpPr>
        <p:spPr>
          <a:xfrm>
            <a:off x="4953000" y="22098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21C178FB-F794-466B-BFF0-0778F684E46B}"/>
              </a:ext>
            </a:extLst>
          </p:cNvPr>
          <p:cNvCxnSpPr/>
          <p:nvPr/>
        </p:nvCxnSpPr>
        <p:spPr>
          <a:xfrm>
            <a:off x="4964347" y="426720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">
            <a:extLst>
              <a:ext uri="{FF2B5EF4-FFF2-40B4-BE49-F238E27FC236}">
                <a16:creationId xmlns:a16="http://schemas.microsoft.com/office/drawing/2014/main" xmlns="" id="{3DBA05E5-B084-490C-A830-94DF0F995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64" y="6044406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Interfacing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05200" y="3200400"/>
            <a:ext cx="60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prstClr val="black"/>
                </a:solidFill>
              </a:rPr>
              <a:t>D</a:t>
            </a:r>
            <a:r>
              <a:rPr lang="en-US" sz="1400" baseline="-25000" dirty="0" smtClean="0">
                <a:solidFill>
                  <a:prstClr val="black"/>
                </a:solidFill>
              </a:rPr>
              <a:t>8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D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65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ChangeArrowheads="1"/>
          </p:cNvSpPr>
          <p:nvPr/>
        </p:nvSpPr>
        <p:spPr bwMode="auto">
          <a:xfrm>
            <a:off x="1600200" y="838200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46083" name="Line 10"/>
          <p:cNvSpPr>
            <a:spLocks noChangeShapeType="1"/>
          </p:cNvSpPr>
          <p:nvPr/>
        </p:nvSpPr>
        <p:spPr bwMode="auto">
          <a:xfrm flipV="1">
            <a:off x="1828800" y="45720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84" name="Text Box 11"/>
          <p:cNvSpPr txBox="1">
            <a:spLocks noChangeArrowheads="1"/>
          </p:cNvSpPr>
          <p:nvPr/>
        </p:nvSpPr>
        <p:spPr bwMode="auto">
          <a:xfrm>
            <a:off x="1524000" y="5257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6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6085" name="Text Box 17"/>
          <p:cNvSpPr txBox="1">
            <a:spLocks noChangeArrowheads="1"/>
          </p:cNvSpPr>
          <p:nvPr/>
        </p:nvSpPr>
        <p:spPr bwMode="auto">
          <a:xfrm>
            <a:off x="1600200" y="42354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  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6086" name="Line 21"/>
          <p:cNvSpPr>
            <a:spLocks noChangeShapeType="1"/>
          </p:cNvSpPr>
          <p:nvPr/>
        </p:nvSpPr>
        <p:spPr bwMode="auto">
          <a:xfrm>
            <a:off x="2362200" y="45720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87" name="Line 22"/>
          <p:cNvSpPr>
            <a:spLocks noChangeShapeType="1"/>
          </p:cNvSpPr>
          <p:nvPr/>
        </p:nvSpPr>
        <p:spPr bwMode="auto">
          <a:xfrm>
            <a:off x="2362200" y="5334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88" name="Line 35"/>
          <p:cNvSpPr>
            <a:spLocks noChangeShapeType="1"/>
          </p:cNvSpPr>
          <p:nvPr/>
        </p:nvSpPr>
        <p:spPr bwMode="auto">
          <a:xfrm>
            <a:off x="1676400" y="4267200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89" name="Line 65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0" name="Text Box 69"/>
          <p:cNvSpPr txBox="1">
            <a:spLocks noChangeArrowheads="1"/>
          </p:cNvSpPr>
          <p:nvPr/>
        </p:nvSpPr>
        <p:spPr bwMode="auto">
          <a:xfrm>
            <a:off x="1600200" y="3671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 dirty="0">
                <a:solidFill>
                  <a:srgbClr val="000099"/>
                </a:solidFill>
                <a:latin typeface="+mn-lt"/>
              </a:rPr>
              <a:t>2B</a:t>
            </a:r>
            <a:endParaRPr lang="en-US" sz="18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6091" name="Line 70"/>
          <p:cNvSpPr>
            <a:spLocks noChangeShapeType="1"/>
          </p:cNvSpPr>
          <p:nvPr/>
        </p:nvSpPr>
        <p:spPr bwMode="auto">
          <a:xfrm>
            <a:off x="1752600" y="3733800"/>
            <a:ext cx="762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2" name="Text Box 71"/>
          <p:cNvSpPr txBox="1">
            <a:spLocks noChangeArrowheads="1"/>
          </p:cNvSpPr>
          <p:nvPr/>
        </p:nvSpPr>
        <p:spPr bwMode="auto">
          <a:xfrm>
            <a:off x="1676400" y="990600"/>
            <a:ext cx="60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 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I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I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6093" name="Line 72"/>
          <p:cNvSpPr>
            <a:spLocks noChangeShapeType="1"/>
          </p:cNvSpPr>
          <p:nvPr/>
        </p:nvSpPr>
        <p:spPr bwMode="auto">
          <a:xfrm>
            <a:off x="990600" y="1219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4" name="Line 73"/>
          <p:cNvSpPr>
            <a:spLocks noChangeShapeType="1"/>
          </p:cNvSpPr>
          <p:nvPr/>
        </p:nvSpPr>
        <p:spPr bwMode="auto">
          <a:xfrm>
            <a:off x="990600" y="1600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5" name="Line 74"/>
          <p:cNvSpPr>
            <a:spLocks noChangeShapeType="1"/>
          </p:cNvSpPr>
          <p:nvPr/>
        </p:nvSpPr>
        <p:spPr bwMode="auto">
          <a:xfrm>
            <a:off x="990600" y="19812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6" name="Text Box 75"/>
          <p:cNvSpPr txBox="1">
            <a:spLocks noChangeArrowheads="1"/>
          </p:cNvSpPr>
          <p:nvPr/>
        </p:nvSpPr>
        <p:spPr bwMode="auto">
          <a:xfrm>
            <a:off x="457200" y="914400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 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3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6097" name="Line 81"/>
          <p:cNvSpPr>
            <a:spLocks noChangeShapeType="1"/>
          </p:cNvSpPr>
          <p:nvPr/>
        </p:nvSpPr>
        <p:spPr bwMode="auto">
          <a:xfrm>
            <a:off x="2971800" y="1781175"/>
            <a:ext cx="15621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098" name="Text Box 82"/>
          <p:cNvSpPr txBox="1">
            <a:spLocks noChangeArrowheads="1"/>
          </p:cNvSpPr>
          <p:nvPr/>
        </p:nvSpPr>
        <p:spPr bwMode="auto">
          <a:xfrm>
            <a:off x="2438399" y="1581150"/>
            <a:ext cx="6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2060"/>
                </a:solidFill>
                <a:latin typeface="+mn-lt"/>
              </a:rPr>
              <a:t>2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6099" name="Text Box 83"/>
          <p:cNvSpPr txBox="1">
            <a:spLocks noChangeArrowheads="1"/>
          </p:cNvSpPr>
          <p:nvPr/>
        </p:nvSpPr>
        <p:spPr bwMode="auto">
          <a:xfrm>
            <a:off x="4495800" y="1524000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8255 C CS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’</a:t>
            </a:r>
          </a:p>
        </p:txBody>
      </p:sp>
      <p:sp>
        <p:nvSpPr>
          <p:cNvPr id="46100" name="Text Box 84"/>
          <p:cNvSpPr txBox="1">
            <a:spLocks noChangeArrowheads="1"/>
          </p:cNvSpPr>
          <p:nvPr/>
        </p:nvSpPr>
        <p:spPr bwMode="auto">
          <a:xfrm>
            <a:off x="2438400" y="838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2060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2060"/>
                </a:solidFill>
                <a:latin typeface="+mn-lt"/>
              </a:rPr>
              <a:t>0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6101" name="Line 85"/>
          <p:cNvSpPr>
            <a:spLocks noChangeShapeType="1"/>
          </p:cNvSpPr>
          <p:nvPr/>
        </p:nvSpPr>
        <p:spPr bwMode="auto">
          <a:xfrm>
            <a:off x="2971800" y="10668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102" name="Text Box 90"/>
          <p:cNvSpPr txBox="1">
            <a:spLocks noChangeArrowheads="1"/>
          </p:cNvSpPr>
          <p:nvPr/>
        </p:nvSpPr>
        <p:spPr bwMode="auto">
          <a:xfrm>
            <a:off x="2438400" y="19050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O</a:t>
            </a:r>
            <a:r>
              <a:rPr lang="en-US" sz="2400" baseline="-25000" dirty="0" smtClean="0">
                <a:solidFill>
                  <a:srgbClr val="002060"/>
                </a:solidFill>
                <a:latin typeface="+mn-lt"/>
              </a:rPr>
              <a:t>3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6103" name="Text Box 94"/>
          <p:cNvSpPr txBox="1">
            <a:spLocks noChangeArrowheads="1"/>
          </p:cNvSpPr>
          <p:nvPr/>
        </p:nvSpPr>
        <p:spPr bwMode="auto">
          <a:xfrm>
            <a:off x="4495800" y="782638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8255 A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CS’</a:t>
            </a:r>
          </a:p>
        </p:txBody>
      </p:sp>
      <p:sp>
        <p:nvSpPr>
          <p:cNvPr id="46104" name="Line 85"/>
          <p:cNvSpPr>
            <a:spLocks noChangeShapeType="1"/>
          </p:cNvSpPr>
          <p:nvPr/>
        </p:nvSpPr>
        <p:spPr bwMode="auto">
          <a:xfrm>
            <a:off x="2971800" y="2479675"/>
            <a:ext cx="15621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6105" name="Text Box 94"/>
          <p:cNvSpPr txBox="1">
            <a:spLocks noChangeArrowheads="1"/>
          </p:cNvSpPr>
          <p:nvPr/>
        </p:nvSpPr>
        <p:spPr bwMode="auto">
          <a:xfrm>
            <a:off x="4495800" y="2286000"/>
            <a:ext cx="156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8253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CS’</a:t>
            </a:r>
          </a:p>
        </p:txBody>
      </p:sp>
      <p:sp>
        <p:nvSpPr>
          <p:cNvPr id="46106" name="TextBox 1"/>
          <p:cNvSpPr txBox="1">
            <a:spLocks noChangeArrowheads="1"/>
          </p:cNvSpPr>
          <p:nvPr/>
        </p:nvSpPr>
        <p:spPr bwMode="auto">
          <a:xfrm>
            <a:off x="228600" y="358140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 smtClean="0">
                <a:latin typeface="+mn-lt"/>
              </a:rPr>
              <a:t>M/IO</a:t>
            </a:r>
            <a:endParaRPr lang="en-IN" dirty="0">
              <a:latin typeface="+mn-lt"/>
            </a:endParaRPr>
          </a:p>
        </p:txBody>
      </p:sp>
      <p:sp>
        <p:nvSpPr>
          <p:cNvPr id="46123" name="Text Box 11"/>
          <p:cNvSpPr txBox="1">
            <a:spLocks noChangeArrowheads="1"/>
          </p:cNvSpPr>
          <p:nvPr/>
        </p:nvSpPr>
        <p:spPr bwMode="auto">
          <a:xfrm>
            <a:off x="2971800" y="5105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CC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xmlns="" id="{FC86F402-D8C4-47D2-A72D-FB95D2E53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733800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9D17-2EA3-463D-A89D-E621F091B1E6}"/>
              </a:ext>
            </a:extLst>
          </p:cNvPr>
          <p:cNvSpPr txBox="1"/>
          <p:nvPr/>
        </p:nvSpPr>
        <p:spPr>
          <a:xfrm>
            <a:off x="1339288" y="6172200"/>
            <a:ext cx="17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I/O Decoder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O</a:t>
            </a:r>
            <a:r>
              <a:rPr lang="en-US" sz="2400" baseline="-25000" dirty="0" smtClean="0">
                <a:solidFill>
                  <a:srgbClr val="002060"/>
                </a:solidFill>
              </a:rPr>
              <a:t>1</a:t>
            </a:r>
            <a:endParaRPr lang="en-US" sz="2400" baseline="-250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4600" y="2286000"/>
            <a:ext cx="561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O</a:t>
            </a:r>
            <a:r>
              <a:rPr lang="en-US" sz="2400" baseline="-25000" dirty="0" smtClean="0">
                <a:solidFill>
                  <a:srgbClr val="002060"/>
                </a:solidFill>
              </a:rPr>
              <a:t>4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O</a:t>
            </a:r>
            <a:r>
              <a:rPr lang="en-US" sz="2400" baseline="-25000" dirty="0" smtClean="0">
                <a:solidFill>
                  <a:srgbClr val="002060"/>
                </a:solidFill>
              </a:rPr>
              <a:t>5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O</a:t>
            </a:r>
            <a:r>
              <a:rPr lang="en-US" sz="2400" baseline="-25000" dirty="0" smtClean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33" name="Line 85"/>
          <p:cNvSpPr>
            <a:spLocks noChangeShapeType="1"/>
          </p:cNvSpPr>
          <p:nvPr/>
        </p:nvSpPr>
        <p:spPr bwMode="auto">
          <a:xfrm>
            <a:off x="2971800" y="13716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>
            <a:off x="2971800" y="32766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5" name="Line 85"/>
          <p:cNvSpPr>
            <a:spLocks noChangeShapeType="1"/>
          </p:cNvSpPr>
          <p:nvPr/>
        </p:nvSpPr>
        <p:spPr bwMode="auto">
          <a:xfrm>
            <a:off x="2971800" y="29718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6" name="Line 85"/>
          <p:cNvSpPr>
            <a:spLocks noChangeShapeType="1"/>
          </p:cNvSpPr>
          <p:nvPr/>
        </p:nvSpPr>
        <p:spPr bwMode="auto">
          <a:xfrm>
            <a:off x="2971800" y="22098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495800" y="11430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2400" dirty="0" smtClean="0">
                <a:solidFill>
                  <a:srgbClr val="000099"/>
                </a:solidFill>
              </a:rPr>
              <a:t>8255 B CS’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95800" y="1905000"/>
            <a:ext cx="15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2400" dirty="0" smtClean="0">
                <a:solidFill>
                  <a:srgbClr val="000099"/>
                </a:solidFill>
              </a:rPr>
              <a:t>8255 D CS’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5800" y="2743200"/>
            <a:ext cx="14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2400" dirty="0" smtClean="0">
                <a:solidFill>
                  <a:srgbClr val="000099"/>
                </a:solidFill>
              </a:rPr>
              <a:t>8255 E CS’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5800" y="312420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INTCTR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99"/>
                </a:solidFill>
                <a:latin typeface="+mn-lt"/>
              </a:rPr>
              <a:t>8255 Interface to the processor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6858000" y="609600"/>
            <a:ext cx="0" cy="6248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8255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943600" y="1524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8580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943600" y="1905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0" y="1676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486400" y="121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6600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6600"/>
                </a:solidFill>
                <a:latin typeface="+mn-lt"/>
              </a:rPr>
              <a:t>1</a:t>
            </a:r>
            <a:endParaRPr 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6600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6600"/>
                </a:solidFill>
                <a:latin typeface="+mn-lt"/>
              </a:rPr>
              <a:t>2</a:t>
            </a:r>
            <a:endParaRPr 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858000" y="2286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CS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934200" y="23622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1" name="Line 36"/>
          <p:cNvSpPr>
            <a:spLocks noChangeShapeType="1"/>
          </p:cNvSpPr>
          <p:nvPr/>
        </p:nvSpPr>
        <p:spPr bwMode="auto">
          <a:xfrm>
            <a:off x="5715000" y="24384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2" name="Text Box 41"/>
          <p:cNvSpPr txBox="1">
            <a:spLocks noChangeArrowheads="1"/>
          </p:cNvSpPr>
          <p:nvPr/>
        </p:nvSpPr>
        <p:spPr bwMode="auto">
          <a:xfrm>
            <a:off x="6858000" y="3962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RD</a:t>
            </a:r>
          </a:p>
        </p:txBody>
      </p:sp>
      <p:sp>
        <p:nvSpPr>
          <p:cNvPr id="48143" name="Line 42"/>
          <p:cNvSpPr>
            <a:spLocks noChangeShapeType="1"/>
          </p:cNvSpPr>
          <p:nvPr/>
        </p:nvSpPr>
        <p:spPr bwMode="auto">
          <a:xfrm>
            <a:off x="6934200" y="40386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4" name="Text Box 43"/>
          <p:cNvSpPr txBox="1">
            <a:spLocks noChangeArrowheads="1"/>
          </p:cNvSpPr>
          <p:nvPr/>
        </p:nvSpPr>
        <p:spPr bwMode="auto"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WR</a:t>
            </a:r>
          </a:p>
        </p:txBody>
      </p:sp>
      <p:sp>
        <p:nvSpPr>
          <p:cNvPr id="48145" name="Line 44"/>
          <p:cNvSpPr>
            <a:spLocks noChangeShapeType="1"/>
          </p:cNvSpPr>
          <p:nvPr/>
        </p:nvSpPr>
        <p:spPr bwMode="auto">
          <a:xfrm>
            <a:off x="6934200" y="4572000"/>
            <a:ext cx="3810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6" name="Line 45"/>
          <p:cNvSpPr>
            <a:spLocks noChangeShapeType="1"/>
          </p:cNvSpPr>
          <p:nvPr/>
        </p:nvSpPr>
        <p:spPr bwMode="auto">
          <a:xfrm>
            <a:off x="4800600" y="41910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7" name="Line 46"/>
          <p:cNvSpPr>
            <a:spLocks noChangeShapeType="1"/>
          </p:cNvSpPr>
          <p:nvPr/>
        </p:nvSpPr>
        <p:spPr bwMode="auto">
          <a:xfrm>
            <a:off x="4800600" y="46482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48" name="Text Box 47"/>
          <p:cNvSpPr txBox="1">
            <a:spLocks noChangeArrowheads="1"/>
          </p:cNvSpPr>
          <p:nvPr/>
        </p:nvSpPr>
        <p:spPr bwMode="auto"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IOR</a:t>
            </a:r>
          </a:p>
        </p:txBody>
      </p:sp>
      <p:sp>
        <p:nvSpPr>
          <p:cNvPr id="48149" name="Line 48"/>
          <p:cNvSpPr>
            <a:spLocks noChangeShapeType="1"/>
          </p:cNvSpPr>
          <p:nvPr/>
        </p:nvSpPr>
        <p:spPr bwMode="auto">
          <a:xfrm>
            <a:off x="4267200" y="3962400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50" name="Text Box 49"/>
          <p:cNvSpPr txBox="1">
            <a:spLocks noChangeArrowheads="1"/>
          </p:cNvSpPr>
          <p:nvPr/>
        </p:nvSpPr>
        <p:spPr bwMode="auto"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IOW</a:t>
            </a:r>
          </a:p>
        </p:txBody>
      </p:sp>
      <p:sp>
        <p:nvSpPr>
          <p:cNvPr id="48151" name="Line 50"/>
          <p:cNvSpPr>
            <a:spLocks noChangeShapeType="1"/>
          </p:cNvSpPr>
          <p:nvPr/>
        </p:nvSpPr>
        <p:spPr bwMode="auto">
          <a:xfrm>
            <a:off x="4114800" y="4495800"/>
            <a:ext cx="609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52" name="AutoShape 51"/>
          <p:cNvSpPr>
            <a:spLocks noChangeArrowheads="1"/>
          </p:cNvSpPr>
          <p:nvPr/>
        </p:nvSpPr>
        <p:spPr bwMode="auto">
          <a:xfrm>
            <a:off x="4800600" y="51816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153" name="Text Box 52"/>
          <p:cNvSpPr txBox="1">
            <a:spLocks noChangeArrowheads="1"/>
          </p:cNvSpPr>
          <p:nvPr/>
        </p:nvSpPr>
        <p:spPr bwMode="auto">
          <a:xfrm>
            <a:off x="6934200" y="510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D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– D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7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733800" y="5105400"/>
            <a:ext cx="1447800" cy="46166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D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155" name="Line 54"/>
          <p:cNvSpPr>
            <a:spLocks noChangeShapeType="1"/>
          </p:cNvSpPr>
          <p:nvPr/>
        </p:nvSpPr>
        <p:spPr bwMode="auto">
          <a:xfrm>
            <a:off x="4953000" y="6172200"/>
            <a:ext cx="1905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56" name="Text Box 55"/>
          <p:cNvSpPr txBox="1">
            <a:spLocks noChangeArrowheads="1"/>
          </p:cNvSpPr>
          <p:nvPr/>
        </p:nvSpPr>
        <p:spPr bwMode="auto">
          <a:xfrm>
            <a:off x="6934200" y="5943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RESET</a:t>
            </a:r>
          </a:p>
        </p:txBody>
      </p:sp>
      <p:sp>
        <p:nvSpPr>
          <p:cNvPr id="48157" name="Line 56"/>
          <p:cNvSpPr>
            <a:spLocks noChangeShapeType="1"/>
          </p:cNvSpPr>
          <p:nvPr/>
        </p:nvSpPr>
        <p:spPr bwMode="auto">
          <a:xfrm>
            <a:off x="7010400" y="6007100"/>
            <a:ext cx="990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48158" name="Text Box 57"/>
          <p:cNvSpPr txBox="1">
            <a:spLocks noChangeArrowheads="1"/>
          </p:cNvSpPr>
          <p:nvPr/>
        </p:nvSpPr>
        <p:spPr bwMode="auto">
          <a:xfrm>
            <a:off x="3886200" y="5791200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660066"/>
                </a:solidFill>
                <a:latin typeface="+mn-lt"/>
              </a:rPr>
              <a:t>RESET 	  from </a:t>
            </a:r>
            <a:r>
              <a:rPr lang="en-US" sz="2400" dirty="0" smtClean="0">
                <a:solidFill>
                  <a:srgbClr val="660066"/>
                </a:solidFill>
                <a:latin typeface="+mn-lt"/>
              </a:rPr>
              <a:t>8086 </a:t>
            </a:r>
            <a:endParaRPr lang="en-US" sz="2400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48159" name="Line 58"/>
          <p:cNvSpPr>
            <a:spLocks noChangeShapeType="1"/>
          </p:cNvSpPr>
          <p:nvPr/>
        </p:nvSpPr>
        <p:spPr bwMode="auto">
          <a:xfrm>
            <a:off x="3962400" y="5854700"/>
            <a:ext cx="9906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2" name="Text Box 49">
            <a:extLst>
              <a:ext uri="{FF2B5EF4-FFF2-40B4-BE49-F238E27FC236}">
                <a16:creationId xmlns:a16="http://schemas.microsoft.com/office/drawing/2014/main" xmlns="" id="{15796ADA-BAE7-409C-AF94-E0C110E5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1196"/>
            <a:ext cx="1393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8255 CS’</a:t>
            </a:r>
          </a:p>
        </p:txBody>
      </p:sp>
    </p:spTree>
    <p:extLst>
      <p:ext uri="{BB962C8B-B14F-4D97-AF65-F5344CB8AC3E}">
        <p14:creationId xmlns:p14="http://schemas.microsoft.com/office/powerpoint/2010/main" xmlns="" val="15583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1" name="Rectangle 67"/>
          <p:cNvSpPr>
            <a:spLocks noChangeArrowheads="1"/>
          </p:cNvSpPr>
          <p:nvPr/>
        </p:nvSpPr>
        <p:spPr bwMode="auto">
          <a:xfrm>
            <a:off x="1600200" y="3505200"/>
            <a:ext cx="685800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2" name="AutoShape 126"/>
          <p:cNvSpPr>
            <a:spLocks noChangeArrowheads="1"/>
          </p:cNvSpPr>
          <p:nvPr/>
        </p:nvSpPr>
        <p:spPr bwMode="auto">
          <a:xfrm>
            <a:off x="1752600" y="36576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3" name="AutoShape 127"/>
          <p:cNvSpPr>
            <a:spLocks noChangeArrowheads="1"/>
          </p:cNvSpPr>
          <p:nvPr/>
        </p:nvSpPr>
        <p:spPr bwMode="auto">
          <a:xfrm>
            <a:off x="1676400" y="3810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4" name="AutoShape 128"/>
          <p:cNvSpPr>
            <a:spLocks noChangeArrowheads="1"/>
          </p:cNvSpPr>
          <p:nvPr/>
        </p:nvSpPr>
        <p:spPr bwMode="auto">
          <a:xfrm>
            <a:off x="2057400" y="3810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5" name="AutoShape 129"/>
          <p:cNvSpPr>
            <a:spLocks noChangeArrowheads="1"/>
          </p:cNvSpPr>
          <p:nvPr/>
        </p:nvSpPr>
        <p:spPr bwMode="auto">
          <a:xfrm>
            <a:off x="1752600" y="41910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6" name="AutoShape 130"/>
          <p:cNvSpPr>
            <a:spLocks noChangeArrowheads="1"/>
          </p:cNvSpPr>
          <p:nvPr/>
        </p:nvSpPr>
        <p:spPr bwMode="auto">
          <a:xfrm>
            <a:off x="1676400" y="43434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7" name="AutoShape 131"/>
          <p:cNvSpPr>
            <a:spLocks noChangeArrowheads="1"/>
          </p:cNvSpPr>
          <p:nvPr/>
        </p:nvSpPr>
        <p:spPr bwMode="auto">
          <a:xfrm>
            <a:off x="2057400" y="43434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18" name="AutoShape 132"/>
          <p:cNvSpPr>
            <a:spLocks noChangeArrowheads="1"/>
          </p:cNvSpPr>
          <p:nvPr/>
        </p:nvSpPr>
        <p:spPr bwMode="auto">
          <a:xfrm>
            <a:off x="1752600" y="47244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0" name="Line 134"/>
          <p:cNvSpPr>
            <a:spLocks noChangeShapeType="1"/>
          </p:cNvSpPr>
          <p:nvPr/>
        </p:nvSpPr>
        <p:spPr bwMode="auto">
          <a:xfrm>
            <a:off x="1143000" y="3810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1" name="Line 135"/>
          <p:cNvSpPr>
            <a:spLocks noChangeShapeType="1"/>
          </p:cNvSpPr>
          <p:nvPr/>
        </p:nvSpPr>
        <p:spPr bwMode="auto">
          <a:xfrm>
            <a:off x="1143000" y="3962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2" name="Line 136"/>
          <p:cNvSpPr>
            <a:spLocks noChangeShapeType="1"/>
          </p:cNvSpPr>
          <p:nvPr/>
        </p:nvSpPr>
        <p:spPr bwMode="auto">
          <a:xfrm>
            <a:off x="1143000" y="4114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3" name="Line 137"/>
          <p:cNvSpPr>
            <a:spLocks noChangeShapeType="1"/>
          </p:cNvSpPr>
          <p:nvPr/>
        </p:nvSpPr>
        <p:spPr bwMode="auto">
          <a:xfrm>
            <a:off x="1143000" y="4267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4" name="Line 138"/>
          <p:cNvSpPr>
            <a:spLocks noChangeShapeType="1"/>
          </p:cNvSpPr>
          <p:nvPr/>
        </p:nvSpPr>
        <p:spPr bwMode="auto">
          <a:xfrm>
            <a:off x="1143000" y="4419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5" name="Line 139"/>
          <p:cNvSpPr>
            <a:spLocks noChangeShapeType="1"/>
          </p:cNvSpPr>
          <p:nvPr/>
        </p:nvSpPr>
        <p:spPr bwMode="auto">
          <a:xfrm>
            <a:off x="1143000" y="4572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6" name="Line 140"/>
          <p:cNvSpPr>
            <a:spLocks noChangeShapeType="1"/>
          </p:cNvSpPr>
          <p:nvPr/>
        </p:nvSpPr>
        <p:spPr bwMode="auto">
          <a:xfrm>
            <a:off x="1143000" y="4724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7" name="Line 141"/>
          <p:cNvSpPr>
            <a:spLocks noChangeShapeType="1"/>
          </p:cNvSpPr>
          <p:nvPr/>
        </p:nvSpPr>
        <p:spPr bwMode="auto">
          <a:xfrm>
            <a:off x="114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28" name="Text Box 142"/>
          <p:cNvSpPr txBox="1">
            <a:spLocks noChangeArrowheads="1"/>
          </p:cNvSpPr>
          <p:nvPr/>
        </p:nvSpPr>
        <p:spPr bwMode="auto">
          <a:xfrm>
            <a:off x="533400" y="3657600"/>
            <a:ext cx="60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     </a:t>
            </a:r>
            <a:r>
              <a:rPr lang="en-US" sz="12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1        </a:t>
            </a:r>
            <a:r>
              <a:rPr lang="en-US" sz="12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2       </a:t>
            </a:r>
            <a:r>
              <a:rPr lang="en-US" sz="12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3</a:t>
            </a:r>
            <a:endParaRPr lang="en-US" sz="12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829" name="Line 143"/>
          <p:cNvSpPr>
            <a:spLocks noChangeShapeType="1"/>
          </p:cNvSpPr>
          <p:nvPr/>
        </p:nvSpPr>
        <p:spPr bwMode="auto">
          <a:xfrm>
            <a:off x="2209800" y="2743200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8" name="Line 152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39" name="Text Box 153"/>
          <p:cNvSpPr txBox="1">
            <a:spLocks noChangeArrowheads="1"/>
          </p:cNvSpPr>
          <p:nvPr/>
        </p:nvSpPr>
        <p:spPr bwMode="auto">
          <a:xfrm>
            <a:off x="4800600" y="60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5V</a:t>
            </a:r>
          </a:p>
        </p:txBody>
      </p:sp>
      <p:sp>
        <p:nvSpPr>
          <p:cNvPr id="32898" name="Text Box 260"/>
          <p:cNvSpPr txBox="1">
            <a:spLocks noChangeArrowheads="1"/>
          </p:cNvSpPr>
          <p:nvPr/>
        </p:nvSpPr>
        <p:spPr bwMode="auto">
          <a:xfrm>
            <a:off x="533400" y="4419600"/>
            <a:ext cx="68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1200" dirty="0">
                <a:solidFill>
                  <a:srgbClr val="000099"/>
                </a:solidFill>
                <a:latin typeface="+mn-lt"/>
              </a:rPr>
              <a:t>     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5       </a:t>
            </a:r>
            <a:r>
              <a:rPr lang="en-US" sz="1200" dirty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1200" baseline="-25000" dirty="0">
                <a:solidFill>
                  <a:srgbClr val="000099"/>
                </a:solidFill>
                <a:latin typeface="+mn-lt"/>
              </a:rPr>
              <a:t>6       </a:t>
            </a:r>
            <a:endParaRPr lang="en-US" sz="12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8" name="Rectangle 67"/>
          <p:cNvSpPr>
            <a:spLocks noChangeArrowheads="1"/>
          </p:cNvSpPr>
          <p:nvPr/>
        </p:nvSpPr>
        <p:spPr bwMode="auto">
          <a:xfrm>
            <a:off x="4419600" y="3505200"/>
            <a:ext cx="685800" cy="1524000"/>
          </a:xfrm>
          <a:prstGeom prst="rect">
            <a:avLst/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9" name="AutoShape 126"/>
          <p:cNvSpPr>
            <a:spLocks noChangeArrowheads="1"/>
          </p:cNvSpPr>
          <p:nvPr/>
        </p:nvSpPr>
        <p:spPr bwMode="auto">
          <a:xfrm>
            <a:off x="4572000" y="36576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0" name="AutoShape 127"/>
          <p:cNvSpPr>
            <a:spLocks noChangeArrowheads="1"/>
          </p:cNvSpPr>
          <p:nvPr/>
        </p:nvSpPr>
        <p:spPr bwMode="auto">
          <a:xfrm>
            <a:off x="4495800" y="3810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1" name="AutoShape 128"/>
          <p:cNvSpPr>
            <a:spLocks noChangeArrowheads="1"/>
          </p:cNvSpPr>
          <p:nvPr/>
        </p:nvSpPr>
        <p:spPr bwMode="auto">
          <a:xfrm>
            <a:off x="4876800" y="38100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2" name="AutoShape 129"/>
          <p:cNvSpPr>
            <a:spLocks noChangeArrowheads="1"/>
          </p:cNvSpPr>
          <p:nvPr/>
        </p:nvSpPr>
        <p:spPr bwMode="auto">
          <a:xfrm>
            <a:off x="4572000" y="41910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3" name="AutoShape 130"/>
          <p:cNvSpPr>
            <a:spLocks noChangeArrowheads="1"/>
          </p:cNvSpPr>
          <p:nvPr/>
        </p:nvSpPr>
        <p:spPr bwMode="auto">
          <a:xfrm>
            <a:off x="4495800" y="43434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4" name="AutoShape 131"/>
          <p:cNvSpPr>
            <a:spLocks noChangeArrowheads="1"/>
          </p:cNvSpPr>
          <p:nvPr/>
        </p:nvSpPr>
        <p:spPr bwMode="auto">
          <a:xfrm>
            <a:off x="4876800" y="4343400"/>
            <a:ext cx="76200" cy="304800"/>
          </a:xfrm>
          <a:prstGeom prst="roundRect">
            <a:avLst>
              <a:gd name="adj" fmla="val 35417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5" name="AutoShape 132"/>
          <p:cNvSpPr>
            <a:spLocks noChangeArrowheads="1"/>
          </p:cNvSpPr>
          <p:nvPr/>
        </p:nvSpPr>
        <p:spPr bwMode="auto">
          <a:xfrm>
            <a:off x="4572000" y="4724400"/>
            <a:ext cx="304800" cy="76200"/>
          </a:xfrm>
          <a:prstGeom prst="roundRect">
            <a:avLst>
              <a:gd name="adj" fmla="val 50000"/>
            </a:avLst>
          </a:prstGeom>
          <a:solidFill>
            <a:srgbClr val="FF8181">
              <a:alpha val="5098"/>
            </a:srgbClr>
          </a:solidFill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6" name="Line 134"/>
          <p:cNvSpPr>
            <a:spLocks noChangeShapeType="1"/>
          </p:cNvSpPr>
          <p:nvPr/>
        </p:nvSpPr>
        <p:spPr bwMode="auto">
          <a:xfrm>
            <a:off x="3962400" y="3810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7" name="Line 135"/>
          <p:cNvSpPr>
            <a:spLocks noChangeShapeType="1"/>
          </p:cNvSpPr>
          <p:nvPr/>
        </p:nvSpPr>
        <p:spPr bwMode="auto">
          <a:xfrm>
            <a:off x="3962400" y="3962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" name="Line 136"/>
          <p:cNvSpPr>
            <a:spLocks noChangeShapeType="1"/>
          </p:cNvSpPr>
          <p:nvPr/>
        </p:nvSpPr>
        <p:spPr bwMode="auto">
          <a:xfrm>
            <a:off x="3962400" y="4114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" name="Line 137"/>
          <p:cNvSpPr>
            <a:spLocks noChangeShapeType="1"/>
          </p:cNvSpPr>
          <p:nvPr/>
        </p:nvSpPr>
        <p:spPr bwMode="auto">
          <a:xfrm>
            <a:off x="3962400" y="4267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0" name="Line 138"/>
          <p:cNvSpPr>
            <a:spLocks noChangeShapeType="1"/>
          </p:cNvSpPr>
          <p:nvPr/>
        </p:nvSpPr>
        <p:spPr bwMode="auto">
          <a:xfrm>
            <a:off x="3962400" y="4419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1" name="Line 139"/>
          <p:cNvSpPr>
            <a:spLocks noChangeShapeType="1"/>
          </p:cNvSpPr>
          <p:nvPr/>
        </p:nvSpPr>
        <p:spPr bwMode="auto">
          <a:xfrm>
            <a:off x="3962400" y="4572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2" name="Line 140"/>
          <p:cNvSpPr>
            <a:spLocks noChangeShapeType="1"/>
          </p:cNvSpPr>
          <p:nvPr/>
        </p:nvSpPr>
        <p:spPr bwMode="auto">
          <a:xfrm>
            <a:off x="3962400" y="47244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3" name="Line 141"/>
          <p:cNvSpPr>
            <a:spLocks noChangeShapeType="1"/>
          </p:cNvSpPr>
          <p:nvPr/>
        </p:nvSpPr>
        <p:spPr bwMode="auto">
          <a:xfrm>
            <a:off x="39624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4" name="Text Box 142"/>
          <p:cNvSpPr txBox="1">
            <a:spLocks noChangeArrowheads="1"/>
          </p:cNvSpPr>
          <p:nvPr/>
        </p:nvSpPr>
        <p:spPr bwMode="auto">
          <a:xfrm>
            <a:off x="3352800" y="3657600"/>
            <a:ext cx="609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0</a:t>
            </a: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     PA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1        </a:t>
            </a:r>
            <a:r>
              <a:rPr lang="en-US" sz="1400" dirty="0" smtClean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1400" baseline="-25000" dirty="0" smtClean="0">
                <a:solidFill>
                  <a:srgbClr val="000099"/>
                </a:solidFill>
                <a:latin typeface="+mn-lt"/>
              </a:rPr>
              <a:t>2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       </a:t>
            </a: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3</a:t>
            </a:r>
            <a:endParaRPr lang="en-US" sz="12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55" name="Line 143"/>
          <p:cNvSpPr>
            <a:spLocks noChangeShapeType="1"/>
          </p:cNvSpPr>
          <p:nvPr/>
        </p:nvSpPr>
        <p:spPr bwMode="auto">
          <a:xfrm>
            <a:off x="5029200" y="2743200"/>
            <a:ext cx="0" cy="3048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4" name="Line 152"/>
          <p:cNvSpPr>
            <a:spLocks noChangeShapeType="1"/>
          </p:cNvSpPr>
          <p:nvPr/>
        </p:nvSpPr>
        <p:spPr bwMode="auto">
          <a:xfrm>
            <a:off x="5029200" y="30480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5" name="Text Box 260"/>
          <p:cNvSpPr txBox="1">
            <a:spLocks noChangeArrowheads="1"/>
          </p:cNvSpPr>
          <p:nvPr/>
        </p:nvSpPr>
        <p:spPr bwMode="auto">
          <a:xfrm>
            <a:off x="3352800" y="4419600"/>
            <a:ext cx="6858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1400" baseline="-25000" dirty="0" smtClean="0">
                <a:solidFill>
                  <a:srgbClr val="000099"/>
                </a:solidFill>
                <a:latin typeface="+mn-lt"/>
              </a:rPr>
              <a:t>4</a:t>
            </a: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     PA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5       </a:t>
            </a:r>
            <a:r>
              <a:rPr lang="en-US" sz="1200" dirty="0" smtClean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1200" baseline="-25000" dirty="0" smtClean="0">
                <a:solidFill>
                  <a:srgbClr val="000099"/>
                </a:solidFill>
                <a:latin typeface="+mn-lt"/>
              </a:rPr>
              <a:t>6       </a:t>
            </a:r>
            <a:endParaRPr lang="en-US" sz="1200" dirty="0">
              <a:solidFill>
                <a:srgbClr val="000099"/>
              </a:solidFill>
              <a:latin typeface="+mn-lt"/>
            </a:endParaRPr>
          </a:p>
        </p:txBody>
      </p:sp>
      <p:cxnSp>
        <p:nvCxnSpPr>
          <p:cNvPr id="267" name="Straight Connector 266"/>
          <p:cNvCxnSpPr>
            <a:stCxn id="32829" idx="0"/>
            <a:endCxn id="255" idx="0"/>
          </p:cNvCxnSpPr>
          <p:nvPr/>
        </p:nvCxnSpPr>
        <p:spPr>
          <a:xfrm rot="16200000" flipH="1">
            <a:off x="3619500" y="1333500"/>
            <a:ext cx="0" cy="2819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Line 144"/>
          <p:cNvSpPr>
            <a:spLocks noChangeShapeType="1"/>
          </p:cNvSpPr>
          <p:nvPr/>
        </p:nvSpPr>
        <p:spPr bwMode="auto">
          <a:xfrm>
            <a:off x="4953000" y="10668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" name="Line 145"/>
          <p:cNvSpPr>
            <a:spLocks noChangeShapeType="1"/>
          </p:cNvSpPr>
          <p:nvPr/>
        </p:nvSpPr>
        <p:spPr bwMode="auto">
          <a:xfrm flipH="1">
            <a:off x="4953000" y="11430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3" name="Line 146"/>
          <p:cNvSpPr>
            <a:spLocks noChangeShapeType="1"/>
          </p:cNvSpPr>
          <p:nvPr/>
        </p:nvSpPr>
        <p:spPr bwMode="auto">
          <a:xfrm>
            <a:off x="4953000" y="12192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4" name="Line 147"/>
          <p:cNvSpPr>
            <a:spLocks noChangeShapeType="1"/>
          </p:cNvSpPr>
          <p:nvPr/>
        </p:nvSpPr>
        <p:spPr bwMode="auto">
          <a:xfrm flipH="1">
            <a:off x="4953000" y="12954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" name="Line 148"/>
          <p:cNvSpPr>
            <a:spLocks noChangeShapeType="1"/>
          </p:cNvSpPr>
          <p:nvPr/>
        </p:nvSpPr>
        <p:spPr bwMode="auto">
          <a:xfrm>
            <a:off x="4953000" y="13716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" name="Line 149"/>
          <p:cNvSpPr>
            <a:spLocks noChangeShapeType="1"/>
          </p:cNvSpPr>
          <p:nvPr/>
        </p:nvSpPr>
        <p:spPr bwMode="auto">
          <a:xfrm flipH="1">
            <a:off x="4953000" y="14478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7" name="Line 150"/>
          <p:cNvSpPr>
            <a:spLocks noChangeShapeType="1"/>
          </p:cNvSpPr>
          <p:nvPr/>
        </p:nvSpPr>
        <p:spPr bwMode="auto">
          <a:xfrm>
            <a:off x="4953000" y="1524000"/>
            <a:ext cx="76200" cy="762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80" name="Straight Connector 279"/>
          <p:cNvCxnSpPr>
            <a:stCxn id="255" idx="0"/>
          </p:cNvCxnSpPr>
          <p:nvPr/>
        </p:nvCxnSpPr>
        <p:spPr>
          <a:xfrm rot="5400000" flipH="1">
            <a:off x="4495800" y="2209800"/>
            <a:ext cx="106680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 flipH="1" flipV="1">
            <a:off x="4991100" y="16383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990600" y="6324600"/>
            <a:ext cx="524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Common anode 7-segment display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2209800" y="31242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029200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33528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8255A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3276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8255A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97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352800" y="685800"/>
            <a:ext cx="2286000" cy="5791200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 w="317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581400" y="6096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+mn-lt"/>
              </a:rPr>
              <a:t>ADC 0808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5638800" y="10668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5638800" y="1295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5638800" y="1524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5638800" y="17526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638800" y="19812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105400" y="838200"/>
            <a:ext cx="685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0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1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2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3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4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6 </a:t>
            </a:r>
            <a:r>
              <a:rPr lang="en-US" sz="1600">
                <a:solidFill>
                  <a:srgbClr val="000099"/>
                </a:solidFill>
                <a:latin typeface="+mn-lt"/>
              </a:rPr>
              <a:t>  IN</a:t>
            </a:r>
            <a:r>
              <a:rPr lang="en-US" sz="16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16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5638800" y="22098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638800" y="2438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5638800" y="2667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309852" y="914400"/>
            <a:ext cx="207214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sensor 1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 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sensor 2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sensor 3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 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sensor 4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sensor 5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6600"/>
                </a:solidFill>
                <a:latin typeface="+mn-lt"/>
              </a:rPr>
              <a:t>T</a:t>
            </a:r>
            <a:r>
              <a:rPr lang="en-US" sz="1400" baseline="-25000" dirty="0">
                <a:solidFill>
                  <a:srgbClr val="006600"/>
                </a:solidFill>
                <a:latin typeface="+mn-lt"/>
              </a:rPr>
              <a:t>20</a:t>
            </a:r>
            <a:r>
              <a:rPr lang="en-US" sz="1400" dirty="0">
                <a:solidFill>
                  <a:srgbClr val="006600"/>
                </a:solidFill>
                <a:latin typeface="+mn-lt"/>
              </a:rPr>
              <a:t>  sensor 6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sz="1400" dirty="0">
              <a:solidFill>
                <a:srgbClr val="006600"/>
              </a:solidFill>
              <a:latin typeface="+mn-lt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438400" y="9906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762000" y="762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OUT</a:t>
            </a:r>
            <a:r>
              <a:rPr lang="en-US" sz="2400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1 MHz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352800" y="8382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CLK</a:t>
            </a: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2362200" y="1752600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solidFill>
            <a:schemeClr val="accent2">
              <a:alpha val="5098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352800" y="16002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DB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0</a:t>
            </a:r>
            <a:r>
              <a:rPr lang="en-US" sz="1800" b="1">
                <a:solidFill>
                  <a:srgbClr val="000099"/>
                </a:solidFill>
                <a:latin typeface="+mn-lt"/>
              </a:rPr>
              <a:t> –DB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054100" y="1676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PA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–PA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7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438400" y="31242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438400" y="35052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352800" y="2514600"/>
            <a:ext cx="762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AD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AD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1</a:t>
            </a:r>
            <a:endParaRPr lang="en-US" sz="1800" b="1">
              <a:solidFill>
                <a:srgbClr val="000099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AD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1739900" y="2470150"/>
            <a:ext cx="106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0    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1        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800600" y="3200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REF+</a:t>
            </a:r>
            <a:r>
              <a:rPr lang="en-US" sz="2400">
                <a:solidFill>
                  <a:srgbClr val="000099"/>
                </a:solidFill>
                <a:latin typeface="+mn-lt"/>
              </a:rPr>
              <a:t>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8006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V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REF-</a:t>
            </a:r>
            <a:r>
              <a:rPr lang="en-US" sz="2400">
                <a:solidFill>
                  <a:srgbClr val="000099"/>
                </a:solidFill>
                <a:latin typeface="+mn-lt"/>
              </a:rPr>
              <a:t> 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H="1">
            <a:off x="5638800" y="35052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400800" y="3276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5V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>
            <a:off x="5638800" y="39624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400800" y="3733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C000"/>
                </a:solidFill>
                <a:latin typeface="+mn-lt"/>
              </a:rPr>
              <a:t>0V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800600" y="411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Vcc 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4800600" y="4572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GND 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638800" y="44196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5638800" y="480060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6400800" y="48006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96000" y="51054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6248400" y="5181600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6400800" y="5257800"/>
            <a:ext cx="76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6400800" y="4114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Supply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352800" y="3810001"/>
            <a:ext cx="927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EOC</a:t>
            </a: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2438400" y="39624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219200" y="371469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INTR_ADC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3352800" y="4891089"/>
            <a:ext cx="1054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SOC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3352800" y="54244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ALE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3369408" y="4250532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</a:rPr>
              <a:t>OE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2501900" y="44196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>
            <a:off x="2501900" y="49530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2501900" y="55626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1816100" y="411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5V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1816100" y="4648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PC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0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1892300" y="5257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PC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D04CFD-8042-4BFD-8EF1-DC88EB0D3ECA}"/>
              </a:ext>
            </a:extLst>
          </p:cNvPr>
          <p:cNvSpPr txBox="1"/>
          <p:nvPr/>
        </p:nvSpPr>
        <p:spPr>
          <a:xfrm>
            <a:off x="6477000" y="23622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xmlns="" val="267286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508</Words>
  <Application>Microsoft Office PowerPoint</Application>
  <PresentationFormat>On-screen Show (4:3)</PresentationFormat>
  <Paragraphs>337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 Keypad I/f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Example 1</dc:title>
  <dc:creator>Anupama KR</dc:creator>
  <cp:lastModifiedBy>Nilay</cp:lastModifiedBy>
  <cp:revision>61</cp:revision>
  <dcterms:created xsi:type="dcterms:W3CDTF">2019-04-13T04:14:30Z</dcterms:created>
  <dcterms:modified xsi:type="dcterms:W3CDTF">2020-04-18T16:54:43Z</dcterms:modified>
</cp:coreProperties>
</file>