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9" r:id="rId4"/>
    <p:sldId id="268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BC51654-4B3F-944A-6D8D-20F7E1AC20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13015FD-8468-32D1-851E-FD052D267D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6DCD8-FAEB-4B26-9342-F0C65A8B3D29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978C35-3A16-6AF3-2EA2-7A40C087D4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4668DB3-4A82-2CF2-E95B-DDF770C14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3DADE-B531-48A0-83B9-0C5A3154D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68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03AB7-3EA9-48CB-9656-EA41D3571B4F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7160C-A3D1-4AE9-AA76-892D90580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910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6C89-17C1-4EC1-802F-CC28A7AC3DA6}" type="datetime1">
              <a:rPr lang="ru-RU" smtClean="0"/>
              <a:t>21.05.2022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1749B8C-FD43-4E2F-BCBA-E0BDBE3D8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79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2F2D-F724-4302-952D-D6426EB297B7}" type="datetime1">
              <a:rPr lang="ru-RU" smtClean="0"/>
              <a:t>21.05.2022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1749B8C-FD43-4E2F-BCBA-E0BDBE3D8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46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7920-956D-4DAC-9378-0748FB8BCF2B}" type="datetime1">
              <a:rPr lang="ru-RU" smtClean="0"/>
              <a:t>21.05.2022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1749B8C-FD43-4E2F-BCBA-E0BDBE3D8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880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5A18-A30D-4E80-B598-39EC5B38A103}" type="datetime1">
              <a:rPr lang="ru-RU" smtClean="0"/>
              <a:t>21.05.2022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1749B8C-FD43-4E2F-BCBA-E0BDBE3D816B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4375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1DCE-6CC3-4119-ADD1-40C6F3A79265}" type="datetime1">
              <a:rPr lang="ru-RU" smtClean="0"/>
              <a:t>21.05.2022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1749B8C-FD43-4E2F-BCBA-E0BDBE3D8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242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BB49-F69B-4341-B1F6-73A3F0C1659E}" type="datetime1">
              <a:rPr lang="ru-RU" smtClean="0"/>
              <a:t>21.05.2022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9B8C-FD43-4E2F-BCBA-E0BDBE3D8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2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30EC-777A-4CF5-8CB3-1321BDE6009E}" type="datetime1">
              <a:rPr lang="ru-RU" smtClean="0"/>
              <a:t>21.05.2022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9B8C-FD43-4E2F-BCBA-E0BDBE3D8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638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3A0B-744E-4AA7-ADBD-99EAA095B49F}" type="datetime1">
              <a:rPr lang="ru-RU" smtClean="0"/>
              <a:t>21.05.2022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9B8C-FD43-4E2F-BCBA-E0BDBE3D8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273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EC6DFCB-ACA0-432B-8161-B926522A741D}" type="datetime1">
              <a:rPr lang="ru-RU" smtClean="0"/>
              <a:t>21.05.2022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1749B8C-FD43-4E2F-BCBA-E0BDBE3D8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43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04B9-7A72-4A12-8263-D715EE072856}" type="datetime1">
              <a:rPr lang="ru-RU" smtClean="0"/>
              <a:t>21.05.2022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9B8C-FD43-4E2F-BCBA-E0BDBE3D8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68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8807-ED05-41F9-B5D0-C87BC801D21B}" type="datetime1">
              <a:rPr lang="ru-RU" smtClean="0"/>
              <a:t>21.05.2022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1749B8C-FD43-4E2F-BCBA-E0BDBE3D8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82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04F3-E22E-4709-8A85-3B931AD023D9}" type="datetime1">
              <a:rPr lang="ru-RU" smtClean="0"/>
              <a:t>21.05.2022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9B8C-FD43-4E2F-BCBA-E0BDBE3D8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50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9C41-DEB3-4483-82B8-99F3B78A7199}" type="datetime1">
              <a:rPr lang="ru-RU" smtClean="0"/>
              <a:t>21.05.2022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9B8C-FD43-4E2F-BCBA-E0BDBE3D8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29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ECEF-95FE-4EF1-B774-BCD9399BA4CA}" type="datetime1">
              <a:rPr lang="ru-RU" smtClean="0"/>
              <a:t>21.05.2022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9B8C-FD43-4E2F-BCBA-E0BDBE3D8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97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1C8D-FB5A-4066-B3D3-68F634BB45E5}" type="datetime1">
              <a:rPr lang="ru-RU" smtClean="0"/>
              <a:t>21.05.2022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9B8C-FD43-4E2F-BCBA-E0BDBE3D8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93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3AC4-4B78-4F57-B2F9-071DBB172CF5}" type="datetime1">
              <a:rPr lang="ru-RU" smtClean="0"/>
              <a:t>21.05.2022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9B8C-FD43-4E2F-BCBA-E0BDBE3D8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44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000B-959D-40BF-B7D9-B280E78F5DDF}" type="datetime1">
              <a:rPr lang="ru-RU" smtClean="0"/>
              <a:t>21.05.2022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9B8C-FD43-4E2F-BCBA-E0BDBE3D8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87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56963-04AA-4FE0-B17B-6ABAB80E8BF7}" type="datetime1">
              <a:rPr lang="ru-RU" smtClean="0"/>
              <a:t>21.05.2022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9B8C-FD43-4E2F-BCBA-E0BDBE3D8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453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sergey.krutiko/viz/13_final/Dashboard2?publish=y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EFB3A-C3EE-8515-8E88-71B12B5B3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Презентация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9247D1-469B-0E28-B727-73B9B29B8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749461"/>
          </a:xfrm>
        </p:spPr>
        <p:txBody>
          <a:bodyPr/>
          <a:lstStyle/>
          <a:p>
            <a:r>
              <a:rPr lang="ru-RU" dirty="0"/>
              <a:t>Анализ и сегментация клиентов регионального банка </a:t>
            </a:r>
            <a:r>
              <a:rPr lang="ru-RU" dirty="0" err="1"/>
              <a:t>Метанпром</a:t>
            </a:r>
            <a:r>
              <a:rPr lang="ru-RU" dirty="0"/>
              <a:t> по количеству потребляемых продуктов</a:t>
            </a:r>
          </a:p>
          <a:p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76E7DB5D-7FE6-B3F0-27C2-6B684ACA29AC}"/>
              </a:ext>
            </a:extLst>
          </p:cNvPr>
          <p:cNvSpPr txBox="1">
            <a:spLocks/>
          </p:cNvSpPr>
          <p:nvPr/>
        </p:nvSpPr>
        <p:spPr>
          <a:xfrm>
            <a:off x="0" y="5330536"/>
            <a:ext cx="6982691" cy="1527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Заказчик: менеджер продукта, который хочет выделить основную целевую аудиторию и разработать программу мероприятий для удержания каждой.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БД </a:t>
            </a:r>
            <a:r>
              <a:rPr lang="en-US" sz="1100" b="1" i="0" u="sng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bank_dataset.csv</a:t>
            </a:r>
            <a:endParaRPr lang="ru-RU" sz="1100" b="1" i="0" u="sng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1100" b="1" i="0" u="sng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sz="1100" b="1" i="0" u="sng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содержит данные о клиентах банка «</a:t>
            </a:r>
            <a:r>
              <a:rPr lang="ru-RU" sz="1100" b="1" i="0" u="sng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Метанпром</a:t>
            </a:r>
            <a:r>
              <a:rPr lang="ru-RU" sz="1100" b="1" i="0" u="sng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». Банк располагается в Ярославле и областных городах: </a:t>
            </a:r>
            <a:r>
              <a:rPr lang="ru-RU" sz="1100" b="1" i="0" u="sng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Ростов</a:t>
            </a:r>
            <a:r>
              <a:rPr lang="ru-RU" sz="1100" b="1" i="0" u="sng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Великий и Рыбинск.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1200" b="1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Дашборд</a:t>
            </a:r>
            <a:r>
              <a:rPr lang="ru-RU" sz="12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(набор №1)</a:t>
            </a:r>
            <a:endParaRPr lang="ru-RU" sz="1200" b="1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8FDD7F-2880-EB2C-FC9B-6989CA9F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9B8C-FD43-4E2F-BCBA-E0BDBE3D816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96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86BE7-5ECB-02FD-D861-9EBBF328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878145"/>
          </a:xfrm>
        </p:spPr>
        <p:txBody>
          <a:bodyPr>
            <a:normAutofit fontScale="90000"/>
          </a:bodyPr>
          <a:lstStyle/>
          <a:p>
            <a:r>
              <a:rPr lang="ru-RU" dirty="0"/>
              <a:t>Распределение продуктов по всем клиентам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BC8E032-CD53-73A8-C563-012C19EAF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983510"/>
            <a:ext cx="5683828" cy="3939308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17F19BE-C6B0-96C9-0A05-BE5C6D83B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826" y="1983510"/>
            <a:ext cx="4610355" cy="3939308"/>
          </a:xfrm>
          <a:prstGeom prst="rect">
            <a:avLst/>
          </a:prstGeom>
        </p:spPr>
      </p:pic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9CDC3752-93F7-944E-5467-E8747DF2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9B8C-FD43-4E2F-BCBA-E0BDBE3D816B}" type="slidenum">
              <a:rPr lang="ru-RU" smtClean="0"/>
              <a:t>2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C39DE18-E9ED-A8FA-F23D-B0446A038658}"/>
              </a:ext>
            </a:extLst>
          </p:cNvPr>
          <p:cNvSpPr txBox="1">
            <a:spLocks/>
          </p:cNvSpPr>
          <p:nvPr/>
        </p:nvSpPr>
        <p:spPr>
          <a:xfrm>
            <a:off x="0" y="5922818"/>
            <a:ext cx="12192000" cy="878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Здесь наглядно видно, что в основном все пользуются 1-2 продуктами, использование 3-4 продуктов менее популярно </a:t>
            </a:r>
          </a:p>
        </p:txBody>
      </p:sp>
    </p:spTree>
    <p:extLst>
      <p:ext uri="{BB962C8B-B14F-4D97-AF65-F5344CB8AC3E}">
        <p14:creationId xmlns:p14="http://schemas.microsoft.com/office/powerpoint/2010/main" val="161614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86BE7-5ECB-02FD-D861-9EBBF328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878145"/>
          </a:xfrm>
        </p:spPr>
        <p:txBody>
          <a:bodyPr>
            <a:normAutofit fontScale="90000"/>
          </a:bodyPr>
          <a:lstStyle/>
          <a:p>
            <a:r>
              <a:rPr lang="ru-RU" dirty="0"/>
              <a:t>Распределение клиентов по городам </a:t>
            </a:r>
            <a:r>
              <a:rPr lang="ru-RU"/>
              <a:t>и оттоку</a:t>
            </a:r>
            <a:endParaRPr lang="ru-RU" dirty="0"/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9CDC3752-93F7-944E-5467-E8747DF2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9B8C-FD43-4E2F-BCBA-E0BDBE3D816B}" type="slidenum">
              <a:rPr lang="ru-RU" smtClean="0"/>
              <a:t>3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C39DE18-E9ED-A8FA-F23D-B0446A038658}"/>
              </a:ext>
            </a:extLst>
          </p:cNvPr>
          <p:cNvSpPr txBox="1">
            <a:spLocks/>
          </p:cNvSpPr>
          <p:nvPr/>
        </p:nvSpPr>
        <p:spPr>
          <a:xfrm>
            <a:off x="0" y="5559377"/>
            <a:ext cx="12192000" cy="1090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Основная часть клиентов находится в Ярославле, распределение клиентов в Рыбинске и  </a:t>
            </a:r>
            <a:r>
              <a:rPr lang="ru-RU" sz="2000" dirty="0" err="1"/>
              <a:t>Ростове</a:t>
            </a:r>
            <a:r>
              <a:rPr lang="ru-RU" sz="2000" dirty="0"/>
              <a:t>-Великом – равнозначна.</a:t>
            </a:r>
          </a:p>
          <a:p>
            <a:endParaRPr lang="ru-RU" sz="2000" dirty="0"/>
          </a:p>
          <a:p>
            <a:r>
              <a:rPr lang="ru-RU" sz="2000" dirty="0"/>
              <a:t>Значительный факт оттока в </a:t>
            </a:r>
            <a:r>
              <a:rPr lang="ru-RU" sz="2000" dirty="0" err="1"/>
              <a:t>Ростове</a:t>
            </a:r>
            <a:r>
              <a:rPr lang="ru-RU" sz="2000" dirty="0"/>
              <a:t> - Великом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C2FDC6F-A576-678F-D482-BAAAB88CB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" y="1977664"/>
            <a:ext cx="4582390" cy="3529518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4929191-7536-68A0-8C7C-F6A75222B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392" y="1975166"/>
            <a:ext cx="5711790" cy="3529518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96003F92-2E56-19B2-2A45-887E12102F82}"/>
              </a:ext>
            </a:extLst>
          </p:cNvPr>
          <p:cNvSpPr txBox="1">
            <a:spLocks/>
          </p:cNvSpPr>
          <p:nvPr/>
        </p:nvSpPr>
        <p:spPr>
          <a:xfrm>
            <a:off x="10329784" y="4574912"/>
            <a:ext cx="1553822" cy="878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0 – отток</a:t>
            </a:r>
          </a:p>
          <a:p>
            <a:r>
              <a:rPr lang="ru-RU" sz="2000" dirty="0"/>
              <a:t>1 - остался</a:t>
            </a:r>
          </a:p>
        </p:txBody>
      </p:sp>
    </p:spTree>
    <p:extLst>
      <p:ext uri="{BB962C8B-B14F-4D97-AF65-F5344CB8AC3E}">
        <p14:creationId xmlns:p14="http://schemas.microsoft.com/office/powerpoint/2010/main" val="221801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716446-3755-69FE-FAA5-EEA44A367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информация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E3E05B-A78E-25B6-5B5B-FE6478535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19" y="1962800"/>
            <a:ext cx="10832088" cy="693135"/>
          </a:xfrm>
        </p:spPr>
        <p:txBody>
          <a:bodyPr/>
          <a:lstStyle/>
          <a:p>
            <a:r>
              <a:rPr lang="ru-RU" dirty="0"/>
              <a:t>Распределение пользователей по продуктам и оттоку</a:t>
            </a: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6CBE43B5-AA86-E997-F528-D3BF4F13FF5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98273770"/>
              </p:ext>
            </p:extLst>
          </p:nvPr>
        </p:nvGraphicFramePr>
        <p:xfrm>
          <a:off x="680319" y="2655935"/>
          <a:ext cx="10967172" cy="3105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793">
                  <a:extLst>
                    <a:ext uri="{9D8B030D-6E8A-4147-A177-3AD203B41FA5}">
                      <a16:colId xmlns:a16="http://schemas.microsoft.com/office/drawing/2014/main" val="3185818404"/>
                    </a:ext>
                  </a:extLst>
                </a:gridCol>
                <a:gridCol w="2741793">
                  <a:extLst>
                    <a:ext uri="{9D8B030D-6E8A-4147-A177-3AD203B41FA5}">
                      <a16:colId xmlns:a16="http://schemas.microsoft.com/office/drawing/2014/main" val="1198108308"/>
                    </a:ext>
                  </a:extLst>
                </a:gridCol>
                <a:gridCol w="2741793">
                  <a:extLst>
                    <a:ext uri="{9D8B030D-6E8A-4147-A177-3AD203B41FA5}">
                      <a16:colId xmlns:a16="http://schemas.microsoft.com/office/drawing/2014/main" val="2742742183"/>
                    </a:ext>
                  </a:extLst>
                </a:gridCol>
                <a:gridCol w="2741793">
                  <a:extLst>
                    <a:ext uri="{9D8B030D-6E8A-4147-A177-3AD203B41FA5}">
                      <a16:colId xmlns:a16="http://schemas.microsoft.com/office/drawing/2014/main" val="1232663670"/>
                    </a:ext>
                  </a:extLst>
                </a:gridCol>
              </a:tblGrid>
              <a:tr h="614847">
                <a:tc>
                  <a:txBody>
                    <a:bodyPr/>
                    <a:lstStyle/>
                    <a:p>
                      <a:r>
                        <a:rPr lang="ru-RU" dirty="0"/>
                        <a:t>Продукт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Всего пользователей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Оставшихся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Ушедших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809022"/>
                  </a:ext>
                </a:extLst>
              </a:tr>
              <a:tr h="646591">
                <a:tc>
                  <a:txBody>
                    <a:bodyPr/>
                    <a:lstStyle/>
                    <a:p>
                      <a:r>
                        <a:rPr lang="ru-RU" sz="24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5084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3675      (72,3%)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1409      (27,7%)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109623"/>
                  </a:ext>
                </a:extLst>
              </a:tr>
              <a:tr h="614847"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4590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4242      (92,4%)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348        (7,6%)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525431"/>
                  </a:ext>
                </a:extLst>
              </a:tr>
              <a:tr h="614847">
                <a:tc>
                  <a:txBody>
                    <a:bodyPr/>
                    <a:lstStyle/>
                    <a:p>
                      <a:r>
                        <a:rPr lang="ru-RU" sz="24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266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46          (17,3%)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220        (82,7%)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224188"/>
                  </a:ext>
                </a:extLst>
              </a:tr>
              <a:tr h="614847">
                <a:tc>
                  <a:txBody>
                    <a:bodyPr/>
                    <a:lstStyle/>
                    <a:p>
                      <a:r>
                        <a:rPr lang="ru-RU" sz="2400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60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0            (0%)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60          (100,0%)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402368"/>
                  </a:ext>
                </a:extLst>
              </a:tr>
            </a:tbl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D1660E-B43C-C6D5-8EF7-3CEDADE7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9B8C-FD43-4E2F-BCBA-E0BDBE3D816B}" type="slidenum">
              <a:rPr lang="ru-RU" smtClean="0"/>
              <a:t>4</a:t>
            </a:fld>
            <a:endParaRPr lang="ru-RU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BC0DA4E5-E953-38B3-21B6-0AB5F5C4F3B9}"/>
              </a:ext>
            </a:extLst>
          </p:cNvPr>
          <p:cNvSpPr txBox="1">
            <a:spLocks/>
          </p:cNvSpPr>
          <p:nvPr/>
        </p:nvSpPr>
        <p:spPr>
          <a:xfrm>
            <a:off x="219656" y="6006255"/>
            <a:ext cx="11972344" cy="69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Виден отток пользователей с 3-4 продуктами, но и количество таких клиентов не велико </a:t>
            </a:r>
          </a:p>
        </p:txBody>
      </p:sp>
    </p:spTree>
    <p:extLst>
      <p:ext uri="{BB962C8B-B14F-4D97-AF65-F5344CB8AC3E}">
        <p14:creationId xmlns:p14="http://schemas.microsoft.com/office/powerpoint/2010/main" val="107527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562E39-3611-8E8B-582D-D314BE7A7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7755"/>
            <a:ext cx="10422082" cy="1387300"/>
          </a:xfrm>
        </p:spPr>
        <p:txBody>
          <a:bodyPr>
            <a:normAutofit/>
          </a:bodyPr>
          <a:lstStyle/>
          <a:p>
            <a:r>
              <a:rPr lang="ru-RU" dirty="0"/>
              <a:t>Вывод: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BD26B9-FA4D-090B-C752-2FBB22A68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95055"/>
            <a:ext cx="12191999" cy="48629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400" b="1" dirty="0"/>
          </a:p>
          <a:p>
            <a:r>
              <a:rPr lang="ru-RU" sz="1400" b="1" dirty="0"/>
              <a:t>Обнаружили пропуски в количестве 3617, их источником являются данные по Ярославлю 2418 и Рыбинску 1199   </a:t>
            </a:r>
          </a:p>
          <a:p>
            <a:r>
              <a:rPr lang="ru-RU" sz="1400" b="1" dirty="0"/>
              <a:t>Выявили, 100% отток клиентов с 4 продуктами и 82,7% с 3 продуктами. Но стоит отметить, пользователей с 3-4 продуктами, очень мало относительно общего количества пользователей. 2,7% пользователей с тремя продуктами и 0,6% с четырьмя продуктами. </a:t>
            </a:r>
          </a:p>
          <a:p>
            <a:r>
              <a:rPr lang="ru-RU" sz="1400" b="1" dirty="0"/>
              <a:t>Всего ушло 2037 пользователей, факт оттока составил 20,4%.</a:t>
            </a:r>
          </a:p>
          <a:p>
            <a:r>
              <a:rPr lang="ru-RU" sz="1400" b="1" dirty="0"/>
              <a:t>В общей массе клиенты пользуются 1-2 продуктами</a:t>
            </a:r>
          </a:p>
          <a:p>
            <a:r>
              <a:rPr lang="ru-RU" sz="1400" b="1" dirty="0"/>
              <a:t>Большая доля оттока в </a:t>
            </a:r>
            <a:r>
              <a:rPr lang="ru-RU" sz="1400" b="1" dirty="0" err="1"/>
              <a:t>Ростове</a:t>
            </a:r>
            <a:r>
              <a:rPr lang="ru-RU" sz="1400" b="1" dirty="0"/>
              <a:t>-Великом 32,4% от общего количества ушедших клиентов</a:t>
            </a:r>
          </a:p>
          <a:p>
            <a:pPr marL="0" indent="0">
              <a:buNone/>
            </a:pPr>
            <a:endParaRPr lang="ru-RU" sz="1400" b="1" dirty="0"/>
          </a:p>
          <a:p>
            <a:r>
              <a:rPr lang="ru-RU" sz="1600" b="1" dirty="0"/>
              <a:t>РЕКОМЕНДАЦИИ:</a:t>
            </a:r>
          </a:p>
          <a:p>
            <a:r>
              <a:rPr lang="ru-RU" sz="1400" dirty="0"/>
              <a:t>Провести служебную проверку в филиале </a:t>
            </a:r>
            <a:r>
              <a:rPr lang="ru-RU" sz="1400" dirty="0" err="1"/>
              <a:t>Ростов</a:t>
            </a:r>
            <a:r>
              <a:rPr lang="ru-RU" sz="1400" dirty="0"/>
              <a:t> - Великий, по причине оттока клиентов.</a:t>
            </a:r>
            <a:endParaRPr lang="ru-RU" sz="1400" b="1" dirty="0"/>
          </a:p>
          <a:p>
            <a:r>
              <a:rPr lang="ru-RU" sz="1400" dirty="0"/>
              <a:t>Пересмотреть концепцию самих продуктов 3-4 заменить другими предложениями, которые будут популярны и востребованы. Предварительно можно провести опрос имеющихся клиентов, ненавязчиво - за какое </a:t>
            </a:r>
            <a:r>
              <a:rPr lang="ru-RU" sz="1400" dirty="0" err="1"/>
              <a:t>нибудь</a:t>
            </a:r>
            <a:r>
              <a:rPr lang="ru-RU" sz="1400" dirty="0"/>
              <a:t> вознаграждение (ручка, блокнотик банка, магнитик с логотипом банка - что в свою очередь будет являться рекламой). Форму можно создать на `</a:t>
            </a:r>
            <a:r>
              <a:rPr lang="ru-RU" sz="1400" dirty="0" err="1"/>
              <a:t>Yandex</a:t>
            </a:r>
            <a:r>
              <a:rPr lang="ru-RU" sz="1400" dirty="0"/>
              <a:t> </a:t>
            </a:r>
            <a:r>
              <a:rPr lang="ru-RU" sz="1400" dirty="0" err="1"/>
              <a:t>Forms</a:t>
            </a:r>
            <a:r>
              <a:rPr lang="ru-RU" sz="1400" dirty="0"/>
              <a:t>`, рассылку можно сделать по `</a:t>
            </a:r>
            <a:r>
              <a:rPr lang="ru-RU" sz="1400" dirty="0" err="1"/>
              <a:t>email</a:t>
            </a:r>
            <a:r>
              <a:rPr lang="ru-RU" sz="1400" dirty="0"/>
              <a:t>` из имеющейся базы данных о клиентах.  На базе собранных данных проработать варианты нового продукта для клиентов.  </a:t>
            </a:r>
          </a:p>
          <a:p>
            <a:r>
              <a:rPr lang="ru-RU" sz="1400" dirty="0"/>
              <a:t>  Провести акцию по выдаче кредитных карт – например: приведи друга и получишь месяц беспроцентного пользования кредитными средствами по карте (кредитная карта).</a:t>
            </a:r>
          </a:p>
          <a:p>
            <a:endParaRPr lang="ru-RU" sz="1400" dirty="0"/>
          </a:p>
          <a:p>
            <a:endParaRPr lang="ru-RU" sz="1400" b="1" dirty="0"/>
          </a:p>
          <a:p>
            <a:endParaRPr lang="ru-RU" sz="1400" b="1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B4BC3B0-3D51-7CEF-1380-81B285A3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9B8C-FD43-4E2F-BCBA-E0BDBE3D816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851687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209</TotalTime>
  <Words>407</Words>
  <Application>Microsoft Office PowerPoint</Application>
  <PresentationFormat>Широкоэкранный</PresentationFormat>
  <Paragraphs>55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Trebuchet MS</vt:lpstr>
      <vt:lpstr>Берлин</vt:lpstr>
      <vt:lpstr>Презентация</vt:lpstr>
      <vt:lpstr>Распределение продуктов по всем клиентам</vt:lpstr>
      <vt:lpstr>Распределение клиентов по городам и оттоку</vt:lpstr>
      <vt:lpstr>Общая информация</vt:lpstr>
      <vt:lpstr>Вывод: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</dc:title>
  <dc:creator>Сергей Крутько</dc:creator>
  <cp:lastModifiedBy>Сергей Крутько</cp:lastModifiedBy>
  <cp:revision>12</cp:revision>
  <dcterms:created xsi:type="dcterms:W3CDTF">2022-05-19T20:21:33Z</dcterms:created>
  <dcterms:modified xsi:type="dcterms:W3CDTF">2022-05-21T12:13:53Z</dcterms:modified>
</cp:coreProperties>
</file>