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A66E2-5958-4EF6-9E8A-4681F44E2EB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4345-B00D-4AEA-9707-B4CA46982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92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F76F-9966-4AAF-873E-57BE168C7695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9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FC5A-701B-4748-BA41-D637B9837CA6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834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FC5A-701B-4748-BA41-D637B9837CA6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109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FC5A-701B-4748-BA41-D637B9837CA6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481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FC5A-701B-4748-BA41-D637B9837CA6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9846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FC5A-701B-4748-BA41-D637B9837CA6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51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DC7-CAEF-4061-8A95-CBCC08F6536D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1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841E-EDE1-4D9E-9585-B22982C8A508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9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E95A-89DE-423F-95E0-759067560BCD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0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3D87-828F-4EB4-B8E0-DA06C1CBB991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3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3370-A121-4CB8-9473-ADB96AEFF053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57C2-207A-4C08-8A7A-E61032471B51}" type="datetime1">
              <a:rPr lang="ru-RU" smtClean="0"/>
              <a:t>19.04.2022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EB15-2628-4FDE-B846-A9D8476DE3A5}" type="datetime1">
              <a:rPr lang="ru-RU" smtClean="0"/>
              <a:t>19.04.2022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921F-593A-4AE2-8734-C241220897AB}" type="datetime1">
              <a:rPr lang="ru-RU" smtClean="0"/>
              <a:t>19.04.2022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11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EDF2-702B-4290-8D76-A4FAEE689724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53F-5680-41E7-8BD3-D1B2950D78E7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FC5A-701B-4748-BA41-D637B9837CA6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E2F2B-979F-45B9-B4D5-A797F671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ergey.krutiko/viz/Book1_16502897868380/sheet12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CB711-A32C-4601-9FFD-7FD3150E9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60204-79C8-4A53-9D49-698E89CC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478936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Анализ посещений событий на Яндекс </a:t>
            </a:r>
            <a:r>
              <a:rPr lang="ru-RU" dirty="0" err="1"/>
              <a:t>Дзене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A8B33-201F-44BD-AE0B-58593153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0"/>
            <a:ext cx="811019" cy="503578"/>
          </a:xfrm>
        </p:spPr>
        <p:txBody>
          <a:bodyPr/>
          <a:lstStyle/>
          <a:p>
            <a:fld id="{4DEE2F2B-979F-45B9-B4D5-A797F671D023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5BE31FE-1E68-4B92-A5D3-30D15D83A471}"/>
              </a:ext>
            </a:extLst>
          </p:cNvPr>
          <p:cNvSpPr txBox="1">
            <a:spLocks/>
          </p:cNvSpPr>
          <p:nvPr/>
        </p:nvSpPr>
        <p:spPr>
          <a:xfrm>
            <a:off x="168503" y="5100810"/>
            <a:ext cx="8637072" cy="1531344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cap="none" dirty="0">
                <a:solidFill>
                  <a:schemeClr val="accent6">
                    <a:lumMod val="75000"/>
                  </a:schemeClr>
                </a:solidFill>
              </a:rPr>
              <a:t>источник данных</a:t>
            </a:r>
            <a:r>
              <a:rPr lang="en-US" sz="1200" cap="none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ru-RU" sz="1200" cap="none" dirty="0">
                <a:solidFill>
                  <a:schemeClr val="accent6">
                    <a:lumMod val="75000"/>
                  </a:schemeClr>
                </a:solidFill>
              </a:rPr>
              <a:t>сырые данные о событиях взаимодействия пользователей с карточками (таблица </a:t>
            </a:r>
            <a:r>
              <a:rPr lang="en-US" sz="1200" cap="none" dirty="0" err="1">
                <a:solidFill>
                  <a:schemeClr val="accent6">
                    <a:lumMod val="75000"/>
                  </a:schemeClr>
                </a:solidFill>
              </a:rPr>
              <a:t>log_raw</a:t>
            </a:r>
            <a:r>
              <a:rPr lang="en-US" sz="1200" cap="none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cap="none" dirty="0">
                <a:solidFill>
                  <a:schemeClr val="accent6">
                    <a:lumMod val="75000"/>
                  </a:schemeClr>
                </a:solidFill>
              </a:rPr>
              <a:t>база данных</a:t>
            </a:r>
            <a:r>
              <a:rPr lang="en-US" sz="1200" cap="none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sz="1200" cap="none" dirty="0">
                <a:solidFill>
                  <a:schemeClr val="accent6">
                    <a:lumMod val="75000"/>
                  </a:schemeClr>
                </a:solidFill>
              </a:rPr>
              <a:t>в которой хранятся агрегированные данные</a:t>
            </a:r>
            <a:r>
              <a:rPr lang="en-US" sz="1200" cap="none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ru-RU" sz="1200" cap="none" dirty="0">
                <a:solidFill>
                  <a:schemeClr val="accent6">
                    <a:lumMod val="75000"/>
                  </a:schemeClr>
                </a:solidFill>
              </a:rPr>
              <a:t>дополнительные агрегированные таблицы в БД </a:t>
            </a:r>
            <a:r>
              <a:rPr lang="en-US" sz="1200" cap="none" dirty="0" err="1">
                <a:solidFill>
                  <a:schemeClr val="accent6">
                    <a:lumMod val="75000"/>
                  </a:schemeClr>
                </a:solidFill>
              </a:rPr>
              <a:t>zen</a:t>
            </a:r>
            <a:endParaRPr lang="en-US" sz="1200" cap="none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cap="none" dirty="0">
                <a:solidFill>
                  <a:schemeClr val="accent6">
                    <a:lumMod val="75000"/>
                  </a:schemeClr>
                </a:solidFill>
              </a:rPr>
              <a:t>БД </a:t>
            </a:r>
            <a:r>
              <a:rPr lang="en-US" sz="12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dash_visits</a:t>
            </a:r>
            <a:endParaRPr lang="ru-RU" sz="1200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chemeClr val="accent4"/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</a:t>
            </a:r>
            <a:r>
              <a:rPr lang="en-US" sz="1200" b="0" dirty="0">
                <a:solidFill>
                  <a:schemeClr val="accent4"/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endParaRPr lang="ru-RU" sz="1200" b="0" dirty="0">
              <a:solidFill>
                <a:schemeClr val="accent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D6717-4955-4FA9-ACC0-385A7228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10930" cy="36355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1A1B22"/>
                </a:solidFill>
                <a:effectLst/>
                <a:latin typeface="YS Text"/>
              </a:rPr>
              <a:t> </a:t>
            </a:r>
            <a:r>
              <a:rPr lang="ru-RU" sz="1600" b="0" i="0" dirty="0" err="1">
                <a:solidFill>
                  <a:srgbClr val="1A1B22"/>
                </a:solidFill>
                <a:effectLst/>
                <a:latin typeface="YS Text"/>
              </a:rPr>
              <a:t>Cколько</a:t>
            </a:r>
            <a:r>
              <a:rPr lang="ru-RU" sz="1600" b="0" i="0" dirty="0">
                <a:solidFill>
                  <a:srgbClr val="1A1B22"/>
                </a:solidFill>
                <a:effectLst/>
                <a:latin typeface="YS Text"/>
              </a:rPr>
              <a:t> взаимодействий пользователей с карточками происходит в системе с разбивкой по темам карточек?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685B8-44D9-470C-8F99-9F75746D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D675F8-23DB-4370-B3C3-E1733FD2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0" y="601013"/>
            <a:ext cx="11372850" cy="4845853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3831907-54CE-44B8-A042-3D81296CB2D8}"/>
              </a:ext>
            </a:extLst>
          </p:cNvPr>
          <p:cNvSpPr txBox="1">
            <a:spLocks/>
          </p:cNvSpPr>
          <p:nvPr/>
        </p:nvSpPr>
        <p:spPr>
          <a:xfrm>
            <a:off x="169040" y="5805509"/>
            <a:ext cx="11710930" cy="733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A1B22"/>
                </a:solidFill>
                <a:latin typeface="YS Text"/>
              </a:rPr>
              <a:t> Больше 65 тысяч событий в пике. Больше всего принадлежит науке 4,3 тыс.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A1B22"/>
                </a:solidFill>
                <a:latin typeface="YS Text"/>
              </a:rPr>
              <a:t>Так же в топе</a:t>
            </a:r>
            <a:r>
              <a:rPr lang="en-US" sz="1600" dirty="0">
                <a:solidFill>
                  <a:srgbClr val="1A1B22"/>
                </a:solidFill>
                <a:latin typeface="YS Text"/>
              </a:rPr>
              <a:t>:</a:t>
            </a:r>
            <a:r>
              <a:rPr lang="ru-RU" sz="1600" dirty="0">
                <a:solidFill>
                  <a:srgbClr val="1A1B22"/>
                </a:solidFill>
                <a:latin typeface="YS Text"/>
              </a:rPr>
              <a:t> отношения</a:t>
            </a:r>
            <a:r>
              <a:rPr lang="en-US" sz="1600" dirty="0">
                <a:solidFill>
                  <a:srgbClr val="1A1B22"/>
                </a:solidFill>
                <a:latin typeface="YS Text"/>
              </a:rPr>
              <a:t>, </a:t>
            </a:r>
            <a:r>
              <a:rPr lang="ru-RU" sz="1600" dirty="0">
                <a:solidFill>
                  <a:srgbClr val="1A1B22"/>
                </a:solidFill>
                <a:latin typeface="YS Text"/>
              </a:rPr>
              <a:t>общество</a:t>
            </a:r>
            <a:r>
              <a:rPr lang="en-US" sz="1600" dirty="0">
                <a:solidFill>
                  <a:srgbClr val="1A1B22"/>
                </a:solidFill>
                <a:latin typeface="YS Text"/>
              </a:rPr>
              <a:t>, </a:t>
            </a:r>
            <a:r>
              <a:rPr lang="ru-RU" sz="1600" dirty="0">
                <a:solidFill>
                  <a:srgbClr val="1A1B22"/>
                </a:solidFill>
                <a:latin typeface="YS Text"/>
              </a:rPr>
              <a:t>подборки</a:t>
            </a:r>
            <a:r>
              <a:rPr lang="en-US" sz="1600" dirty="0">
                <a:solidFill>
                  <a:srgbClr val="1A1B22"/>
                </a:solidFill>
                <a:latin typeface="YS Text"/>
              </a:rPr>
              <a:t>, </a:t>
            </a:r>
            <a:r>
              <a:rPr lang="ru-RU" sz="1600" dirty="0" err="1">
                <a:solidFill>
                  <a:srgbClr val="1A1B22"/>
                </a:solidFill>
                <a:latin typeface="YS Text"/>
              </a:rPr>
              <a:t>россия</a:t>
            </a:r>
            <a:endParaRPr lang="ru-RU" sz="1600" dirty="0">
              <a:solidFill>
                <a:srgbClr val="1A1B22"/>
              </a:solidFill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A1B22"/>
                </a:solidFill>
                <a:latin typeface="YS Text"/>
              </a:rPr>
              <a:t>Прочие темы делят между собой по 1,5-2,5 </a:t>
            </a:r>
            <a:r>
              <a:rPr lang="ru-RU" sz="1600" dirty="0" err="1">
                <a:solidFill>
                  <a:srgbClr val="1A1B22"/>
                </a:solidFill>
                <a:latin typeface="YS Text"/>
              </a:rPr>
              <a:t>тыс.событий</a:t>
            </a:r>
            <a:endParaRPr lang="ru-RU" sz="1600" dirty="0">
              <a:solidFill>
                <a:srgbClr val="1A1B22"/>
              </a:solidFill>
              <a:latin typeface="YS Text"/>
            </a:endParaRPr>
          </a:p>
          <a:p>
            <a:endParaRPr lang="ru-RU" sz="1200" dirty="0">
              <a:solidFill>
                <a:srgbClr val="1A1B22"/>
              </a:solidFill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40463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A87B4-CA2D-4C85-B7ED-9E83F4B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94"/>
            <a:ext cx="10515600" cy="3830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1A1B22"/>
                </a:solidFill>
                <a:effectLst/>
                <a:latin typeface="YS Text"/>
              </a:rPr>
              <a:t>Как много карточек генерируют источники с разными темами?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3185E-C95E-4F0A-9FDC-5D3CC1DB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871ACA8-BF8A-4AB6-B5F8-5A1976147C03}"/>
              </a:ext>
            </a:extLst>
          </p:cNvPr>
          <p:cNvSpPr txBox="1">
            <a:spLocks/>
          </p:cNvSpPr>
          <p:nvPr/>
        </p:nvSpPr>
        <p:spPr>
          <a:xfrm>
            <a:off x="734400" y="5865812"/>
            <a:ext cx="10515600" cy="72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1A1B22"/>
                </a:solidFill>
                <a:latin typeface="YS Text"/>
              </a:rPr>
              <a:t>Больше всего тем</a:t>
            </a:r>
            <a:r>
              <a:rPr lang="en-US" sz="1800" dirty="0">
                <a:solidFill>
                  <a:srgbClr val="1A1B22"/>
                </a:solidFill>
                <a:latin typeface="YS Text"/>
              </a:rPr>
              <a:t>: </a:t>
            </a:r>
            <a:r>
              <a:rPr lang="ru-RU" sz="1800" dirty="0">
                <a:solidFill>
                  <a:srgbClr val="1A1B22"/>
                </a:solidFill>
                <a:latin typeface="YS Text"/>
              </a:rPr>
              <a:t>семейные отношения</a:t>
            </a:r>
            <a:r>
              <a:rPr lang="en-US" sz="1800" dirty="0">
                <a:solidFill>
                  <a:srgbClr val="1A1B22"/>
                </a:solidFill>
                <a:latin typeface="YS Text"/>
              </a:rPr>
              <a:t>,</a:t>
            </a:r>
            <a:r>
              <a:rPr lang="ru-RU" sz="1800" dirty="0">
                <a:solidFill>
                  <a:srgbClr val="1A1B22"/>
                </a:solidFill>
                <a:latin typeface="YS Text"/>
              </a:rPr>
              <a:t> Россия</a:t>
            </a:r>
            <a:r>
              <a:rPr lang="en-US" sz="1800" dirty="0">
                <a:solidFill>
                  <a:srgbClr val="1A1B22"/>
                </a:solidFill>
                <a:latin typeface="YS Text"/>
              </a:rPr>
              <a:t>, </a:t>
            </a:r>
            <a:r>
              <a:rPr lang="ru-RU" sz="1800" dirty="0">
                <a:solidFill>
                  <a:srgbClr val="1A1B22"/>
                </a:solidFill>
                <a:latin typeface="YS Text"/>
              </a:rPr>
              <a:t>полезные советы</a:t>
            </a:r>
            <a:r>
              <a:rPr lang="en-US" sz="1800" dirty="0">
                <a:solidFill>
                  <a:srgbClr val="1A1B22"/>
                </a:solidFill>
                <a:latin typeface="YS Text"/>
              </a:rPr>
              <a:t>,</a:t>
            </a:r>
            <a:r>
              <a:rPr lang="ru-RU" sz="1800" dirty="0">
                <a:solidFill>
                  <a:srgbClr val="1A1B22"/>
                </a:solidFill>
                <a:latin typeface="YS Text"/>
              </a:rPr>
              <a:t> путешествия</a:t>
            </a:r>
            <a:r>
              <a:rPr lang="en-US" sz="1800" dirty="0">
                <a:solidFill>
                  <a:srgbClr val="1A1B22"/>
                </a:solidFill>
                <a:latin typeface="YS Text"/>
              </a:rPr>
              <a:t>, </a:t>
            </a:r>
            <a:r>
              <a:rPr lang="ru-RU" sz="1800" dirty="0">
                <a:solidFill>
                  <a:srgbClr val="1A1B22"/>
                </a:solidFill>
                <a:latin typeface="YS Text"/>
              </a:rPr>
              <a:t>знаменитости</a:t>
            </a:r>
            <a:r>
              <a:rPr lang="en-US" sz="1800" dirty="0">
                <a:solidFill>
                  <a:srgbClr val="1A1B22"/>
                </a:solidFill>
                <a:latin typeface="YS Text"/>
              </a:rPr>
              <a:t>, </a:t>
            </a:r>
            <a:r>
              <a:rPr lang="ru-RU" sz="1800" dirty="0">
                <a:solidFill>
                  <a:srgbClr val="1A1B22"/>
                </a:solidFill>
                <a:latin typeface="YS Text"/>
              </a:rPr>
              <a:t>кино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1A1B22"/>
                </a:solidFill>
                <a:latin typeface="YS Text"/>
              </a:rPr>
              <a:t>Остальные же генерируют не больше 5%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1A1B22"/>
              </a:solidFill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1A1B22"/>
              </a:solidFill>
              <a:latin typeface="YS Tex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6A0BFF-5D3F-40EC-81F4-FF9ED554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00" y="407987"/>
            <a:ext cx="9210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6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B4C55-1594-41BD-A258-197A1FBF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056"/>
            <a:ext cx="10515600" cy="34145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A1B22"/>
                </a:solidFill>
                <a:effectLst/>
                <a:latin typeface="YS Text"/>
              </a:rPr>
              <a:t>Как соотносятся темы карточек и темы источников?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D9C3A-0FAF-4098-8AEE-C1BA1CFB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5DB50-B9E6-4B71-A6A7-4E2C2340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513"/>
            <a:ext cx="12192000" cy="56820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FDAC4F-3A56-42BD-9D13-C9F5C00C9EB1}"/>
              </a:ext>
            </a:extLst>
          </p:cNvPr>
          <p:cNvSpPr txBox="1">
            <a:spLocks/>
          </p:cNvSpPr>
          <p:nvPr/>
        </p:nvSpPr>
        <p:spPr>
          <a:xfrm>
            <a:off x="0" y="6133587"/>
            <a:ext cx="10515600" cy="614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A1B22"/>
                </a:solidFill>
                <a:latin typeface="YS Text"/>
              </a:rPr>
              <a:t>Лучшее соотношение</a:t>
            </a:r>
            <a:r>
              <a:rPr lang="en-US" sz="1600" dirty="0">
                <a:solidFill>
                  <a:srgbClr val="1A1B22"/>
                </a:solidFill>
                <a:latin typeface="YS Text"/>
              </a:rPr>
              <a:t>: </a:t>
            </a:r>
            <a:r>
              <a:rPr lang="ru-RU" sz="1600" dirty="0">
                <a:solidFill>
                  <a:srgbClr val="1A1B22"/>
                </a:solidFill>
                <a:latin typeface="YS Text"/>
              </a:rPr>
              <a:t>рассказы – путешествия</a:t>
            </a:r>
            <a:r>
              <a:rPr lang="en-US" sz="1600" dirty="0">
                <a:solidFill>
                  <a:srgbClr val="1A1B22"/>
                </a:solidFill>
                <a:latin typeface="YS Text"/>
              </a:rPr>
              <a:t>,</a:t>
            </a:r>
            <a:r>
              <a:rPr lang="ru-RU" sz="1600" dirty="0">
                <a:solidFill>
                  <a:srgbClr val="1A1B22"/>
                </a:solidFill>
                <a:latin typeface="YS Text"/>
              </a:rPr>
              <a:t> общество – Россия</a:t>
            </a:r>
            <a:r>
              <a:rPr lang="en-US" sz="1600" dirty="0">
                <a:solidFill>
                  <a:srgbClr val="1A1B22"/>
                </a:solidFill>
                <a:latin typeface="YS Text"/>
              </a:rPr>
              <a:t>,</a:t>
            </a:r>
            <a:r>
              <a:rPr lang="ru-RU" sz="1600" dirty="0">
                <a:solidFill>
                  <a:srgbClr val="1A1B22"/>
                </a:solidFill>
                <a:latin typeface="YS Text"/>
              </a:rPr>
              <a:t> наука – кино</a:t>
            </a:r>
            <a:endParaRPr lang="en-US" sz="1600" dirty="0">
              <a:solidFill>
                <a:srgbClr val="1A1B22"/>
              </a:solidFill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A1B22"/>
                </a:solidFill>
                <a:latin typeface="YS Text"/>
              </a:rPr>
              <a:t>У остальных соотношение менее 3000</a:t>
            </a:r>
          </a:p>
        </p:txBody>
      </p:sp>
    </p:spTree>
    <p:extLst>
      <p:ext uri="{BB962C8B-B14F-4D97-AF65-F5344CB8AC3E}">
        <p14:creationId xmlns:p14="http://schemas.microsoft.com/office/powerpoint/2010/main" val="68180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68DA0-ED3D-425C-BB5D-88CDFF93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ru-RU" sz="1800" b="1" dirty="0"/>
              <a:t>Вывод</a:t>
            </a:r>
            <a:r>
              <a:rPr lang="en-US" sz="1800" b="1" dirty="0"/>
              <a:t>:</a:t>
            </a:r>
            <a:endParaRPr lang="ru-RU" sz="1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6C4DE-B404-4487-8068-C313ED77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ru-RU" sz="1600" dirty="0"/>
              <a:t>Предпочтение отдается научным темам выделим </a:t>
            </a:r>
          </a:p>
          <a:p>
            <a:pPr lvl="1"/>
            <a:r>
              <a:rPr lang="ru-RU" sz="1400" u="sng" dirty="0"/>
              <a:t>в топе: отношения, общество, подборки, Россия</a:t>
            </a:r>
            <a:endParaRPr lang="ru-RU" sz="1600" u="sng" dirty="0"/>
          </a:p>
          <a:p>
            <a:r>
              <a:rPr lang="ru-RU" sz="1600" dirty="0"/>
              <a:t>Пик активности пользователей с 18</a:t>
            </a:r>
            <a:r>
              <a:rPr lang="en-US" sz="1600" dirty="0"/>
              <a:t>:53 </a:t>
            </a:r>
            <a:r>
              <a:rPr lang="ru-RU" sz="1600" dirty="0"/>
              <a:t>до 19</a:t>
            </a:r>
            <a:r>
              <a:rPr lang="en-US" sz="1600" dirty="0"/>
              <a:t>:00</a:t>
            </a:r>
            <a:endParaRPr lang="ru-RU" sz="1600" dirty="0"/>
          </a:p>
          <a:p>
            <a:r>
              <a:rPr lang="ru-RU" sz="1600" dirty="0"/>
              <a:t>Основные темы: семейные отношения, Россия, полезные советы, путешествия, знаменитости, кино</a:t>
            </a:r>
          </a:p>
          <a:p>
            <a:r>
              <a:rPr lang="ru-RU" sz="1600" dirty="0"/>
              <a:t>Лучшее соотношение: рассказы – путешествия, общество – Россия, наука – кино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1835EAA-8D45-42DE-9D53-C2B5345C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2F2B-979F-45B9-B4D5-A797F671D0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832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219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Wingdings 3</vt:lpstr>
      <vt:lpstr>YS Text</vt:lpstr>
      <vt:lpstr>Аспект</vt:lpstr>
      <vt:lpstr>Презентация</vt:lpstr>
      <vt:lpstr> Cколько взаимодействий пользователей с карточками происходит в системе с разбивкой по темам карточек?</vt:lpstr>
      <vt:lpstr>Как много карточек генерируют источники с разными темами?</vt:lpstr>
      <vt:lpstr>Как соотносятся темы карточек и темы источников?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Сергей Крутько</dc:creator>
  <cp:lastModifiedBy>Сергей Крутько</cp:lastModifiedBy>
  <cp:revision>3</cp:revision>
  <dcterms:created xsi:type="dcterms:W3CDTF">2022-04-19T00:24:58Z</dcterms:created>
  <dcterms:modified xsi:type="dcterms:W3CDTF">2022-04-19T23:06:14Z</dcterms:modified>
</cp:coreProperties>
</file>