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147471460" r:id="rId2"/>
    <p:sldId id="2147483607" r:id="rId3"/>
    <p:sldId id="2147483616" r:id="rId4"/>
    <p:sldId id="2147483626" r:id="rId5"/>
    <p:sldId id="2147483608" r:id="rId6"/>
    <p:sldId id="214748361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63BC11-01E1-4D4B-BFAC-DC6F3CBE3841}" v="1" dt="2024-10-30T15:13:46.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7" autoAdjust="0"/>
    <p:restoredTop sz="94660"/>
  </p:normalViewPr>
  <p:slideViewPr>
    <p:cSldViewPr snapToGrid="0">
      <p:cViewPr varScale="1">
        <p:scale>
          <a:sx n="56" d="100"/>
          <a:sy n="56" d="100"/>
        </p:scale>
        <p:origin x="132" y="2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9EEC19-EE02-4268-A404-9EE53242C3DC}" type="datetimeFigureOut">
              <a:rPr lang="en-US" smtClean="0"/>
              <a:t>10/30/2024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3EC816-B85B-40C3-B645-97D5D32DF184}" type="slidenum">
              <a:rPr lang="en-US" smtClean="0"/>
              <a:t>‹#›</a:t>
            </a:fld>
            <a:endParaRPr lang="en-US"/>
          </a:p>
        </p:txBody>
      </p:sp>
    </p:spTree>
    <p:extLst>
      <p:ext uri="{BB962C8B-B14F-4D97-AF65-F5344CB8AC3E}">
        <p14:creationId xmlns:p14="http://schemas.microsoft.com/office/powerpoint/2010/main" val="2425731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9A3A6-3EA1-05C3-FC30-E62F2E60F4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D2181A-7F13-1D00-D605-20DCDD4844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861CDB-33CD-CAB9-7786-4A4AD739322C}"/>
              </a:ext>
            </a:extLst>
          </p:cNvPr>
          <p:cNvSpPr>
            <a:spLocks noGrp="1"/>
          </p:cNvSpPr>
          <p:nvPr>
            <p:ph type="body" idx="1"/>
          </p:nvPr>
        </p:nvSpPr>
        <p:spPr/>
        <p:txBody>
          <a:bodyPr/>
          <a:lstStyle/>
          <a:p>
            <a:pPr marR="0" lvl="0" algn="l" defTabSz="914367" rtl="0" eaLnBrk="1" fontAlgn="auto" latinLnBrk="0" hangingPunct="1">
              <a:lnSpc>
                <a:spcPct val="100000"/>
              </a:lnSpc>
              <a:spcBef>
                <a:spcPts val="0"/>
              </a:spcBef>
              <a:spcAft>
                <a:spcPts val="0"/>
              </a:spcAft>
              <a:buClrTx/>
              <a:buSzTx/>
              <a:tabLst/>
              <a:defRPr/>
            </a:pPr>
            <a:r>
              <a:rPr kumimoji="0" lang="en-US" sz="900" b="0" i="0" u="sng" strike="noStrike" kern="1200" cap="none" spc="0" normalizeH="0" baseline="0" noProof="0">
                <a:ln>
                  <a:noFill/>
                </a:ln>
                <a:effectLst/>
                <a:uLnTx/>
                <a:uFillTx/>
                <a:latin typeface="Segoe UI"/>
                <a:ea typeface="+mn-ea"/>
                <a:cs typeface="+mn-cs"/>
              </a:rPr>
              <a:t>File Transfer</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egoe UI"/>
                <a:ea typeface="+mn-ea"/>
                <a:cs typeface="+mn-cs"/>
              </a:rPr>
              <a:t>File transfer through Azure Blob Storage</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egoe UI"/>
                <a:ea typeface="+mn-ea"/>
                <a:cs typeface="+mn-cs"/>
              </a:rPr>
              <a:t>Drag and drop using Azure Portal and Azure Storage Explorer </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latin typeface="Segoe UI"/>
              </a:rPr>
              <a:t>Machine-to-machine transfers using </a:t>
            </a:r>
            <a:r>
              <a:rPr kumimoji="0" lang="en-US" sz="900" b="0" i="0" u="none" strike="noStrike" kern="1200" cap="none" spc="0" normalizeH="0" baseline="0" noProof="0">
                <a:ln>
                  <a:noFill/>
                </a:ln>
                <a:effectLst/>
                <a:uLnTx/>
                <a:uFillTx/>
                <a:latin typeface="Segoe UI"/>
                <a:ea typeface="+mn-ea"/>
                <a:cs typeface="+mn-cs"/>
              </a:rPr>
              <a:t>Azure Blob Storage APIs</a:t>
            </a:r>
          </a:p>
          <a:p>
            <a:pPr marL="0" marR="0" lvl="0" indent="0" algn="l" defTabSz="914367"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900" b="0" i="0" u="none" strike="noStrike" kern="1200" cap="none" spc="0" normalizeH="0" baseline="0" noProof="0">
              <a:ln>
                <a:noFill/>
              </a:ln>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sng" strike="noStrike" kern="0" cap="none" spc="0" normalizeH="0" baseline="0" noProof="0">
                <a:ln>
                  <a:noFill/>
                </a:ln>
                <a:effectLst/>
                <a:uLnTx/>
                <a:uFillTx/>
                <a:latin typeface="Segoe UI"/>
                <a:ea typeface="+mn-ea"/>
                <a:cs typeface="+mn-cs"/>
              </a:rPr>
              <a:t>Drop off methods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Segoe UI"/>
                <a:ea typeface="+mn-ea"/>
                <a:cs typeface="+mn-cs"/>
              </a:rPr>
              <a:t>Azure Portal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Segoe UI"/>
                <a:ea typeface="+mn-ea"/>
                <a:cs typeface="+mn-cs"/>
              </a:rPr>
              <a:t>Storage Tools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Segoe UI"/>
                <a:ea typeface="+mn-ea"/>
                <a:cs typeface="+mn-cs"/>
              </a:rPr>
              <a:t>Storage APIs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0">
                <a:latin typeface="Segoe UI"/>
              </a:rPr>
              <a:t>Service Bus APIs</a:t>
            </a:r>
            <a:endParaRPr kumimoji="0" lang="en-US" sz="900" b="0" i="0" u="none" strike="noStrike" kern="0" cap="none" spc="0" normalizeH="0" baseline="0" noProof="0">
              <a:ln>
                <a:noFill/>
              </a:ln>
              <a:effectLst/>
              <a:uLnTx/>
              <a:uFillTx/>
              <a:latin typeface="Segoe UI"/>
              <a:ea typeface="+mn-ea"/>
              <a:cs typeface="+mn-cs"/>
            </a:endParaRPr>
          </a:p>
          <a:p>
            <a:pPr marL="0" marR="0" lvl="0" indent="0" algn="l" defTabSz="914367"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900" b="0" i="0" u="none" strike="noStrike" kern="1200" cap="none" spc="0" normalizeH="0" baseline="0" noProof="0">
              <a:ln>
                <a:noFill/>
              </a:ln>
              <a:effectLst/>
              <a:uLnTx/>
              <a:uFillTx/>
              <a:latin typeface="Segoe UI"/>
              <a:ea typeface="+mn-ea"/>
              <a:cs typeface="+mn-cs"/>
            </a:endParaRPr>
          </a:p>
          <a:p>
            <a:pPr algn="l"/>
            <a:endParaRPr lang="en-US"/>
          </a:p>
          <a:p>
            <a:pPr marR="0" lvl="0" algn="l" defTabSz="914367" rtl="0" eaLnBrk="1" fontAlgn="auto" latinLnBrk="0" hangingPunct="1">
              <a:lnSpc>
                <a:spcPct val="100000"/>
              </a:lnSpc>
              <a:spcBef>
                <a:spcPts val="0"/>
              </a:spcBef>
              <a:spcAft>
                <a:spcPts val="0"/>
              </a:spcAft>
              <a:buClrTx/>
              <a:buSzTx/>
              <a:tabLst/>
              <a:defRPr/>
            </a:pPr>
            <a:r>
              <a:rPr lang="en-US" sz="900" u="sng">
                <a:latin typeface="Segoe UI"/>
              </a:rPr>
              <a:t>Messaging Services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egoe UI"/>
                <a:ea typeface="+mn-ea"/>
                <a:cs typeface="+mn-cs"/>
              </a:rPr>
              <a:t>Structured messaging services through Azure Service Bus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egoe UI"/>
                <a:ea typeface="+mn-ea"/>
                <a:cs typeface="+mn-cs"/>
              </a:rPr>
              <a:t>Low latency delivery options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latin typeface="Segoe UI"/>
              </a:rPr>
              <a:t>Data transformation to/from supported data types enabled through Azure Logic Apps or third-party tools</a:t>
            </a:r>
            <a:endParaRPr kumimoji="0" lang="en-US" sz="900" b="0" i="0" u="none" strike="noStrike" kern="1200" cap="none" spc="0" normalizeH="0" baseline="0" noProof="0">
              <a:ln>
                <a:noFill/>
              </a:ln>
              <a:effectLst/>
              <a:uLnTx/>
              <a:uFillTx/>
              <a:latin typeface="Segoe UI"/>
              <a:ea typeface="+mn-ea"/>
              <a:cs typeface="+mn-cs"/>
            </a:endParaRPr>
          </a:p>
          <a:p>
            <a:pPr algn="l"/>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sng" strike="noStrike" kern="0" cap="none" spc="0" normalizeH="0" baseline="0" noProof="0">
                <a:ln>
                  <a:noFill/>
                </a:ln>
                <a:effectLst/>
                <a:uLnTx/>
                <a:uFillTx/>
                <a:latin typeface="Segoe UI"/>
                <a:ea typeface="+mn-ea"/>
                <a:cs typeface="+mn-cs"/>
              </a:rPr>
              <a:t>Pickup methods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Segoe UI"/>
                <a:ea typeface="+mn-ea"/>
                <a:cs typeface="+mn-cs"/>
              </a:rPr>
              <a:t>Azure Portal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Segoe UI"/>
                <a:ea typeface="+mn-ea"/>
                <a:cs typeface="+mn-cs"/>
              </a:rPr>
              <a:t>Storage Tools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a:ln>
                  <a:noFill/>
                </a:ln>
                <a:effectLst/>
                <a:uLnTx/>
                <a:uFillTx/>
                <a:latin typeface="Segoe UI"/>
                <a:ea typeface="+mn-ea"/>
                <a:cs typeface="+mn-cs"/>
              </a:rPr>
              <a:t>Storage APIs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0">
                <a:latin typeface="Segoe UI"/>
              </a:rPr>
              <a:t>Service Bus APIs</a:t>
            </a:r>
            <a:endParaRPr kumimoji="0" lang="en-US" sz="900" b="0" i="0" u="none" strike="noStrike" kern="0" cap="none" spc="0" normalizeH="0" baseline="0" noProof="0">
              <a:ln>
                <a:noFill/>
              </a:ln>
              <a:effectLst/>
              <a:uLnTx/>
              <a:uFillTx/>
              <a:latin typeface="Segoe UI"/>
              <a:ea typeface="+mn-ea"/>
              <a:cs typeface="+mn-cs"/>
            </a:endParaRPr>
          </a:p>
          <a:p>
            <a:pPr algn="l"/>
            <a:endParaRPr lang="en-US"/>
          </a:p>
        </p:txBody>
      </p:sp>
      <p:sp>
        <p:nvSpPr>
          <p:cNvPr id="4" name="Header Placeholder 3">
            <a:extLst>
              <a:ext uri="{FF2B5EF4-FFF2-40B4-BE49-F238E27FC236}">
                <a16:creationId xmlns:a16="http://schemas.microsoft.com/office/drawing/2014/main" id="{AD7832A6-25F9-B5C7-F60C-EAE8ACBF6D37}"/>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BE7E0645-0EF9-68F6-5D65-C71ECB27A8FA}"/>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8EE9897B-AF1E-096B-79A0-3D96411BE406}"/>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10/30/2024 9:13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2AC9EFD6-0EC2-B5E4-872E-87ED5057E663}"/>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903090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519B0-C376-BC75-547B-8481502B76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97ADB4-19AE-81D6-1EEF-63412B345B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24C2BE-FEAA-26AE-70E9-97B1450A1251}"/>
              </a:ext>
            </a:extLst>
          </p:cNvPr>
          <p:cNvSpPr>
            <a:spLocks noGrp="1"/>
          </p:cNvSpPr>
          <p:nvPr>
            <p:ph type="body" idx="1"/>
          </p:nvPr>
        </p:nvSpPr>
        <p:spPr/>
        <p:txBody>
          <a:bodyPr/>
          <a:lstStyle/>
          <a:p>
            <a:pPr marR="0" lvl="0" algn="l" defTabSz="914367" rtl="0" eaLnBrk="1" fontAlgn="auto" latinLnBrk="0" hangingPunct="1">
              <a:lnSpc>
                <a:spcPct val="100000"/>
              </a:lnSpc>
              <a:spcBef>
                <a:spcPts val="0"/>
              </a:spcBef>
              <a:spcAft>
                <a:spcPts val="0"/>
              </a:spcAft>
              <a:buClrTx/>
              <a:buSzTx/>
              <a:tabLst/>
              <a:defRPr/>
            </a:pPr>
            <a:r>
              <a:rPr kumimoji="0" lang="en-US" sz="900" b="0" i="0" u="sng" strike="noStrike" kern="1200" cap="none" spc="0" normalizeH="0" baseline="0" noProof="0">
                <a:ln>
                  <a:noFill/>
                </a:ln>
                <a:effectLst/>
                <a:uLnTx/>
                <a:uFillTx/>
                <a:latin typeface="Segoe UI"/>
                <a:ea typeface="+mn-ea"/>
                <a:cs typeface="+mn-cs"/>
              </a:rPr>
              <a:t>File Transfer</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egoe UI"/>
                <a:ea typeface="+mn-ea"/>
                <a:cs typeface="+mn-cs"/>
              </a:rPr>
              <a:t>File transfer through Azure Blob Storage</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egoe UI"/>
                <a:ea typeface="+mn-ea"/>
                <a:cs typeface="+mn-cs"/>
              </a:rPr>
              <a:t>Drag and drop using Azure Portal and Azure Storage Explorer </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latin typeface="Segoe UI"/>
              </a:rPr>
              <a:t>Machine-to-machine transfers using </a:t>
            </a:r>
            <a:r>
              <a:rPr kumimoji="0" lang="en-US" sz="900" b="0" i="0" u="none" strike="noStrike" kern="1200" cap="none" spc="0" normalizeH="0" baseline="0" noProof="0">
                <a:ln>
                  <a:noFill/>
                </a:ln>
                <a:effectLst/>
                <a:uLnTx/>
                <a:uFillTx/>
                <a:latin typeface="Segoe UI"/>
                <a:ea typeface="+mn-ea"/>
                <a:cs typeface="+mn-cs"/>
              </a:rPr>
              <a:t>Azure Blob Storage APIs</a:t>
            </a:r>
          </a:p>
          <a:p>
            <a:pPr algn="l"/>
            <a:endParaRPr lang="en-US"/>
          </a:p>
          <a:p>
            <a:pPr marR="0" lvl="0" algn="l" defTabSz="914367" rtl="0" eaLnBrk="1" fontAlgn="auto" latinLnBrk="0" hangingPunct="1">
              <a:lnSpc>
                <a:spcPct val="100000"/>
              </a:lnSpc>
              <a:spcBef>
                <a:spcPts val="0"/>
              </a:spcBef>
              <a:spcAft>
                <a:spcPts val="0"/>
              </a:spcAft>
              <a:buClrTx/>
              <a:buSzTx/>
              <a:tabLst/>
              <a:defRPr/>
            </a:pPr>
            <a:r>
              <a:rPr lang="en-US" sz="900" u="sng">
                <a:latin typeface="Segoe UI"/>
              </a:rPr>
              <a:t>Messaging Services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egoe UI"/>
                <a:ea typeface="+mn-ea"/>
                <a:cs typeface="+mn-cs"/>
              </a:rPr>
              <a:t>Structured messaging services through Azure Service Bus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egoe UI"/>
                <a:ea typeface="+mn-ea"/>
                <a:cs typeface="+mn-cs"/>
              </a:rPr>
              <a:t>Low latency delivery options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latin typeface="Segoe UI"/>
              </a:rPr>
              <a:t>Data transformation to/from supported data types enabled through Azure Logic Apps or third-party tools</a:t>
            </a:r>
            <a:endParaRPr kumimoji="0" lang="en-US" sz="900" b="0" i="0" u="none" strike="noStrike" kern="1200" cap="none" spc="0" normalizeH="0" baseline="0" noProof="0">
              <a:ln>
                <a:noFill/>
              </a:ln>
              <a:effectLst/>
              <a:uLnTx/>
              <a:uFillTx/>
              <a:latin typeface="Segoe UI"/>
              <a:ea typeface="+mn-ea"/>
              <a:cs typeface="+mn-cs"/>
            </a:endParaRPr>
          </a:p>
          <a:p>
            <a:pPr algn="l"/>
            <a:endParaRPr lang="en-US"/>
          </a:p>
        </p:txBody>
      </p:sp>
      <p:sp>
        <p:nvSpPr>
          <p:cNvPr id="4" name="Header Placeholder 3">
            <a:extLst>
              <a:ext uri="{FF2B5EF4-FFF2-40B4-BE49-F238E27FC236}">
                <a16:creationId xmlns:a16="http://schemas.microsoft.com/office/drawing/2014/main" id="{D4D75761-0387-652E-78BB-243C950D00FB}"/>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73E9DEC3-65A7-1D51-9EE7-6CC5662AB15C}"/>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A135F07B-3EF5-BD95-E3C6-83C7462D362A}"/>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10/30/2024 9:13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F0FF552E-E4E5-DEAA-EA3E-515014EA9DCD}"/>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55960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DB192-E8BD-7324-4DB5-3E79AD429A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57D4C0-888D-ED05-0421-B44CFB4B67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8F4D29-A370-BA08-30B6-FA854511F7B5}"/>
              </a:ext>
            </a:extLst>
          </p:cNvPr>
          <p:cNvSpPr>
            <a:spLocks noGrp="1"/>
          </p:cNvSpPr>
          <p:nvPr>
            <p:ph type="body" idx="1"/>
          </p:nvPr>
        </p:nvSpPr>
        <p:spPr/>
        <p:txBody>
          <a:bodyPr/>
          <a:lstStyle/>
          <a:p>
            <a:endParaRPr lang="en-US"/>
          </a:p>
        </p:txBody>
      </p:sp>
      <p:sp>
        <p:nvSpPr>
          <p:cNvPr id="4" name="Header Placeholder 3">
            <a:extLst>
              <a:ext uri="{FF2B5EF4-FFF2-40B4-BE49-F238E27FC236}">
                <a16:creationId xmlns:a16="http://schemas.microsoft.com/office/drawing/2014/main" id="{1B2386D0-A61B-7D33-0C87-D07A6D6AB3F5}"/>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14078142-3D94-BB96-5AA7-50E34D908E12}"/>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9151CEC8-F5C8-1A14-A147-A492ACAD144B}"/>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10/30/2024 9:13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1371BA8D-F050-CEC0-E9E8-F09ED438276B}"/>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34944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FEA69-D26E-B6D1-C8C1-AE023ABA5B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314473-1E13-21C0-1E60-5A98D3F859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DD44F4-1162-78F2-9AB5-0807B53CFC5F}"/>
              </a:ext>
            </a:extLst>
          </p:cNvPr>
          <p:cNvSpPr>
            <a:spLocks noGrp="1"/>
          </p:cNvSpPr>
          <p:nvPr>
            <p:ph type="body" idx="1"/>
          </p:nvPr>
        </p:nvSpPr>
        <p:spPr/>
        <p:txBody>
          <a:bodyPr/>
          <a:lstStyle/>
          <a:p>
            <a:pPr marR="0" lvl="0" algn="l" defTabSz="914367" rtl="0" eaLnBrk="1" fontAlgn="auto" latinLnBrk="0" hangingPunct="1">
              <a:lnSpc>
                <a:spcPct val="100000"/>
              </a:lnSpc>
              <a:spcBef>
                <a:spcPts val="0"/>
              </a:spcBef>
              <a:spcAft>
                <a:spcPts val="0"/>
              </a:spcAft>
              <a:buClrTx/>
              <a:buSzTx/>
              <a:tabLst/>
              <a:defRPr/>
            </a:pPr>
            <a:r>
              <a:rPr kumimoji="0" lang="en-US" sz="900" b="0" i="0" u="sng" strike="noStrike" kern="1200" cap="none" spc="0" normalizeH="0" baseline="0" noProof="0">
                <a:ln>
                  <a:noFill/>
                </a:ln>
                <a:effectLst/>
                <a:uLnTx/>
                <a:uFillTx/>
                <a:latin typeface="Segoe UI"/>
                <a:ea typeface="+mn-ea"/>
                <a:cs typeface="+mn-cs"/>
              </a:rPr>
              <a:t>File Transfer</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egoe UI"/>
                <a:ea typeface="+mn-ea"/>
                <a:cs typeface="+mn-cs"/>
              </a:rPr>
              <a:t>File transfer through Azure Blob Storage</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egoe UI"/>
                <a:ea typeface="+mn-ea"/>
                <a:cs typeface="+mn-cs"/>
              </a:rPr>
              <a:t>Drag and drop using Azure Portal and Azure Storage Explorer </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latin typeface="Segoe UI"/>
              </a:rPr>
              <a:t>Machine-to-machine transfers using </a:t>
            </a:r>
            <a:r>
              <a:rPr kumimoji="0" lang="en-US" sz="900" b="0" i="0" u="none" strike="noStrike" kern="1200" cap="none" spc="0" normalizeH="0" baseline="0" noProof="0">
                <a:ln>
                  <a:noFill/>
                </a:ln>
                <a:effectLst/>
                <a:uLnTx/>
                <a:uFillTx/>
                <a:latin typeface="Segoe UI"/>
                <a:ea typeface="+mn-ea"/>
                <a:cs typeface="+mn-cs"/>
              </a:rPr>
              <a:t>Azure Blob Storage APIs</a:t>
            </a:r>
          </a:p>
          <a:p>
            <a:pPr algn="l"/>
            <a:endParaRPr lang="en-US"/>
          </a:p>
          <a:p>
            <a:pPr marR="0" lvl="0" algn="l" defTabSz="914367" rtl="0" eaLnBrk="1" fontAlgn="auto" latinLnBrk="0" hangingPunct="1">
              <a:lnSpc>
                <a:spcPct val="100000"/>
              </a:lnSpc>
              <a:spcBef>
                <a:spcPts val="0"/>
              </a:spcBef>
              <a:spcAft>
                <a:spcPts val="0"/>
              </a:spcAft>
              <a:buClrTx/>
              <a:buSzTx/>
              <a:tabLst/>
              <a:defRPr/>
            </a:pPr>
            <a:r>
              <a:rPr lang="en-US" sz="900" u="sng">
                <a:latin typeface="Segoe UI"/>
              </a:rPr>
              <a:t>Messaging Services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egoe UI"/>
                <a:ea typeface="+mn-ea"/>
                <a:cs typeface="+mn-cs"/>
              </a:rPr>
              <a:t>Structured messaging services through Azure Service Bus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900" b="0" i="0" u="none" strike="noStrike" kern="1200" cap="none" spc="0" normalizeH="0" baseline="0" noProof="0">
                <a:ln>
                  <a:noFill/>
                </a:ln>
                <a:effectLst/>
                <a:uLnTx/>
                <a:uFillTx/>
                <a:latin typeface="Segoe UI"/>
                <a:ea typeface="+mn-ea"/>
                <a:cs typeface="+mn-cs"/>
              </a:rPr>
              <a:t>Low latency delivery options</a:t>
            </a:r>
          </a:p>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a:latin typeface="Segoe UI"/>
              </a:rPr>
              <a:t>Data transformation to/from supported data types enabled through Azure Logic Apps or third-party tools</a:t>
            </a:r>
            <a:endParaRPr kumimoji="0" lang="en-US" sz="900" b="0" i="0" u="none" strike="noStrike" kern="1200" cap="none" spc="0" normalizeH="0" baseline="0" noProof="0">
              <a:ln>
                <a:noFill/>
              </a:ln>
              <a:effectLst/>
              <a:uLnTx/>
              <a:uFillTx/>
              <a:latin typeface="Segoe UI"/>
              <a:ea typeface="+mn-ea"/>
              <a:cs typeface="+mn-cs"/>
            </a:endParaRPr>
          </a:p>
          <a:p>
            <a:pPr algn="l"/>
            <a:endParaRPr lang="en-US"/>
          </a:p>
        </p:txBody>
      </p:sp>
      <p:sp>
        <p:nvSpPr>
          <p:cNvPr id="4" name="Header Placeholder 3">
            <a:extLst>
              <a:ext uri="{FF2B5EF4-FFF2-40B4-BE49-F238E27FC236}">
                <a16:creationId xmlns:a16="http://schemas.microsoft.com/office/drawing/2014/main" id="{650B50F3-B7B8-EA38-570E-3F287C9B8EDF}"/>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A8C161A3-9F47-E50A-09E0-04B05B3A45C8}"/>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DD3C7EEA-22A0-5B43-9CDB-5C3C50889A15}"/>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10/30/2024 9:13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4D19025A-799A-C7F7-A38F-560F3A92BD2D}"/>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920542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5" Type="http://schemas.openxmlformats.org/officeDocument/2006/relationships/image" Target="../media/image14.jpeg"/><Relationship Id="rId4" Type="http://schemas.openxmlformats.org/officeDocument/2006/relationships/image" Target="../media/image13.jpe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1.xml"/><Relationship Id="rId4" Type="http://schemas.openxmlformats.org/officeDocument/2006/relationships/image" Target="../media/image19.jpe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Master" Target="../slideMasters/slideMaster1.xml"/><Relationship Id="rId5" Type="http://schemas.openxmlformats.org/officeDocument/2006/relationships/image" Target="../media/image23.jpeg"/><Relationship Id="rId4" Type="http://schemas.openxmlformats.org/officeDocument/2006/relationships/image" Target="../media/image22.jpe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Master" Target="../slideMasters/slideMaster1.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Master" Target="../slideMasters/slideMaster1.xml"/><Relationship Id="rId4" Type="http://schemas.openxmlformats.org/officeDocument/2006/relationships/image" Target="../media/image31.jpe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Master" Target="../slideMasters/slideMaster1.xml"/><Relationship Id="rId5" Type="http://schemas.openxmlformats.org/officeDocument/2006/relationships/image" Target="../media/image32.jpeg"/><Relationship Id="rId4" Type="http://schemas.openxmlformats.org/officeDocument/2006/relationships/image" Target="../media/image31.jpe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Master" Target="../slideMasters/slideMaster1.xml"/><Relationship Id="rId6" Type="http://schemas.openxmlformats.org/officeDocument/2006/relationships/image" Target="../media/image37.jpeg"/><Relationship Id="rId5" Type="http://schemas.openxmlformats.org/officeDocument/2006/relationships/image" Target="../media/image36.jpeg"/><Relationship Id="rId4" Type="http://schemas.openxmlformats.org/officeDocument/2006/relationships/image" Target="../media/image35.jpe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33236474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0019278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22089444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00695011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6504073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2612772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34272610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067771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18600389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38576781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4912172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29686112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624733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6310633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17945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257062890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597635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66239083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userDrawn="1">
  <p:cSld name="2_Two Column Non-bulleted tex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05E2059-45BE-D615-3C14-CAB5AF9AFA6A}"/>
              </a:ext>
            </a:extLst>
          </p:cNvPr>
          <p:cNvSpPr/>
          <p:nvPr userDrawn="1"/>
        </p:nvSpPr>
        <p:spPr bwMode="auto">
          <a:xfrm>
            <a:off x="0" y="1428750"/>
            <a:ext cx="12192000" cy="4768850"/>
          </a:xfrm>
          <a:prstGeom prst="rect">
            <a:avLst/>
          </a:prstGeom>
          <a:solidFill>
            <a:schemeClr val="bg1"/>
          </a:solidFill>
          <a:ln>
            <a:noFill/>
            <a:headEnd type="none" w="med" len="med"/>
            <a:tailEnd type="none" w="med" len="med"/>
          </a:ln>
          <a:effectLst>
            <a:outerShdw blurRad="1524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lvl1pPr algn="ctr">
              <a:defRPr>
                <a:solidFill>
                  <a:schemeClr val="accent1"/>
                </a:solidFill>
              </a:defRPr>
            </a:lvl1pPr>
          </a:lstStyle>
          <a:p>
            <a:r>
              <a:rPr lang="en-US"/>
              <a:t>Click to edit Master title style</a:t>
            </a:r>
          </a:p>
        </p:txBody>
      </p:sp>
      <p:sp>
        <p:nvSpPr>
          <p:cNvPr id="4" name="Text Placeholder 3"/>
          <p:cNvSpPr>
            <a:spLocks noGrp="1"/>
          </p:cNvSpPr>
          <p:nvPr>
            <p:ph type="body" sz="quarter" idx="10"/>
          </p:nvPr>
        </p:nvSpPr>
        <p:spPr>
          <a:xfrm>
            <a:off x="584200" y="1739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solidFill>
                  <a:schemeClr val="tx1"/>
                </a:solidFill>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solidFill>
                  <a:schemeClr val="tx1"/>
                </a:solidFill>
              </a:defRPr>
            </a:lvl2pPr>
            <a:lvl3pPr marL="450850" indent="0">
              <a:buFont typeface="Wingdings" panose="05000000000000000000" pitchFamily="2" charset="2"/>
              <a:buNone/>
              <a:tabLst/>
              <a:defRPr sz="1600" b="0">
                <a:solidFill>
                  <a:schemeClr val="tx1"/>
                </a:solidFill>
              </a:defRPr>
            </a:lvl3pPr>
            <a:lvl4pPr marL="652462" indent="0">
              <a:buFont typeface="Wingdings" panose="05000000000000000000" pitchFamily="2" charset="2"/>
              <a:buNone/>
              <a:defRPr sz="1400" b="0">
                <a:solidFill>
                  <a:schemeClr val="tx1"/>
                </a:solidFill>
              </a:defRPr>
            </a:lvl4pPr>
            <a:lvl5pPr marL="854075" indent="0">
              <a:buFont typeface="Wingdings" panose="05000000000000000000" pitchFamily="2" charset="2"/>
              <a:buNone/>
              <a:tabLst/>
              <a:defRPr sz="14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7399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solidFill>
                  <a:schemeClr val="tx1"/>
                </a:solidFill>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solidFill>
                  <a:schemeClr val="tx1"/>
                </a:solidFill>
              </a:defRPr>
            </a:lvl2pPr>
            <a:lvl3pPr marL="450850" indent="0">
              <a:buFont typeface="Wingdings" panose="05000000000000000000" pitchFamily="2" charset="2"/>
              <a:buNone/>
              <a:tabLst/>
              <a:defRPr sz="1600" b="0">
                <a:solidFill>
                  <a:schemeClr val="tx1"/>
                </a:solidFill>
              </a:defRPr>
            </a:lvl3pPr>
            <a:lvl4pPr marL="652462" indent="0">
              <a:buFont typeface="Wingdings" panose="05000000000000000000" pitchFamily="2" charset="2"/>
              <a:buNone/>
              <a:defRPr sz="1400" b="0">
                <a:solidFill>
                  <a:schemeClr val="tx1"/>
                </a:solidFill>
              </a:defRPr>
            </a:lvl4pPr>
            <a:lvl5pPr marL="854075" indent="0">
              <a:buFont typeface="Wingdings" panose="05000000000000000000" pitchFamily="2" charset="2"/>
              <a:buNone/>
              <a:tabLst/>
              <a:defRPr sz="1400" b="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a:extLst>
              <a:ext uri="{FF2B5EF4-FFF2-40B4-BE49-F238E27FC236}">
                <a16:creationId xmlns:a16="http://schemas.microsoft.com/office/drawing/2014/main" id="{9F4013CA-9B9C-2A93-665E-FEF923AFCC4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43497"/>
          <a:stretch/>
        </p:blipFill>
        <p:spPr>
          <a:xfrm>
            <a:off x="-9526" y="6646658"/>
            <a:ext cx="12201526" cy="220867"/>
          </a:xfrm>
          <a:prstGeom prst="rect">
            <a:avLst/>
          </a:prstGeom>
        </p:spPr>
      </p:pic>
    </p:spTree>
    <p:extLst>
      <p:ext uri="{BB962C8B-B14F-4D97-AF65-F5344CB8AC3E}">
        <p14:creationId xmlns:p14="http://schemas.microsoft.com/office/powerpoint/2010/main" val="4153909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userDrawn="1">
  <p:cSld name="1_Library_SmallSpot_18up">
    <p:spTree>
      <p:nvGrpSpPr>
        <p:cNvPr id="1" name=""/>
        <p:cNvGrpSpPr/>
        <p:nvPr/>
      </p:nvGrpSpPr>
      <p:grpSpPr>
        <a:xfrm>
          <a:off x="0" y="0"/>
          <a:ext cx="0" cy="0"/>
          <a:chOff x="0" y="0"/>
          <a:chExt cx="0" cy="0"/>
        </a:xfrm>
      </p:grpSpPr>
      <p:sp>
        <p:nvSpPr>
          <p:cNvPr id="4" name="Text 1">
            <a:extLst>
              <a:ext uri="{FF2B5EF4-FFF2-40B4-BE49-F238E27FC236}">
                <a16:creationId xmlns:a16="http://schemas.microsoft.com/office/drawing/2014/main" id="{97A23307-CED2-7CBA-9D9F-694B087EAB12}"/>
              </a:ext>
            </a:extLst>
          </p:cNvPr>
          <p:cNvSpPr>
            <a:spLocks noGrp="1"/>
          </p:cNvSpPr>
          <p:nvPr>
            <p:ph type="body" sz="quarter" idx="16" hasCustomPrompt="1"/>
          </p:nvPr>
        </p:nvSpPr>
        <p:spPr>
          <a:xfrm>
            <a:off x="1150110" y="2125518"/>
            <a:ext cx="1714500" cy="167640"/>
          </a:xfrm>
          <a:prstGeom prst="rect">
            <a:avLst/>
          </a:prstGeom>
        </p:spPr>
        <p:txBody>
          <a:bodyPr lIns="0" tIns="0" rIns="0" bIns="0" anchor="t"/>
          <a:lstStyle>
            <a:lvl1pPr marL="0" indent="0" algn="ctr">
              <a:lnSpc>
                <a:spcPct val="100000"/>
              </a:lnSpc>
              <a:spcBef>
                <a:spcPts val="0"/>
              </a:spcBef>
              <a:spcAft>
                <a:spcPts val="1600"/>
              </a:spcAft>
              <a:buNone/>
              <a:defRPr sz="1000" b="0" i="0">
                <a:solidFill>
                  <a:srgbClr val="091E2C"/>
                </a:solidFill>
                <a:latin typeface="Segoe Sans Display" pitchFamily="2" charset="0"/>
                <a:cs typeface="Segoe Sans Display" pitchFamily="2" charset="0"/>
              </a:defRPr>
            </a:lvl1pPr>
          </a:lstStyle>
          <a:p>
            <a:pPr lvl="0"/>
            <a:r>
              <a:rPr lang="en-US"/>
              <a:t>Click to edit text styles</a:t>
            </a:r>
          </a:p>
        </p:txBody>
      </p:sp>
      <p:sp>
        <p:nvSpPr>
          <p:cNvPr id="5" name="Text 2">
            <a:extLst>
              <a:ext uri="{FF2B5EF4-FFF2-40B4-BE49-F238E27FC236}">
                <a16:creationId xmlns:a16="http://schemas.microsoft.com/office/drawing/2014/main" id="{CD5ADA98-C813-52F8-D057-CD0F14631E42}"/>
              </a:ext>
            </a:extLst>
          </p:cNvPr>
          <p:cNvSpPr>
            <a:spLocks noGrp="1"/>
          </p:cNvSpPr>
          <p:nvPr>
            <p:ph type="body" sz="quarter" idx="17" hasCustomPrompt="1"/>
          </p:nvPr>
        </p:nvSpPr>
        <p:spPr>
          <a:xfrm>
            <a:off x="2932664" y="2125518"/>
            <a:ext cx="1714500" cy="167640"/>
          </a:xfrm>
          <a:prstGeom prst="rect">
            <a:avLst/>
          </a:prstGeom>
        </p:spPr>
        <p:txBody>
          <a:bodyPr lIns="0" tIns="0" rIns="0" bIns="0" anchor="t"/>
          <a:lstStyle>
            <a:lvl1pPr marL="0" indent="0" algn="ctr">
              <a:spcBef>
                <a:spcPts val="0"/>
              </a:spcBef>
              <a:spcAft>
                <a:spcPts val="1600"/>
              </a:spcAft>
              <a:buNone/>
              <a:defRPr sz="1000" b="0" i="0">
                <a:solidFill>
                  <a:srgbClr val="091E2C"/>
                </a:solidFill>
                <a:latin typeface="Segoe Sans Display" pitchFamily="2" charset="0"/>
                <a:cs typeface="Segoe Sans Display" pitchFamily="2" charset="0"/>
              </a:defRPr>
            </a:lvl1pPr>
          </a:lstStyle>
          <a:p>
            <a:pPr lvl="0"/>
            <a:r>
              <a:rPr lang="en-US"/>
              <a:t>Click to edit text styles</a:t>
            </a:r>
          </a:p>
        </p:txBody>
      </p:sp>
      <p:sp>
        <p:nvSpPr>
          <p:cNvPr id="7" name="Text 3">
            <a:extLst>
              <a:ext uri="{FF2B5EF4-FFF2-40B4-BE49-F238E27FC236}">
                <a16:creationId xmlns:a16="http://schemas.microsoft.com/office/drawing/2014/main" id="{6FDBB6EC-82F6-0565-0693-28588E60AA93}"/>
              </a:ext>
            </a:extLst>
          </p:cNvPr>
          <p:cNvSpPr>
            <a:spLocks noGrp="1"/>
          </p:cNvSpPr>
          <p:nvPr>
            <p:ph type="body" sz="quarter" idx="18" hasCustomPrompt="1"/>
          </p:nvPr>
        </p:nvSpPr>
        <p:spPr>
          <a:xfrm>
            <a:off x="4715307" y="2125518"/>
            <a:ext cx="1714500" cy="167640"/>
          </a:xfrm>
          <a:prstGeom prst="rect">
            <a:avLst/>
          </a:prstGeom>
        </p:spPr>
        <p:txBody>
          <a:bodyPr lIns="0" tIns="0" rIns="0" bIns="0" anchor="t"/>
          <a:lstStyle>
            <a:lvl1pPr marL="0" indent="0" algn="ctr">
              <a:spcBef>
                <a:spcPts val="0"/>
              </a:spcBef>
              <a:spcAft>
                <a:spcPts val="1600"/>
              </a:spcAft>
              <a:buNone/>
              <a:defRPr sz="1000" b="0" i="0">
                <a:solidFill>
                  <a:srgbClr val="091E2C"/>
                </a:solidFill>
                <a:latin typeface="Segoe Sans Display" pitchFamily="2" charset="0"/>
                <a:cs typeface="Segoe Sans Display" pitchFamily="2" charset="0"/>
              </a:defRPr>
            </a:lvl1pPr>
          </a:lstStyle>
          <a:p>
            <a:pPr lvl="0"/>
            <a:r>
              <a:rPr lang="en-US"/>
              <a:t>Click to edit text styles</a:t>
            </a:r>
          </a:p>
        </p:txBody>
      </p:sp>
      <p:sp>
        <p:nvSpPr>
          <p:cNvPr id="8" name="Text 4">
            <a:extLst>
              <a:ext uri="{FF2B5EF4-FFF2-40B4-BE49-F238E27FC236}">
                <a16:creationId xmlns:a16="http://schemas.microsoft.com/office/drawing/2014/main" id="{59198A21-C26D-0C5B-8DFD-D9AA2AD5DFDF}"/>
              </a:ext>
            </a:extLst>
          </p:cNvPr>
          <p:cNvSpPr>
            <a:spLocks noGrp="1"/>
          </p:cNvSpPr>
          <p:nvPr>
            <p:ph type="body" sz="quarter" idx="19" hasCustomPrompt="1"/>
          </p:nvPr>
        </p:nvSpPr>
        <p:spPr>
          <a:xfrm>
            <a:off x="6497949" y="2125518"/>
            <a:ext cx="1714500" cy="167640"/>
          </a:xfrm>
          <a:prstGeom prst="rect">
            <a:avLst/>
          </a:prstGeom>
        </p:spPr>
        <p:txBody>
          <a:bodyPr lIns="0" tIns="0" rIns="0" bIns="0" anchor="t"/>
          <a:lstStyle>
            <a:lvl1pPr marL="0" indent="0" algn="ctr">
              <a:spcBef>
                <a:spcPts val="0"/>
              </a:spcBef>
              <a:spcAft>
                <a:spcPts val="1600"/>
              </a:spcAft>
              <a:buNone/>
              <a:defRPr sz="1000" b="0" i="0">
                <a:solidFill>
                  <a:srgbClr val="091E2C"/>
                </a:solidFill>
                <a:latin typeface="Segoe Sans Display" pitchFamily="2" charset="0"/>
                <a:cs typeface="Segoe Sans Display" pitchFamily="2" charset="0"/>
              </a:defRPr>
            </a:lvl1pPr>
          </a:lstStyle>
          <a:p>
            <a:pPr lvl="0"/>
            <a:r>
              <a:rPr lang="en-US"/>
              <a:t>Click to edit text styles</a:t>
            </a:r>
          </a:p>
        </p:txBody>
      </p:sp>
      <p:sp>
        <p:nvSpPr>
          <p:cNvPr id="14" name="Text 5">
            <a:extLst>
              <a:ext uri="{FF2B5EF4-FFF2-40B4-BE49-F238E27FC236}">
                <a16:creationId xmlns:a16="http://schemas.microsoft.com/office/drawing/2014/main" id="{9DEE9015-3A62-0BE1-0B80-AA046AFB7F2F}"/>
              </a:ext>
            </a:extLst>
          </p:cNvPr>
          <p:cNvSpPr>
            <a:spLocks noGrp="1"/>
          </p:cNvSpPr>
          <p:nvPr>
            <p:ph type="body" sz="quarter" idx="20" hasCustomPrompt="1"/>
          </p:nvPr>
        </p:nvSpPr>
        <p:spPr>
          <a:xfrm>
            <a:off x="8280592" y="2125518"/>
            <a:ext cx="1714500" cy="167640"/>
          </a:xfrm>
          <a:prstGeom prst="rect">
            <a:avLst/>
          </a:prstGeom>
        </p:spPr>
        <p:txBody>
          <a:bodyPr lIns="0" tIns="0" rIns="0" bIns="0" anchor="t"/>
          <a:lstStyle>
            <a:lvl1pPr marL="0" indent="0" algn="ctr">
              <a:spcBef>
                <a:spcPts val="0"/>
              </a:spcBef>
              <a:spcAft>
                <a:spcPts val="1600"/>
              </a:spcAft>
              <a:buNone/>
              <a:defRPr sz="1000" b="0" i="0">
                <a:solidFill>
                  <a:srgbClr val="091E2C"/>
                </a:solidFill>
                <a:latin typeface="Segoe Sans Display" pitchFamily="2" charset="0"/>
                <a:cs typeface="Segoe Sans Display" pitchFamily="2" charset="0"/>
              </a:defRPr>
            </a:lvl1pPr>
          </a:lstStyle>
          <a:p>
            <a:pPr lvl="0"/>
            <a:r>
              <a:rPr lang="en-US"/>
              <a:t>Click to edit text styles</a:t>
            </a:r>
          </a:p>
        </p:txBody>
      </p:sp>
      <p:sp>
        <p:nvSpPr>
          <p:cNvPr id="15" name="Text 6">
            <a:extLst>
              <a:ext uri="{FF2B5EF4-FFF2-40B4-BE49-F238E27FC236}">
                <a16:creationId xmlns:a16="http://schemas.microsoft.com/office/drawing/2014/main" id="{07EFF342-4EF4-E36A-E263-58F5662127DE}"/>
              </a:ext>
            </a:extLst>
          </p:cNvPr>
          <p:cNvSpPr>
            <a:spLocks noGrp="1"/>
          </p:cNvSpPr>
          <p:nvPr>
            <p:ph type="body" sz="quarter" idx="21" hasCustomPrompt="1"/>
          </p:nvPr>
        </p:nvSpPr>
        <p:spPr>
          <a:xfrm>
            <a:off x="10063233" y="2125518"/>
            <a:ext cx="1714500" cy="167640"/>
          </a:xfrm>
          <a:prstGeom prst="rect">
            <a:avLst/>
          </a:prstGeom>
        </p:spPr>
        <p:txBody>
          <a:bodyPr lIns="0" tIns="0" rIns="0" bIns="0" anchor="t"/>
          <a:lstStyle>
            <a:lvl1pPr marL="0" indent="0" algn="ctr">
              <a:spcBef>
                <a:spcPts val="0"/>
              </a:spcBef>
              <a:spcAft>
                <a:spcPts val="1600"/>
              </a:spcAft>
              <a:buNone/>
              <a:defRPr sz="1000" b="0" i="0">
                <a:solidFill>
                  <a:srgbClr val="091E2C"/>
                </a:solidFill>
                <a:latin typeface="Segoe Sans Display" pitchFamily="2" charset="0"/>
                <a:cs typeface="Segoe Sans Display" pitchFamily="2" charset="0"/>
              </a:defRPr>
            </a:lvl1pPr>
          </a:lstStyle>
          <a:p>
            <a:pPr lvl="0"/>
            <a:r>
              <a:rPr lang="en-US"/>
              <a:t>Click to edit text styles</a:t>
            </a:r>
          </a:p>
        </p:txBody>
      </p:sp>
      <p:sp>
        <p:nvSpPr>
          <p:cNvPr id="16" name="Text 1">
            <a:extLst>
              <a:ext uri="{FF2B5EF4-FFF2-40B4-BE49-F238E27FC236}">
                <a16:creationId xmlns:a16="http://schemas.microsoft.com/office/drawing/2014/main" id="{E4A83577-62D1-FEDC-DB53-654F22613F34}"/>
              </a:ext>
            </a:extLst>
          </p:cNvPr>
          <p:cNvSpPr>
            <a:spLocks noGrp="1"/>
          </p:cNvSpPr>
          <p:nvPr>
            <p:ph type="body" sz="quarter" idx="34" hasCustomPrompt="1"/>
          </p:nvPr>
        </p:nvSpPr>
        <p:spPr>
          <a:xfrm>
            <a:off x="1149773" y="3401902"/>
            <a:ext cx="1714500" cy="167640"/>
          </a:xfrm>
          <a:prstGeom prst="rect">
            <a:avLst/>
          </a:prstGeom>
        </p:spPr>
        <p:txBody>
          <a:bodyPr lIns="0" tIns="0" rIns="0" bIns="0" anchor="t"/>
          <a:lstStyle>
            <a:lvl1pPr marL="0" indent="0" algn="ctr">
              <a:spcBef>
                <a:spcPts val="0"/>
              </a:spcBef>
              <a:spcAft>
                <a:spcPts val="1600"/>
              </a:spcAft>
              <a:buNone/>
              <a:defRPr sz="1000" b="0" i="0">
                <a:solidFill>
                  <a:srgbClr val="091E2C"/>
                </a:solidFill>
                <a:latin typeface="Segoe Sans Display" pitchFamily="2" charset="0"/>
                <a:cs typeface="Segoe Sans Display" pitchFamily="2" charset="0"/>
              </a:defRPr>
            </a:lvl1pPr>
          </a:lstStyle>
          <a:p>
            <a:pPr lvl="0"/>
            <a:r>
              <a:rPr lang="en-US"/>
              <a:t>Click to edit text styles</a:t>
            </a:r>
          </a:p>
        </p:txBody>
      </p:sp>
      <p:sp>
        <p:nvSpPr>
          <p:cNvPr id="17" name="Text 2">
            <a:extLst>
              <a:ext uri="{FF2B5EF4-FFF2-40B4-BE49-F238E27FC236}">
                <a16:creationId xmlns:a16="http://schemas.microsoft.com/office/drawing/2014/main" id="{29F986B5-7D5E-315D-C30B-415FCFE6FCEE}"/>
              </a:ext>
            </a:extLst>
          </p:cNvPr>
          <p:cNvSpPr>
            <a:spLocks noGrp="1"/>
          </p:cNvSpPr>
          <p:nvPr>
            <p:ph type="body" sz="quarter" idx="35" hasCustomPrompt="1"/>
          </p:nvPr>
        </p:nvSpPr>
        <p:spPr>
          <a:xfrm>
            <a:off x="2932327" y="3401902"/>
            <a:ext cx="1714500" cy="167640"/>
          </a:xfrm>
          <a:prstGeom prst="rect">
            <a:avLst/>
          </a:prstGeom>
        </p:spPr>
        <p:txBody>
          <a:bodyPr lIns="0" tIns="0" rIns="0" bIns="0" anchor="t"/>
          <a:lstStyle>
            <a:lvl1pPr marL="0" indent="0" algn="ctr">
              <a:spcBef>
                <a:spcPts val="0"/>
              </a:spcBef>
              <a:spcAft>
                <a:spcPts val="1600"/>
              </a:spcAft>
              <a:buNone/>
              <a:defRPr sz="1000" b="0" i="0">
                <a:solidFill>
                  <a:srgbClr val="091E2C"/>
                </a:solidFill>
                <a:latin typeface="Segoe Sans Display" pitchFamily="2" charset="0"/>
                <a:cs typeface="Segoe Sans Display" pitchFamily="2" charset="0"/>
              </a:defRPr>
            </a:lvl1pPr>
          </a:lstStyle>
          <a:p>
            <a:pPr lvl="0"/>
            <a:r>
              <a:rPr lang="en-US"/>
              <a:t>Click to edit text styles</a:t>
            </a:r>
          </a:p>
        </p:txBody>
      </p:sp>
      <p:sp>
        <p:nvSpPr>
          <p:cNvPr id="24" name="Text 3">
            <a:extLst>
              <a:ext uri="{FF2B5EF4-FFF2-40B4-BE49-F238E27FC236}">
                <a16:creationId xmlns:a16="http://schemas.microsoft.com/office/drawing/2014/main" id="{E294C8BE-AAFE-2B9A-AE9F-A4D4A97FD681}"/>
              </a:ext>
            </a:extLst>
          </p:cNvPr>
          <p:cNvSpPr>
            <a:spLocks noGrp="1"/>
          </p:cNvSpPr>
          <p:nvPr>
            <p:ph type="body" sz="quarter" idx="36" hasCustomPrompt="1"/>
          </p:nvPr>
        </p:nvSpPr>
        <p:spPr>
          <a:xfrm>
            <a:off x="4714969" y="3401902"/>
            <a:ext cx="1714500" cy="167640"/>
          </a:xfrm>
          <a:prstGeom prst="rect">
            <a:avLst/>
          </a:prstGeom>
        </p:spPr>
        <p:txBody>
          <a:bodyPr lIns="0" tIns="0" rIns="0" bIns="0" anchor="t"/>
          <a:lstStyle>
            <a:lvl1pPr marL="0" indent="0" algn="ctr">
              <a:spcBef>
                <a:spcPts val="0"/>
              </a:spcBef>
              <a:spcAft>
                <a:spcPts val="1600"/>
              </a:spcAft>
              <a:buNone/>
              <a:defRPr sz="1000" b="0" i="0">
                <a:solidFill>
                  <a:srgbClr val="091E2C"/>
                </a:solidFill>
                <a:latin typeface="Segoe Sans Display" pitchFamily="2" charset="0"/>
                <a:cs typeface="Segoe Sans Display" pitchFamily="2" charset="0"/>
              </a:defRPr>
            </a:lvl1pPr>
          </a:lstStyle>
          <a:p>
            <a:pPr lvl="0"/>
            <a:r>
              <a:rPr lang="en-US"/>
              <a:t>Click to edit text styles</a:t>
            </a:r>
          </a:p>
        </p:txBody>
      </p:sp>
      <p:sp>
        <p:nvSpPr>
          <p:cNvPr id="25" name="Text 4">
            <a:extLst>
              <a:ext uri="{FF2B5EF4-FFF2-40B4-BE49-F238E27FC236}">
                <a16:creationId xmlns:a16="http://schemas.microsoft.com/office/drawing/2014/main" id="{269E78E9-7DF6-FAD4-8E84-12C4AD343BED}"/>
              </a:ext>
            </a:extLst>
          </p:cNvPr>
          <p:cNvSpPr>
            <a:spLocks noGrp="1"/>
          </p:cNvSpPr>
          <p:nvPr>
            <p:ph type="body" sz="quarter" idx="37" hasCustomPrompt="1"/>
          </p:nvPr>
        </p:nvSpPr>
        <p:spPr>
          <a:xfrm>
            <a:off x="6497612" y="3401902"/>
            <a:ext cx="1714500" cy="167640"/>
          </a:xfrm>
          <a:prstGeom prst="rect">
            <a:avLst/>
          </a:prstGeom>
        </p:spPr>
        <p:txBody>
          <a:bodyPr lIns="0" tIns="0" rIns="0" bIns="0" anchor="t"/>
          <a:lstStyle>
            <a:lvl1pPr marL="0" indent="0" algn="ctr">
              <a:spcBef>
                <a:spcPts val="0"/>
              </a:spcBef>
              <a:spcAft>
                <a:spcPts val="1600"/>
              </a:spcAft>
              <a:buNone/>
              <a:defRPr sz="1000" b="0" i="0">
                <a:solidFill>
                  <a:srgbClr val="091E2C"/>
                </a:solidFill>
                <a:latin typeface="Segoe Sans Display" pitchFamily="2" charset="0"/>
                <a:cs typeface="Segoe Sans Display" pitchFamily="2" charset="0"/>
              </a:defRPr>
            </a:lvl1pPr>
          </a:lstStyle>
          <a:p>
            <a:pPr lvl="0"/>
            <a:r>
              <a:rPr lang="en-US"/>
              <a:t>Click to edit text styles</a:t>
            </a:r>
          </a:p>
        </p:txBody>
      </p:sp>
      <p:sp>
        <p:nvSpPr>
          <p:cNvPr id="26" name="Text 5">
            <a:extLst>
              <a:ext uri="{FF2B5EF4-FFF2-40B4-BE49-F238E27FC236}">
                <a16:creationId xmlns:a16="http://schemas.microsoft.com/office/drawing/2014/main" id="{2C8237CB-EFD3-7F5B-756E-4A30D0CA3D0E}"/>
              </a:ext>
            </a:extLst>
          </p:cNvPr>
          <p:cNvSpPr>
            <a:spLocks noGrp="1"/>
          </p:cNvSpPr>
          <p:nvPr>
            <p:ph type="body" sz="quarter" idx="38" hasCustomPrompt="1"/>
          </p:nvPr>
        </p:nvSpPr>
        <p:spPr>
          <a:xfrm>
            <a:off x="8280254" y="3401902"/>
            <a:ext cx="1714500" cy="167640"/>
          </a:xfrm>
          <a:prstGeom prst="rect">
            <a:avLst/>
          </a:prstGeom>
        </p:spPr>
        <p:txBody>
          <a:bodyPr lIns="0" tIns="0" rIns="0" bIns="0" anchor="t"/>
          <a:lstStyle>
            <a:lvl1pPr marL="0" indent="0" algn="ctr">
              <a:spcBef>
                <a:spcPts val="0"/>
              </a:spcBef>
              <a:spcAft>
                <a:spcPts val="1600"/>
              </a:spcAft>
              <a:buNone/>
              <a:defRPr sz="1000" b="0" i="0">
                <a:solidFill>
                  <a:srgbClr val="091E2C"/>
                </a:solidFill>
                <a:latin typeface="Segoe Sans Display" pitchFamily="2" charset="0"/>
                <a:cs typeface="Segoe Sans Display" pitchFamily="2" charset="0"/>
              </a:defRPr>
            </a:lvl1pPr>
          </a:lstStyle>
          <a:p>
            <a:pPr lvl="0"/>
            <a:r>
              <a:rPr lang="en-US"/>
              <a:t>Click to edit text styles</a:t>
            </a:r>
          </a:p>
        </p:txBody>
      </p:sp>
      <p:sp>
        <p:nvSpPr>
          <p:cNvPr id="27" name="Text 6">
            <a:extLst>
              <a:ext uri="{FF2B5EF4-FFF2-40B4-BE49-F238E27FC236}">
                <a16:creationId xmlns:a16="http://schemas.microsoft.com/office/drawing/2014/main" id="{73EFBC33-2010-6505-A410-C37FF82F468E}"/>
              </a:ext>
            </a:extLst>
          </p:cNvPr>
          <p:cNvSpPr>
            <a:spLocks noGrp="1"/>
          </p:cNvSpPr>
          <p:nvPr>
            <p:ph type="body" sz="quarter" idx="39" hasCustomPrompt="1"/>
          </p:nvPr>
        </p:nvSpPr>
        <p:spPr>
          <a:xfrm>
            <a:off x="10062896" y="3401902"/>
            <a:ext cx="1714500" cy="167640"/>
          </a:xfrm>
          <a:prstGeom prst="rect">
            <a:avLst/>
          </a:prstGeom>
        </p:spPr>
        <p:txBody>
          <a:bodyPr lIns="0" tIns="0" rIns="0" bIns="0" anchor="t"/>
          <a:lstStyle>
            <a:lvl1pPr marL="0" indent="0" algn="ctr">
              <a:spcBef>
                <a:spcPts val="0"/>
              </a:spcBef>
              <a:spcAft>
                <a:spcPts val="1600"/>
              </a:spcAft>
              <a:buNone/>
              <a:defRPr sz="1000" b="0" i="0">
                <a:solidFill>
                  <a:srgbClr val="091E2C"/>
                </a:solidFill>
                <a:latin typeface="Segoe Sans Display" pitchFamily="2" charset="0"/>
                <a:cs typeface="Segoe Sans Display" pitchFamily="2" charset="0"/>
              </a:defRPr>
            </a:lvl1pPr>
          </a:lstStyle>
          <a:p>
            <a:pPr lvl="0"/>
            <a:r>
              <a:rPr lang="en-US"/>
              <a:t>Click to edit text styles</a:t>
            </a:r>
          </a:p>
        </p:txBody>
      </p:sp>
      <p:sp>
        <p:nvSpPr>
          <p:cNvPr id="28" name="Text 1">
            <a:extLst>
              <a:ext uri="{FF2B5EF4-FFF2-40B4-BE49-F238E27FC236}">
                <a16:creationId xmlns:a16="http://schemas.microsoft.com/office/drawing/2014/main" id="{2319043D-D325-FA20-8F30-FF1E1BCA5536}"/>
              </a:ext>
            </a:extLst>
          </p:cNvPr>
          <p:cNvSpPr>
            <a:spLocks noGrp="1"/>
          </p:cNvSpPr>
          <p:nvPr>
            <p:ph type="body" sz="quarter" idx="40" hasCustomPrompt="1"/>
          </p:nvPr>
        </p:nvSpPr>
        <p:spPr>
          <a:xfrm>
            <a:off x="1149773" y="4678517"/>
            <a:ext cx="1714500" cy="167640"/>
          </a:xfrm>
          <a:prstGeom prst="rect">
            <a:avLst/>
          </a:prstGeom>
        </p:spPr>
        <p:txBody>
          <a:bodyPr lIns="0" tIns="0" rIns="0" bIns="0" anchor="t"/>
          <a:lstStyle>
            <a:lvl1pPr marL="0" indent="0" algn="ctr">
              <a:spcBef>
                <a:spcPts val="0"/>
              </a:spcBef>
              <a:spcAft>
                <a:spcPts val="1600"/>
              </a:spcAft>
              <a:buNone/>
              <a:defRPr sz="1000" b="0" i="0">
                <a:solidFill>
                  <a:srgbClr val="091E2C"/>
                </a:solidFill>
                <a:latin typeface="Segoe Sans Display" pitchFamily="2" charset="0"/>
                <a:cs typeface="Segoe Sans Display" pitchFamily="2" charset="0"/>
              </a:defRPr>
            </a:lvl1pPr>
          </a:lstStyle>
          <a:p>
            <a:pPr lvl="0"/>
            <a:r>
              <a:rPr lang="en-US"/>
              <a:t>Click to edit text styles</a:t>
            </a:r>
          </a:p>
        </p:txBody>
      </p:sp>
      <p:sp>
        <p:nvSpPr>
          <p:cNvPr id="29" name="Text 2">
            <a:extLst>
              <a:ext uri="{FF2B5EF4-FFF2-40B4-BE49-F238E27FC236}">
                <a16:creationId xmlns:a16="http://schemas.microsoft.com/office/drawing/2014/main" id="{E8B5F6BB-15A9-B530-AF7C-3CFEA11C5BEE}"/>
              </a:ext>
            </a:extLst>
          </p:cNvPr>
          <p:cNvSpPr>
            <a:spLocks noGrp="1"/>
          </p:cNvSpPr>
          <p:nvPr>
            <p:ph type="body" sz="quarter" idx="41" hasCustomPrompt="1"/>
          </p:nvPr>
        </p:nvSpPr>
        <p:spPr>
          <a:xfrm>
            <a:off x="2932327" y="4678517"/>
            <a:ext cx="1714500" cy="167640"/>
          </a:xfrm>
          <a:prstGeom prst="rect">
            <a:avLst/>
          </a:prstGeom>
        </p:spPr>
        <p:txBody>
          <a:bodyPr lIns="0" tIns="0" rIns="0" bIns="0" anchor="t"/>
          <a:lstStyle>
            <a:lvl1pPr marL="0" indent="0" algn="ctr">
              <a:spcBef>
                <a:spcPts val="0"/>
              </a:spcBef>
              <a:spcAft>
                <a:spcPts val="1600"/>
              </a:spcAft>
              <a:buNone/>
              <a:defRPr sz="1000" b="0" i="0">
                <a:solidFill>
                  <a:srgbClr val="091E2C"/>
                </a:solidFill>
                <a:latin typeface="Segoe Sans Display" pitchFamily="2" charset="0"/>
                <a:cs typeface="Segoe Sans Display" pitchFamily="2" charset="0"/>
              </a:defRPr>
            </a:lvl1pPr>
          </a:lstStyle>
          <a:p>
            <a:pPr lvl="0"/>
            <a:r>
              <a:rPr lang="en-US"/>
              <a:t>Click to edit text styles</a:t>
            </a:r>
          </a:p>
        </p:txBody>
      </p:sp>
      <p:sp>
        <p:nvSpPr>
          <p:cNvPr id="30" name="Text 3">
            <a:extLst>
              <a:ext uri="{FF2B5EF4-FFF2-40B4-BE49-F238E27FC236}">
                <a16:creationId xmlns:a16="http://schemas.microsoft.com/office/drawing/2014/main" id="{D470B084-FAEA-41B8-7AE0-682016BFFDEC}"/>
              </a:ext>
            </a:extLst>
          </p:cNvPr>
          <p:cNvSpPr>
            <a:spLocks noGrp="1"/>
          </p:cNvSpPr>
          <p:nvPr>
            <p:ph type="body" sz="quarter" idx="42" hasCustomPrompt="1"/>
          </p:nvPr>
        </p:nvSpPr>
        <p:spPr>
          <a:xfrm>
            <a:off x="4714969" y="4678517"/>
            <a:ext cx="1714500" cy="167640"/>
          </a:xfrm>
          <a:prstGeom prst="rect">
            <a:avLst/>
          </a:prstGeom>
        </p:spPr>
        <p:txBody>
          <a:bodyPr lIns="0" tIns="0" rIns="0" bIns="0" anchor="t"/>
          <a:lstStyle>
            <a:lvl1pPr marL="0" indent="0" algn="ctr">
              <a:spcBef>
                <a:spcPts val="0"/>
              </a:spcBef>
              <a:spcAft>
                <a:spcPts val="1600"/>
              </a:spcAft>
              <a:buNone/>
              <a:defRPr sz="1000" b="0" i="0">
                <a:solidFill>
                  <a:srgbClr val="091E2C"/>
                </a:solidFill>
                <a:latin typeface="Segoe Sans Display" pitchFamily="2" charset="0"/>
                <a:cs typeface="Segoe Sans Display" pitchFamily="2" charset="0"/>
              </a:defRPr>
            </a:lvl1pPr>
          </a:lstStyle>
          <a:p>
            <a:pPr lvl="0"/>
            <a:r>
              <a:rPr lang="en-US"/>
              <a:t>Click to edit text styles</a:t>
            </a:r>
          </a:p>
        </p:txBody>
      </p:sp>
      <p:sp>
        <p:nvSpPr>
          <p:cNvPr id="31" name="Text 4">
            <a:extLst>
              <a:ext uri="{FF2B5EF4-FFF2-40B4-BE49-F238E27FC236}">
                <a16:creationId xmlns:a16="http://schemas.microsoft.com/office/drawing/2014/main" id="{76699D0F-F579-1F89-0C17-4540700C5B15}"/>
              </a:ext>
            </a:extLst>
          </p:cNvPr>
          <p:cNvSpPr>
            <a:spLocks noGrp="1"/>
          </p:cNvSpPr>
          <p:nvPr>
            <p:ph type="body" sz="quarter" idx="43" hasCustomPrompt="1"/>
          </p:nvPr>
        </p:nvSpPr>
        <p:spPr>
          <a:xfrm>
            <a:off x="6497612" y="4678517"/>
            <a:ext cx="1714500" cy="167640"/>
          </a:xfrm>
          <a:prstGeom prst="rect">
            <a:avLst/>
          </a:prstGeom>
        </p:spPr>
        <p:txBody>
          <a:bodyPr lIns="0" tIns="0" rIns="0" bIns="0" anchor="t"/>
          <a:lstStyle>
            <a:lvl1pPr marL="0" indent="0" algn="ctr">
              <a:spcBef>
                <a:spcPts val="0"/>
              </a:spcBef>
              <a:spcAft>
                <a:spcPts val="1600"/>
              </a:spcAft>
              <a:buNone/>
              <a:defRPr sz="1000" b="0" i="0">
                <a:solidFill>
                  <a:srgbClr val="091E2C"/>
                </a:solidFill>
                <a:latin typeface="Segoe Sans Display" pitchFamily="2" charset="0"/>
                <a:cs typeface="Segoe Sans Display" pitchFamily="2" charset="0"/>
              </a:defRPr>
            </a:lvl1pPr>
          </a:lstStyle>
          <a:p>
            <a:pPr lvl="0"/>
            <a:r>
              <a:rPr lang="en-US"/>
              <a:t>Click to edit text styles</a:t>
            </a:r>
          </a:p>
        </p:txBody>
      </p:sp>
      <p:sp>
        <p:nvSpPr>
          <p:cNvPr id="32" name="Text 5">
            <a:extLst>
              <a:ext uri="{FF2B5EF4-FFF2-40B4-BE49-F238E27FC236}">
                <a16:creationId xmlns:a16="http://schemas.microsoft.com/office/drawing/2014/main" id="{FBB8BF47-154C-7C9E-8F01-807FB5202C81}"/>
              </a:ext>
            </a:extLst>
          </p:cNvPr>
          <p:cNvSpPr>
            <a:spLocks noGrp="1"/>
          </p:cNvSpPr>
          <p:nvPr>
            <p:ph type="body" sz="quarter" idx="44" hasCustomPrompt="1"/>
          </p:nvPr>
        </p:nvSpPr>
        <p:spPr>
          <a:xfrm>
            <a:off x="8280254" y="4678517"/>
            <a:ext cx="1714500" cy="167640"/>
          </a:xfrm>
          <a:prstGeom prst="rect">
            <a:avLst/>
          </a:prstGeom>
        </p:spPr>
        <p:txBody>
          <a:bodyPr lIns="0" tIns="0" rIns="0" bIns="0" anchor="t"/>
          <a:lstStyle>
            <a:lvl1pPr marL="0" indent="0" algn="ctr">
              <a:spcBef>
                <a:spcPts val="0"/>
              </a:spcBef>
              <a:spcAft>
                <a:spcPts val="1600"/>
              </a:spcAft>
              <a:buNone/>
              <a:defRPr sz="1000" b="0" i="0">
                <a:solidFill>
                  <a:srgbClr val="091E2C"/>
                </a:solidFill>
                <a:latin typeface="Segoe Sans Display" pitchFamily="2" charset="0"/>
                <a:cs typeface="Segoe Sans Display" pitchFamily="2" charset="0"/>
              </a:defRPr>
            </a:lvl1pPr>
          </a:lstStyle>
          <a:p>
            <a:pPr lvl="0"/>
            <a:r>
              <a:rPr lang="en-US"/>
              <a:t>Click to edit text styles</a:t>
            </a:r>
          </a:p>
        </p:txBody>
      </p:sp>
      <p:sp>
        <p:nvSpPr>
          <p:cNvPr id="33" name="Text 6">
            <a:extLst>
              <a:ext uri="{FF2B5EF4-FFF2-40B4-BE49-F238E27FC236}">
                <a16:creationId xmlns:a16="http://schemas.microsoft.com/office/drawing/2014/main" id="{36018428-0D0D-1634-8195-84521F21854A}"/>
              </a:ext>
            </a:extLst>
          </p:cNvPr>
          <p:cNvSpPr>
            <a:spLocks noGrp="1"/>
          </p:cNvSpPr>
          <p:nvPr>
            <p:ph type="body" sz="quarter" idx="45" hasCustomPrompt="1"/>
          </p:nvPr>
        </p:nvSpPr>
        <p:spPr>
          <a:xfrm>
            <a:off x="10062896" y="4678517"/>
            <a:ext cx="1714500" cy="167640"/>
          </a:xfrm>
          <a:prstGeom prst="rect">
            <a:avLst/>
          </a:prstGeom>
        </p:spPr>
        <p:txBody>
          <a:bodyPr lIns="0" tIns="0" rIns="0" bIns="0" anchor="t"/>
          <a:lstStyle>
            <a:lvl1pPr marL="0" indent="0" algn="ctr">
              <a:spcBef>
                <a:spcPts val="0"/>
              </a:spcBef>
              <a:spcAft>
                <a:spcPts val="1600"/>
              </a:spcAft>
              <a:buNone/>
              <a:defRPr sz="1000" b="0" i="0">
                <a:solidFill>
                  <a:srgbClr val="091E2C"/>
                </a:solidFill>
                <a:latin typeface="Segoe Sans Display" pitchFamily="2" charset="0"/>
                <a:cs typeface="Segoe Sans Display" pitchFamily="2" charset="0"/>
              </a:defRPr>
            </a:lvl1pPr>
          </a:lstStyle>
          <a:p>
            <a:pPr lvl="0"/>
            <a:r>
              <a:rPr lang="en-US"/>
              <a:t>Click to edit text styles</a:t>
            </a:r>
          </a:p>
        </p:txBody>
      </p:sp>
      <p:sp>
        <p:nvSpPr>
          <p:cNvPr id="34" name="Title">
            <a:extLst>
              <a:ext uri="{FF2B5EF4-FFF2-40B4-BE49-F238E27FC236}">
                <a16:creationId xmlns:a16="http://schemas.microsoft.com/office/drawing/2014/main" id="{1C3AE9AA-6419-CA50-1A41-3E7CADFB0B90}"/>
              </a:ext>
            </a:extLst>
          </p:cNvPr>
          <p:cNvSpPr>
            <a:spLocks noGrp="1"/>
          </p:cNvSpPr>
          <p:nvPr>
            <p:ph type="title" hasCustomPrompt="1"/>
          </p:nvPr>
        </p:nvSpPr>
        <p:spPr>
          <a:xfrm>
            <a:off x="1150856" y="5478199"/>
            <a:ext cx="10499425" cy="719138"/>
          </a:xfrm>
          <a:prstGeom prst="rect">
            <a:avLst/>
          </a:prstGeom>
        </p:spPr>
        <p:txBody>
          <a:bodyPr lIns="0" tIns="0" rIns="0" bIns="0" numCol="1" anchor="b"/>
          <a:lstStyle>
            <a:lvl1pPr>
              <a:lnSpc>
                <a:spcPct val="100000"/>
              </a:lnSpc>
              <a:defRPr sz="2500" b="0" i="0" spc="-50" baseline="0">
                <a:solidFill>
                  <a:srgbClr val="000000"/>
                </a:solidFill>
                <a:latin typeface="Segoe Sans Display" pitchFamily="2" charset="0"/>
                <a:cs typeface="Segoe Sans Display" pitchFamily="2" charset="0"/>
              </a:defRPr>
            </a:lvl1pPr>
          </a:lstStyle>
          <a:p>
            <a:r>
              <a:rPr lang="en-US"/>
              <a:t>Topic</a:t>
            </a:r>
          </a:p>
        </p:txBody>
      </p:sp>
      <p:sp>
        <p:nvSpPr>
          <p:cNvPr id="35" name="Footer 1">
            <a:extLst>
              <a:ext uri="{FF2B5EF4-FFF2-40B4-BE49-F238E27FC236}">
                <a16:creationId xmlns:a16="http://schemas.microsoft.com/office/drawing/2014/main" id="{1A5F9E1F-BCDC-0A5F-2928-8ED0FDADD2E0}"/>
              </a:ext>
            </a:extLst>
          </p:cNvPr>
          <p:cNvSpPr txBox="1"/>
          <p:nvPr userDrawn="1"/>
        </p:nvSpPr>
        <p:spPr>
          <a:xfrm>
            <a:off x="1142999" y="364644"/>
            <a:ext cx="4321497" cy="107722"/>
          </a:xfrm>
          <a:prstGeom prst="rect">
            <a:avLst/>
          </a:prstGeom>
          <a:noFill/>
        </p:spPr>
        <p:txBody>
          <a:bodyPr wrap="square" lIns="0" tIns="0" rIns="0" bIns="0" rtlCol="0">
            <a:spAutoFit/>
          </a:bodyPr>
          <a:lstStyle/>
          <a:p>
            <a:pPr lvl="0"/>
            <a:r>
              <a:rPr lang="en-US" sz="700" b="0" i="0" spc="160" baseline="0">
                <a:solidFill>
                  <a:schemeClr val="tx1"/>
                </a:solidFill>
                <a:latin typeface="Segoe Sans Display" pitchFamily="2" charset="0"/>
                <a:cs typeface="Segoe Sans Display" pitchFamily="2" charset="0"/>
              </a:rPr>
              <a:t>MICROSOFT </a:t>
            </a:r>
            <a:r>
              <a:rPr lang="en-US" sz="700" b="0" i="0" kern="1200" spc="160" baseline="0">
                <a:solidFill>
                  <a:schemeClr val="tx1"/>
                </a:solidFill>
                <a:latin typeface="Segoe Sans Display" pitchFamily="2" charset="0"/>
                <a:ea typeface="+mn-ea"/>
                <a:cs typeface="Segoe Sans Display" pitchFamily="2" charset="0"/>
              </a:rPr>
              <a:t>SPOT ILLUSTRATION GUIDELINES / LIBRARY</a:t>
            </a:r>
          </a:p>
        </p:txBody>
      </p:sp>
      <p:sp>
        <p:nvSpPr>
          <p:cNvPr id="36" name="Footer 4">
            <a:extLst>
              <a:ext uri="{FF2B5EF4-FFF2-40B4-BE49-F238E27FC236}">
                <a16:creationId xmlns:a16="http://schemas.microsoft.com/office/drawing/2014/main" id="{FDD5C694-C95D-8B8B-6001-B21282E30CB0}"/>
              </a:ext>
            </a:extLst>
          </p:cNvPr>
          <p:cNvSpPr txBox="1"/>
          <p:nvPr userDrawn="1"/>
        </p:nvSpPr>
        <p:spPr>
          <a:xfrm>
            <a:off x="409269" y="2360507"/>
            <a:ext cx="800100" cy="165623"/>
          </a:xfrm>
          <a:prstGeom prst="rect">
            <a:avLst/>
          </a:prstGeom>
          <a:noFill/>
        </p:spPr>
        <p:txBody>
          <a:bodyPr wrap="square" lIns="0" tIns="0" rIns="0" bIns="0" rtlCol="0" anchor="t">
            <a:spAutoFit/>
          </a:bodyPr>
          <a:lstStyle/>
          <a:p>
            <a:pPr lvl="0">
              <a:lnSpc>
                <a:spcPts val="1433"/>
              </a:lnSpc>
            </a:pPr>
            <a:fld id="{B650ECDD-2E3C-8346-A0F2-9705B290DA2A}" type="slidenum">
              <a:rPr lang="en-US" sz="1000" b="0" i="0" spc="0" baseline="0" smtClean="0">
                <a:solidFill>
                  <a:srgbClr val="091E2C"/>
                </a:solidFill>
                <a:latin typeface="Segoe Sans Display" pitchFamily="2" charset="0"/>
                <a:cs typeface="Segoe Sans Display" pitchFamily="2" charset="0"/>
              </a:rPr>
              <a:pPr lvl="0">
                <a:lnSpc>
                  <a:spcPts val="1433"/>
                </a:lnSpc>
              </a:pPr>
              <a:t>‹#›</a:t>
            </a:fld>
            <a:endParaRPr lang="en-US" sz="916" b="0" i="0" spc="0" baseline="0">
              <a:solidFill>
                <a:srgbClr val="091E2C"/>
              </a:solidFill>
              <a:latin typeface="Segoe Sans Display" pitchFamily="2" charset="0"/>
              <a:cs typeface="Segoe Sans Display" pitchFamily="2" charset="0"/>
            </a:endParaRPr>
          </a:p>
        </p:txBody>
      </p:sp>
    </p:spTree>
    <p:extLst>
      <p:ext uri="{BB962C8B-B14F-4D97-AF65-F5344CB8AC3E}">
        <p14:creationId xmlns:p14="http://schemas.microsoft.com/office/powerpoint/2010/main" val="1358702780"/>
      </p:ext>
    </p:extLst>
  </p:cSld>
  <p:clrMapOvr>
    <a:masterClrMapping/>
  </p:clrMapOvr>
  <p:transition>
    <p:fade/>
  </p:transition>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userDrawn="1">
  <p:cSld name="Section_Divider_HelpfulLinks">
    <p:bg>
      <p:bgPr>
        <a:solidFill>
          <a:srgbClr val="463568"/>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ED6E2B83-748F-AE78-AE0F-87F21ED2E4AB}"/>
              </a:ext>
            </a:extLst>
          </p:cNvPr>
          <p:cNvSpPr>
            <a:spLocks noGrp="1"/>
          </p:cNvSpPr>
          <p:nvPr>
            <p:ph type="body" sz="quarter" idx="11"/>
          </p:nvPr>
        </p:nvSpPr>
        <p:spPr>
          <a:xfrm>
            <a:off x="1156369" y="4216089"/>
            <a:ext cx="3576638" cy="1916113"/>
          </a:xfrm>
          <a:prstGeom prst="rect">
            <a:avLst/>
          </a:prstGeom>
        </p:spPr>
        <p:txBody>
          <a:bodyPr lIns="0" tIns="0" rIns="0" bIns="0"/>
          <a:lstStyle>
            <a:lvl1pPr marL="0" indent="0">
              <a:lnSpc>
                <a:spcPts val="1800"/>
              </a:lnSpc>
              <a:spcBef>
                <a:spcPts val="0"/>
              </a:spcBef>
              <a:buFontTx/>
              <a:buNone/>
              <a:defRPr sz="1200">
                <a:solidFill>
                  <a:schemeClr val="bg1"/>
                </a:solidFill>
                <a:latin typeface="Segoe Sans Display" pitchFamily="2" charset="0"/>
                <a:cs typeface="Segoe Sans Display" pitchFamily="2" charset="0"/>
              </a:defRPr>
            </a:lvl1pPr>
            <a:lvl2pPr marL="228581" indent="0">
              <a:lnSpc>
                <a:spcPts val="1800"/>
              </a:lnSpc>
              <a:spcBef>
                <a:spcPts val="0"/>
              </a:spcBef>
              <a:buFontTx/>
              <a:buNone/>
              <a:defRPr sz="1200">
                <a:solidFill>
                  <a:schemeClr val="bg1"/>
                </a:solidFill>
              </a:defRPr>
            </a:lvl2pPr>
            <a:lvl3pPr marL="457164" indent="0">
              <a:lnSpc>
                <a:spcPts val="1800"/>
              </a:lnSpc>
              <a:buNone/>
              <a:defRPr sz="1200"/>
            </a:lvl3pPr>
            <a:lvl4pPr>
              <a:lnSpc>
                <a:spcPts val="1800"/>
              </a:lnSpc>
              <a:defRPr sz="1200"/>
            </a:lvl4pPr>
            <a:lvl5pPr>
              <a:lnSpc>
                <a:spcPts val="1800"/>
              </a:lnSpc>
              <a:defRPr sz="1200"/>
            </a:lvl5pPr>
          </a:lstStyle>
          <a:p>
            <a:pPr lvl="0"/>
            <a:r>
              <a:rPr lang="en-US"/>
              <a:t>Click to edit Master text styles</a:t>
            </a:r>
          </a:p>
        </p:txBody>
      </p:sp>
      <p:sp>
        <p:nvSpPr>
          <p:cNvPr id="8" name="Text Placeholder 7">
            <a:extLst>
              <a:ext uri="{FF2B5EF4-FFF2-40B4-BE49-F238E27FC236}">
                <a16:creationId xmlns:a16="http://schemas.microsoft.com/office/drawing/2014/main" id="{7BCB3424-79A4-2353-49D8-6ED9265E1F80}"/>
              </a:ext>
            </a:extLst>
          </p:cNvPr>
          <p:cNvSpPr>
            <a:spLocks noGrp="1"/>
          </p:cNvSpPr>
          <p:nvPr>
            <p:ph type="body" sz="quarter" idx="10"/>
          </p:nvPr>
        </p:nvSpPr>
        <p:spPr>
          <a:xfrm>
            <a:off x="1054100" y="2023908"/>
            <a:ext cx="5245100" cy="1504950"/>
          </a:xfrm>
          <a:prstGeom prst="rect">
            <a:avLst/>
          </a:prstGeom>
        </p:spPr>
        <p:txBody>
          <a:bodyPr lIns="0" tIns="0" rIns="0" bIns="0"/>
          <a:lstStyle>
            <a:lvl1pPr marL="0" indent="0">
              <a:lnSpc>
                <a:spcPts val="7300"/>
              </a:lnSpc>
              <a:spcBef>
                <a:spcPts val="0"/>
              </a:spcBef>
              <a:buFontTx/>
              <a:buNone/>
              <a:defRPr sz="6800" b="0" i="0">
                <a:solidFill>
                  <a:schemeClr val="bg1"/>
                </a:solidFill>
                <a:latin typeface="Segoe Sans Display" pitchFamily="2" charset="0"/>
                <a:cs typeface="Segoe Sans Display" pitchFamily="2" charset="0"/>
              </a:defRPr>
            </a:lvl1pPr>
          </a:lstStyle>
          <a:p>
            <a:pPr lvl="0"/>
            <a:r>
              <a:rPr lang="en-US"/>
              <a:t>Click to edit</a:t>
            </a:r>
          </a:p>
        </p:txBody>
      </p:sp>
      <p:sp>
        <p:nvSpPr>
          <p:cNvPr id="2" name="TextBox 1">
            <a:extLst>
              <a:ext uri="{FF2B5EF4-FFF2-40B4-BE49-F238E27FC236}">
                <a16:creationId xmlns:a16="http://schemas.microsoft.com/office/drawing/2014/main" id="{26096442-899D-283A-B75E-EF9C6CCDCFAA}"/>
              </a:ext>
            </a:extLst>
          </p:cNvPr>
          <p:cNvSpPr txBox="1"/>
          <p:nvPr userDrawn="1"/>
        </p:nvSpPr>
        <p:spPr>
          <a:xfrm>
            <a:off x="2753061" y="402337"/>
            <a:ext cx="65" cy="307777"/>
          </a:xfrm>
          <a:prstGeom prst="rect">
            <a:avLst/>
          </a:prstGeom>
          <a:noFill/>
        </p:spPr>
        <p:txBody>
          <a:bodyPr wrap="none" lIns="0" tIns="0" rIns="0" bIns="0" rtlCol="0">
            <a:spAutoFit/>
          </a:bodyPr>
          <a:lstStyle/>
          <a:p>
            <a:pPr algn="l"/>
            <a:endParaRPr lang="en-US" sz="2000" b="0" i="0">
              <a:solidFill>
                <a:schemeClr val="bg1"/>
              </a:solidFill>
              <a:latin typeface="Segoe UI" panose="020B0502040204020203" pitchFamily="34" charset="0"/>
            </a:endParaRPr>
          </a:p>
        </p:txBody>
      </p:sp>
      <p:sp>
        <p:nvSpPr>
          <p:cNvPr id="4" name="Footer 4">
            <a:extLst>
              <a:ext uri="{FF2B5EF4-FFF2-40B4-BE49-F238E27FC236}">
                <a16:creationId xmlns:a16="http://schemas.microsoft.com/office/drawing/2014/main" id="{38050C02-1A46-C09F-3BAC-B1EEE4C46FBF}"/>
              </a:ext>
            </a:extLst>
          </p:cNvPr>
          <p:cNvSpPr txBox="1"/>
          <p:nvPr userDrawn="1"/>
        </p:nvSpPr>
        <p:spPr>
          <a:xfrm>
            <a:off x="409269" y="2386584"/>
            <a:ext cx="800100" cy="256480"/>
          </a:xfrm>
          <a:prstGeom prst="rect">
            <a:avLst/>
          </a:prstGeom>
          <a:noFill/>
        </p:spPr>
        <p:txBody>
          <a:bodyPr wrap="square" lIns="0" tIns="0" rIns="0" bIns="0" rtlCol="0" anchor="t">
            <a:spAutoFit/>
          </a:bodyPr>
          <a:lstStyle/>
          <a:p>
            <a:pPr lvl="0">
              <a:lnSpc>
                <a:spcPts val="2000"/>
              </a:lnSpc>
            </a:pPr>
            <a:fld id="{B650ECDD-2E3C-8346-A0F2-9705B290DA2A}" type="slidenum">
              <a:rPr lang="en-US" sz="2000" b="0" i="0" spc="20" baseline="0" smtClean="0">
                <a:solidFill>
                  <a:srgbClr val="FFF8F3"/>
                </a:solidFill>
                <a:latin typeface="Segoe Sans Display" pitchFamily="2" charset="0"/>
                <a:cs typeface="Segoe Sans Display" pitchFamily="2" charset="0"/>
              </a:rPr>
              <a:pPr lvl="0">
                <a:lnSpc>
                  <a:spcPts val="2000"/>
                </a:lnSpc>
              </a:pPr>
              <a:t>‹#›</a:t>
            </a:fld>
            <a:endParaRPr lang="en-US" sz="2000" b="0" i="0" spc="20" baseline="0">
              <a:solidFill>
                <a:srgbClr val="FFF8F3"/>
              </a:solidFill>
              <a:latin typeface="Segoe Sans Display" pitchFamily="2" charset="0"/>
              <a:cs typeface="Segoe Sans Display" pitchFamily="2" charset="0"/>
            </a:endParaRPr>
          </a:p>
        </p:txBody>
      </p:sp>
      <p:sp>
        <p:nvSpPr>
          <p:cNvPr id="3" name="Footer 1">
            <a:extLst>
              <a:ext uri="{FF2B5EF4-FFF2-40B4-BE49-F238E27FC236}">
                <a16:creationId xmlns:a16="http://schemas.microsoft.com/office/drawing/2014/main" id="{DE200D7D-69CB-135D-B479-363FC81ACCD4}"/>
              </a:ext>
            </a:extLst>
          </p:cNvPr>
          <p:cNvSpPr txBox="1"/>
          <p:nvPr userDrawn="1"/>
        </p:nvSpPr>
        <p:spPr>
          <a:xfrm>
            <a:off x="1142999" y="364644"/>
            <a:ext cx="3833537" cy="107722"/>
          </a:xfrm>
          <a:prstGeom prst="rect">
            <a:avLst/>
          </a:prstGeom>
          <a:noFill/>
        </p:spPr>
        <p:txBody>
          <a:bodyPr wrap="square" lIns="0" tIns="0" rIns="0" bIns="0" rtlCol="0">
            <a:spAutoFit/>
          </a:bodyPr>
          <a:lstStyle/>
          <a:p>
            <a:pPr lvl="0"/>
            <a:r>
              <a:rPr lang="en-US" sz="700" b="0" i="0" spc="160" baseline="0">
                <a:solidFill>
                  <a:schemeClr val="bg1"/>
                </a:solidFill>
                <a:latin typeface="Segoe Sans Display" pitchFamily="2" charset="0"/>
                <a:cs typeface="Segoe Sans Display" pitchFamily="2" charset="0"/>
              </a:rPr>
              <a:t>MICROSOFT </a:t>
            </a:r>
            <a:r>
              <a:rPr lang="en-US" sz="700" b="0" i="0" kern="1200" spc="160" baseline="0">
                <a:solidFill>
                  <a:schemeClr val="bg1"/>
                </a:solidFill>
                <a:latin typeface="Segoe Sans Display" pitchFamily="2" charset="0"/>
                <a:ea typeface="+mn-ea"/>
                <a:cs typeface="Segoe Sans Display" pitchFamily="2" charset="0"/>
              </a:rPr>
              <a:t>SPOT ILLUSTRATION GUIDELINES / RESOURCES</a:t>
            </a:r>
          </a:p>
        </p:txBody>
      </p:sp>
    </p:spTree>
    <p:extLst>
      <p:ext uri="{BB962C8B-B14F-4D97-AF65-F5344CB8AC3E}">
        <p14:creationId xmlns:p14="http://schemas.microsoft.com/office/powerpoint/2010/main" val="3322553709"/>
      </p:ext>
    </p:extLst>
  </p:cSld>
  <p:clrMapOvr>
    <a:masterClrMapping/>
  </p:clrMapOvr>
  <p:transition>
    <p:fade/>
  </p:transition>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4A056-F55F-4174-A9EE-71AF01F84E14}"/>
              </a:ext>
            </a:extLst>
          </p:cNvPr>
          <p:cNvSpPr>
            <a:spLocks noGrp="1"/>
          </p:cNvSpPr>
          <p:nvPr>
            <p:ph type="title"/>
          </p:nvPr>
        </p:nvSpPr>
        <p:spPr>
          <a:xfrm>
            <a:off x="1017638" y="-558"/>
            <a:ext cx="11174362" cy="646331"/>
          </a:xfrm>
          <a:solidFill>
            <a:srgbClr val="2174B9"/>
          </a:solidFill>
        </p:spPr>
        <p:txBody>
          <a:bodyPr lIns="91440">
            <a:normAutofit/>
          </a:bodyPr>
          <a:lstStyle>
            <a:lvl1pPr>
              <a:defRPr kumimoji="0" lang="en-US" sz="3600" b="0" i="0" u="none" strike="noStrike" kern="1200" cap="none" spc="-133" normalizeH="0" baseline="0" dirty="0">
                <a:ln w="3175">
                  <a:noFill/>
                </a:ln>
                <a:solidFill>
                  <a:prstClr val="white"/>
                </a:solidFill>
                <a:effectLst/>
                <a:uLnTx/>
                <a:uFillTx/>
                <a:latin typeface="Segoe UI Light"/>
                <a:ea typeface="+mn-ea"/>
                <a:cs typeface="Arial"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Click to edit Master title style</a:t>
            </a:r>
          </a:p>
        </p:txBody>
      </p:sp>
      <p:sp>
        <p:nvSpPr>
          <p:cNvPr id="3" name="Date Placeholder 2">
            <a:extLst>
              <a:ext uri="{FF2B5EF4-FFF2-40B4-BE49-F238E27FC236}">
                <a16:creationId xmlns:a16="http://schemas.microsoft.com/office/drawing/2014/main" id="{A0F5B87A-46B8-40D0-B5FA-AB13037E7233}"/>
              </a:ext>
            </a:extLst>
          </p:cNvPr>
          <p:cNvSpPr>
            <a:spLocks noGrp="1"/>
          </p:cNvSpPr>
          <p:nvPr>
            <p:ph type="dt" sz="half" idx="10"/>
          </p:nvPr>
        </p:nvSpPr>
        <p:spPr>
          <a:xfrm>
            <a:off x="179437" y="6356350"/>
            <a:ext cx="2743200" cy="365125"/>
          </a:xfrm>
        </p:spPr>
        <p:txBody>
          <a:bodyPr/>
          <a:lstStyle/>
          <a:p>
            <a:fld id="{A82C265E-AF4B-4BAB-8A6D-CC90BBE6F4E2}" type="datetimeFigureOut">
              <a:rPr lang="en-US" smtClean="0"/>
              <a:t>10/30/2024</a:t>
            </a:fld>
            <a:endParaRPr lang="en-US"/>
          </a:p>
        </p:txBody>
      </p:sp>
      <p:sp>
        <p:nvSpPr>
          <p:cNvPr id="4" name="Footer Placeholder 3">
            <a:extLst>
              <a:ext uri="{FF2B5EF4-FFF2-40B4-BE49-F238E27FC236}">
                <a16:creationId xmlns:a16="http://schemas.microsoft.com/office/drawing/2014/main" id="{F2BCE7E7-3E67-4571-8D31-694E64D6D86E}"/>
              </a:ext>
            </a:extLst>
          </p:cNvPr>
          <p:cNvSpPr>
            <a:spLocks noGrp="1"/>
          </p:cNvSpPr>
          <p:nvPr>
            <p:ph type="ftr" sz="quarter" idx="11"/>
          </p:nvPr>
        </p:nvSpPr>
        <p:spPr>
          <a:xfrm>
            <a:off x="1643449" y="6356350"/>
            <a:ext cx="8905102" cy="365125"/>
          </a:xfrm>
        </p:spPr>
        <p:txBody>
          <a:bodyPr/>
          <a:lstStyle/>
          <a:p>
            <a:r>
              <a:rPr lang="en-US" sz="1800"/>
              <a:t>Microsoft Confidential—Proprietary Information—Subject to Non-Disclosure Agreement</a:t>
            </a:r>
            <a:endParaRPr lang="en-US" sz="1800">
              <a:latin typeface="Aptos" panose="020B0004020202020204" pitchFamily="34" charset="0"/>
            </a:endParaRPr>
          </a:p>
        </p:txBody>
      </p:sp>
      <p:sp>
        <p:nvSpPr>
          <p:cNvPr id="5" name="Slide Number Placeholder 4">
            <a:extLst>
              <a:ext uri="{FF2B5EF4-FFF2-40B4-BE49-F238E27FC236}">
                <a16:creationId xmlns:a16="http://schemas.microsoft.com/office/drawing/2014/main" id="{20368986-D24D-4771-8FF3-360C5A8C03B9}"/>
              </a:ext>
            </a:extLst>
          </p:cNvPr>
          <p:cNvSpPr>
            <a:spLocks noGrp="1"/>
          </p:cNvSpPr>
          <p:nvPr>
            <p:ph type="sldNum" sz="quarter" idx="12"/>
          </p:nvPr>
        </p:nvSpPr>
        <p:spPr>
          <a:xfrm>
            <a:off x="9278470" y="6356350"/>
            <a:ext cx="2743200" cy="365125"/>
          </a:xfrm>
        </p:spPr>
        <p:txBody>
          <a:bodyPr/>
          <a:lstStyle/>
          <a:p>
            <a:fld id="{376AE4EB-FD6F-4F88-BC93-28E413E08427}" type="slidenum">
              <a:rPr lang="en-US" smtClean="0"/>
              <a:t>‹#›</a:t>
            </a:fld>
            <a:endParaRPr lang="en-US"/>
          </a:p>
        </p:txBody>
      </p:sp>
      <p:sp>
        <p:nvSpPr>
          <p:cNvPr id="8" name="Content Placeholder 2">
            <a:extLst>
              <a:ext uri="{FF2B5EF4-FFF2-40B4-BE49-F238E27FC236}">
                <a16:creationId xmlns:a16="http://schemas.microsoft.com/office/drawing/2014/main" id="{B46FF6A4-D6BE-BF6B-851A-1AD7B208D70D}"/>
              </a:ext>
            </a:extLst>
          </p:cNvPr>
          <p:cNvSpPr>
            <a:spLocks noGrp="1"/>
          </p:cNvSpPr>
          <p:nvPr>
            <p:ph idx="1"/>
          </p:nvPr>
        </p:nvSpPr>
        <p:spPr>
          <a:xfrm>
            <a:off x="179437" y="986118"/>
            <a:ext cx="11842233" cy="51908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5243421"/>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8C8A0-BD59-3E94-8D8D-48D18DAF62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ED4C0B-73CB-AFD6-CE94-722B7013DA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21FD4-880B-CA57-D6B5-C7DFD2BA464F}"/>
              </a:ext>
            </a:extLst>
          </p:cNvPr>
          <p:cNvSpPr>
            <a:spLocks noGrp="1"/>
          </p:cNvSpPr>
          <p:nvPr>
            <p:ph type="dt" sz="half" idx="10"/>
          </p:nvPr>
        </p:nvSpPr>
        <p:spPr/>
        <p:txBody>
          <a:bodyPr/>
          <a:lstStyle/>
          <a:p>
            <a:fld id="{6C3A061A-181A-4BA3-800C-0DE94B864533}" type="datetimeFigureOut">
              <a:rPr lang="en-US" smtClean="0"/>
              <a:t>10/30/2024</a:t>
            </a:fld>
            <a:endParaRPr lang="en-US"/>
          </a:p>
        </p:txBody>
      </p:sp>
      <p:sp>
        <p:nvSpPr>
          <p:cNvPr id="5" name="Footer Placeholder 4">
            <a:extLst>
              <a:ext uri="{FF2B5EF4-FFF2-40B4-BE49-F238E27FC236}">
                <a16:creationId xmlns:a16="http://schemas.microsoft.com/office/drawing/2014/main" id="{85FE82A3-EF2B-8FED-299D-F943790E9F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E68DD9-B058-B283-5FF3-7D4360342225}"/>
              </a:ext>
            </a:extLst>
          </p:cNvPr>
          <p:cNvSpPr>
            <a:spLocks noGrp="1"/>
          </p:cNvSpPr>
          <p:nvPr>
            <p:ph type="sldNum" sz="quarter" idx="12"/>
          </p:nvPr>
        </p:nvSpPr>
        <p:spPr/>
        <p:txBody>
          <a:bodyPr/>
          <a:lstStyle/>
          <a:p>
            <a:fld id="{F9FF7AE7-DAAB-46ED-91ED-CF42B6966771}" type="slidenum">
              <a:rPr lang="en-US" smtClean="0"/>
              <a:t>‹#›</a:t>
            </a:fld>
            <a:endParaRPr lang="en-US"/>
          </a:p>
        </p:txBody>
      </p:sp>
    </p:spTree>
    <p:extLst>
      <p:ext uri="{BB962C8B-B14F-4D97-AF65-F5344CB8AC3E}">
        <p14:creationId xmlns:p14="http://schemas.microsoft.com/office/powerpoint/2010/main" val="391266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151717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493929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38960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445370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5439942"/>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867755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0945649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9395839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28855317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282456831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94395493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53834537"/>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72998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87992"/>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6138191"/>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905682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70931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136035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4033783"/>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9119062"/>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963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D59D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711513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5766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897257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437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529380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9194576"/>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95442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95163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7292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6728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8112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6666784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692855426"/>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2725561966"/>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674155721"/>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1443281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51363277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752592370"/>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95777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42900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4787481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5891708"/>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9063278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6309767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38034706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8237209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5944006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095985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7930131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80544487"/>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0451058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25430549"/>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6616008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096746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54013776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5034921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75368841"/>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cstate="screen">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cstate="screen">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9175860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cstate="screen">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cstate="screen">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cstate="screen">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4344804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cstate="screen">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cstate="screen">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cstate="screen">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cstate="screen">
              <a:extLst>
                <a:ext uri="{28A0092B-C50C-407E-A947-70E740481C1C}">
                  <a14:useLocalDpi xmlns:a14="http://schemas.microsoft.com/office/drawing/2010/main"/>
                </a:ext>
              </a:extLst>
            </a:blip>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6384205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11477983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422017748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141864967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30418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26980429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76822445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82906741"/>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3454634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75028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8173875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35610063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31418816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154567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946546024"/>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733240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Color Bkg">
    <p:bg>
      <p:bgPr>
        <a:solidFill>
          <a:srgbClr val="3B2E58"/>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25582247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390425356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1231418694"/>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336126208"/>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2775107915"/>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402699524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03973363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55031816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06775916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8897813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9024337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276535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89068352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68611548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20176426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5004105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078865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9101416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21641934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62673674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253875785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92709259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image" Target="../media/image1.emf"/><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21"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455545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 id="2147483778" r:id="rId118"/>
    <p:sldLayoutId id="2147483779" r:id="rId119"/>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4.xml"/><Relationship Id="rId4" Type="http://schemas.openxmlformats.org/officeDocument/2006/relationships/image" Target="../media/image41.svg"/></Relationships>
</file>

<file path=ppt/slides/_rels/slide2.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jpeg"/><Relationship Id="rId2" Type="http://schemas.openxmlformats.org/officeDocument/2006/relationships/notesSlide" Target="../notesSlides/notesSlide1.xml"/><Relationship Id="rId1" Type="http://schemas.openxmlformats.org/officeDocument/2006/relationships/slideLayout" Target="../slideLayouts/slideLayout22.xml"/><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slides/_rels/slide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22.xml"/><Relationship Id="rId5" Type="http://schemas.openxmlformats.org/officeDocument/2006/relationships/image" Target="../media/image47.png"/><Relationship Id="rId4" Type="http://schemas.openxmlformats.org/officeDocument/2006/relationships/image" Target="../media/image43.svg"/></Relationships>
</file>

<file path=ppt/slides/_rels/slide4.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5.jpeg"/><Relationship Id="rId3" Type="http://schemas.openxmlformats.org/officeDocument/2006/relationships/image" Target="../media/image42.png"/><Relationship Id="rId7" Type="http://schemas.openxmlformats.org/officeDocument/2006/relationships/image" Target="../media/image50.jpeg"/><Relationship Id="rId12" Type="http://schemas.openxmlformats.org/officeDocument/2006/relationships/hyperlink" Target="https://fity.club/lists/suggestions/data-sources/" TargetMode="External"/><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jpeg"/><Relationship Id="rId4" Type="http://schemas.openxmlformats.org/officeDocument/2006/relationships/image" Target="../media/image43.svg"/><Relationship Id="rId9" Type="http://schemas.openxmlformats.org/officeDocument/2006/relationships/image" Target="../media/image52.jpeg"/></Relationships>
</file>

<file path=ppt/slides/_rels/slide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43.svg"/></Relationships>
</file>

<file path=ppt/slides/_rels/slide6.xml.rels><?xml version="1.0" encoding="UTF-8" standalone="yes"?>
<Relationships xmlns="http://schemas.openxmlformats.org/package/2006/relationships"><Relationship Id="rId8" Type="http://schemas.openxmlformats.org/officeDocument/2006/relationships/image" Target="../media/image63.jpeg"/><Relationship Id="rId3" Type="http://schemas.openxmlformats.org/officeDocument/2006/relationships/image" Target="../media/image59.jpeg"/><Relationship Id="rId7" Type="http://schemas.openxmlformats.org/officeDocument/2006/relationships/image" Target="../media/image49.png"/><Relationship Id="rId2" Type="http://schemas.openxmlformats.org/officeDocument/2006/relationships/image" Target="../media/image58.png"/><Relationship Id="rId1" Type="http://schemas.openxmlformats.org/officeDocument/2006/relationships/slideLayout" Target="../slideLayouts/slideLayout2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561C3C-CB56-75A4-EEFD-E035D3947479}"/>
              </a:ext>
            </a:extLst>
          </p:cNvPr>
          <p:cNvPicPr>
            <a:picLocks noChangeAspect="1"/>
          </p:cNvPicPr>
          <p:nvPr/>
        </p:nvPicPr>
        <p:blipFill rotWithShape="1">
          <a:blip r:embed="rId2" cstate="screen">
            <a:alphaModFix amt="20000"/>
            <a:extLst>
              <a:ext uri="{28A0092B-C50C-407E-A947-70E740481C1C}">
                <a14:useLocalDpi xmlns:a14="http://schemas.microsoft.com/office/drawing/2010/main"/>
              </a:ext>
            </a:extLst>
          </a:blip>
          <a:srcRect/>
          <a:stretch/>
        </p:blipFill>
        <p:spPr>
          <a:xfrm>
            <a:off x="4358354" y="-1"/>
            <a:ext cx="7833645" cy="6857999"/>
          </a:xfrm>
          <a:prstGeom prst="rect">
            <a:avLst/>
          </a:prstGeom>
        </p:spPr>
      </p:pic>
      <p:sp>
        <p:nvSpPr>
          <p:cNvPr id="2" name="Title 1">
            <a:extLst>
              <a:ext uri="{FF2B5EF4-FFF2-40B4-BE49-F238E27FC236}">
                <a16:creationId xmlns:a16="http://schemas.microsoft.com/office/drawing/2014/main" id="{69622516-39DF-6BB0-30D5-D9705792EEEC}"/>
              </a:ext>
            </a:extLst>
          </p:cNvPr>
          <p:cNvSpPr>
            <a:spLocks noGrp="1"/>
          </p:cNvSpPr>
          <p:nvPr>
            <p:ph type="title"/>
          </p:nvPr>
        </p:nvSpPr>
        <p:spPr>
          <a:xfrm>
            <a:off x="465426" y="585788"/>
            <a:ext cx="3427702" cy="3118624"/>
          </a:xfrm>
        </p:spPr>
        <p:txBody>
          <a:bodyPr/>
          <a:lstStyle/>
          <a:p>
            <a:r>
              <a:rPr lang="en-US"/>
              <a:t>Azure Data Transfer</a:t>
            </a:r>
            <a:br>
              <a:rPr lang="en-US"/>
            </a:br>
            <a:br>
              <a:rPr lang="en-US"/>
            </a:br>
            <a:r>
              <a:rPr lang="en-US"/>
              <a:t>CDS as a Service</a:t>
            </a:r>
            <a:br>
              <a:rPr lang="en-US"/>
            </a:br>
            <a:br>
              <a:rPr lang="en-US"/>
            </a:br>
            <a:endParaRPr lang="en-US"/>
          </a:p>
        </p:txBody>
      </p:sp>
      <p:sp>
        <p:nvSpPr>
          <p:cNvPr id="3" name="Text Placeholder 2">
            <a:extLst>
              <a:ext uri="{FF2B5EF4-FFF2-40B4-BE49-F238E27FC236}">
                <a16:creationId xmlns:a16="http://schemas.microsoft.com/office/drawing/2014/main" id="{D0650269-3D54-B553-D8BD-0600DD9E19DB}"/>
              </a:ext>
            </a:extLst>
          </p:cNvPr>
          <p:cNvSpPr>
            <a:spLocks noGrp="1"/>
          </p:cNvSpPr>
          <p:nvPr>
            <p:ph type="body" sz="quarter" idx="11"/>
          </p:nvPr>
        </p:nvSpPr>
        <p:spPr/>
        <p:txBody>
          <a:bodyPr/>
          <a:lstStyle/>
          <a:p>
            <a:r>
              <a:rPr lang="en-US" sz="2800"/>
              <a:t>Enterprise Cross Domain Service that enables customers to securely transfer data using Azure into Air-Gapped Clouds</a:t>
            </a:r>
          </a:p>
          <a:p>
            <a:pPr lvl="1"/>
            <a:r>
              <a:rPr lang="en-US" sz="2800"/>
              <a:t>Designed to meet NCDSMO Raise the Bar security requirements</a:t>
            </a:r>
          </a:p>
          <a:p>
            <a:pPr lvl="1"/>
            <a:r>
              <a:rPr lang="en-US" sz="2800"/>
              <a:t>Built as a multi-region solution for mission resilience</a:t>
            </a:r>
          </a:p>
          <a:p>
            <a:pPr lvl="1"/>
            <a:r>
              <a:rPr lang="en-US" sz="2800"/>
              <a:t>Operated 24x7 365 days per year</a:t>
            </a:r>
          </a:p>
          <a:p>
            <a:pPr lvl="1"/>
            <a:r>
              <a:rPr lang="en-US" sz="2800"/>
              <a:t>Available now for US Government and National Industrial Security Program (NISP) customers</a:t>
            </a:r>
            <a:endParaRPr lang="en-US"/>
          </a:p>
        </p:txBody>
      </p:sp>
      <p:pic>
        <p:nvPicPr>
          <p:cNvPr id="6" name="Graphic 5">
            <a:extLst>
              <a:ext uri="{FF2B5EF4-FFF2-40B4-BE49-F238E27FC236}">
                <a16:creationId xmlns:a16="http://schemas.microsoft.com/office/drawing/2014/main" id="{0B9163A1-A0D2-F4A6-CAEA-EE7A20312046}"/>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55044" y="3772115"/>
            <a:ext cx="4048464" cy="2755988"/>
          </a:xfrm>
          <a:prstGeom prst="rect">
            <a:avLst/>
          </a:prstGeom>
        </p:spPr>
      </p:pic>
    </p:spTree>
    <p:extLst>
      <p:ext uri="{BB962C8B-B14F-4D97-AF65-F5344CB8AC3E}">
        <p14:creationId xmlns:p14="http://schemas.microsoft.com/office/powerpoint/2010/main" val="10171481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7C78D-5D66-A2D7-2AF5-B21212DFCFD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466EDE6-BA0B-697A-2632-C6BFE03C2EEB}"/>
              </a:ext>
            </a:extLst>
          </p:cNvPr>
          <p:cNvSpPr>
            <a:spLocks noGrp="1"/>
          </p:cNvSpPr>
          <p:nvPr>
            <p:ph type="title"/>
          </p:nvPr>
        </p:nvSpPr>
        <p:spPr>
          <a:xfrm>
            <a:off x="588262" y="180201"/>
            <a:ext cx="11268457" cy="1107996"/>
          </a:xfrm>
        </p:spPr>
        <p:txBody>
          <a:bodyPr/>
          <a:lstStyle/>
          <a:p>
            <a:r>
              <a:rPr lang="en-US"/>
              <a:t>Azure Data Transfer - How it works (Blobs | Messaging)</a:t>
            </a:r>
          </a:p>
        </p:txBody>
      </p:sp>
      <p:grpSp>
        <p:nvGrpSpPr>
          <p:cNvPr id="23" name="Group 22">
            <a:extLst>
              <a:ext uri="{FF2B5EF4-FFF2-40B4-BE49-F238E27FC236}">
                <a16:creationId xmlns:a16="http://schemas.microsoft.com/office/drawing/2014/main" id="{07D85BC8-E1C7-45CA-E725-7BA15EAE9541}"/>
              </a:ext>
            </a:extLst>
          </p:cNvPr>
          <p:cNvGrpSpPr/>
          <p:nvPr/>
        </p:nvGrpSpPr>
        <p:grpSpPr>
          <a:xfrm>
            <a:off x="8511381" y="3247225"/>
            <a:ext cx="3057950" cy="3251540"/>
            <a:chOff x="3376940" y="4956353"/>
            <a:chExt cx="2509510" cy="2668380"/>
          </a:xfrm>
        </p:grpSpPr>
        <p:sp>
          <p:nvSpPr>
            <p:cNvPr id="30" name="Rounded Rectangle 131">
              <a:extLst>
                <a:ext uri="{FF2B5EF4-FFF2-40B4-BE49-F238E27FC236}">
                  <a16:creationId xmlns:a16="http://schemas.microsoft.com/office/drawing/2014/main" id="{D995EB8A-A6CF-34C7-A568-F44112F0B0CB}"/>
                </a:ext>
              </a:extLst>
            </p:cNvPr>
            <p:cNvSpPr/>
            <p:nvPr/>
          </p:nvSpPr>
          <p:spPr bwMode="auto">
            <a:xfrm>
              <a:off x="3376940" y="5511915"/>
              <a:ext cx="2509510" cy="2112818"/>
            </a:xfrm>
            <a:prstGeom prst="roundRect">
              <a:avLst>
                <a:gd name="adj" fmla="val 3552"/>
              </a:avLst>
            </a:prstGeom>
            <a:solidFill>
              <a:srgbClr val="3B2E58"/>
            </a:solidFill>
            <a:ln w="9525" cap="flat" cmpd="sng" algn="ctr">
              <a:solidFill>
                <a:srgbClr val="E6E6E6"/>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pic>
          <p:nvPicPr>
            <p:cNvPr id="31" name="Graphic 30">
              <a:extLst>
                <a:ext uri="{FF2B5EF4-FFF2-40B4-BE49-F238E27FC236}">
                  <a16:creationId xmlns:a16="http://schemas.microsoft.com/office/drawing/2014/main" id="{40F46A9F-B971-0EDD-3BD2-DB0C73A463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3055" y="4956353"/>
              <a:ext cx="1097280" cy="1097280"/>
            </a:xfrm>
            <a:prstGeom prst="rect">
              <a:avLst/>
            </a:prstGeom>
            <a:effectLst/>
          </p:spPr>
        </p:pic>
      </p:grpSp>
      <p:sp>
        <p:nvSpPr>
          <p:cNvPr id="24" name="TextBox 23">
            <a:extLst>
              <a:ext uri="{FF2B5EF4-FFF2-40B4-BE49-F238E27FC236}">
                <a16:creationId xmlns:a16="http://schemas.microsoft.com/office/drawing/2014/main" id="{A92AAB20-B7AA-833A-0595-4C9125AEF804}"/>
              </a:ext>
            </a:extLst>
          </p:cNvPr>
          <p:cNvSpPr txBox="1"/>
          <p:nvPr/>
        </p:nvSpPr>
        <p:spPr>
          <a:xfrm>
            <a:off x="8772070" y="4418289"/>
            <a:ext cx="2581057" cy="225024"/>
          </a:xfrm>
          <a:prstGeom prst="rect">
            <a:avLst/>
          </a:prstGeom>
          <a:solidFill>
            <a:srgbClr val="E6E6E6"/>
          </a:solidFill>
          <a:ln w="10795" cap="flat" cmpd="sng" algn="ctr">
            <a:solidFill>
              <a:srgbClr val="737373">
                <a:shade val="50000"/>
              </a:srgbClr>
            </a:solidFill>
            <a:prstDash val="solid"/>
          </a:ln>
          <a:effectLst/>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Segoe UI"/>
                <a:ea typeface="+mn-ea"/>
                <a:cs typeface="+mn-cs"/>
              </a:rPr>
              <a:t>Tenant</a:t>
            </a:r>
          </a:p>
        </p:txBody>
      </p:sp>
      <p:sp>
        <p:nvSpPr>
          <p:cNvPr id="25" name="Rectangle 24">
            <a:extLst>
              <a:ext uri="{FF2B5EF4-FFF2-40B4-BE49-F238E27FC236}">
                <a16:creationId xmlns:a16="http://schemas.microsoft.com/office/drawing/2014/main" id="{E3275796-B786-2CFB-009D-B8B7516A786D}"/>
              </a:ext>
            </a:extLst>
          </p:cNvPr>
          <p:cNvSpPr/>
          <p:nvPr/>
        </p:nvSpPr>
        <p:spPr bwMode="auto">
          <a:xfrm>
            <a:off x="8772072" y="4754850"/>
            <a:ext cx="2581055" cy="1559954"/>
          </a:xfrm>
          <a:prstGeom prst="rect">
            <a:avLst/>
          </a:prstGeom>
          <a:solidFill>
            <a:srgbClr val="820000"/>
          </a:solidFill>
          <a:ln w="12700" cap="flat" cmpd="sng" algn="ctr">
            <a:solidFill>
              <a:srgbClr val="E6E6E6"/>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26" name="TextBox 25">
            <a:extLst>
              <a:ext uri="{FF2B5EF4-FFF2-40B4-BE49-F238E27FC236}">
                <a16:creationId xmlns:a16="http://schemas.microsoft.com/office/drawing/2014/main" id="{50476AF3-4E55-B7CE-C96F-BF51C2ECF1F7}"/>
              </a:ext>
            </a:extLst>
          </p:cNvPr>
          <p:cNvSpPr txBox="1"/>
          <p:nvPr/>
        </p:nvSpPr>
        <p:spPr>
          <a:xfrm>
            <a:off x="9881221" y="4898269"/>
            <a:ext cx="1365897" cy="492443"/>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mn-ea"/>
                <a:cs typeface="+mn-cs"/>
              </a:rPr>
              <a:t>Blob Storage Container</a:t>
            </a:r>
          </a:p>
        </p:txBody>
      </p:sp>
      <p:pic>
        <p:nvPicPr>
          <p:cNvPr id="27" name="Graphic 26">
            <a:extLst>
              <a:ext uri="{FF2B5EF4-FFF2-40B4-BE49-F238E27FC236}">
                <a16:creationId xmlns:a16="http://schemas.microsoft.com/office/drawing/2014/main" id="{294840B8-9E5E-B561-B684-17FCAD2F9F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59446" y="4884982"/>
            <a:ext cx="525601" cy="525601"/>
          </a:xfrm>
          <a:prstGeom prst="rect">
            <a:avLst/>
          </a:prstGeom>
        </p:spPr>
      </p:pic>
      <p:pic>
        <p:nvPicPr>
          <p:cNvPr id="28" name="Picture 27" descr="A blue and white logo&#10;&#10;Description automatically generated">
            <a:extLst>
              <a:ext uri="{FF2B5EF4-FFF2-40B4-BE49-F238E27FC236}">
                <a16:creationId xmlns:a16="http://schemas.microsoft.com/office/drawing/2014/main" id="{36813A7A-1429-D6E6-5225-F25743F134F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163010" y="5583720"/>
            <a:ext cx="487709" cy="487709"/>
          </a:xfrm>
          <a:prstGeom prst="rect">
            <a:avLst/>
          </a:prstGeom>
        </p:spPr>
      </p:pic>
      <p:sp>
        <p:nvSpPr>
          <p:cNvPr id="29" name="TextBox 28">
            <a:extLst>
              <a:ext uri="{FF2B5EF4-FFF2-40B4-BE49-F238E27FC236}">
                <a16:creationId xmlns:a16="http://schemas.microsoft.com/office/drawing/2014/main" id="{BB7B3A38-4D4B-4F63-0C4C-A25A775E6DAB}"/>
              </a:ext>
            </a:extLst>
          </p:cNvPr>
          <p:cNvSpPr txBox="1"/>
          <p:nvPr/>
        </p:nvSpPr>
        <p:spPr>
          <a:xfrm>
            <a:off x="9833381" y="5581671"/>
            <a:ext cx="1365897" cy="492443"/>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mn-ea"/>
                <a:cs typeface="+mn-cs"/>
              </a:rPr>
              <a:t>Service Bus Queue</a:t>
            </a:r>
          </a:p>
        </p:txBody>
      </p:sp>
      <p:sp>
        <p:nvSpPr>
          <p:cNvPr id="7" name="TextBox 6">
            <a:extLst>
              <a:ext uri="{FF2B5EF4-FFF2-40B4-BE49-F238E27FC236}">
                <a16:creationId xmlns:a16="http://schemas.microsoft.com/office/drawing/2014/main" id="{9FFC01A3-B723-7077-F08B-BF5BDEA26446}"/>
              </a:ext>
            </a:extLst>
          </p:cNvPr>
          <p:cNvSpPr txBox="1"/>
          <p:nvPr/>
        </p:nvSpPr>
        <p:spPr>
          <a:xfrm>
            <a:off x="9242060" y="1688593"/>
            <a:ext cx="1596592" cy="430887"/>
          </a:xfrm>
          <a:prstGeom prst="rect">
            <a:avLst/>
          </a:prstGeom>
          <a:noFill/>
        </p:spPr>
        <p:txBody>
          <a:bodyPr wrap="none" lIns="0" tIns="0" rIns="0" bIns="0"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0" cap="all" spc="200" normalizeH="0" baseline="0" noProof="0">
                <a:ln>
                  <a:noFill/>
                </a:ln>
                <a:solidFill>
                  <a:srgbClr val="000000"/>
                </a:solidFill>
                <a:effectLst/>
                <a:uLnTx/>
                <a:uFillTx/>
                <a:latin typeface="Segoe UI"/>
                <a:ea typeface="+mn-ea"/>
                <a:cs typeface="+mn-cs"/>
              </a:rPr>
              <a:t>DELIVER</a:t>
            </a:r>
          </a:p>
        </p:txBody>
      </p:sp>
      <p:sp>
        <p:nvSpPr>
          <p:cNvPr id="14" name="Rounded Rectangle 115">
            <a:extLst>
              <a:ext uri="{FF2B5EF4-FFF2-40B4-BE49-F238E27FC236}">
                <a16:creationId xmlns:a16="http://schemas.microsoft.com/office/drawing/2014/main" id="{F00B267C-5163-16AF-1C3E-AE40A3AB3D5B}"/>
              </a:ext>
            </a:extLst>
          </p:cNvPr>
          <p:cNvSpPr/>
          <p:nvPr/>
        </p:nvSpPr>
        <p:spPr bwMode="auto">
          <a:xfrm>
            <a:off x="623072" y="3924202"/>
            <a:ext cx="3057950" cy="2574563"/>
          </a:xfrm>
          <a:prstGeom prst="roundRect">
            <a:avLst>
              <a:gd name="adj" fmla="val 3552"/>
            </a:avLst>
          </a:prstGeom>
          <a:solidFill>
            <a:schemeClr val="tx1"/>
          </a:solidFill>
          <a:ln w="9525" cap="flat" cmpd="sng" algn="ctr">
            <a:solidFill>
              <a:srgbClr val="E6E6E6"/>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pic>
        <p:nvPicPr>
          <p:cNvPr id="15" name="Graphic 14">
            <a:extLst>
              <a:ext uri="{FF2B5EF4-FFF2-40B4-BE49-F238E27FC236}">
                <a16:creationId xmlns:a16="http://schemas.microsoft.com/office/drawing/2014/main" id="{EF03A19A-4182-162B-1F02-BF5937AD5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83505" y="3247225"/>
            <a:ext cx="1337085" cy="1337085"/>
          </a:xfrm>
          <a:prstGeom prst="rect">
            <a:avLst/>
          </a:prstGeom>
          <a:effectLst/>
        </p:spPr>
      </p:pic>
      <p:sp>
        <p:nvSpPr>
          <p:cNvPr id="16" name="TextBox 15">
            <a:extLst>
              <a:ext uri="{FF2B5EF4-FFF2-40B4-BE49-F238E27FC236}">
                <a16:creationId xmlns:a16="http://schemas.microsoft.com/office/drawing/2014/main" id="{28068306-499D-77D7-BFDB-221FEF9EF694}"/>
              </a:ext>
            </a:extLst>
          </p:cNvPr>
          <p:cNvSpPr txBox="1"/>
          <p:nvPr/>
        </p:nvSpPr>
        <p:spPr>
          <a:xfrm>
            <a:off x="874358" y="4420886"/>
            <a:ext cx="2581057" cy="225024"/>
          </a:xfrm>
          <a:prstGeom prst="rect">
            <a:avLst/>
          </a:prstGeom>
          <a:solidFill>
            <a:srgbClr val="E6E6E6"/>
          </a:solidFill>
          <a:ln w="10795" cap="flat" cmpd="sng" algn="ctr">
            <a:solidFill>
              <a:srgbClr val="737373">
                <a:shade val="50000"/>
              </a:srgbClr>
            </a:solidFill>
            <a:prstDash val="solid"/>
          </a:ln>
          <a:effectLst/>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Segoe UI"/>
                <a:ea typeface="+mn-ea"/>
                <a:cs typeface="+mn-cs"/>
              </a:rPr>
              <a:t>Tenant</a:t>
            </a:r>
          </a:p>
        </p:txBody>
      </p:sp>
      <p:sp>
        <p:nvSpPr>
          <p:cNvPr id="17" name="Rectangle 16">
            <a:extLst>
              <a:ext uri="{FF2B5EF4-FFF2-40B4-BE49-F238E27FC236}">
                <a16:creationId xmlns:a16="http://schemas.microsoft.com/office/drawing/2014/main" id="{484140A1-CDCC-CB9C-D0A8-2DDDF259F042}"/>
              </a:ext>
            </a:extLst>
          </p:cNvPr>
          <p:cNvSpPr/>
          <p:nvPr/>
        </p:nvSpPr>
        <p:spPr bwMode="auto">
          <a:xfrm>
            <a:off x="874359" y="4757447"/>
            <a:ext cx="2581055" cy="1559954"/>
          </a:xfrm>
          <a:prstGeom prst="rect">
            <a:avLst/>
          </a:prstGeom>
          <a:solidFill>
            <a:schemeClr val="tx1"/>
          </a:solidFill>
          <a:ln w="12700" cap="flat" cmpd="sng" algn="ctr">
            <a:solidFill>
              <a:srgbClr val="E6E6E6"/>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sp>
        <p:nvSpPr>
          <p:cNvPr id="18" name="TextBox 17">
            <a:extLst>
              <a:ext uri="{FF2B5EF4-FFF2-40B4-BE49-F238E27FC236}">
                <a16:creationId xmlns:a16="http://schemas.microsoft.com/office/drawing/2014/main" id="{685C7D72-C81B-5918-BF55-9BCC7EF488E7}"/>
              </a:ext>
            </a:extLst>
          </p:cNvPr>
          <p:cNvSpPr txBox="1"/>
          <p:nvPr/>
        </p:nvSpPr>
        <p:spPr>
          <a:xfrm>
            <a:off x="1088139" y="4900866"/>
            <a:ext cx="1365897" cy="492443"/>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mn-ea"/>
                <a:cs typeface="+mn-cs"/>
              </a:rPr>
              <a:t>Blob Storage Container</a:t>
            </a:r>
          </a:p>
        </p:txBody>
      </p:sp>
      <p:pic>
        <p:nvPicPr>
          <p:cNvPr id="19" name="Graphic 18">
            <a:extLst>
              <a:ext uri="{FF2B5EF4-FFF2-40B4-BE49-F238E27FC236}">
                <a16:creationId xmlns:a16="http://schemas.microsoft.com/office/drawing/2014/main" id="{790B7997-DE56-41D6-C9BA-C010449B785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35144" y="4887579"/>
            <a:ext cx="525601" cy="525601"/>
          </a:xfrm>
          <a:prstGeom prst="rect">
            <a:avLst/>
          </a:prstGeom>
        </p:spPr>
      </p:pic>
      <p:pic>
        <p:nvPicPr>
          <p:cNvPr id="20" name="Picture 19" descr="A blue and white logo&#10;&#10;Description automatically generated">
            <a:extLst>
              <a:ext uri="{FF2B5EF4-FFF2-40B4-BE49-F238E27FC236}">
                <a16:creationId xmlns:a16="http://schemas.microsoft.com/office/drawing/2014/main" id="{38DB19A4-F3FA-2D05-E8A0-03EC5378FF05}"/>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2558606" y="5586316"/>
            <a:ext cx="487709" cy="487709"/>
          </a:xfrm>
          <a:prstGeom prst="rect">
            <a:avLst/>
          </a:prstGeom>
        </p:spPr>
      </p:pic>
      <p:sp>
        <p:nvSpPr>
          <p:cNvPr id="21" name="TextBox 20">
            <a:extLst>
              <a:ext uri="{FF2B5EF4-FFF2-40B4-BE49-F238E27FC236}">
                <a16:creationId xmlns:a16="http://schemas.microsoft.com/office/drawing/2014/main" id="{367819F3-4F89-3378-1CDF-BC0E082BD08A}"/>
              </a:ext>
            </a:extLst>
          </p:cNvPr>
          <p:cNvSpPr txBox="1"/>
          <p:nvPr/>
        </p:nvSpPr>
        <p:spPr>
          <a:xfrm>
            <a:off x="1050246" y="5584268"/>
            <a:ext cx="1365897" cy="492443"/>
          </a:xfrm>
          <a:prstGeom prst="rect">
            <a:avLst/>
          </a:prstGeom>
          <a:no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Segoe UI"/>
                <a:ea typeface="+mn-ea"/>
                <a:cs typeface="+mn-cs"/>
              </a:rPr>
              <a:t>Service Bus Queue</a:t>
            </a:r>
          </a:p>
        </p:txBody>
      </p:sp>
      <p:sp>
        <p:nvSpPr>
          <p:cNvPr id="2" name="TextBox 1">
            <a:extLst>
              <a:ext uri="{FF2B5EF4-FFF2-40B4-BE49-F238E27FC236}">
                <a16:creationId xmlns:a16="http://schemas.microsoft.com/office/drawing/2014/main" id="{64D1BC3F-3771-DFDB-EF3B-EF0A3572AF40}"/>
              </a:ext>
            </a:extLst>
          </p:cNvPr>
          <p:cNvSpPr txBox="1"/>
          <p:nvPr/>
        </p:nvSpPr>
        <p:spPr>
          <a:xfrm>
            <a:off x="1340928" y="1688593"/>
            <a:ext cx="1670329" cy="430887"/>
          </a:xfrm>
          <a:prstGeom prst="rect">
            <a:avLst/>
          </a:prstGeom>
          <a:noFill/>
        </p:spPr>
        <p:txBody>
          <a:bodyPr wrap="none" lIns="0" tIns="0" rIns="0" bIns="0"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0" cap="all" spc="200" normalizeH="0" baseline="0" noProof="0">
                <a:ln>
                  <a:noFill/>
                </a:ln>
                <a:solidFill>
                  <a:srgbClr val="000000"/>
                </a:solidFill>
                <a:effectLst/>
                <a:uLnTx/>
                <a:uFillTx/>
                <a:latin typeface="Segoe UI"/>
                <a:ea typeface="+mn-ea"/>
                <a:cs typeface="+mn-cs"/>
              </a:rPr>
              <a:t>COLLECT</a:t>
            </a:r>
          </a:p>
        </p:txBody>
      </p:sp>
      <p:sp>
        <p:nvSpPr>
          <p:cNvPr id="12" name="TextBox 11">
            <a:extLst>
              <a:ext uri="{FF2B5EF4-FFF2-40B4-BE49-F238E27FC236}">
                <a16:creationId xmlns:a16="http://schemas.microsoft.com/office/drawing/2014/main" id="{620EEF57-5CA0-0C15-0F9D-DDEDE3ACE154}"/>
              </a:ext>
            </a:extLst>
          </p:cNvPr>
          <p:cNvSpPr txBox="1"/>
          <p:nvPr/>
        </p:nvSpPr>
        <p:spPr>
          <a:xfrm>
            <a:off x="624999" y="2375576"/>
            <a:ext cx="3054096" cy="923330"/>
          </a:xfrm>
          <a:prstGeom prst="rect">
            <a:avLst/>
          </a:prstGeom>
          <a:noFill/>
        </p:spPr>
        <p:txBody>
          <a:bodyPr wrap="square" lIns="0" tIns="0" rIns="0" bIns="0" rtlCol="0">
            <a:spAutoFit/>
          </a:bodyPr>
          <a:lstStyle/>
          <a:p>
            <a:pPr marL="9144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ADT Collects data from a Blob Container or a Service Bus Queue</a:t>
            </a:r>
          </a:p>
        </p:txBody>
      </p:sp>
      <p:grpSp>
        <p:nvGrpSpPr>
          <p:cNvPr id="42" name="Group 41">
            <a:extLst>
              <a:ext uri="{FF2B5EF4-FFF2-40B4-BE49-F238E27FC236}">
                <a16:creationId xmlns:a16="http://schemas.microsoft.com/office/drawing/2014/main" id="{699FAA66-3708-9F26-A7EE-95B2312732B6}"/>
              </a:ext>
            </a:extLst>
          </p:cNvPr>
          <p:cNvGrpSpPr/>
          <p:nvPr/>
        </p:nvGrpSpPr>
        <p:grpSpPr>
          <a:xfrm>
            <a:off x="4742331" y="4257508"/>
            <a:ext cx="3054096" cy="1527609"/>
            <a:chOff x="4539528" y="4257508"/>
            <a:chExt cx="3054096" cy="1527609"/>
          </a:xfrm>
        </p:grpSpPr>
        <p:cxnSp>
          <p:nvCxnSpPr>
            <p:cNvPr id="39" name="Straight Connector 38">
              <a:extLst>
                <a:ext uri="{FF2B5EF4-FFF2-40B4-BE49-F238E27FC236}">
                  <a16:creationId xmlns:a16="http://schemas.microsoft.com/office/drawing/2014/main" id="{6FB03F2D-16FA-A6C2-C1D1-115DA5C50B97}"/>
                </a:ext>
              </a:extLst>
            </p:cNvPr>
            <p:cNvCxnSpPr>
              <a:cxnSpLocks/>
            </p:cNvCxnSpPr>
            <p:nvPr/>
          </p:nvCxnSpPr>
          <p:spPr>
            <a:xfrm>
              <a:off x="4539528" y="4995233"/>
              <a:ext cx="3054096" cy="0"/>
            </a:xfrm>
            <a:prstGeom prst="line">
              <a:avLst/>
            </a:prstGeom>
            <a:solidFill>
              <a:schemeClr val="bg1"/>
            </a:solidFill>
            <a:ln w="762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3DA6E74F-812B-822E-F0E9-DA9827E3FBD3}"/>
                </a:ext>
              </a:extLst>
            </p:cNvPr>
            <p:cNvGrpSpPr/>
            <p:nvPr/>
          </p:nvGrpSpPr>
          <p:grpSpPr>
            <a:xfrm>
              <a:off x="5585616" y="4257508"/>
              <a:ext cx="961921" cy="1527609"/>
              <a:chOff x="5391059" y="4401997"/>
              <a:chExt cx="961921" cy="1527609"/>
            </a:xfrm>
          </p:grpSpPr>
          <p:sp>
            <p:nvSpPr>
              <p:cNvPr id="40" name="Isosceles Triangle 39">
                <a:extLst>
                  <a:ext uri="{FF2B5EF4-FFF2-40B4-BE49-F238E27FC236}">
                    <a16:creationId xmlns:a16="http://schemas.microsoft.com/office/drawing/2014/main" id="{3AA87382-7DAB-6168-E598-DA9DE69BCF5E}"/>
                  </a:ext>
                </a:extLst>
              </p:cNvPr>
              <p:cNvSpPr/>
              <p:nvPr/>
            </p:nvSpPr>
            <p:spPr bwMode="auto">
              <a:xfrm rot="5400000">
                <a:off x="5165307" y="4691128"/>
                <a:ext cx="1476804" cy="898541"/>
              </a:xfrm>
              <a:prstGeom prst="triangle">
                <a:avLst/>
              </a:prstGeom>
              <a:solidFill>
                <a:srgbClr val="0078D4"/>
              </a:solidFill>
              <a:ln w="762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cxnSp>
            <p:nvCxnSpPr>
              <p:cNvPr id="41" name="Straight Connector 40">
                <a:extLst>
                  <a:ext uri="{FF2B5EF4-FFF2-40B4-BE49-F238E27FC236}">
                    <a16:creationId xmlns:a16="http://schemas.microsoft.com/office/drawing/2014/main" id="{D223EF89-1FDA-99A3-3970-90D0D8AA551E}"/>
                  </a:ext>
                </a:extLst>
              </p:cNvPr>
              <p:cNvCxnSpPr>
                <a:cxnSpLocks/>
              </p:cNvCxnSpPr>
              <p:nvPr/>
            </p:nvCxnSpPr>
            <p:spPr>
              <a:xfrm flipV="1">
                <a:off x="6352980" y="4401997"/>
                <a:ext cx="0" cy="1527609"/>
              </a:xfrm>
              <a:prstGeom prst="line">
                <a:avLst/>
              </a:prstGeom>
              <a:solidFill>
                <a:schemeClr val="bg1"/>
              </a:solidFill>
              <a:ln w="762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435C6C4-271A-C1AB-E485-2329B8BA10AD}"/>
                  </a:ext>
                </a:extLst>
              </p:cNvPr>
              <p:cNvSpPr txBox="1"/>
              <p:nvPr/>
            </p:nvSpPr>
            <p:spPr>
              <a:xfrm>
                <a:off x="5391059" y="4932533"/>
                <a:ext cx="869471" cy="430887"/>
              </a:xfrm>
              <a:prstGeom prst="rect">
                <a:avLst/>
              </a:prstGeom>
              <a:noFill/>
            </p:spPr>
            <p:txBody>
              <a:bodyPr wrap="square" lIns="0" tIns="0" rIns="0" bIns="0"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FFFFFF"/>
                    </a:solidFill>
                    <a:effectLst/>
                    <a:uLnTx/>
                    <a:uFillTx/>
                    <a:latin typeface="Segoe UI"/>
                    <a:ea typeface="+mn-ea"/>
                    <a:cs typeface="+mn-cs"/>
                  </a:rPr>
                  <a:t>ADT</a:t>
                </a:r>
              </a:p>
            </p:txBody>
          </p:sp>
        </p:grpSp>
      </p:grpSp>
      <p:sp>
        <p:nvSpPr>
          <p:cNvPr id="6" name="TextBox 5">
            <a:extLst>
              <a:ext uri="{FF2B5EF4-FFF2-40B4-BE49-F238E27FC236}">
                <a16:creationId xmlns:a16="http://schemas.microsoft.com/office/drawing/2014/main" id="{42EEA769-91AF-4E3A-F8BA-F4B20844C063}"/>
              </a:ext>
            </a:extLst>
          </p:cNvPr>
          <p:cNvSpPr txBox="1"/>
          <p:nvPr/>
        </p:nvSpPr>
        <p:spPr>
          <a:xfrm>
            <a:off x="4993625" y="1688593"/>
            <a:ext cx="2523128" cy="430887"/>
          </a:xfrm>
          <a:prstGeom prst="rect">
            <a:avLst/>
          </a:prstGeom>
          <a:noFill/>
        </p:spPr>
        <p:txBody>
          <a:bodyPr wrap="none" lIns="0" tIns="0" rIns="0" bIns="0"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0" cap="all" spc="200" normalizeH="0" baseline="0" noProof="0">
                <a:ln>
                  <a:noFill/>
                </a:ln>
                <a:solidFill>
                  <a:srgbClr val="000000"/>
                </a:solidFill>
                <a:effectLst/>
                <a:uLnTx/>
                <a:uFillTx/>
                <a:latin typeface="Segoe UI"/>
                <a:ea typeface="+mn-ea"/>
                <a:cs typeface="+mn-cs"/>
              </a:rPr>
              <a:t>SCAN/FILTER</a:t>
            </a:r>
          </a:p>
        </p:txBody>
      </p:sp>
      <p:sp>
        <p:nvSpPr>
          <p:cNvPr id="32" name="TextBox 31">
            <a:extLst>
              <a:ext uri="{FF2B5EF4-FFF2-40B4-BE49-F238E27FC236}">
                <a16:creationId xmlns:a16="http://schemas.microsoft.com/office/drawing/2014/main" id="{D13099AD-09DA-994D-1348-5DB5AC8BC5C1}"/>
              </a:ext>
            </a:extLst>
          </p:cNvPr>
          <p:cNvSpPr txBox="1"/>
          <p:nvPr/>
        </p:nvSpPr>
        <p:spPr>
          <a:xfrm>
            <a:off x="4539529" y="2375576"/>
            <a:ext cx="3566950" cy="1231106"/>
          </a:xfrm>
          <a:prstGeom prst="rect">
            <a:avLst/>
          </a:prstGeom>
          <a:noFill/>
        </p:spPr>
        <p:txBody>
          <a:bodyPr wrap="square" lIns="0" tIns="0" rIns="0" bIns="0" rtlCol="0">
            <a:spAutoFit/>
          </a:bodyPr>
          <a:lstStyle/>
          <a:p>
            <a:pPr marL="118872"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ADT Scans and Filters data using NCDSMO Raise the Bar (RTB) compliant systems and architecture patterns</a:t>
            </a:r>
          </a:p>
        </p:txBody>
      </p:sp>
      <p:sp>
        <p:nvSpPr>
          <p:cNvPr id="33" name="TextBox 32">
            <a:extLst>
              <a:ext uri="{FF2B5EF4-FFF2-40B4-BE49-F238E27FC236}">
                <a16:creationId xmlns:a16="http://schemas.microsoft.com/office/drawing/2014/main" id="{DDD0CD03-1FBF-59A6-9692-377079E9561A}"/>
              </a:ext>
            </a:extLst>
          </p:cNvPr>
          <p:cNvSpPr txBox="1"/>
          <p:nvPr/>
        </p:nvSpPr>
        <p:spPr>
          <a:xfrm>
            <a:off x="8511381" y="2375576"/>
            <a:ext cx="3057950" cy="615553"/>
          </a:xfrm>
          <a:prstGeom prst="rect">
            <a:avLst/>
          </a:prstGeom>
          <a:noFill/>
        </p:spPr>
        <p:txBody>
          <a:bodyPr wrap="square" lIns="0" tIns="0" rIns="0" bIns="0" rtlCol="0">
            <a:spAutoFit/>
          </a:bodyPr>
          <a:lstStyle/>
          <a:p>
            <a:pPr marL="118872"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ADT Delivers data to the configured destination</a:t>
            </a:r>
          </a:p>
        </p:txBody>
      </p:sp>
    </p:spTree>
    <p:extLst>
      <p:ext uri="{BB962C8B-B14F-4D97-AF65-F5344CB8AC3E}">
        <p14:creationId xmlns:p14="http://schemas.microsoft.com/office/powerpoint/2010/main" val="308351206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8CBD4-32AC-BD1E-53E7-3BF6897829F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65889C8-D9DB-D800-8CE3-8E188AAD95C8}"/>
              </a:ext>
            </a:extLst>
          </p:cNvPr>
          <p:cNvSpPr>
            <a:spLocks noGrp="1"/>
          </p:cNvSpPr>
          <p:nvPr>
            <p:ph type="title"/>
          </p:nvPr>
        </p:nvSpPr>
        <p:spPr>
          <a:xfrm>
            <a:off x="588263" y="457200"/>
            <a:ext cx="11018520" cy="553998"/>
          </a:xfrm>
        </p:spPr>
        <p:txBody>
          <a:bodyPr/>
          <a:lstStyle/>
          <a:p>
            <a:r>
              <a:rPr lang="en-US"/>
              <a:t>Azure Data Transfer - How it works (Messaging)</a:t>
            </a:r>
          </a:p>
        </p:txBody>
      </p:sp>
      <p:sp>
        <p:nvSpPr>
          <p:cNvPr id="7" name="TextBox 6">
            <a:extLst>
              <a:ext uri="{FF2B5EF4-FFF2-40B4-BE49-F238E27FC236}">
                <a16:creationId xmlns:a16="http://schemas.microsoft.com/office/drawing/2014/main" id="{283F144F-90B7-2F15-CEDE-F52208E1E9C4}"/>
              </a:ext>
            </a:extLst>
          </p:cNvPr>
          <p:cNvSpPr txBox="1"/>
          <p:nvPr/>
        </p:nvSpPr>
        <p:spPr>
          <a:xfrm>
            <a:off x="9206796" y="1688593"/>
            <a:ext cx="1667123" cy="430887"/>
          </a:xfrm>
          <a:prstGeom prst="rect">
            <a:avLst/>
          </a:prstGeom>
          <a:noFill/>
        </p:spPr>
        <p:txBody>
          <a:bodyPr wrap="none" lIns="0" tIns="0" rIns="0" bIns="0"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0" cap="all" spc="200" normalizeH="0" baseline="0" noProof="0">
                <a:ln>
                  <a:noFill/>
                </a:ln>
                <a:solidFill>
                  <a:srgbClr val="000000"/>
                </a:solidFill>
                <a:effectLst/>
                <a:uLnTx/>
                <a:uFillTx/>
                <a:latin typeface="Segoe UI"/>
                <a:ea typeface="+mn-ea"/>
                <a:cs typeface="+mn-cs"/>
              </a:rPr>
              <a:t>PUBLISH</a:t>
            </a:r>
          </a:p>
        </p:txBody>
      </p:sp>
      <p:grpSp>
        <p:nvGrpSpPr>
          <p:cNvPr id="13" name="Group 12">
            <a:extLst>
              <a:ext uri="{FF2B5EF4-FFF2-40B4-BE49-F238E27FC236}">
                <a16:creationId xmlns:a16="http://schemas.microsoft.com/office/drawing/2014/main" id="{E13AA352-7E8B-5519-9092-9BA083307931}"/>
              </a:ext>
            </a:extLst>
          </p:cNvPr>
          <p:cNvGrpSpPr>
            <a:grpSpLocks noChangeAspect="1"/>
          </p:cNvGrpSpPr>
          <p:nvPr/>
        </p:nvGrpSpPr>
        <p:grpSpPr>
          <a:xfrm>
            <a:off x="623072" y="3606682"/>
            <a:ext cx="3057950" cy="2978652"/>
            <a:chOff x="2084349" y="2035694"/>
            <a:chExt cx="2509510" cy="2668380"/>
          </a:xfrm>
        </p:grpSpPr>
        <p:sp>
          <p:nvSpPr>
            <p:cNvPr id="14" name="Rounded Rectangle 115">
              <a:extLst>
                <a:ext uri="{FF2B5EF4-FFF2-40B4-BE49-F238E27FC236}">
                  <a16:creationId xmlns:a16="http://schemas.microsoft.com/office/drawing/2014/main" id="{0ED7960E-6159-C5C0-D9A8-F7B1CB9DFEAD}"/>
                </a:ext>
              </a:extLst>
            </p:cNvPr>
            <p:cNvSpPr/>
            <p:nvPr/>
          </p:nvSpPr>
          <p:spPr bwMode="auto">
            <a:xfrm>
              <a:off x="2084349" y="2591256"/>
              <a:ext cx="2509510" cy="2112818"/>
            </a:xfrm>
            <a:prstGeom prst="roundRect">
              <a:avLst>
                <a:gd name="adj" fmla="val 3552"/>
              </a:avLst>
            </a:prstGeom>
            <a:solidFill>
              <a:schemeClr val="tx1"/>
            </a:solidFill>
            <a:ln w="9525" cap="flat" cmpd="sng" algn="ctr">
              <a:solidFill>
                <a:srgbClr val="E6E6E6"/>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pic>
          <p:nvPicPr>
            <p:cNvPr id="15" name="Graphic 14">
              <a:extLst>
                <a:ext uri="{FF2B5EF4-FFF2-40B4-BE49-F238E27FC236}">
                  <a16:creationId xmlns:a16="http://schemas.microsoft.com/office/drawing/2014/main" id="{9D14AECC-316A-4D13-2EB8-A33A6C7E34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0464" y="2035694"/>
              <a:ext cx="1097280" cy="1097280"/>
            </a:xfrm>
            <a:prstGeom prst="rect">
              <a:avLst/>
            </a:prstGeom>
            <a:effectLst/>
          </p:spPr>
        </p:pic>
        <p:sp>
          <p:nvSpPr>
            <p:cNvPr id="16" name="TextBox 15">
              <a:extLst>
                <a:ext uri="{FF2B5EF4-FFF2-40B4-BE49-F238E27FC236}">
                  <a16:creationId xmlns:a16="http://schemas.microsoft.com/office/drawing/2014/main" id="{341DACEF-77F0-8504-E22F-89178C04BEB2}"/>
                </a:ext>
              </a:extLst>
            </p:cNvPr>
            <p:cNvSpPr txBox="1"/>
            <p:nvPr/>
          </p:nvSpPr>
          <p:spPr>
            <a:xfrm>
              <a:off x="2290567" y="2998860"/>
              <a:ext cx="2118147" cy="184666"/>
            </a:xfrm>
            <a:prstGeom prst="rect">
              <a:avLst/>
            </a:prstGeom>
            <a:solidFill>
              <a:srgbClr val="E6E6E6"/>
            </a:solidFill>
            <a:ln w="10795" cap="flat" cmpd="sng" algn="ctr">
              <a:solidFill>
                <a:srgbClr val="737373">
                  <a:shade val="50000"/>
                </a:srgbClr>
              </a:solidFill>
              <a:prstDash val="solid"/>
            </a:ln>
            <a:effectLst/>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Segoe UI"/>
                  <a:ea typeface="+mn-ea"/>
                  <a:cs typeface="+mn-cs"/>
                </a:rPr>
                <a:t>Tenant</a:t>
              </a:r>
            </a:p>
          </p:txBody>
        </p:sp>
        <p:sp>
          <p:nvSpPr>
            <p:cNvPr id="17" name="Rectangle 16">
              <a:extLst>
                <a:ext uri="{FF2B5EF4-FFF2-40B4-BE49-F238E27FC236}">
                  <a16:creationId xmlns:a16="http://schemas.microsoft.com/office/drawing/2014/main" id="{EA716C8B-5235-DBCF-21A5-B007D53D1BE2}"/>
                </a:ext>
              </a:extLst>
            </p:cNvPr>
            <p:cNvSpPr/>
            <p:nvPr/>
          </p:nvSpPr>
          <p:spPr bwMode="auto">
            <a:xfrm>
              <a:off x="2290568" y="3275059"/>
              <a:ext cx="2118146" cy="1280178"/>
            </a:xfrm>
            <a:prstGeom prst="rect">
              <a:avLst/>
            </a:prstGeom>
            <a:solidFill>
              <a:schemeClr val="tx1"/>
            </a:solidFill>
            <a:ln w="12700" cap="flat" cmpd="sng" algn="ctr">
              <a:solidFill>
                <a:srgbClr val="E6E6E6"/>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sp>
        <p:nvSpPr>
          <p:cNvPr id="2" name="TextBox 1">
            <a:extLst>
              <a:ext uri="{FF2B5EF4-FFF2-40B4-BE49-F238E27FC236}">
                <a16:creationId xmlns:a16="http://schemas.microsoft.com/office/drawing/2014/main" id="{BFE65EAA-CBE9-C29E-F3B5-08786C927B17}"/>
              </a:ext>
            </a:extLst>
          </p:cNvPr>
          <p:cNvSpPr txBox="1"/>
          <p:nvPr/>
        </p:nvSpPr>
        <p:spPr>
          <a:xfrm>
            <a:off x="1394632" y="1688593"/>
            <a:ext cx="1562928" cy="430887"/>
          </a:xfrm>
          <a:prstGeom prst="rect">
            <a:avLst/>
          </a:prstGeom>
          <a:noFill/>
        </p:spPr>
        <p:txBody>
          <a:bodyPr wrap="none" lIns="0" tIns="0" rIns="0" bIns="0"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0" cap="all" spc="200" normalizeH="0" baseline="0" noProof="0">
                <a:ln>
                  <a:noFill/>
                </a:ln>
                <a:solidFill>
                  <a:srgbClr val="000000"/>
                </a:solidFill>
                <a:effectLst/>
                <a:uLnTx/>
                <a:uFillTx/>
                <a:latin typeface="Segoe UI"/>
                <a:ea typeface="+mn-ea"/>
                <a:cs typeface="+mn-cs"/>
              </a:rPr>
              <a:t>RECEIVE</a:t>
            </a:r>
          </a:p>
        </p:txBody>
      </p:sp>
      <p:sp>
        <p:nvSpPr>
          <p:cNvPr id="12" name="TextBox 11">
            <a:extLst>
              <a:ext uri="{FF2B5EF4-FFF2-40B4-BE49-F238E27FC236}">
                <a16:creationId xmlns:a16="http://schemas.microsoft.com/office/drawing/2014/main" id="{70EF75D3-C0E2-7B99-BD35-9AAE3ACA386B}"/>
              </a:ext>
            </a:extLst>
          </p:cNvPr>
          <p:cNvSpPr txBox="1"/>
          <p:nvPr/>
        </p:nvSpPr>
        <p:spPr>
          <a:xfrm>
            <a:off x="521803" y="2375576"/>
            <a:ext cx="3260488" cy="1231106"/>
          </a:xfrm>
          <a:prstGeom prst="rect">
            <a:avLst/>
          </a:prstGeom>
          <a:noFill/>
        </p:spPr>
        <p:txBody>
          <a:bodyPr wrap="square" lIns="0" tIns="0" rIns="0" bIns="0" rtlCol="0">
            <a:spAutoFit/>
          </a:bodyPr>
          <a:lstStyle/>
          <a:p>
            <a:pPr marL="9144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ADT Receives XML messages published into a Customer’s Azure Service Bus Queue.  </a:t>
            </a:r>
          </a:p>
        </p:txBody>
      </p:sp>
      <p:grpSp>
        <p:nvGrpSpPr>
          <p:cNvPr id="34" name="Group 33">
            <a:extLst>
              <a:ext uri="{FF2B5EF4-FFF2-40B4-BE49-F238E27FC236}">
                <a16:creationId xmlns:a16="http://schemas.microsoft.com/office/drawing/2014/main" id="{F6D0CDC6-892E-EEC0-BCE4-740B962239FA}"/>
              </a:ext>
            </a:extLst>
          </p:cNvPr>
          <p:cNvGrpSpPr/>
          <p:nvPr/>
        </p:nvGrpSpPr>
        <p:grpSpPr>
          <a:xfrm>
            <a:off x="4539528" y="4344077"/>
            <a:ext cx="3054096" cy="1527609"/>
            <a:chOff x="4539528" y="4344077"/>
            <a:chExt cx="3054096" cy="1527609"/>
          </a:xfrm>
        </p:grpSpPr>
        <p:cxnSp>
          <p:nvCxnSpPr>
            <p:cNvPr id="39" name="Straight Connector 38">
              <a:extLst>
                <a:ext uri="{FF2B5EF4-FFF2-40B4-BE49-F238E27FC236}">
                  <a16:creationId xmlns:a16="http://schemas.microsoft.com/office/drawing/2014/main" id="{2AB8BC9B-A4ED-682C-C4C0-EE06AA38780E}"/>
                </a:ext>
              </a:extLst>
            </p:cNvPr>
            <p:cNvCxnSpPr>
              <a:cxnSpLocks/>
            </p:cNvCxnSpPr>
            <p:nvPr/>
          </p:nvCxnSpPr>
          <p:spPr>
            <a:xfrm>
              <a:off x="4539528" y="5081802"/>
              <a:ext cx="3054096" cy="0"/>
            </a:xfrm>
            <a:prstGeom prst="line">
              <a:avLst/>
            </a:prstGeom>
            <a:solidFill>
              <a:schemeClr val="bg1"/>
            </a:solidFill>
            <a:ln w="762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28478898-E637-C826-55E2-A2461891683F}"/>
                </a:ext>
              </a:extLst>
            </p:cNvPr>
            <p:cNvGrpSpPr/>
            <p:nvPr/>
          </p:nvGrpSpPr>
          <p:grpSpPr>
            <a:xfrm>
              <a:off x="5585616" y="4344077"/>
              <a:ext cx="961921" cy="1527609"/>
              <a:chOff x="5391059" y="4401997"/>
              <a:chExt cx="961921" cy="1527609"/>
            </a:xfrm>
          </p:grpSpPr>
          <p:sp>
            <p:nvSpPr>
              <p:cNvPr id="40" name="Isosceles Triangle 39">
                <a:extLst>
                  <a:ext uri="{FF2B5EF4-FFF2-40B4-BE49-F238E27FC236}">
                    <a16:creationId xmlns:a16="http://schemas.microsoft.com/office/drawing/2014/main" id="{70515E5F-5284-A358-425C-9F546C40C1C5}"/>
                  </a:ext>
                </a:extLst>
              </p:cNvPr>
              <p:cNvSpPr/>
              <p:nvPr/>
            </p:nvSpPr>
            <p:spPr bwMode="auto">
              <a:xfrm rot="5400000">
                <a:off x="5165307" y="4691128"/>
                <a:ext cx="1476804" cy="898541"/>
              </a:xfrm>
              <a:prstGeom prst="triangle">
                <a:avLst/>
              </a:prstGeom>
              <a:solidFill>
                <a:srgbClr val="0078D4"/>
              </a:solidFill>
              <a:ln w="762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cxnSp>
            <p:nvCxnSpPr>
              <p:cNvPr id="41" name="Straight Connector 40">
                <a:extLst>
                  <a:ext uri="{FF2B5EF4-FFF2-40B4-BE49-F238E27FC236}">
                    <a16:creationId xmlns:a16="http://schemas.microsoft.com/office/drawing/2014/main" id="{938E5CE5-8EF9-1450-73FF-3FBC4F39672B}"/>
                  </a:ext>
                </a:extLst>
              </p:cNvPr>
              <p:cNvCxnSpPr>
                <a:cxnSpLocks/>
              </p:cNvCxnSpPr>
              <p:nvPr/>
            </p:nvCxnSpPr>
            <p:spPr>
              <a:xfrm flipV="1">
                <a:off x="6352980" y="4401997"/>
                <a:ext cx="0" cy="1527609"/>
              </a:xfrm>
              <a:prstGeom prst="line">
                <a:avLst/>
              </a:prstGeom>
              <a:solidFill>
                <a:schemeClr val="bg1"/>
              </a:solidFill>
              <a:ln w="762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2272820-C568-A0A6-BE9D-4B05949C0B2E}"/>
                  </a:ext>
                </a:extLst>
              </p:cNvPr>
              <p:cNvSpPr txBox="1"/>
              <p:nvPr/>
            </p:nvSpPr>
            <p:spPr>
              <a:xfrm>
                <a:off x="5391059" y="4932533"/>
                <a:ext cx="869471" cy="430887"/>
              </a:xfrm>
              <a:prstGeom prst="rect">
                <a:avLst/>
              </a:prstGeom>
              <a:noFill/>
            </p:spPr>
            <p:txBody>
              <a:bodyPr wrap="square" lIns="0" tIns="0" rIns="0" bIns="0"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FFFFFF"/>
                    </a:solidFill>
                    <a:effectLst/>
                    <a:uLnTx/>
                    <a:uFillTx/>
                    <a:latin typeface="Segoe UI"/>
                    <a:ea typeface="+mn-ea"/>
                    <a:cs typeface="+mn-cs"/>
                  </a:rPr>
                  <a:t>ADT</a:t>
                </a:r>
              </a:p>
            </p:txBody>
          </p:sp>
        </p:grpSp>
      </p:grpSp>
      <p:sp>
        <p:nvSpPr>
          <p:cNvPr id="6" name="TextBox 5">
            <a:extLst>
              <a:ext uri="{FF2B5EF4-FFF2-40B4-BE49-F238E27FC236}">
                <a16:creationId xmlns:a16="http://schemas.microsoft.com/office/drawing/2014/main" id="{8CE03D78-EAC0-B493-8823-B49AE885C82E}"/>
              </a:ext>
            </a:extLst>
          </p:cNvPr>
          <p:cNvSpPr txBox="1"/>
          <p:nvPr/>
        </p:nvSpPr>
        <p:spPr>
          <a:xfrm>
            <a:off x="4414147" y="1688593"/>
            <a:ext cx="3682098" cy="430887"/>
          </a:xfrm>
          <a:prstGeom prst="rect">
            <a:avLst/>
          </a:prstGeom>
          <a:noFill/>
        </p:spPr>
        <p:txBody>
          <a:bodyPr wrap="none" lIns="0" tIns="0" rIns="0" bIns="0"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0" cap="all" spc="200" normalizeH="0" baseline="0" noProof="0">
                <a:ln>
                  <a:noFill/>
                </a:ln>
                <a:solidFill>
                  <a:srgbClr val="000000"/>
                </a:solidFill>
                <a:effectLst/>
                <a:uLnTx/>
                <a:uFillTx/>
                <a:latin typeface="Segoe UI"/>
                <a:ea typeface="+mn-ea"/>
                <a:cs typeface="+mn-cs"/>
              </a:rPr>
              <a:t>Validate SCHEMA</a:t>
            </a:r>
          </a:p>
        </p:txBody>
      </p:sp>
      <p:sp>
        <p:nvSpPr>
          <p:cNvPr id="32" name="TextBox 31">
            <a:extLst>
              <a:ext uri="{FF2B5EF4-FFF2-40B4-BE49-F238E27FC236}">
                <a16:creationId xmlns:a16="http://schemas.microsoft.com/office/drawing/2014/main" id="{FF0BFECB-6E63-D734-26F6-25B3F46D1FD9}"/>
              </a:ext>
            </a:extLst>
          </p:cNvPr>
          <p:cNvSpPr txBox="1"/>
          <p:nvPr/>
        </p:nvSpPr>
        <p:spPr>
          <a:xfrm>
            <a:off x="4250155" y="2375576"/>
            <a:ext cx="3827044" cy="1538883"/>
          </a:xfrm>
          <a:prstGeom prst="rect">
            <a:avLst/>
          </a:prstGeom>
          <a:noFill/>
        </p:spPr>
        <p:txBody>
          <a:bodyPr wrap="square" lIns="0" tIns="0" rIns="0" bIns="0" rtlCol="0">
            <a:spAutoFit/>
          </a:bodyPr>
          <a:lstStyle/>
          <a:p>
            <a:pPr marL="118872"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ADT validates the XML against the schemas associated with the dataflow using NCDSMO Raise the Bar (RTB) compliant systems and architecture patterns</a:t>
            </a:r>
          </a:p>
        </p:txBody>
      </p:sp>
      <p:sp>
        <p:nvSpPr>
          <p:cNvPr id="33" name="TextBox 32">
            <a:extLst>
              <a:ext uri="{FF2B5EF4-FFF2-40B4-BE49-F238E27FC236}">
                <a16:creationId xmlns:a16="http://schemas.microsoft.com/office/drawing/2014/main" id="{791B252F-B1F9-55BC-F0DC-2F4B106731A6}"/>
              </a:ext>
            </a:extLst>
          </p:cNvPr>
          <p:cNvSpPr txBox="1"/>
          <p:nvPr/>
        </p:nvSpPr>
        <p:spPr>
          <a:xfrm>
            <a:off x="8648259" y="2375576"/>
            <a:ext cx="3057950" cy="1231106"/>
          </a:xfrm>
          <a:prstGeom prst="rect">
            <a:avLst/>
          </a:prstGeom>
          <a:noFill/>
        </p:spPr>
        <p:txBody>
          <a:bodyPr wrap="square" lIns="0" tIns="0" rIns="0" bIns="0" rtlCol="0">
            <a:spAutoFit/>
          </a:bodyPr>
          <a:lstStyle/>
          <a:p>
            <a:pPr marL="118872"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ADT publishes the XML message into the Customer’s destination Service Bus Queue</a:t>
            </a:r>
          </a:p>
        </p:txBody>
      </p:sp>
      <p:grpSp>
        <p:nvGrpSpPr>
          <p:cNvPr id="22" name="Group 21">
            <a:extLst>
              <a:ext uri="{FF2B5EF4-FFF2-40B4-BE49-F238E27FC236}">
                <a16:creationId xmlns:a16="http://schemas.microsoft.com/office/drawing/2014/main" id="{1E587D94-5561-F9BB-CA7B-9DC10471DA12}"/>
              </a:ext>
            </a:extLst>
          </p:cNvPr>
          <p:cNvGrpSpPr>
            <a:grpSpLocks noChangeAspect="1"/>
          </p:cNvGrpSpPr>
          <p:nvPr/>
        </p:nvGrpSpPr>
        <p:grpSpPr>
          <a:xfrm>
            <a:off x="8511381" y="3606682"/>
            <a:ext cx="3057950" cy="2978652"/>
            <a:chOff x="7725495" y="2035694"/>
            <a:chExt cx="2509510" cy="2668380"/>
          </a:xfrm>
        </p:grpSpPr>
        <p:grpSp>
          <p:nvGrpSpPr>
            <p:cNvPr id="23" name="Group 22">
              <a:extLst>
                <a:ext uri="{FF2B5EF4-FFF2-40B4-BE49-F238E27FC236}">
                  <a16:creationId xmlns:a16="http://schemas.microsoft.com/office/drawing/2014/main" id="{1DE7CA7F-6D45-B781-E3D8-B4461EB23D6F}"/>
                </a:ext>
              </a:extLst>
            </p:cNvPr>
            <p:cNvGrpSpPr/>
            <p:nvPr/>
          </p:nvGrpSpPr>
          <p:grpSpPr>
            <a:xfrm>
              <a:off x="7725495" y="2035694"/>
              <a:ext cx="2509510" cy="2668380"/>
              <a:chOff x="3376940" y="4956353"/>
              <a:chExt cx="2509510" cy="2668380"/>
            </a:xfrm>
          </p:grpSpPr>
          <p:sp>
            <p:nvSpPr>
              <p:cNvPr id="30" name="Rounded Rectangle 131">
                <a:extLst>
                  <a:ext uri="{FF2B5EF4-FFF2-40B4-BE49-F238E27FC236}">
                    <a16:creationId xmlns:a16="http://schemas.microsoft.com/office/drawing/2014/main" id="{07C478E5-7339-EFB8-CECB-697071B6D815}"/>
                  </a:ext>
                </a:extLst>
              </p:cNvPr>
              <p:cNvSpPr/>
              <p:nvPr/>
            </p:nvSpPr>
            <p:spPr bwMode="auto">
              <a:xfrm>
                <a:off x="3376940" y="5511915"/>
                <a:ext cx="2509510" cy="2112818"/>
              </a:xfrm>
              <a:prstGeom prst="roundRect">
                <a:avLst>
                  <a:gd name="adj" fmla="val 3552"/>
                </a:avLst>
              </a:prstGeom>
              <a:solidFill>
                <a:srgbClr val="3B2E58"/>
              </a:solidFill>
              <a:ln w="9525" cap="flat" cmpd="sng" algn="ctr">
                <a:solidFill>
                  <a:srgbClr val="E6E6E6"/>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pic>
            <p:nvPicPr>
              <p:cNvPr id="31" name="Graphic 30">
                <a:extLst>
                  <a:ext uri="{FF2B5EF4-FFF2-40B4-BE49-F238E27FC236}">
                    <a16:creationId xmlns:a16="http://schemas.microsoft.com/office/drawing/2014/main" id="{E8531C6E-674B-BF32-371E-A048DB0ADC8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3055" y="4956353"/>
                <a:ext cx="1097280" cy="1097280"/>
              </a:xfrm>
              <a:prstGeom prst="rect">
                <a:avLst/>
              </a:prstGeom>
              <a:effectLst/>
            </p:spPr>
          </p:pic>
        </p:grpSp>
        <p:sp>
          <p:nvSpPr>
            <p:cNvPr id="24" name="TextBox 23">
              <a:extLst>
                <a:ext uri="{FF2B5EF4-FFF2-40B4-BE49-F238E27FC236}">
                  <a16:creationId xmlns:a16="http://schemas.microsoft.com/office/drawing/2014/main" id="{56A018ED-C9CF-75BD-F3CC-1CFA03DFEAF3}"/>
                </a:ext>
              </a:extLst>
            </p:cNvPr>
            <p:cNvSpPr txBox="1"/>
            <p:nvPr/>
          </p:nvSpPr>
          <p:spPr>
            <a:xfrm>
              <a:off x="7939430" y="2996729"/>
              <a:ext cx="2118147" cy="184666"/>
            </a:xfrm>
            <a:prstGeom prst="rect">
              <a:avLst/>
            </a:prstGeom>
            <a:solidFill>
              <a:srgbClr val="E6E6E6"/>
            </a:solidFill>
            <a:ln w="10795" cap="flat" cmpd="sng" algn="ctr">
              <a:solidFill>
                <a:srgbClr val="737373">
                  <a:shade val="50000"/>
                </a:srgbClr>
              </a:solidFill>
              <a:prstDash val="solid"/>
            </a:ln>
            <a:effectLst/>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Segoe UI"/>
                  <a:ea typeface="+mn-ea"/>
                  <a:cs typeface="+mn-cs"/>
                </a:rPr>
                <a:t>Tenant</a:t>
              </a:r>
            </a:p>
          </p:txBody>
        </p:sp>
        <p:sp>
          <p:nvSpPr>
            <p:cNvPr id="25" name="Rectangle 24">
              <a:extLst>
                <a:ext uri="{FF2B5EF4-FFF2-40B4-BE49-F238E27FC236}">
                  <a16:creationId xmlns:a16="http://schemas.microsoft.com/office/drawing/2014/main" id="{7E4ECFF2-540A-8E0F-B478-F5D004EFA416}"/>
                </a:ext>
              </a:extLst>
            </p:cNvPr>
            <p:cNvSpPr/>
            <p:nvPr/>
          </p:nvSpPr>
          <p:spPr bwMode="auto">
            <a:xfrm>
              <a:off x="7939431" y="3272928"/>
              <a:ext cx="2118146" cy="1280178"/>
            </a:xfrm>
            <a:prstGeom prst="rect">
              <a:avLst/>
            </a:prstGeom>
            <a:solidFill>
              <a:srgbClr val="820000"/>
            </a:solidFill>
            <a:ln w="12700" cap="flat" cmpd="sng" algn="ctr">
              <a:solidFill>
                <a:srgbClr val="E6E6E6"/>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grpSp>
        <p:nvGrpSpPr>
          <p:cNvPr id="20" name="Group 19">
            <a:extLst>
              <a:ext uri="{FF2B5EF4-FFF2-40B4-BE49-F238E27FC236}">
                <a16:creationId xmlns:a16="http://schemas.microsoft.com/office/drawing/2014/main" id="{DF37E929-135C-AE86-AC90-0B9C17C4CACB}"/>
              </a:ext>
            </a:extLst>
          </p:cNvPr>
          <p:cNvGrpSpPr>
            <a:grpSpLocks noChangeAspect="1"/>
          </p:cNvGrpSpPr>
          <p:nvPr/>
        </p:nvGrpSpPr>
        <p:grpSpPr>
          <a:xfrm>
            <a:off x="1032949" y="5347340"/>
            <a:ext cx="2263874" cy="617042"/>
            <a:chOff x="8602980" y="1781101"/>
            <a:chExt cx="1506418" cy="413457"/>
          </a:xfrm>
        </p:grpSpPr>
        <p:sp>
          <p:nvSpPr>
            <p:cNvPr id="38" name="Cylinder 37">
              <a:extLst>
                <a:ext uri="{FF2B5EF4-FFF2-40B4-BE49-F238E27FC236}">
                  <a16:creationId xmlns:a16="http://schemas.microsoft.com/office/drawing/2014/main" id="{E9E4FD3D-EA9A-5010-E735-977353FE0848}"/>
                </a:ext>
              </a:extLst>
            </p:cNvPr>
            <p:cNvSpPr/>
            <p:nvPr/>
          </p:nvSpPr>
          <p:spPr>
            <a:xfrm rot="16200000">
              <a:off x="9149460" y="1234621"/>
              <a:ext cx="413457" cy="1506418"/>
            </a:xfrm>
            <a:prstGeom prst="can">
              <a:avLst/>
            </a:prstGeom>
            <a:solidFill>
              <a:srgbClr val="0078D4"/>
            </a:solidFill>
            <a:ln w="10795" cap="flat" cmpd="sng" algn="ctr">
              <a:solidFill>
                <a:srgbClr val="0078D4">
                  <a:shade val="50000"/>
                </a:srgbClr>
              </a:solidFill>
              <a:prstDash val="solid"/>
            </a:ln>
            <a:effectLst/>
          </p:spPr>
          <p:txBody>
            <a:bodyPr vert="vert"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panose="020F0502020204030204"/>
                  <a:ea typeface="+mn-ea"/>
                  <a:cs typeface="+mn-cs"/>
                </a:rPr>
                <a:t>Service Bus</a:t>
              </a:r>
            </a:p>
          </p:txBody>
        </p:sp>
        <p:pic>
          <p:nvPicPr>
            <p:cNvPr id="42" name="Picture 41" descr="Azure updates | Microsoft Azure">
              <a:extLst>
                <a:ext uri="{FF2B5EF4-FFF2-40B4-BE49-F238E27FC236}">
                  <a16:creationId xmlns:a16="http://schemas.microsoft.com/office/drawing/2014/main" id="{EEDD36F0-070E-B744-32AF-CF05DDF882B5}"/>
                </a:ext>
              </a:extLst>
            </p:cNvPr>
            <p:cNvPicPr>
              <a:picLocks noChangeAspect="1" noChangeArrowheads="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768238" y="1804950"/>
              <a:ext cx="365761" cy="36576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3" name="Group 42">
            <a:extLst>
              <a:ext uri="{FF2B5EF4-FFF2-40B4-BE49-F238E27FC236}">
                <a16:creationId xmlns:a16="http://schemas.microsoft.com/office/drawing/2014/main" id="{F24E7CFA-0989-7293-6147-C2D3C7E7B021}"/>
              </a:ext>
            </a:extLst>
          </p:cNvPr>
          <p:cNvGrpSpPr>
            <a:grpSpLocks noChangeAspect="1"/>
          </p:cNvGrpSpPr>
          <p:nvPr/>
        </p:nvGrpSpPr>
        <p:grpSpPr>
          <a:xfrm>
            <a:off x="8930661" y="5399653"/>
            <a:ext cx="2263874" cy="617042"/>
            <a:chOff x="8602980" y="1781101"/>
            <a:chExt cx="1506418" cy="413457"/>
          </a:xfrm>
        </p:grpSpPr>
        <p:sp>
          <p:nvSpPr>
            <p:cNvPr id="44" name="Cylinder 43">
              <a:extLst>
                <a:ext uri="{FF2B5EF4-FFF2-40B4-BE49-F238E27FC236}">
                  <a16:creationId xmlns:a16="http://schemas.microsoft.com/office/drawing/2014/main" id="{F304EE30-FE5A-8FC3-4257-39DBF4543797}"/>
                </a:ext>
              </a:extLst>
            </p:cNvPr>
            <p:cNvSpPr/>
            <p:nvPr/>
          </p:nvSpPr>
          <p:spPr>
            <a:xfrm rot="16200000">
              <a:off x="9149460" y="1234621"/>
              <a:ext cx="413457" cy="1506418"/>
            </a:xfrm>
            <a:prstGeom prst="can">
              <a:avLst/>
            </a:prstGeom>
            <a:solidFill>
              <a:srgbClr val="0078D4"/>
            </a:solidFill>
            <a:ln w="10795" cap="flat" cmpd="sng" algn="ctr">
              <a:solidFill>
                <a:srgbClr val="0078D4">
                  <a:shade val="50000"/>
                </a:srgbClr>
              </a:solidFill>
              <a:prstDash val="solid"/>
            </a:ln>
            <a:effectLst/>
          </p:spPr>
          <p:txBody>
            <a:bodyPr vert="vert" rtlCol="0" anchor="ctr"/>
            <a:lstStyle>
              <a:defPPr>
                <a:defRPr lang="en-US"/>
              </a:defPPr>
              <a:lvl1pPr marL="0" algn="l" defTabSz="914367" rtl="0" eaLnBrk="1" latinLnBrk="0" hangingPunct="1">
                <a:defRPr sz="1765" kern="1200">
                  <a:solidFill>
                    <a:schemeClr val="lt1"/>
                  </a:solidFill>
                  <a:latin typeface="+mn-lt"/>
                  <a:ea typeface="+mn-ea"/>
                  <a:cs typeface="+mn-cs"/>
                </a:defRPr>
              </a:lvl1pPr>
              <a:lvl2pPr marL="457183" algn="l" defTabSz="914367" rtl="0" eaLnBrk="1" latinLnBrk="0" hangingPunct="1">
                <a:defRPr sz="1765" kern="1200">
                  <a:solidFill>
                    <a:schemeClr val="lt1"/>
                  </a:solidFill>
                  <a:latin typeface="+mn-lt"/>
                  <a:ea typeface="+mn-ea"/>
                  <a:cs typeface="+mn-cs"/>
                </a:defRPr>
              </a:lvl2pPr>
              <a:lvl3pPr marL="914367" algn="l" defTabSz="914367" rtl="0" eaLnBrk="1" latinLnBrk="0" hangingPunct="1">
                <a:defRPr sz="1765" kern="1200">
                  <a:solidFill>
                    <a:schemeClr val="lt1"/>
                  </a:solidFill>
                  <a:latin typeface="+mn-lt"/>
                  <a:ea typeface="+mn-ea"/>
                  <a:cs typeface="+mn-cs"/>
                </a:defRPr>
              </a:lvl3pPr>
              <a:lvl4pPr marL="1371550" algn="l" defTabSz="914367" rtl="0" eaLnBrk="1" latinLnBrk="0" hangingPunct="1">
                <a:defRPr sz="1765" kern="1200">
                  <a:solidFill>
                    <a:schemeClr val="lt1"/>
                  </a:solidFill>
                  <a:latin typeface="+mn-lt"/>
                  <a:ea typeface="+mn-ea"/>
                  <a:cs typeface="+mn-cs"/>
                </a:defRPr>
              </a:lvl4pPr>
              <a:lvl5pPr marL="1828734" algn="l" defTabSz="914367" rtl="0" eaLnBrk="1" latinLnBrk="0" hangingPunct="1">
                <a:defRPr sz="1765" kern="1200">
                  <a:solidFill>
                    <a:schemeClr val="lt1"/>
                  </a:solidFill>
                  <a:latin typeface="+mn-lt"/>
                  <a:ea typeface="+mn-ea"/>
                  <a:cs typeface="+mn-cs"/>
                </a:defRPr>
              </a:lvl5pPr>
              <a:lvl6pPr marL="2285918" algn="l" defTabSz="914367" rtl="0" eaLnBrk="1" latinLnBrk="0" hangingPunct="1">
                <a:defRPr sz="1765" kern="1200">
                  <a:solidFill>
                    <a:schemeClr val="lt1"/>
                  </a:solidFill>
                  <a:latin typeface="+mn-lt"/>
                  <a:ea typeface="+mn-ea"/>
                  <a:cs typeface="+mn-cs"/>
                </a:defRPr>
              </a:lvl6pPr>
              <a:lvl7pPr marL="2743101" algn="l" defTabSz="914367" rtl="0" eaLnBrk="1" latinLnBrk="0" hangingPunct="1">
                <a:defRPr sz="1765" kern="1200">
                  <a:solidFill>
                    <a:schemeClr val="lt1"/>
                  </a:solidFill>
                  <a:latin typeface="+mn-lt"/>
                  <a:ea typeface="+mn-ea"/>
                  <a:cs typeface="+mn-cs"/>
                </a:defRPr>
              </a:lvl7pPr>
              <a:lvl8pPr marL="3200284" algn="l" defTabSz="914367" rtl="0" eaLnBrk="1" latinLnBrk="0" hangingPunct="1">
                <a:defRPr sz="1765" kern="1200">
                  <a:solidFill>
                    <a:schemeClr val="lt1"/>
                  </a:solidFill>
                  <a:latin typeface="+mn-lt"/>
                  <a:ea typeface="+mn-ea"/>
                  <a:cs typeface="+mn-cs"/>
                </a:defRPr>
              </a:lvl8pPr>
              <a:lvl9pPr marL="3657469" algn="l" defTabSz="914367" rtl="0" eaLnBrk="1" latinLnBrk="0" hangingPunct="1">
                <a:defRPr sz="1765" kern="1200">
                  <a:solidFill>
                    <a:schemeClr val="lt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panose="020F0502020204030204"/>
                  <a:ea typeface="+mn-ea"/>
                  <a:cs typeface="+mn-cs"/>
                </a:rPr>
                <a:t>Service Bus</a:t>
              </a:r>
            </a:p>
          </p:txBody>
        </p:sp>
        <p:pic>
          <p:nvPicPr>
            <p:cNvPr id="45" name="Picture 44" descr="Azure updates | Microsoft Azure">
              <a:extLst>
                <a:ext uri="{FF2B5EF4-FFF2-40B4-BE49-F238E27FC236}">
                  <a16:creationId xmlns:a16="http://schemas.microsoft.com/office/drawing/2014/main" id="{6352A959-D235-9C57-09F6-1AA2E3EE21C1}"/>
                </a:ext>
              </a:extLst>
            </p:cNvPr>
            <p:cNvPicPr>
              <a:picLocks noChangeAspect="1" noChangeArrowheads="1"/>
            </p:cNvPicPr>
            <p:nvPr/>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768238" y="1804950"/>
              <a:ext cx="365761" cy="36576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2982069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24715-F51D-A981-5268-66E98A28A81D}"/>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74C4F884-F649-24EC-CB14-0E3B6D7BA8ED}"/>
              </a:ext>
            </a:extLst>
          </p:cNvPr>
          <p:cNvGrpSpPr/>
          <p:nvPr/>
        </p:nvGrpSpPr>
        <p:grpSpPr>
          <a:xfrm>
            <a:off x="4575230" y="2482481"/>
            <a:ext cx="3054096" cy="1527609"/>
            <a:chOff x="4539528" y="4344077"/>
            <a:chExt cx="3054096" cy="1527609"/>
          </a:xfrm>
        </p:grpSpPr>
        <p:cxnSp>
          <p:nvCxnSpPr>
            <p:cNvPr id="20" name="Straight Connector 19">
              <a:extLst>
                <a:ext uri="{FF2B5EF4-FFF2-40B4-BE49-F238E27FC236}">
                  <a16:creationId xmlns:a16="http://schemas.microsoft.com/office/drawing/2014/main" id="{FF22D2AF-8A1F-AEA8-1A8C-8D83F1DFBBE2}"/>
                </a:ext>
              </a:extLst>
            </p:cNvPr>
            <p:cNvCxnSpPr>
              <a:cxnSpLocks/>
            </p:cNvCxnSpPr>
            <p:nvPr/>
          </p:nvCxnSpPr>
          <p:spPr>
            <a:xfrm>
              <a:off x="4539528" y="5081802"/>
              <a:ext cx="3054096" cy="0"/>
            </a:xfrm>
            <a:prstGeom prst="line">
              <a:avLst/>
            </a:prstGeom>
            <a:solidFill>
              <a:schemeClr val="bg1"/>
            </a:solidFill>
            <a:ln w="762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7A1DEE26-A8BB-094E-76BE-2A2C0B662C02}"/>
                </a:ext>
              </a:extLst>
            </p:cNvPr>
            <p:cNvGrpSpPr/>
            <p:nvPr/>
          </p:nvGrpSpPr>
          <p:grpSpPr>
            <a:xfrm>
              <a:off x="5585616" y="4344077"/>
              <a:ext cx="961921" cy="1527609"/>
              <a:chOff x="5391059" y="4401997"/>
              <a:chExt cx="961921" cy="1527609"/>
            </a:xfrm>
          </p:grpSpPr>
          <p:sp>
            <p:nvSpPr>
              <p:cNvPr id="22" name="Isosceles Triangle 21">
                <a:extLst>
                  <a:ext uri="{FF2B5EF4-FFF2-40B4-BE49-F238E27FC236}">
                    <a16:creationId xmlns:a16="http://schemas.microsoft.com/office/drawing/2014/main" id="{F016CB22-1D0C-618B-9B65-58E89CC71DA2}"/>
                  </a:ext>
                </a:extLst>
              </p:cNvPr>
              <p:cNvSpPr/>
              <p:nvPr/>
            </p:nvSpPr>
            <p:spPr bwMode="auto">
              <a:xfrm rot="5400000">
                <a:off x="5165307" y="4691128"/>
                <a:ext cx="1476804" cy="898541"/>
              </a:xfrm>
              <a:prstGeom prst="triangle">
                <a:avLst/>
              </a:prstGeom>
              <a:solidFill>
                <a:srgbClr val="0078D4"/>
              </a:solidFill>
              <a:ln w="762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cxnSp>
            <p:nvCxnSpPr>
              <p:cNvPr id="23" name="Straight Connector 22">
                <a:extLst>
                  <a:ext uri="{FF2B5EF4-FFF2-40B4-BE49-F238E27FC236}">
                    <a16:creationId xmlns:a16="http://schemas.microsoft.com/office/drawing/2014/main" id="{8644F3A6-7452-DC94-2450-D8B10F461CFB}"/>
                  </a:ext>
                </a:extLst>
              </p:cNvPr>
              <p:cNvCxnSpPr>
                <a:cxnSpLocks/>
              </p:cNvCxnSpPr>
              <p:nvPr/>
            </p:nvCxnSpPr>
            <p:spPr>
              <a:xfrm flipV="1">
                <a:off x="6352980" y="4401997"/>
                <a:ext cx="0" cy="1527609"/>
              </a:xfrm>
              <a:prstGeom prst="line">
                <a:avLst/>
              </a:prstGeom>
              <a:solidFill>
                <a:schemeClr val="bg1"/>
              </a:solidFill>
              <a:ln w="762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5F3EAABC-5D4D-06D0-B644-02F64542304B}"/>
                  </a:ext>
                </a:extLst>
              </p:cNvPr>
              <p:cNvSpPr txBox="1"/>
              <p:nvPr/>
            </p:nvSpPr>
            <p:spPr>
              <a:xfrm>
                <a:off x="5391059" y="4932533"/>
                <a:ext cx="869471" cy="430887"/>
              </a:xfrm>
              <a:prstGeom prst="rect">
                <a:avLst/>
              </a:prstGeom>
              <a:noFill/>
            </p:spPr>
            <p:txBody>
              <a:bodyPr wrap="square" lIns="0" tIns="0" rIns="0" bIns="0"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FFFFFF"/>
                    </a:solidFill>
                    <a:effectLst/>
                    <a:uLnTx/>
                    <a:uFillTx/>
                    <a:latin typeface="Segoe UI"/>
                    <a:ea typeface="+mn-ea"/>
                    <a:cs typeface="+mn-cs"/>
                  </a:rPr>
                  <a:t>ADT</a:t>
                </a:r>
              </a:p>
            </p:txBody>
          </p:sp>
        </p:grpSp>
      </p:grpSp>
      <p:pic>
        <p:nvPicPr>
          <p:cNvPr id="26" name="Graphic 25">
            <a:extLst>
              <a:ext uri="{FF2B5EF4-FFF2-40B4-BE49-F238E27FC236}">
                <a16:creationId xmlns:a16="http://schemas.microsoft.com/office/drawing/2014/main" id="{E90F1D11-9B5C-3DA2-5506-F2FA8F1684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860" t="14455" r="6772" b="21349"/>
          <a:stretch/>
        </p:blipFill>
        <p:spPr>
          <a:xfrm>
            <a:off x="7406290" y="1412210"/>
            <a:ext cx="4544291" cy="2770354"/>
          </a:xfrm>
          <a:prstGeom prst="rect">
            <a:avLst/>
          </a:prstGeom>
          <a:effectLst/>
        </p:spPr>
      </p:pic>
      <p:pic>
        <p:nvPicPr>
          <p:cNvPr id="12" name="Graphic 11">
            <a:extLst>
              <a:ext uri="{FF2B5EF4-FFF2-40B4-BE49-F238E27FC236}">
                <a16:creationId xmlns:a16="http://schemas.microsoft.com/office/drawing/2014/main" id="{E7E25D9A-9147-B071-85E8-387A2184B58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860" t="14455" r="6772" b="21349"/>
          <a:stretch/>
        </p:blipFill>
        <p:spPr>
          <a:xfrm>
            <a:off x="304800" y="1496291"/>
            <a:ext cx="4544291" cy="2770354"/>
          </a:xfrm>
          <a:prstGeom prst="rect">
            <a:avLst/>
          </a:prstGeom>
          <a:effectLst/>
        </p:spPr>
      </p:pic>
      <p:sp>
        <p:nvSpPr>
          <p:cNvPr id="2" name="Title 1">
            <a:extLst>
              <a:ext uri="{FF2B5EF4-FFF2-40B4-BE49-F238E27FC236}">
                <a16:creationId xmlns:a16="http://schemas.microsoft.com/office/drawing/2014/main" id="{397FBD0D-E276-B361-F202-C0E5FAF9D126}"/>
              </a:ext>
            </a:extLst>
          </p:cNvPr>
          <p:cNvSpPr>
            <a:spLocks noGrp="1"/>
          </p:cNvSpPr>
          <p:nvPr>
            <p:ph type="title"/>
          </p:nvPr>
        </p:nvSpPr>
        <p:spPr/>
        <p:txBody>
          <a:bodyPr wrap="square" anchor="t">
            <a:normAutofit/>
          </a:bodyPr>
          <a:lstStyle/>
          <a:p>
            <a:r>
              <a:rPr lang="en-US"/>
              <a:t>Messaging Use Case: TAK / TRAX / OMNI</a:t>
            </a:r>
          </a:p>
        </p:txBody>
      </p:sp>
      <p:pic>
        <p:nvPicPr>
          <p:cNvPr id="8" name="Picture 7">
            <a:extLst>
              <a:ext uri="{FF2B5EF4-FFF2-40B4-BE49-F238E27FC236}">
                <a16:creationId xmlns:a16="http://schemas.microsoft.com/office/drawing/2014/main" id="{36EEB818-9B9D-40CC-7203-A590A5C2FCCB}"/>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654274" y="2744135"/>
            <a:ext cx="1621483" cy="1201567"/>
          </a:xfrm>
          <a:prstGeom prst="rect">
            <a:avLst/>
          </a:prstGeom>
        </p:spPr>
      </p:pic>
      <p:pic>
        <p:nvPicPr>
          <p:cNvPr id="10" name="Picture 4" descr="undefined">
            <a:extLst>
              <a:ext uri="{FF2B5EF4-FFF2-40B4-BE49-F238E27FC236}">
                <a16:creationId xmlns:a16="http://schemas.microsoft.com/office/drawing/2014/main" id="{C3C86028-181C-BA4B-116D-5C33C538C8B9}"/>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777488" y="2894388"/>
            <a:ext cx="844747" cy="90106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9F710003-66AE-01DA-5566-56E88CC7B8A3}"/>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016492" y="2645503"/>
            <a:ext cx="1621483" cy="1201567"/>
          </a:xfrm>
          <a:prstGeom prst="rect">
            <a:avLst/>
          </a:prstGeom>
        </p:spPr>
      </p:pic>
      <p:pic>
        <p:nvPicPr>
          <p:cNvPr id="28" name="Picture 4" descr="undefined">
            <a:extLst>
              <a:ext uri="{FF2B5EF4-FFF2-40B4-BE49-F238E27FC236}">
                <a16:creationId xmlns:a16="http://schemas.microsoft.com/office/drawing/2014/main" id="{4CAEC5B6-0832-14DC-42A6-07A8FC9380A1}"/>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10718668" y="2783881"/>
            <a:ext cx="844747" cy="901062"/>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a:extLst>
              <a:ext uri="{FF2B5EF4-FFF2-40B4-BE49-F238E27FC236}">
                <a16:creationId xmlns:a16="http://schemas.microsoft.com/office/drawing/2014/main" id="{E37AF0E9-1ACF-949B-F774-4D522AD2A388}"/>
              </a:ext>
            </a:extLst>
          </p:cNvPr>
          <p:cNvCxnSpPr>
            <a:cxnSpLocks/>
            <a:stCxn id="28" idx="2"/>
            <a:endCxn id="3078" idx="0"/>
          </p:cNvCxnSpPr>
          <p:nvPr/>
        </p:nvCxnSpPr>
        <p:spPr>
          <a:xfrm flipH="1">
            <a:off x="10350656" y="3684943"/>
            <a:ext cx="790386" cy="788990"/>
          </a:xfrm>
          <a:prstGeom prst="straightConnector1">
            <a:avLst/>
          </a:prstGeom>
          <a:ln w="571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CD28E36-B2A3-674E-5B27-9469A9B2A691}"/>
              </a:ext>
            </a:extLst>
          </p:cNvPr>
          <p:cNvSpPr txBox="1"/>
          <p:nvPr/>
        </p:nvSpPr>
        <p:spPr>
          <a:xfrm>
            <a:off x="1851840" y="1684427"/>
            <a:ext cx="1505092" cy="923330"/>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egoe UI"/>
                <a:ea typeface="+mn-ea"/>
                <a:cs typeface="+mn-cs"/>
              </a:rPr>
              <a:t>Azure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egoe UI"/>
                <a:ea typeface="+mn-ea"/>
                <a:cs typeface="+mn-cs"/>
              </a:rPr>
              <a:t>Government</a:t>
            </a:r>
            <a:br>
              <a:rPr kumimoji="0" lang="en-US" sz="2000" b="1" i="0" u="none" strike="noStrike" kern="1200" cap="none" spc="0" normalizeH="0" baseline="0" noProof="0">
                <a:ln>
                  <a:noFill/>
                </a:ln>
                <a:solidFill>
                  <a:srgbClr val="000000"/>
                </a:solidFill>
                <a:effectLst/>
                <a:uLnTx/>
                <a:uFillTx/>
                <a:latin typeface="Segoe UI"/>
                <a:ea typeface="+mn-ea"/>
                <a:cs typeface="+mn-cs"/>
              </a:rPr>
            </a:br>
            <a:r>
              <a:rPr kumimoji="0" lang="en-US" sz="2000" b="0" i="0" u="none" strike="noStrike" kern="1200" cap="none" spc="0" normalizeH="0" baseline="0" noProof="0">
                <a:ln>
                  <a:noFill/>
                </a:ln>
                <a:solidFill>
                  <a:srgbClr val="000000"/>
                </a:solidFill>
                <a:effectLst/>
                <a:uLnTx/>
                <a:uFillTx/>
                <a:latin typeface="Segoe UI"/>
                <a:ea typeface="+mn-ea"/>
                <a:cs typeface="+mn-cs"/>
              </a:rPr>
              <a:t>(DoD IL2-5)</a:t>
            </a:r>
          </a:p>
        </p:txBody>
      </p:sp>
      <p:cxnSp>
        <p:nvCxnSpPr>
          <p:cNvPr id="34" name="Straight Arrow Connector 33">
            <a:extLst>
              <a:ext uri="{FF2B5EF4-FFF2-40B4-BE49-F238E27FC236}">
                <a16:creationId xmlns:a16="http://schemas.microsoft.com/office/drawing/2014/main" id="{F99858EA-4197-1FF6-1C01-9604D8AACAA0}"/>
              </a:ext>
            </a:extLst>
          </p:cNvPr>
          <p:cNvCxnSpPr>
            <a:cxnSpLocks/>
            <a:stCxn id="10" idx="3"/>
            <a:endCxn id="8" idx="1"/>
          </p:cNvCxnSpPr>
          <p:nvPr/>
        </p:nvCxnSpPr>
        <p:spPr>
          <a:xfrm>
            <a:off x="1622235" y="3344919"/>
            <a:ext cx="1032039" cy="0"/>
          </a:xfrm>
          <a:prstGeom prst="straightConnector1">
            <a:avLst/>
          </a:prstGeom>
          <a:ln w="571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29E1042-1BEF-389F-C86C-FC6CC6FF185E}"/>
              </a:ext>
            </a:extLst>
          </p:cNvPr>
          <p:cNvCxnSpPr>
            <a:cxnSpLocks/>
            <a:stCxn id="27" idx="3"/>
            <a:endCxn id="28" idx="1"/>
          </p:cNvCxnSpPr>
          <p:nvPr/>
        </p:nvCxnSpPr>
        <p:spPr>
          <a:xfrm flipV="1">
            <a:off x="9637975" y="3234412"/>
            <a:ext cx="1080693" cy="11875"/>
          </a:xfrm>
          <a:prstGeom prst="straightConnector1">
            <a:avLst/>
          </a:prstGeom>
          <a:ln w="571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D0912BE-A0FB-8176-8C6A-EE411F6B17D9}"/>
              </a:ext>
            </a:extLst>
          </p:cNvPr>
          <p:cNvSpPr txBox="1"/>
          <p:nvPr/>
        </p:nvSpPr>
        <p:spPr>
          <a:xfrm>
            <a:off x="8921504" y="1790269"/>
            <a:ext cx="1519198" cy="615553"/>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srgbClr val="000000"/>
                </a:solidFill>
                <a:effectLst/>
                <a:uLnTx/>
                <a:uFillTx/>
                <a:latin typeface="Segoe UI"/>
                <a:ea typeface="+mn-ea"/>
                <a:cs typeface="+mn-cs"/>
              </a:rPr>
              <a:t>Azure Secret</a:t>
            </a:r>
            <a:br>
              <a:rPr kumimoji="0" lang="en-US" sz="2000" b="0" i="0" u="none" strike="noStrike" kern="1200" cap="none" spc="0" normalizeH="0" baseline="0" noProof="0">
                <a:ln>
                  <a:noFill/>
                </a:ln>
                <a:solidFill>
                  <a:srgbClr val="000000"/>
                </a:solidFill>
                <a:effectLst/>
                <a:uLnTx/>
                <a:uFillTx/>
                <a:latin typeface="Segoe UI"/>
                <a:ea typeface="+mn-ea"/>
                <a:cs typeface="+mn-cs"/>
              </a:rPr>
            </a:br>
            <a:r>
              <a:rPr kumimoji="0" lang="en-US" sz="2000" b="0" i="0" u="none" strike="noStrike" kern="1200" cap="none" spc="0" normalizeH="0" baseline="0" noProof="0">
                <a:ln>
                  <a:noFill/>
                </a:ln>
                <a:solidFill>
                  <a:srgbClr val="000000"/>
                </a:solidFill>
                <a:effectLst/>
                <a:uLnTx/>
                <a:uFillTx/>
                <a:latin typeface="Segoe UI"/>
                <a:ea typeface="+mn-ea"/>
                <a:cs typeface="+mn-cs"/>
              </a:rPr>
              <a:t>(DoD IL6)</a:t>
            </a:r>
          </a:p>
        </p:txBody>
      </p:sp>
      <p:cxnSp>
        <p:nvCxnSpPr>
          <p:cNvPr id="63" name="Straight Arrow Connector 62">
            <a:extLst>
              <a:ext uri="{FF2B5EF4-FFF2-40B4-BE49-F238E27FC236}">
                <a16:creationId xmlns:a16="http://schemas.microsoft.com/office/drawing/2014/main" id="{AB4500FE-FE5B-D93F-4170-99EEE84910A6}"/>
              </a:ext>
            </a:extLst>
          </p:cNvPr>
          <p:cNvCxnSpPr>
            <a:cxnSpLocks/>
            <a:stCxn id="62" idx="0"/>
            <a:endCxn id="27" idx="2"/>
          </p:cNvCxnSpPr>
          <p:nvPr/>
        </p:nvCxnSpPr>
        <p:spPr>
          <a:xfrm flipV="1">
            <a:off x="7630288" y="3847070"/>
            <a:ext cx="1196946" cy="972316"/>
          </a:xfrm>
          <a:prstGeom prst="straightConnector1">
            <a:avLst/>
          </a:prstGeom>
          <a:ln w="571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grpSp>
        <p:nvGrpSpPr>
          <p:cNvPr id="1050" name="Group 1049">
            <a:extLst>
              <a:ext uri="{FF2B5EF4-FFF2-40B4-BE49-F238E27FC236}">
                <a16:creationId xmlns:a16="http://schemas.microsoft.com/office/drawing/2014/main" id="{330D8BCC-4899-1422-B403-77CF2494BD87}"/>
              </a:ext>
            </a:extLst>
          </p:cNvPr>
          <p:cNvGrpSpPr/>
          <p:nvPr/>
        </p:nvGrpSpPr>
        <p:grpSpPr>
          <a:xfrm>
            <a:off x="87863" y="4717176"/>
            <a:ext cx="2673489" cy="2071247"/>
            <a:chOff x="87863" y="4717176"/>
            <a:chExt cx="2673489" cy="2071247"/>
          </a:xfrm>
        </p:grpSpPr>
        <p:grpSp>
          <p:nvGrpSpPr>
            <p:cNvPr id="1033" name="Group 1032">
              <a:extLst>
                <a:ext uri="{FF2B5EF4-FFF2-40B4-BE49-F238E27FC236}">
                  <a16:creationId xmlns:a16="http://schemas.microsoft.com/office/drawing/2014/main" id="{28A31AA2-8867-40F2-64E1-DA8F112247AE}"/>
                </a:ext>
              </a:extLst>
            </p:cNvPr>
            <p:cNvGrpSpPr/>
            <p:nvPr/>
          </p:nvGrpSpPr>
          <p:grpSpPr>
            <a:xfrm>
              <a:off x="163124" y="4717176"/>
              <a:ext cx="2522967" cy="1715903"/>
              <a:chOff x="304800" y="5106435"/>
              <a:chExt cx="2522967" cy="1715903"/>
            </a:xfrm>
          </p:grpSpPr>
          <p:pic>
            <p:nvPicPr>
              <p:cNvPr id="3076" name="Picture 4" descr="Humvee">
                <a:extLst>
                  <a:ext uri="{FF2B5EF4-FFF2-40B4-BE49-F238E27FC236}">
                    <a16:creationId xmlns:a16="http://schemas.microsoft.com/office/drawing/2014/main" id="{81525FEF-1848-F884-D1C7-A24C7F3BC80C}"/>
                  </a:ext>
                </a:extLst>
              </p:cNvPr>
              <p:cNvPicPr>
                <a:picLocks noChangeAspect="1" noChangeArrowheads="1"/>
              </p:cNvPicPr>
              <p:nvPr/>
            </p:nvPicPr>
            <p:blipFill rotWithShape="1">
              <a:blip r:embed="rId7" cstate="screen">
                <a:extLst>
                  <a:ext uri="{28A0092B-C50C-407E-A947-70E740481C1C}">
                    <a14:useLocalDpi xmlns:a14="http://schemas.microsoft.com/office/drawing/2010/main"/>
                  </a:ext>
                </a:extLst>
              </a:blip>
              <a:srcRect/>
              <a:stretch/>
            </p:blipFill>
            <p:spPr bwMode="auto">
              <a:xfrm>
                <a:off x="304800" y="5475823"/>
                <a:ext cx="1671309" cy="1209177"/>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3D092FC6-6170-D871-1D5A-0A34A67CA1FF}"/>
                  </a:ext>
                </a:extLst>
              </p:cNvPr>
              <p:cNvGrpSpPr/>
              <p:nvPr/>
            </p:nvGrpSpPr>
            <p:grpSpPr>
              <a:xfrm>
                <a:off x="1962182" y="5106435"/>
                <a:ext cx="865585" cy="1715903"/>
                <a:chOff x="2404264" y="4864106"/>
                <a:chExt cx="865585" cy="1715903"/>
              </a:xfrm>
            </p:grpSpPr>
            <p:pic>
              <p:nvPicPr>
                <p:cNvPr id="6" name="Picture 5" descr="A picture containing text, valley, map, canyon&#10;&#10;Description automatically generated">
                  <a:extLst>
                    <a:ext uri="{FF2B5EF4-FFF2-40B4-BE49-F238E27FC236}">
                      <a16:creationId xmlns:a16="http://schemas.microsoft.com/office/drawing/2014/main" id="{1B5D3E32-D94D-986E-2983-AB81BF14E10E}"/>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2404264" y="4902325"/>
                  <a:ext cx="858919" cy="167768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4" descr="undefined">
                  <a:extLst>
                    <a:ext uri="{FF2B5EF4-FFF2-40B4-BE49-F238E27FC236}">
                      <a16:creationId xmlns:a16="http://schemas.microsoft.com/office/drawing/2014/main" id="{540A00E9-55FA-848D-3060-0959E8196663}"/>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2425102" y="4864106"/>
                  <a:ext cx="844747" cy="901062"/>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037" name="TextBox 1036">
              <a:extLst>
                <a:ext uri="{FF2B5EF4-FFF2-40B4-BE49-F238E27FC236}">
                  <a16:creationId xmlns:a16="http://schemas.microsoft.com/office/drawing/2014/main" id="{F49445FA-4F64-FB7E-B7AB-69646EAD5610}"/>
                </a:ext>
              </a:extLst>
            </p:cNvPr>
            <p:cNvSpPr txBox="1"/>
            <p:nvPr/>
          </p:nvSpPr>
          <p:spPr>
            <a:xfrm>
              <a:off x="87863" y="6480646"/>
              <a:ext cx="2673489"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TAK-enable War Fighter</a:t>
              </a:r>
            </a:p>
          </p:txBody>
        </p:sp>
      </p:grpSp>
      <p:grpSp>
        <p:nvGrpSpPr>
          <p:cNvPr id="1063" name="Group 1062">
            <a:extLst>
              <a:ext uri="{FF2B5EF4-FFF2-40B4-BE49-F238E27FC236}">
                <a16:creationId xmlns:a16="http://schemas.microsoft.com/office/drawing/2014/main" id="{1957B525-0C16-4E58-E7AE-37B4DAB142A0}"/>
              </a:ext>
            </a:extLst>
          </p:cNvPr>
          <p:cNvGrpSpPr/>
          <p:nvPr/>
        </p:nvGrpSpPr>
        <p:grpSpPr>
          <a:xfrm>
            <a:off x="3230658" y="4573441"/>
            <a:ext cx="2156401" cy="2108064"/>
            <a:chOff x="3230658" y="4573441"/>
            <a:chExt cx="2156401" cy="2108064"/>
          </a:xfrm>
        </p:grpSpPr>
        <p:pic>
          <p:nvPicPr>
            <p:cNvPr id="1059" name="Picture 12" descr="AirTalk | Audio: The life of a US Army ‘Drone Warrior’ | 89.3 KPCC">
              <a:extLst>
                <a:ext uri="{FF2B5EF4-FFF2-40B4-BE49-F238E27FC236}">
                  <a16:creationId xmlns:a16="http://schemas.microsoft.com/office/drawing/2014/main" id="{73F34628-A5FB-1DAD-623C-4792C3735F5C}"/>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3949855" y="4573441"/>
              <a:ext cx="1437204" cy="92913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S. Army orders advanced counter-unmanned aerial vehicle radar">
              <a:extLst>
                <a:ext uri="{FF2B5EF4-FFF2-40B4-BE49-F238E27FC236}">
                  <a16:creationId xmlns:a16="http://schemas.microsoft.com/office/drawing/2014/main" id="{40E4D2EF-E453-EE95-F3ED-94AA61E3B4F2}"/>
                </a:ext>
              </a:extLst>
            </p:cNvPr>
            <p:cNvPicPr>
              <a:picLocks noChangeAspect="1" noChangeArrowheads="1"/>
            </p:cNvPicPr>
            <p:nvPr/>
          </p:nvPicPr>
          <p:blipFill rotWithShape="1">
            <a:blip r:embed="rId10" cstate="screen">
              <a:extLst>
                <a:ext uri="{28A0092B-C50C-407E-A947-70E740481C1C}">
                  <a14:useLocalDpi xmlns:a14="http://schemas.microsoft.com/office/drawing/2010/main"/>
                </a:ext>
              </a:extLst>
            </a:blip>
            <a:srcRect/>
            <a:stretch/>
          </p:blipFill>
          <p:spPr bwMode="auto">
            <a:xfrm>
              <a:off x="3327081" y="5324713"/>
              <a:ext cx="1437203" cy="1076087"/>
            </a:xfrm>
            <a:prstGeom prst="rect">
              <a:avLst/>
            </a:prstGeom>
            <a:noFill/>
            <a:extLst>
              <a:ext uri="{909E8E84-426E-40DD-AFC4-6F175D3DCCD1}">
                <a14:hiddenFill xmlns:a14="http://schemas.microsoft.com/office/drawing/2010/main">
                  <a:solidFill>
                    <a:srgbClr val="FFFFFF"/>
                  </a:solidFill>
                </a14:hiddenFill>
              </a:ext>
            </a:extLst>
          </p:spPr>
        </p:pic>
        <p:sp>
          <p:nvSpPr>
            <p:cNvPr id="1038" name="TextBox 1037">
              <a:extLst>
                <a:ext uri="{FF2B5EF4-FFF2-40B4-BE49-F238E27FC236}">
                  <a16:creationId xmlns:a16="http://schemas.microsoft.com/office/drawing/2014/main" id="{AF13FEF5-CBA3-607C-6EC3-D96F4C246153}"/>
                </a:ext>
              </a:extLst>
            </p:cNvPr>
            <p:cNvSpPr txBox="1"/>
            <p:nvPr/>
          </p:nvSpPr>
          <p:spPr>
            <a:xfrm>
              <a:off x="3230658" y="6373728"/>
              <a:ext cx="1771447"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Sensors / Feeds</a:t>
              </a:r>
            </a:p>
          </p:txBody>
        </p:sp>
      </p:grpSp>
      <p:grpSp>
        <p:nvGrpSpPr>
          <p:cNvPr id="1045" name="Group 1044">
            <a:extLst>
              <a:ext uri="{FF2B5EF4-FFF2-40B4-BE49-F238E27FC236}">
                <a16:creationId xmlns:a16="http://schemas.microsoft.com/office/drawing/2014/main" id="{8D49D29C-66AE-A5F1-AAA7-B17E7FC40410}"/>
              </a:ext>
            </a:extLst>
          </p:cNvPr>
          <p:cNvGrpSpPr/>
          <p:nvPr/>
        </p:nvGrpSpPr>
        <p:grpSpPr>
          <a:xfrm>
            <a:off x="6763860" y="4819386"/>
            <a:ext cx="1585029" cy="1815148"/>
            <a:chOff x="6539862" y="4948746"/>
            <a:chExt cx="1585029" cy="1815148"/>
          </a:xfrm>
        </p:grpSpPr>
        <p:pic>
          <p:nvPicPr>
            <p:cNvPr id="62" name="Picture 61" descr="Icon&#10;&#10;Description automatically generated">
              <a:extLst>
                <a:ext uri="{FF2B5EF4-FFF2-40B4-BE49-F238E27FC236}">
                  <a16:creationId xmlns:a16="http://schemas.microsoft.com/office/drawing/2014/main" id="{0987C184-E57E-C29B-E6D5-3D8B2C8F32AB}"/>
                </a:ext>
              </a:extLst>
            </p:cNvPr>
            <p:cNvPicPr>
              <a:picLocks noChangeAspect="1"/>
            </p:cNvPicPr>
            <p:nvPr/>
          </p:nvPicPr>
          <p:blipFill>
            <a:blip r:embed="rId11" cstate="screen">
              <a:extLst>
                <a:ext uri="{28A0092B-C50C-407E-A947-70E740481C1C}">
                  <a14:useLocalDpi xmlns:a14="http://schemas.microsoft.com/office/drawing/2010/main"/>
                </a:ext>
                <a:ext uri="{837473B0-CC2E-450A-ABE3-18F120FF3D39}">
                  <a1611:picAttrSrcUrl xmlns:a1611="http://schemas.microsoft.com/office/drawing/2016/11/main" r:id="rId12"/>
                </a:ext>
              </a:extLst>
            </a:blip>
            <a:stretch>
              <a:fillRect/>
            </a:stretch>
          </p:blipFill>
          <p:spPr>
            <a:xfrm>
              <a:off x="6687688" y="4948746"/>
              <a:ext cx="1437203" cy="1302082"/>
            </a:xfrm>
            <a:prstGeom prst="rect">
              <a:avLst/>
            </a:prstGeom>
          </p:spPr>
        </p:pic>
        <p:sp>
          <p:nvSpPr>
            <p:cNvPr id="1041" name="TextBox 1040">
              <a:extLst>
                <a:ext uri="{FF2B5EF4-FFF2-40B4-BE49-F238E27FC236}">
                  <a16:creationId xmlns:a16="http://schemas.microsoft.com/office/drawing/2014/main" id="{0053725A-009C-B570-66D8-B42039DE2258}"/>
                </a:ext>
              </a:extLst>
            </p:cNvPr>
            <p:cNvSpPr txBox="1"/>
            <p:nvPr/>
          </p:nvSpPr>
          <p:spPr>
            <a:xfrm>
              <a:off x="6539862" y="6148341"/>
              <a:ext cx="1564532" cy="615553"/>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Additional IL6</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Data Sources</a:t>
              </a:r>
            </a:p>
          </p:txBody>
        </p:sp>
      </p:grpSp>
      <p:cxnSp>
        <p:nvCxnSpPr>
          <p:cNvPr id="1047" name="Straight Arrow Connector 1046">
            <a:extLst>
              <a:ext uri="{FF2B5EF4-FFF2-40B4-BE49-F238E27FC236}">
                <a16:creationId xmlns:a16="http://schemas.microsoft.com/office/drawing/2014/main" id="{FD5CAEA6-62F7-1968-8A26-250A937188C5}"/>
              </a:ext>
            </a:extLst>
          </p:cNvPr>
          <p:cNvCxnSpPr>
            <a:cxnSpLocks/>
            <a:stCxn id="1028" idx="0"/>
            <a:endCxn id="10" idx="2"/>
          </p:cNvCxnSpPr>
          <p:nvPr/>
        </p:nvCxnSpPr>
        <p:spPr>
          <a:xfrm flipH="1" flipV="1">
            <a:off x="1199862" y="3795450"/>
            <a:ext cx="2845821" cy="1529263"/>
          </a:xfrm>
          <a:prstGeom prst="straightConnector1">
            <a:avLst/>
          </a:prstGeom>
          <a:ln w="571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682823D-8BCC-896F-27A6-4E8F55B538A9}"/>
              </a:ext>
            </a:extLst>
          </p:cNvPr>
          <p:cNvCxnSpPr>
            <a:cxnSpLocks/>
            <a:stCxn id="6" idx="1"/>
            <a:endCxn id="10" idx="2"/>
          </p:cNvCxnSpPr>
          <p:nvPr/>
        </p:nvCxnSpPr>
        <p:spPr>
          <a:xfrm flipH="1" flipV="1">
            <a:off x="1199862" y="3795450"/>
            <a:ext cx="620644" cy="1798787"/>
          </a:xfrm>
          <a:prstGeom prst="straightConnector1">
            <a:avLst/>
          </a:prstGeom>
          <a:ln w="57150">
            <a:solidFill>
              <a:schemeClr val="tx1"/>
            </a:solidFill>
            <a:prstDash val="sysDash"/>
            <a:headEnd type="triangle" w="lg" len="med"/>
            <a:tailEnd type="triangle"/>
          </a:ln>
        </p:spPr>
        <p:style>
          <a:lnRef idx="1">
            <a:schemeClr val="accent1"/>
          </a:lnRef>
          <a:fillRef idx="0">
            <a:schemeClr val="accent1"/>
          </a:fillRef>
          <a:effectRef idx="0">
            <a:schemeClr val="accent1"/>
          </a:effectRef>
          <a:fontRef idx="minor">
            <a:schemeClr val="tx1"/>
          </a:fontRef>
        </p:style>
      </p:cxnSp>
      <p:grpSp>
        <p:nvGrpSpPr>
          <p:cNvPr id="1056" name="Group 1055">
            <a:extLst>
              <a:ext uri="{FF2B5EF4-FFF2-40B4-BE49-F238E27FC236}">
                <a16:creationId xmlns:a16="http://schemas.microsoft.com/office/drawing/2014/main" id="{7761BD8F-592E-231F-2D00-800120140097}"/>
              </a:ext>
            </a:extLst>
          </p:cNvPr>
          <p:cNvGrpSpPr/>
          <p:nvPr/>
        </p:nvGrpSpPr>
        <p:grpSpPr>
          <a:xfrm>
            <a:off x="8893209" y="4473933"/>
            <a:ext cx="2914893" cy="2120554"/>
            <a:chOff x="8893209" y="4473933"/>
            <a:chExt cx="2914893" cy="2120554"/>
          </a:xfrm>
        </p:grpSpPr>
        <p:pic>
          <p:nvPicPr>
            <p:cNvPr id="3078" name="Picture 6" descr="USSPACECOM Joint Operations Center">
              <a:extLst>
                <a:ext uri="{FF2B5EF4-FFF2-40B4-BE49-F238E27FC236}">
                  <a16:creationId xmlns:a16="http://schemas.microsoft.com/office/drawing/2014/main" id="{739E53A6-8990-F805-E68E-E1BB4B2B3296}"/>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a:off x="8893209" y="4473933"/>
              <a:ext cx="2914893" cy="1821808"/>
            </a:xfrm>
            <a:prstGeom prst="rect">
              <a:avLst/>
            </a:prstGeom>
            <a:noFill/>
            <a:extLst>
              <a:ext uri="{909E8E84-426E-40DD-AFC4-6F175D3DCCD1}">
                <a14:hiddenFill xmlns:a14="http://schemas.microsoft.com/office/drawing/2010/main">
                  <a:solidFill>
                    <a:srgbClr val="FFFFFF"/>
                  </a:solidFill>
                </a14:hiddenFill>
              </a:ext>
            </a:extLst>
          </p:spPr>
        </p:pic>
        <p:sp>
          <p:nvSpPr>
            <p:cNvPr id="1055" name="TextBox 1054">
              <a:extLst>
                <a:ext uri="{FF2B5EF4-FFF2-40B4-BE49-F238E27FC236}">
                  <a16:creationId xmlns:a16="http://schemas.microsoft.com/office/drawing/2014/main" id="{136CEBE5-81A9-39E4-105F-2E5D80D743FF}"/>
                </a:ext>
              </a:extLst>
            </p:cNvPr>
            <p:cNvSpPr txBox="1"/>
            <p:nvPr/>
          </p:nvSpPr>
          <p:spPr>
            <a:xfrm>
              <a:off x="9440630" y="6286710"/>
              <a:ext cx="2072299" cy="3077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Operations Center</a:t>
              </a:r>
            </a:p>
          </p:txBody>
        </p:sp>
      </p:grpSp>
      <p:sp>
        <p:nvSpPr>
          <p:cNvPr id="1064" name="TextBox 1063">
            <a:extLst>
              <a:ext uri="{FF2B5EF4-FFF2-40B4-BE49-F238E27FC236}">
                <a16:creationId xmlns:a16="http://schemas.microsoft.com/office/drawing/2014/main" id="{64365D32-2587-B361-9722-BBC6A9AE3D8C}"/>
              </a:ext>
            </a:extLst>
          </p:cNvPr>
          <p:cNvSpPr txBox="1"/>
          <p:nvPr/>
        </p:nvSpPr>
        <p:spPr>
          <a:xfrm rot="4264412">
            <a:off x="800565" y="4470509"/>
            <a:ext cx="1071640" cy="215444"/>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a:ln>
                  <a:noFill/>
                </a:ln>
                <a:solidFill>
                  <a:srgbClr val="000000"/>
                </a:solidFill>
                <a:effectLst/>
                <a:uLnTx/>
                <a:uFillTx/>
                <a:latin typeface="Segoe UI"/>
                <a:ea typeface="+mn-ea"/>
                <a:cs typeface="+mn-cs"/>
              </a:rPr>
              <a:t>Bi-Directional</a:t>
            </a:r>
          </a:p>
        </p:txBody>
      </p:sp>
    </p:spTree>
    <p:extLst>
      <p:ext uri="{BB962C8B-B14F-4D97-AF65-F5344CB8AC3E}">
        <p14:creationId xmlns:p14="http://schemas.microsoft.com/office/powerpoint/2010/main" val="29624412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64"/>
                                        </p:tgtEl>
                                        <p:attrNameLst>
                                          <p:attrName>style.visibility</p:attrName>
                                        </p:attrNameLst>
                                      </p:cBhvr>
                                      <p:to>
                                        <p:strVal val="visible"/>
                                      </p:to>
                                    </p:set>
                                    <p:animEffect transition="in" filter="fade">
                                      <p:cBhvr>
                                        <p:cTn id="10" dur="500"/>
                                        <p:tgtEl>
                                          <p:spTgt spid="1064"/>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047"/>
                                        </p:tgtEl>
                                        <p:attrNameLst>
                                          <p:attrName>style.visibility</p:attrName>
                                        </p:attrNameLst>
                                      </p:cBhvr>
                                      <p:to>
                                        <p:strVal val="visible"/>
                                      </p:to>
                                    </p:set>
                                    <p:animEffect transition="in" filter="wipe(down)">
                                      <p:cBhvr>
                                        <p:cTn id="14" dur="500"/>
                                        <p:tgtEl>
                                          <p:spTgt spid="1047"/>
                                        </p:tgtEl>
                                      </p:cBhvr>
                                    </p:animEffect>
                                  </p:childTnLst>
                                </p:cTn>
                              </p:par>
                            </p:childTnLst>
                          </p:cTn>
                        </p:par>
                        <p:par>
                          <p:cTn id="15" fill="hold">
                            <p:stCondLst>
                              <p:cond delay="1000"/>
                            </p:stCondLst>
                            <p:childTnLst>
                              <p:par>
                                <p:cTn id="16" presetID="26" presetClass="emph" presetSubtype="0" fill="hold" grpId="1" nodeType="afterEffect">
                                  <p:stCondLst>
                                    <p:cond delay="0"/>
                                  </p:stCondLst>
                                  <p:childTnLst>
                                    <p:animEffect transition="out" filter="fade">
                                      <p:cBhvr>
                                        <p:cTn id="17" dur="500" tmFilter="0, 0; .2, .5; .8, .5; 1, 0"/>
                                        <p:tgtEl>
                                          <p:spTgt spid="1064"/>
                                        </p:tgtEl>
                                      </p:cBhvr>
                                    </p:animEffect>
                                    <p:animScale>
                                      <p:cBhvr>
                                        <p:cTn id="18" dur="250" autoRev="1" fill="hold"/>
                                        <p:tgtEl>
                                          <p:spTgt spid="1064"/>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1045"/>
                                        </p:tgtEl>
                                        <p:attrNameLst>
                                          <p:attrName>style.visibility</p:attrName>
                                        </p:attrNameLst>
                                      </p:cBhvr>
                                      <p:to>
                                        <p:strVal val="visible"/>
                                      </p:to>
                                    </p:set>
                                    <p:animEffect transition="in" filter="fade">
                                      <p:cBhvr>
                                        <p:cTn id="33" dur="500"/>
                                        <p:tgtEl>
                                          <p:spTgt spid="1045"/>
                                        </p:tgtEl>
                                      </p:cBhvr>
                                    </p:animEffect>
                                  </p:childTnLst>
                                </p:cTn>
                              </p:par>
                            </p:childTnLst>
                          </p:cTn>
                        </p:par>
                        <p:par>
                          <p:cTn id="34" fill="hold">
                            <p:stCondLst>
                              <p:cond delay="1000"/>
                            </p:stCondLst>
                            <p:childTnLst>
                              <p:par>
                                <p:cTn id="35" presetID="22" presetClass="entr" presetSubtype="8" fill="hold"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left)">
                                      <p:cBhvr>
                                        <p:cTn id="37" dur="500"/>
                                        <p:tgtEl>
                                          <p:spTgt spid="34"/>
                                        </p:tgtEl>
                                      </p:cBhvr>
                                    </p:animEffect>
                                  </p:childTnLst>
                                </p:cTn>
                              </p:par>
                            </p:childTnLst>
                          </p:cTn>
                        </p:par>
                        <p:par>
                          <p:cTn id="38" fill="hold">
                            <p:stCondLst>
                              <p:cond delay="1500"/>
                            </p:stCondLst>
                            <p:childTnLst>
                              <p:par>
                                <p:cTn id="39" presetID="26" presetClass="emph" presetSubtype="0" fill="hold" nodeType="afterEffect">
                                  <p:stCondLst>
                                    <p:cond delay="0"/>
                                  </p:stCondLst>
                                  <p:childTnLst>
                                    <p:animEffect transition="out" filter="fade">
                                      <p:cBhvr>
                                        <p:cTn id="40" dur="500" tmFilter="0, 0; .2, .5; .8, .5; 1, 0"/>
                                        <p:tgtEl>
                                          <p:spTgt spid="25"/>
                                        </p:tgtEl>
                                      </p:cBhvr>
                                    </p:animEffect>
                                    <p:animScale>
                                      <p:cBhvr>
                                        <p:cTn id="41" dur="250" autoRev="1" fill="hold"/>
                                        <p:tgtEl>
                                          <p:spTgt spid="25"/>
                                        </p:tgtEl>
                                      </p:cBhvr>
                                      <p:by x="105000" y="105000"/>
                                    </p:animScale>
                                  </p:childTnLst>
                                </p:cTn>
                              </p:par>
                            </p:childTnLst>
                          </p:cTn>
                        </p:par>
                        <p:par>
                          <p:cTn id="42" fill="hold">
                            <p:stCondLst>
                              <p:cond delay="2000"/>
                            </p:stCondLst>
                            <p:childTnLst>
                              <p:par>
                                <p:cTn id="43" presetID="22" presetClass="entr" presetSubtype="4" fill="hold" nodeType="afterEffect">
                                  <p:stCondLst>
                                    <p:cond delay="0"/>
                                  </p:stCondLst>
                                  <p:childTnLst>
                                    <p:set>
                                      <p:cBhvr>
                                        <p:cTn id="44" dur="1" fill="hold">
                                          <p:stCondLst>
                                            <p:cond delay="0"/>
                                          </p:stCondLst>
                                        </p:cTn>
                                        <p:tgtEl>
                                          <p:spTgt spid="63"/>
                                        </p:tgtEl>
                                        <p:attrNameLst>
                                          <p:attrName>style.visibility</p:attrName>
                                        </p:attrNameLst>
                                      </p:cBhvr>
                                      <p:to>
                                        <p:strVal val="visible"/>
                                      </p:to>
                                    </p:set>
                                    <p:animEffect transition="in" filter="wipe(down)">
                                      <p:cBhvr>
                                        <p:cTn id="45" dur="500"/>
                                        <p:tgtEl>
                                          <p:spTgt spid="63"/>
                                        </p:tgtEl>
                                      </p:cBhvr>
                                    </p:animEffect>
                                  </p:childTnLst>
                                </p:cTn>
                              </p:par>
                            </p:childTnLst>
                          </p:cTn>
                        </p:par>
                        <p:par>
                          <p:cTn id="46" fill="hold">
                            <p:stCondLst>
                              <p:cond delay="2500"/>
                            </p:stCondLst>
                            <p:childTnLst>
                              <p:par>
                                <p:cTn id="47" presetID="22" presetClass="entr" presetSubtype="8" fill="hold" nodeType="afterEffect">
                                  <p:stCondLst>
                                    <p:cond delay="0"/>
                                  </p:stCondLst>
                                  <p:childTnLst>
                                    <p:set>
                                      <p:cBhvr>
                                        <p:cTn id="48" dur="1" fill="hold">
                                          <p:stCondLst>
                                            <p:cond delay="0"/>
                                          </p:stCondLst>
                                        </p:cTn>
                                        <p:tgtEl>
                                          <p:spTgt spid="45"/>
                                        </p:tgtEl>
                                        <p:attrNameLst>
                                          <p:attrName>style.visibility</p:attrName>
                                        </p:attrNameLst>
                                      </p:cBhvr>
                                      <p:to>
                                        <p:strVal val="visible"/>
                                      </p:to>
                                    </p:set>
                                    <p:animEffect transition="in" filter="wipe(left)">
                                      <p:cBhvr>
                                        <p:cTn id="49" dur="500"/>
                                        <p:tgtEl>
                                          <p:spTgt spid="45"/>
                                        </p:tgtEl>
                                      </p:cBhvr>
                                    </p:animEffect>
                                  </p:childTnLst>
                                </p:cTn>
                              </p:par>
                            </p:childTnLst>
                          </p:cTn>
                        </p:par>
                        <p:par>
                          <p:cTn id="50" fill="hold">
                            <p:stCondLst>
                              <p:cond delay="3000"/>
                            </p:stCondLst>
                            <p:childTnLst>
                              <p:par>
                                <p:cTn id="51" presetID="22" presetClass="entr" presetSubtype="1" fill="hold" nodeType="after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wipe(up)">
                                      <p:cBhvr>
                                        <p:cTn id="5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 grpId="0"/>
      <p:bldP spid="106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4843F-0F5B-80E8-14A5-60CEA23A4C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6025C08-32F4-819E-3706-B27A75E24046}"/>
              </a:ext>
            </a:extLst>
          </p:cNvPr>
          <p:cNvSpPr>
            <a:spLocks noGrp="1"/>
          </p:cNvSpPr>
          <p:nvPr>
            <p:ph type="title"/>
          </p:nvPr>
        </p:nvSpPr>
        <p:spPr>
          <a:xfrm>
            <a:off x="588263" y="457200"/>
            <a:ext cx="11018520" cy="553998"/>
          </a:xfrm>
        </p:spPr>
        <p:txBody>
          <a:bodyPr/>
          <a:lstStyle/>
          <a:p>
            <a:r>
              <a:rPr lang="en-US"/>
              <a:t>Azure Data Transfer - How it works (Streaming | FMV)</a:t>
            </a:r>
          </a:p>
        </p:txBody>
      </p:sp>
      <p:sp>
        <p:nvSpPr>
          <p:cNvPr id="7" name="TextBox 6">
            <a:extLst>
              <a:ext uri="{FF2B5EF4-FFF2-40B4-BE49-F238E27FC236}">
                <a16:creationId xmlns:a16="http://schemas.microsoft.com/office/drawing/2014/main" id="{4579FF49-7613-935C-6609-CD8A8253F3EF}"/>
              </a:ext>
            </a:extLst>
          </p:cNvPr>
          <p:cNvSpPr txBox="1"/>
          <p:nvPr/>
        </p:nvSpPr>
        <p:spPr>
          <a:xfrm>
            <a:off x="9242060" y="1688593"/>
            <a:ext cx="1596592" cy="430887"/>
          </a:xfrm>
          <a:prstGeom prst="rect">
            <a:avLst/>
          </a:prstGeom>
          <a:noFill/>
        </p:spPr>
        <p:txBody>
          <a:bodyPr wrap="none" lIns="0" tIns="0" rIns="0" bIns="0"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0" cap="all" spc="200" normalizeH="0" baseline="0" noProof="0">
                <a:ln>
                  <a:noFill/>
                </a:ln>
                <a:solidFill>
                  <a:srgbClr val="000000"/>
                </a:solidFill>
                <a:effectLst/>
                <a:uLnTx/>
                <a:uFillTx/>
                <a:latin typeface="Segoe UI"/>
                <a:ea typeface="+mn-ea"/>
                <a:cs typeface="+mn-cs"/>
              </a:rPr>
              <a:t>DELIVER</a:t>
            </a:r>
          </a:p>
        </p:txBody>
      </p:sp>
      <p:grpSp>
        <p:nvGrpSpPr>
          <p:cNvPr id="13" name="Group 12">
            <a:extLst>
              <a:ext uri="{FF2B5EF4-FFF2-40B4-BE49-F238E27FC236}">
                <a16:creationId xmlns:a16="http://schemas.microsoft.com/office/drawing/2014/main" id="{76B05781-D65C-8E43-94FB-CF519AFCE869}"/>
              </a:ext>
            </a:extLst>
          </p:cNvPr>
          <p:cNvGrpSpPr>
            <a:grpSpLocks noChangeAspect="1"/>
          </p:cNvGrpSpPr>
          <p:nvPr/>
        </p:nvGrpSpPr>
        <p:grpSpPr>
          <a:xfrm>
            <a:off x="623072" y="3606682"/>
            <a:ext cx="3057950" cy="2978652"/>
            <a:chOff x="2084349" y="2035694"/>
            <a:chExt cx="2509510" cy="2668380"/>
          </a:xfrm>
        </p:grpSpPr>
        <p:sp>
          <p:nvSpPr>
            <p:cNvPr id="14" name="Rounded Rectangle 115">
              <a:extLst>
                <a:ext uri="{FF2B5EF4-FFF2-40B4-BE49-F238E27FC236}">
                  <a16:creationId xmlns:a16="http://schemas.microsoft.com/office/drawing/2014/main" id="{85CABDBA-0171-3A54-84D9-BBA10B1BB464}"/>
                </a:ext>
              </a:extLst>
            </p:cNvPr>
            <p:cNvSpPr/>
            <p:nvPr/>
          </p:nvSpPr>
          <p:spPr bwMode="auto">
            <a:xfrm>
              <a:off x="2084349" y="2591256"/>
              <a:ext cx="2509510" cy="2112818"/>
            </a:xfrm>
            <a:prstGeom prst="roundRect">
              <a:avLst>
                <a:gd name="adj" fmla="val 3552"/>
              </a:avLst>
            </a:prstGeom>
            <a:solidFill>
              <a:schemeClr val="tx1"/>
            </a:solidFill>
            <a:ln w="9525" cap="flat" cmpd="sng" algn="ctr">
              <a:solidFill>
                <a:srgbClr val="E6E6E6"/>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pic>
          <p:nvPicPr>
            <p:cNvPr id="15" name="Graphic 14">
              <a:extLst>
                <a:ext uri="{FF2B5EF4-FFF2-40B4-BE49-F238E27FC236}">
                  <a16:creationId xmlns:a16="http://schemas.microsoft.com/office/drawing/2014/main" id="{C9BB312C-6B76-A2F6-477C-C5FBEFD1797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90464" y="2035694"/>
              <a:ext cx="1097280" cy="1097280"/>
            </a:xfrm>
            <a:prstGeom prst="rect">
              <a:avLst/>
            </a:prstGeom>
            <a:effectLst/>
          </p:spPr>
        </p:pic>
        <p:sp>
          <p:nvSpPr>
            <p:cNvPr id="16" name="TextBox 15">
              <a:extLst>
                <a:ext uri="{FF2B5EF4-FFF2-40B4-BE49-F238E27FC236}">
                  <a16:creationId xmlns:a16="http://schemas.microsoft.com/office/drawing/2014/main" id="{0210119C-5251-A009-373B-8BF939F56B71}"/>
                </a:ext>
              </a:extLst>
            </p:cNvPr>
            <p:cNvSpPr txBox="1"/>
            <p:nvPr/>
          </p:nvSpPr>
          <p:spPr>
            <a:xfrm>
              <a:off x="2290567" y="2998860"/>
              <a:ext cx="2118147" cy="184666"/>
            </a:xfrm>
            <a:prstGeom prst="rect">
              <a:avLst/>
            </a:prstGeom>
            <a:solidFill>
              <a:srgbClr val="E6E6E6"/>
            </a:solidFill>
            <a:ln w="10795" cap="flat" cmpd="sng" algn="ctr">
              <a:solidFill>
                <a:srgbClr val="737373">
                  <a:shade val="50000"/>
                </a:srgbClr>
              </a:solidFill>
              <a:prstDash val="solid"/>
            </a:ln>
            <a:effectLst/>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Segoe UI"/>
                  <a:ea typeface="+mn-ea"/>
                  <a:cs typeface="+mn-cs"/>
                </a:rPr>
                <a:t>Tenant</a:t>
              </a:r>
            </a:p>
          </p:txBody>
        </p:sp>
        <p:sp>
          <p:nvSpPr>
            <p:cNvPr id="17" name="Rectangle 16">
              <a:extLst>
                <a:ext uri="{FF2B5EF4-FFF2-40B4-BE49-F238E27FC236}">
                  <a16:creationId xmlns:a16="http://schemas.microsoft.com/office/drawing/2014/main" id="{A30D2D3F-775B-50DE-A421-BFF8C8502FCB}"/>
                </a:ext>
              </a:extLst>
            </p:cNvPr>
            <p:cNvSpPr/>
            <p:nvPr/>
          </p:nvSpPr>
          <p:spPr bwMode="auto">
            <a:xfrm>
              <a:off x="2290568" y="3275059"/>
              <a:ext cx="2118146" cy="1280178"/>
            </a:xfrm>
            <a:prstGeom prst="rect">
              <a:avLst/>
            </a:prstGeom>
            <a:solidFill>
              <a:schemeClr val="tx1"/>
            </a:solidFill>
            <a:ln w="12700" cap="flat" cmpd="sng" algn="ctr">
              <a:solidFill>
                <a:srgbClr val="E6E6E6"/>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sp>
        <p:nvSpPr>
          <p:cNvPr id="2" name="TextBox 1">
            <a:extLst>
              <a:ext uri="{FF2B5EF4-FFF2-40B4-BE49-F238E27FC236}">
                <a16:creationId xmlns:a16="http://schemas.microsoft.com/office/drawing/2014/main" id="{2D1605DD-A776-14DB-1D28-9CBAD2CBC6BE}"/>
              </a:ext>
            </a:extLst>
          </p:cNvPr>
          <p:cNvSpPr txBox="1"/>
          <p:nvPr/>
        </p:nvSpPr>
        <p:spPr>
          <a:xfrm>
            <a:off x="1437110" y="1688593"/>
            <a:ext cx="1477969" cy="430887"/>
          </a:xfrm>
          <a:prstGeom prst="rect">
            <a:avLst/>
          </a:prstGeom>
          <a:noFill/>
        </p:spPr>
        <p:txBody>
          <a:bodyPr wrap="none" lIns="0" tIns="0" rIns="0" bIns="0"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0" cap="all" spc="200" normalizeH="0" baseline="0" noProof="0">
                <a:ln>
                  <a:noFill/>
                </a:ln>
                <a:solidFill>
                  <a:srgbClr val="000000"/>
                </a:solidFill>
                <a:effectLst/>
                <a:uLnTx/>
                <a:uFillTx/>
                <a:latin typeface="Segoe UI"/>
                <a:ea typeface="+mn-ea"/>
                <a:cs typeface="+mn-cs"/>
              </a:rPr>
              <a:t>ACCEPT</a:t>
            </a:r>
          </a:p>
        </p:txBody>
      </p:sp>
      <p:sp>
        <p:nvSpPr>
          <p:cNvPr id="12" name="TextBox 11">
            <a:extLst>
              <a:ext uri="{FF2B5EF4-FFF2-40B4-BE49-F238E27FC236}">
                <a16:creationId xmlns:a16="http://schemas.microsoft.com/office/drawing/2014/main" id="{01B1BE2B-403C-C35B-D46F-74E5BC64E2BE}"/>
              </a:ext>
            </a:extLst>
          </p:cNvPr>
          <p:cNvSpPr txBox="1"/>
          <p:nvPr/>
        </p:nvSpPr>
        <p:spPr>
          <a:xfrm>
            <a:off x="624999" y="2375576"/>
            <a:ext cx="3054096" cy="1231106"/>
          </a:xfrm>
          <a:prstGeom prst="rect">
            <a:avLst/>
          </a:prstGeom>
          <a:noFill/>
        </p:spPr>
        <p:txBody>
          <a:bodyPr wrap="square" lIns="0" tIns="0" rIns="0" bIns="0" rtlCol="0">
            <a:spAutoFit/>
          </a:bodyPr>
          <a:lstStyle/>
          <a:p>
            <a:pPr marL="91440"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ADT Accepts an MPEG-TS Stream encrypted with Secure Reliable Transport (SRT)</a:t>
            </a:r>
          </a:p>
        </p:txBody>
      </p:sp>
      <p:grpSp>
        <p:nvGrpSpPr>
          <p:cNvPr id="34" name="Group 33">
            <a:extLst>
              <a:ext uri="{FF2B5EF4-FFF2-40B4-BE49-F238E27FC236}">
                <a16:creationId xmlns:a16="http://schemas.microsoft.com/office/drawing/2014/main" id="{36F67F74-EC38-0403-88B5-AF8BC347B7D3}"/>
              </a:ext>
            </a:extLst>
          </p:cNvPr>
          <p:cNvGrpSpPr/>
          <p:nvPr/>
        </p:nvGrpSpPr>
        <p:grpSpPr>
          <a:xfrm>
            <a:off x="4539528" y="4344077"/>
            <a:ext cx="3054096" cy="1527609"/>
            <a:chOff x="4539528" y="4344077"/>
            <a:chExt cx="3054096" cy="1527609"/>
          </a:xfrm>
        </p:grpSpPr>
        <p:cxnSp>
          <p:nvCxnSpPr>
            <p:cNvPr id="39" name="Straight Connector 38">
              <a:extLst>
                <a:ext uri="{FF2B5EF4-FFF2-40B4-BE49-F238E27FC236}">
                  <a16:creationId xmlns:a16="http://schemas.microsoft.com/office/drawing/2014/main" id="{F27F87E9-FAE1-14EE-3145-CCC7085DA6A3}"/>
                </a:ext>
              </a:extLst>
            </p:cNvPr>
            <p:cNvCxnSpPr>
              <a:cxnSpLocks/>
            </p:cNvCxnSpPr>
            <p:nvPr/>
          </p:nvCxnSpPr>
          <p:spPr>
            <a:xfrm>
              <a:off x="4539528" y="5081802"/>
              <a:ext cx="3054096" cy="0"/>
            </a:xfrm>
            <a:prstGeom prst="line">
              <a:avLst/>
            </a:prstGeom>
            <a:solidFill>
              <a:schemeClr val="bg1"/>
            </a:solidFill>
            <a:ln w="762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D6F52B0B-9753-5216-1C36-0228618ED8F0}"/>
                </a:ext>
              </a:extLst>
            </p:cNvPr>
            <p:cNvGrpSpPr/>
            <p:nvPr/>
          </p:nvGrpSpPr>
          <p:grpSpPr>
            <a:xfrm>
              <a:off x="5585616" y="4344077"/>
              <a:ext cx="961921" cy="1527609"/>
              <a:chOff x="5391059" y="4401997"/>
              <a:chExt cx="961921" cy="1527609"/>
            </a:xfrm>
          </p:grpSpPr>
          <p:sp>
            <p:nvSpPr>
              <p:cNvPr id="40" name="Isosceles Triangle 39">
                <a:extLst>
                  <a:ext uri="{FF2B5EF4-FFF2-40B4-BE49-F238E27FC236}">
                    <a16:creationId xmlns:a16="http://schemas.microsoft.com/office/drawing/2014/main" id="{3046BE49-354D-2A77-33BE-0F3A59DE81D5}"/>
                  </a:ext>
                </a:extLst>
              </p:cNvPr>
              <p:cNvSpPr/>
              <p:nvPr/>
            </p:nvSpPr>
            <p:spPr bwMode="auto">
              <a:xfrm rot="5400000">
                <a:off x="5165307" y="4691128"/>
                <a:ext cx="1476804" cy="898541"/>
              </a:xfrm>
              <a:prstGeom prst="triangle">
                <a:avLst/>
              </a:prstGeom>
              <a:solidFill>
                <a:srgbClr val="0078D4"/>
              </a:solidFill>
              <a:ln w="76200">
                <a:solidFill>
                  <a:srgbClr val="0078D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square" lIns="182880" tIns="146304" rIns="182880" bIns="146304" numCol="1" spcCol="0" rtlCol="0" fromWordArt="0" anchor="ctr"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1" i="0" u="none" strike="noStrike" kern="1200" cap="none" spc="0" normalizeH="0" baseline="0" noProof="0">
                  <a:ln>
                    <a:noFill/>
                  </a:ln>
                  <a:solidFill>
                    <a:srgbClr val="FFFFFF"/>
                  </a:solidFill>
                  <a:effectLst/>
                  <a:uLnTx/>
                  <a:uFillTx/>
                  <a:latin typeface="Segoe UI"/>
                  <a:ea typeface="Segoe UI" pitchFamily="34" charset="0"/>
                  <a:cs typeface="Segoe UI" pitchFamily="34" charset="0"/>
                </a:endParaRPr>
              </a:p>
            </p:txBody>
          </p:sp>
          <p:cxnSp>
            <p:nvCxnSpPr>
              <p:cNvPr id="41" name="Straight Connector 40">
                <a:extLst>
                  <a:ext uri="{FF2B5EF4-FFF2-40B4-BE49-F238E27FC236}">
                    <a16:creationId xmlns:a16="http://schemas.microsoft.com/office/drawing/2014/main" id="{20245ACB-992C-6E12-952C-F8F86A7EE008}"/>
                  </a:ext>
                </a:extLst>
              </p:cNvPr>
              <p:cNvCxnSpPr>
                <a:cxnSpLocks/>
              </p:cNvCxnSpPr>
              <p:nvPr/>
            </p:nvCxnSpPr>
            <p:spPr>
              <a:xfrm flipV="1">
                <a:off x="6352980" y="4401997"/>
                <a:ext cx="0" cy="1527609"/>
              </a:xfrm>
              <a:prstGeom prst="line">
                <a:avLst/>
              </a:prstGeom>
              <a:solidFill>
                <a:schemeClr val="bg1"/>
              </a:solidFill>
              <a:ln w="76200">
                <a:solidFill>
                  <a:srgbClr val="0078D4"/>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5E596300-6089-631D-E25F-D47860D77DD1}"/>
                  </a:ext>
                </a:extLst>
              </p:cNvPr>
              <p:cNvSpPr txBox="1"/>
              <p:nvPr/>
            </p:nvSpPr>
            <p:spPr>
              <a:xfrm>
                <a:off x="5391059" y="4932533"/>
                <a:ext cx="869471" cy="430887"/>
              </a:xfrm>
              <a:prstGeom prst="rect">
                <a:avLst/>
              </a:prstGeom>
              <a:noFill/>
            </p:spPr>
            <p:txBody>
              <a:bodyPr wrap="square" lIns="0" tIns="0" rIns="0" bIns="0"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srgbClr val="FFFFFF"/>
                    </a:solidFill>
                    <a:effectLst/>
                    <a:uLnTx/>
                    <a:uFillTx/>
                    <a:latin typeface="Segoe UI"/>
                    <a:ea typeface="+mn-ea"/>
                    <a:cs typeface="+mn-cs"/>
                  </a:rPr>
                  <a:t>ADT</a:t>
                </a:r>
              </a:p>
            </p:txBody>
          </p:sp>
        </p:grpSp>
      </p:grpSp>
      <p:sp>
        <p:nvSpPr>
          <p:cNvPr id="6" name="TextBox 5">
            <a:extLst>
              <a:ext uri="{FF2B5EF4-FFF2-40B4-BE49-F238E27FC236}">
                <a16:creationId xmlns:a16="http://schemas.microsoft.com/office/drawing/2014/main" id="{A106EA04-7B5F-F170-CDCB-EA0CE0FB3FDB}"/>
              </a:ext>
            </a:extLst>
          </p:cNvPr>
          <p:cNvSpPr txBox="1"/>
          <p:nvPr/>
        </p:nvSpPr>
        <p:spPr>
          <a:xfrm>
            <a:off x="4218577" y="1688593"/>
            <a:ext cx="4073231" cy="430887"/>
          </a:xfrm>
          <a:prstGeom prst="rect">
            <a:avLst/>
          </a:prstGeom>
          <a:noFill/>
        </p:spPr>
        <p:txBody>
          <a:bodyPr wrap="none" lIns="0" tIns="0" rIns="0" bIns="0" rtlCol="0" anchor="ctr">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800" b="1" i="0" u="none" strike="noStrike" kern="0" cap="all" spc="200" normalizeH="0" baseline="0" noProof="0">
                <a:ln>
                  <a:noFill/>
                </a:ln>
                <a:solidFill>
                  <a:srgbClr val="000000"/>
                </a:solidFill>
                <a:effectLst/>
                <a:uLnTx/>
                <a:uFillTx/>
                <a:latin typeface="Segoe UI"/>
                <a:ea typeface="+mn-ea"/>
                <a:cs typeface="+mn-cs"/>
              </a:rPr>
              <a:t>TRANSCODE / FILTER</a:t>
            </a:r>
          </a:p>
        </p:txBody>
      </p:sp>
      <p:sp>
        <p:nvSpPr>
          <p:cNvPr id="32" name="TextBox 31">
            <a:extLst>
              <a:ext uri="{FF2B5EF4-FFF2-40B4-BE49-F238E27FC236}">
                <a16:creationId xmlns:a16="http://schemas.microsoft.com/office/drawing/2014/main" id="{6071A2D9-B317-5C17-927F-E789C4627BFD}"/>
              </a:ext>
            </a:extLst>
          </p:cNvPr>
          <p:cNvSpPr txBox="1"/>
          <p:nvPr/>
        </p:nvSpPr>
        <p:spPr>
          <a:xfrm>
            <a:off x="4380202" y="2375576"/>
            <a:ext cx="3566950" cy="1538883"/>
          </a:xfrm>
          <a:prstGeom prst="rect">
            <a:avLst/>
          </a:prstGeom>
          <a:noFill/>
        </p:spPr>
        <p:txBody>
          <a:bodyPr wrap="square" lIns="0" tIns="0" rIns="0" bIns="0" rtlCol="0">
            <a:spAutoFit/>
          </a:bodyPr>
          <a:lstStyle/>
          <a:p>
            <a:pPr marL="118872"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ADT transcodes the MPEG-TS Stream and Filters the KLV data using NCDSMO Raise the Bar (RTB) compliant systems and architecture patterns</a:t>
            </a:r>
          </a:p>
        </p:txBody>
      </p:sp>
      <p:sp>
        <p:nvSpPr>
          <p:cNvPr id="33" name="TextBox 32">
            <a:extLst>
              <a:ext uri="{FF2B5EF4-FFF2-40B4-BE49-F238E27FC236}">
                <a16:creationId xmlns:a16="http://schemas.microsoft.com/office/drawing/2014/main" id="{6A8BF327-16A1-0E43-71AF-F89734516A2D}"/>
              </a:ext>
            </a:extLst>
          </p:cNvPr>
          <p:cNvSpPr txBox="1"/>
          <p:nvPr/>
        </p:nvSpPr>
        <p:spPr>
          <a:xfrm>
            <a:off x="8648259" y="2375576"/>
            <a:ext cx="3057950" cy="1231106"/>
          </a:xfrm>
          <a:prstGeom prst="rect">
            <a:avLst/>
          </a:prstGeom>
          <a:noFill/>
        </p:spPr>
        <p:txBody>
          <a:bodyPr wrap="square" lIns="0" tIns="0" rIns="0" bIns="0" rtlCol="0">
            <a:spAutoFit/>
          </a:bodyPr>
          <a:lstStyle/>
          <a:p>
            <a:pPr marL="118872" marR="0" lvl="0" indent="0" algn="l" defTabSz="91436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ADT Delivers the transcoded stream to the configured destination encrypted with SRT </a:t>
            </a:r>
          </a:p>
        </p:txBody>
      </p:sp>
      <p:grpSp>
        <p:nvGrpSpPr>
          <p:cNvPr id="5" name="Group 4">
            <a:extLst>
              <a:ext uri="{FF2B5EF4-FFF2-40B4-BE49-F238E27FC236}">
                <a16:creationId xmlns:a16="http://schemas.microsoft.com/office/drawing/2014/main" id="{B6279012-9387-B7F2-A5EA-F3D759640BE9}"/>
              </a:ext>
            </a:extLst>
          </p:cNvPr>
          <p:cNvGrpSpPr/>
          <p:nvPr/>
        </p:nvGrpSpPr>
        <p:grpSpPr>
          <a:xfrm>
            <a:off x="1173324" y="5337811"/>
            <a:ext cx="2176008" cy="908140"/>
            <a:chOff x="963863" y="5150140"/>
            <a:chExt cx="2176008" cy="908140"/>
          </a:xfrm>
        </p:grpSpPr>
        <p:pic>
          <p:nvPicPr>
            <p:cNvPr id="3" name="Picture 2">
              <a:extLst>
                <a:ext uri="{FF2B5EF4-FFF2-40B4-BE49-F238E27FC236}">
                  <a16:creationId xmlns:a16="http://schemas.microsoft.com/office/drawing/2014/main" id="{A337DEEB-D150-FAD5-C195-8E9B12825230}"/>
                </a:ext>
              </a:extLst>
            </p:cNvPr>
            <p:cNvPicPr>
              <a:picLocks noChangeAspect="1"/>
            </p:cNvPicPr>
            <p:nvPr/>
          </p:nvPicPr>
          <p:blipFill>
            <a:blip r:embed="rId5" cstate="screen">
              <a:duotone>
                <a:prstClr val="black"/>
                <a:srgbClr val="0078D4">
                  <a:tint val="45000"/>
                  <a:satMod val="400000"/>
                </a:srgbClr>
              </a:duotone>
              <a:extLst>
                <a:ext uri="{28A0092B-C50C-407E-A947-70E740481C1C}">
                  <a14:useLocalDpi xmlns:a14="http://schemas.microsoft.com/office/drawing/2010/main"/>
                </a:ext>
              </a:extLst>
            </a:blip>
            <a:stretch>
              <a:fillRect/>
            </a:stretch>
          </p:blipFill>
          <p:spPr>
            <a:xfrm>
              <a:off x="963863" y="5150140"/>
              <a:ext cx="1337174" cy="439568"/>
            </a:xfrm>
            <a:prstGeom prst="rect">
              <a:avLst/>
            </a:prstGeom>
          </p:spPr>
        </p:pic>
        <p:pic>
          <p:nvPicPr>
            <p:cNvPr id="1026" name="Picture 2" descr="SRT Streaming Solutions Product">
              <a:extLst>
                <a:ext uri="{FF2B5EF4-FFF2-40B4-BE49-F238E27FC236}">
                  <a16:creationId xmlns:a16="http://schemas.microsoft.com/office/drawing/2014/main" id="{3BFEA739-AEF0-58AD-00EF-D08007D335E3}"/>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632450" y="5281958"/>
              <a:ext cx="1507421" cy="7763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Group 10">
            <a:extLst>
              <a:ext uri="{FF2B5EF4-FFF2-40B4-BE49-F238E27FC236}">
                <a16:creationId xmlns:a16="http://schemas.microsoft.com/office/drawing/2014/main" id="{97BC73A5-CFED-6231-0566-8A2C9121A1D5}"/>
              </a:ext>
            </a:extLst>
          </p:cNvPr>
          <p:cNvGrpSpPr/>
          <p:nvPr/>
        </p:nvGrpSpPr>
        <p:grpSpPr>
          <a:xfrm>
            <a:off x="8511381" y="3606682"/>
            <a:ext cx="3057950" cy="2978652"/>
            <a:chOff x="8511381" y="3606682"/>
            <a:chExt cx="3057950" cy="2978652"/>
          </a:xfrm>
        </p:grpSpPr>
        <p:grpSp>
          <p:nvGrpSpPr>
            <p:cNvPr id="22" name="Group 21">
              <a:extLst>
                <a:ext uri="{FF2B5EF4-FFF2-40B4-BE49-F238E27FC236}">
                  <a16:creationId xmlns:a16="http://schemas.microsoft.com/office/drawing/2014/main" id="{59E4AF29-224C-E9C8-0D69-3F9AA1FBAAA5}"/>
                </a:ext>
              </a:extLst>
            </p:cNvPr>
            <p:cNvGrpSpPr>
              <a:grpSpLocks noChangeAspect="1"/>
            </p:cNvGrpSpPr>
            <p:nvPr/>
          </p:nvGrpSpPr>
          <p:grpSpPr>
            <a:xfrm>
              <a:off x="8511381" y="3606682"/>
              <a:ext cx="3057950" cy="2978652"/>
              <a:chOff x="7725495" y="2035694"/>
              <a:chExt cx="2509510" cy="2668380"/>
            </a:xfrm>
          </p:grpSpPr>
          <p:grpSp>
            <p:nvGrpSpPr>
              <p:cNvPr id="23" name="Group 22">
                <a:extLst>
                  <a:ext uri="{FF2B5EF4-FFF2-40B4-BE49-F238E27FC236}">
                    <a16:creationId xmlns:a16="http://schemas.microsoft.com/office/drawing/2014/main" id="{7A9AB938-EDBC-AB15-F31B-46BA1E8D1F85}"/>
                  </a:ext>
                </a:extLst>
              </p:cNvPr>
              <p:cNvGrpSpPr/>
              <p:nvPr/>
            </p:nvGrpSpPr>
            <p:grpSpPr>
              <a:xfrm>
                <a:off x="7725495" y="2035694"/>
                <a:ext cx="2509510" cy="2668380"/>
                <a:chOff x="3376940" y="4956353"/>
                <a:chExt cx="2509510" cy="2668380"/>
              </a:xfrm>
            </p:grpSpPr>
            <p:sp>
              <p:nvSpPr>
                <p:cNvPr id="30" name="Rounded Rectangle 131">
                  <a:extLst>
                    <a:ext uri="{FF2B5EF4-FFF2-40B4-BE49-F238E27FC236}">
                      <a16:creationId xmlns:a16="http://schemas.microsoft.com/office/drawing/2014/main" id="{03B45DCD-E495-4553-3F11-E30944E8023E}"/>
                    </a:ext>
                  </a:extLst>
                </p:cNvPr>
                <p:cNvSpPr/>
                <p:nvPr/>
              </p:nvSpPr>
              <p:spPr bwMode="auto">
                <a:xfrm>
                  <a:off x="3376940" y="5511915"/>
                  <a:ext cx="2509510" cy="2112818"/>
                </a:xfrm>
                <a:prstGeom prst="roundRect">
                  <a:avLst>
                    <a:gd name="adj" fmla="val 3552"/>
                  </a:avLst>
                </a:prstGeom>
                <a:solidFill>
                  <a:srgbClr val="3B2E58"/>
                </a:solidFill>
                <a:ln w="9525" cap="flat" cmpd="sng" algn="ctr">
                  <a:solidFill>
                    <a:srgbClr val="E6E6E6"/>
                  </a:solid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pic>
              <p:nvPicPr>
                <p:cNvPr id="31" name="Graphic 30">
                  <a:extLst>
                    <a:ext uri="{FF2B5EF4-FFF2-40B4-BE49-F238E27FC236}">
                      <a16:creationId xmlns:a16="http://schemas.microsoft.com/office/drawing/2014/main" id="{A49847FA-B8B4-CE67-9E78-06F1633158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83055" y="4956353"/>
                  <a:ext cx="1097280" cy="1097280"/>
                </a:xfrm>
                <a:prstGeom prst="rect">
                  <a:avLst/>
                </a:prstGeom>
                <a:effectLst/>
              </p:spPr>
            </p:pic>
          </p:grpSp>
          <p:sp>
            <p:nvSpPr>
              <p:cNvPr id="24" name="TextBox 23">
                <a:extLst>
                  <a:ext uri="{FF2B5EF4-FFF2-40B4-BE49-F238E27FC236}">
                    <a16:creationId xmlns:a16="http://schemas.microsoft.com/office/drawing/2014/main" id="{CFF4B885-F977-0CB9-03E9-06FCF23F4810}"/>
                  </a:ext>
                </a:extLst>
              </p:cNvPr>
              <p:cNvSpPr txBox="1"/>
              <p:nvPr/>
            </p:nvSpPr>
            <p:spPr>
              <a:xfrm>
                <a:off x="7939430" y="2996729"/>
                <a:ext cx="2118147" cy="184666"/>
              </a:xfrm>
              <a:prstGeom prst="rect">
                <a:avLst/>
              </a:prstGeom>
              <a:solidFill>
                <a:srgbClr val="E6E6E6"/>
              </a:solidFill>
              <a:ln w="10795" cap="flat" cmpd="sng" algn="ctr">
                <a:solidFill>
                  <a:srgbClr val="737373">
                    <a:shade val="50000"/>
                  </a:srgbClr>
                </a:solidFill>
                <a:prstDash val="solid"/>
              </a:ln>
              <a:effectLst/>
            </p:spPr>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latin typeface="Segoe UI"/>
                    <a:ea typeface="+mn-ea"/>
                    <a:cs typeface="+mn-cs"/>
                  </a:rPr>
                  <a:t>Tenant</a:t>
                </a:r>
              </a:p>
            </p:txBody>
          </p:sp>
          <p:sp>
            <p:nvSpPr>
              <p:cNvPr id="25" name="Rectangle 24">
                <a:extLst>
                  <a:ext uri="{FF2B5EF4-FFF2-40B4-BE49-F238E27FC236}">
                    <a16:creationId xmlns:a16="http://schemas.microsoft.com/office/drawing/2014/main" id="{5A3A1C6E-C831-3FBA-2B87-640AB84C86F3}"/>
                  </a:ext>
                </a:extLst>
              </p:cNvPr>
              <p:cNvSpPr/>
              <p:nvPr/>
            </p:nvSpPr>
            <p:spPr bwMode="auto">
              <a:xfrm>
                <a:off x="7939431" y="3272928"/>
                <a:ext cx="2118146" cy="1280178"/>
              </a:xfrm>
              <a:prstGeom prst="rect">
                <a:avLst/>
              </a:prstGeom>
              <a:solidFill>
                <a:srgbClr val="820000"/>
              </a:solidFill>
              <a:ln w="12700" cap="flat" cmpd="sng" algn="ctr">
                <a:solidFill>
                  <a:srgbClr val="E6E6E6"/>
                </a:solidFill>
                <a:prstDash val="dash"/>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000000"/>
                  </a:solidFill>
                  <a:effectLst/>
                  <a:uLnTx/>
                  <a:uFillTx/>
                  <a:latin typeface="Segoe UI"/>
                  <a:ea typeface="Segoe UI" pitchFamily="34" charset="0"/>
                  <a:cs typeface="Segoe UI" pitchFamily="34" charset="0"/>
                </a:endParaRPr>
              </a:p>
            </p:txBody>
          </p:sp>
        </p:grpSp>
        <p:grpSp>
          <p:nvGrpSpPr>
            <p:cNvPr id="8" name="Group 7">
              <a:extLst>
                <a:ext uri="{FF2B5EF4-FFF2-40B4-BE49-F238E27FC236}">
                  <a16:creationId xmlns:a16="http://schemas.microsoft.com/office/drawing/2014/main" id="{2245232F-29B2-93DA-7DA0-680EC6F7E38D}"/>
                </a:ext>
              </a:extLst>
            </p:cNvPr>
            <p:cNvGrpSpPr/>
            <p:nvPr/>
          </p:nvGrpSpPr>
          <p:grpSpPr>
            <a:xfrm>
              <a:off x="9141633" y="5352637"/>
              <a:ext cx="2176008" cy="908140"/>
              <a:chOff x="963863" y="5150140"/>
              <a:chExt cx="2176008" cy="908140"/>
            </a:xfrm>
          </p:grpSpPr>
          <p:pic>
            <p:nvPicPr>
              <p:cNvPr id="9" name="Picture 8">
                <a:extLst>
                  <a:ext uri="{FF2B5EF4-FFF2-40B4-BE49-F238E27FC236}">
                    <a16:creationId xmlns:a16="http://schemas.microsoft.com/office/drawing/2014/main" id="{30B91EA3-E2F1-99F6-2C68-4C32869A01C0}"/>
                  </a:ext>
                </a:extLst>
              </p:cNvPr>
              <p:cNvPicPr>
                <a:picLocks noChangeAspect="1"/>
              </p:cNvPicPr>
              <p:nvPr/>
            </p:nvPicPr>
            <p:blipFill>
              <a:blip r:embed="rId5" cstate="screen">
                <a:duotone>
                  <a:prstClr val="black"/>
                  <a:srgbClr val="0078D4">
                    <a:tint val="45000"/>
                    <a:satMod val="400000"/>
                  </a:srgbClr>
                </a:duotone>
                <a:extLst>
                  <a:ext uri="{28A0092B-C50C-407E-A947-70E740481C1C}">
                    <a14:useLocalDpi xmlns:a14="http://schemas.microsoft.com/office/drawing/2010/main"/>
                  </a:ext>
                </a:extLst>
              </a:blip>
              <a:stretch>
                <a:fillRect/>
              </a:stretch>
            </p:blipFill>
            <p:spPr>
              <a:xfrm>
                <a:off x="963863" y="5150140"/>
                <a:ext cx="1337174" cy="439568"/>
              </a:xfrm>
              <a:prstGeom prst="rect">
                <a:avLst/>
              </a:prstGeom>
            </p:spPr>
          </p:pic>
          <p:pic>
            <p:nvPicPr>
              <p:cNvPr id="10" name="Picture 2" descr="SRT Streaming Solutions Product">
                <a:extLst>
                  <a:ext uri="{FF2B5EF4-FFF2-40B4-BE49-F238E27FC236}">
                    <a16:creationId xmlns:a16="http://schemas.microsoft.com/office/drawing/2014/main" id="{F76D6BA0-091C-F788-97E1-8A19093E3FA3}"/>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1632450" y="5281958"/>
                <a:ext cx="1507421" cy="776322"/>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5662457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CF617-982B-039F-1D5D-4A824CD3744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022590C-2FE3-A70F-A3F2-C6939E3A3109}"/>
              </a:ext>
            </a:extLst>
          </p:cNvPr>
          <p:cNvSpPr>
            <a:spLocks noGrp="1"/>
          </p:cNvSpPr>
          <p:nvPr>
            <p:ph type="title"/>
          </p:nvPr>
        </p:nvSpPr>
        <p:spPr/>
        <p:txBody>
          <a:bodyPr/>
          <a:lstStyle/>
          <a:p>
            <a:r>
              <a:rPr lang="en-US" b="1">
                <a:solidFill>
                  <a:srgbClr val="D59DFF"/>
                </a:solidFill>
              </a:rPr>
              <a:t>FMV – Deployment Scenario</a:t>
            </a:r>
            <a:endParaRPr lang="en-US"/>
          </a:p>
        </p:txBody>
      </p:sp>
      <p:sp>
        <p:nvSpPr>
          <p:cNvPr id="171" name="Content Placeholder 1">
            <a:extLst>
              <a:ext uri="{FF2B5EF4-FFF2-40B4-BE49-F238E27FC236}">
                <a16:creationId xmlns:a16="http://schemas.microsoft.com/office/drawing/2014/main" id="{AF4111D6-6DEF-C424-6AD9-B18EAC41A694}"/>
              </a:ext>
            </a:extLst>
          </p:cNvPr>
          <p:cNvSpPr txBox="1">
            <a:spLocks/>
          </p:cNvSpPr>
          <p:nvPr/>
        </p:nvSpPr>
        <p:spPr>
          <a:xfrm>
            <a:off x="174884" y="4710298"/>
            <a:ext cx="11842233" cy="20292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ADT Helps Enable a Common Operating Picture in IL6, </a:t>
            </a:r>
            <a:r>
              <a:rPr kumimoji="0" lang="en-US" sz="2800" b="1" i="1" u="sng" strike="noStrike" kern="1200" cap="none" spc="0" normalizeH="0" baseline="0" noProof="0">
                <a:ln>
                  <a:noFill/>
                </a:ln>
                <a:solidFill>
                  <a:prstClr val="black"/>
                </a:solidFill>
                <a:effectLst/>
                <a:uLnTx/>
                <a:uFillTx/>
                <a:latin typeface="Calibri" panose="020F0502020204030204"/>
                <a:ea typeface="+mn-ea"/>
                <a:cs typeface="+mn-cs"/>
              </a:rPr>
              <a:t>with FMV</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across IL2, IL5, &amp; IL6:</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Joint operations with partner countries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Group 1-3 / Self-deploy UAS platforms operating at IL2 and MQ1, MQ9 platforms operating at IL6</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Training missions operating across IL2, IL5, &amp; IL6</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37" name="Group 336">
            <a:extLst>
              <a:ext uri="{FF2B5EF4-FFF2-40B4-BE49-F238E27FC236}">
                <a16:creationId xmlns:a16="http://schemas.microsoft.com/office/drawing/2014/main" id="{07D732B0-5469-5A37-8F5C-294E30F95CAA}"/>
              </a:ext>
            </a:extLst>
          </p:cNvPr>
          <p:cNvGrpSpPr>
            <a:grpSpLocks noChangeAspect="1"/>
          </p:cNvGrpSpPr>
          <p:nvPr/>
        </p:nvGrpSpPr>
        <p:grpSpPr>
          <a:xfrm>
            <a:off x="284807" y="1010954"/>
            <a:ext cx="11548605" cy="3619213"/>
            <a:chOff x="413438" y="831894"/>
            <a:chExt cx="11161342" cy="3497849"/>
          </a:xfrm>
        </p:grpSpPr>
        <p:sp>
          <p:nvSpPr>
            <p:cNvPr id="255" name="Rectangle: Rounded Corners 254">
              <a:extLst>
                <a:ext uri="{FF2B5EF4-FFF2-40B4-BE49-F238E27FC236}">
                  <a16:creationId xmlns:a16="http://schemas.microsoft.com/office/drawing/2014/main" id="{D9EFC1C4-D2EE-C280-D345-FA8B3848592C}"/>
                </a:ext>
              </a:extLst>
            </p:cNvPr>
            <p:cNvSpPr/>
            <p:nvPr/>
          </p:nvSpPr>
          <p:spPr>
            <a:xfrm>
              <a:off x="8947195" y="2298287"/>
              <a:ext cx="1342144" cy="1482606"/>
            </a:xfrm>
            <a:prstGeom prst="roundRect">
              <a:avLst>
                <a:gd name="adj" fmla="val 12817"/>
              </a:avLst>
            </a:prstGeom>
            <a:solidFill>
              <a:srgbClr val="820000"/>
            </a:solidFill>
            <a:ln w="12700" cap="flat" cmpd="sng" algn="ctr">
              <a:solidFill>
                <a:srgbClr val="ED7D31">
                  <a:shade val="15000"/>
                </a:srgbClr>
              </a:solidFill>
              <a:prstDash val="solid"/>
              <a:miter lim="800000"/>
            </a:ln>
            <a:effectLst/>
          </p:spPr>
          <p:txBody>
            <a:bodyPr rtlCol="0" anchor="t"/>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Customer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IL6 Network</a:t>
              </a:r>
            </a:p>
          </p:txBody>
        </p:sp>
        <p:sp>
          <p:nvSpPr>
            <p:cNvPr id="256" name="Rectangle: Rounded Corners 255">
              <a:extLst>
                <a:ext uri="{FF2B5EF4-FFF2-40B4-BE49-F238E27FC236}">
                  <a16:creationId xmlns:a16="http://schemas.microsoft.com/office/drawing/2014/main" id="{2F9C40A2-F46B-AB07-A920-E8B11D94ED12}"/>
                </a:ext>
              </a:extLst>
            </p:cNvPr>
            <p:cNvSpPr/>
            <p:nvPr/>
          </p:nvSpPr>
          <p:spPr>
            <a:xfrm>
              <a:off x="9210479" y="2929862"/>
              <a:ext cx="786384" cy="219456"/>
            </a:xfrm>
            <a:prstGeom prst="roundRect">
              <a:avLst/>
            </a:prstGeom>
            <a:solidFill>
              <a:srgbClr val="4472C4"/>
            </a:solidFill>
            <a:ln w="12700" cap="flat" cmpd="sng" algn="ctr">
              <a:solidFill>
                <a:srgbClr val="4472C4">
                  <a:shade val="15000"/>
                </a:srgbClr>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Feed 1</a:t>
              </a:r>
            </a:p>
          </p:txBody>
        </p:sp>
        <p:sp>
          <p:nvSpPr>
            <p:cNvPr id="257" name="Rectangle: Rounded Corners 256">
              <a:extLst>
                <a:ext uri="{FF2B5EF4-FFF2-40B4-BE49-F238E27FC236}">
                  <a16:creationId xmlns:a16="http://schemas.microsoft.com/office/drawing/2014/main" id="{D7F5866E-F646-FA93-8DD0-7FE3F6657774}"/>
                </a:ext>
              </a:extLst>
            </p:cNvPr>
            <p:cNvSpPr/>
            <p:nvPr/>
          </p:nvSpPr>
          <p:spPr>
            <a:xfrm>
              <a:off x="9210479" y="3170099"/>
              <a:ext cx="786384" cy="219456"/>
            </a:xfrm>
            <a:prstGeom prst="roundRect">
              <a:avLst/>
            </a:prstGeom>
            <a:solidFill>
              <a:srgbClr val="4472C4"/>
            </a:solidFill>
            <a:ln w="12700" cap="flat" cmpd="sng" algn="ctr">
              <a:solidFill>
                <a:srgbClr val="4472C4">
                  <a:shade val="15000"/>
                </a:srgbClr>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Feed 2</a:t>
              </a:r>
            </a:p>
          </p:txBody>
        </p:sp>
        <p:sp>
          <p:nvSpPr>
            <p:cNvPr id="258" name="Rectangle: Rounded Corners 257">
              <a:extLst>
                <a:ext uri="{FF2B5EF4-FFF2-40B4-BE49-F238E27FC236}">
                  <a16:creationId xmlns:a16="http://schemas.microsoft.com/office/drawing/2014/main" id="{2AC6BA74-3ABB-335D-0D47-5EAF4722ABED}"/>
                </a:ext>
              </a:extLst>
            </p:cNvPr>
            <p:cNvSpPr/>
            <p:nvPr/>
          </p:nvSpPr>
          <p:spPr>
            <a:xfrm>
              <a:off x="9210479" y="3410336"/>
              <a:ext cx="786384" cy="219456"/>
            </a:xfrm>
            <a:prstGeom prst="roundRect">
              <a:avLst/>
            </a:prstGeom>
            <a:solidFill>
              <a:srgbClr val="4472C4"/>
            </a:solidFill>
            <a:ln w="12700" cap="flat" cmpd="sng" algn="ctr">
              <a:solidFill>
                <a:srgbClr val="4472C4">
                  <a:shade val="15000"/>
                </a:srgbClr>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Feed 3</a:t>
              </a:r>
            </a:p>
          </p:txBody>
        </p:sp>
        <p:sp>
          <p:nvSpPr>
            <p:cNvPr id="259" name="Rectangle 258">
              <a:extLst>
                <a:ext uri="{FF2B5EF4-FFF2-40B4-BE49-F238E27FC236}">
                  <a16:creationId xmlns:a16="http://schemas.microsoft.com/office/drawing/2014/main" id="{8997FDFE-2EC0-E3F3-0825-D30880167D5F}"/>
                </a:ext>
              </a:extLst>
            </p:cNvPr>
            <p:cNvSpPr/>
            <p:nvPr/>
          </p:nvSpPr>
          <p:spPr>
            <a:xfrm>
              <a:off x="5500688" y="2349565"/>
              <a:ext cx="607702" cy="840593"/>
            </a:xfrm>
            <a:prstGeom prst="rect">
              <a:avLst/>
            </a:prstGeom>
            <a:solidFill>
              <a:sysClr val="windowText" lastClr="000000"/>
            </a:solidFill>
            <a:ln w="28575" cap="flat" cmpd="sng" algn="ctr">
              <a:solidFill>
                <a:sysClr val="windowText" lastClr="000000"/>
              </a:solidFill>
              <a:prstDash val="solid"/>
              <a:miter lim="800000"/>
            </a:ln>
            <a:effectLst/>
          </p:spPr>
          <p:txBody>
            <a:bodyPr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solidFill>
                  <a:effectLst/>
                  <a:uLnTx/>
                  <a:uFillTx/>
                  <a:latin typeface="Calibri" panose="020F0502020204030204"/>
                  <a:ea typeface="+mn-ea"/>
                  <a:cs typeface="+mn-cs"/>
                </a:rPr>
                <a:t>CDS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solidFill>
                  <a:effectLst/>
                  <a:uLnTx/>
                  <a:uFillTx/>
                  <a:latin typeface="Calibri" panose="020F0502020204030204"/>
                  <a:ea typeface="+mn-ea"/>
                  <a:cs typeface="+mn-cs"/>
                </a:rPr>
                <a:t>Solution</a:t>
              </a:r>
            </a:p>
          </p:txBody>
        </p:sp>
        <p:grpSp>
          <p:nvGrpSpPr>
            <p:cNvPr id="260" name="Group 259">
              <a:extLst>
                <a:ext uri="{FF2B5EF4-FFF2-40B4-BE49-F238E27FC236}">
                  <a16:creationId xmlns:a16="http://schemas.microsoft.com/office/drawing/2014/main" id="{0377DFAA-6A42-13A1-1BD7-203F68927182}"/>
                </a:ext>
              </a:extLst>
            </p:cNvPr>
            <p:cNvGrpSpPr/>
            <p:nvPr/>
          </p:nvGrpSpPr>
          <p:grpSpPr>
            <a:xfrm>
              <a:off x="5566958" y="2520400"/>
              <a:ext cx="455964" cy="275143"/>
              <a:chOff x="6021083" y="5055877"/>
              <a:chExt cx="902505" cy="525486"/>
            </a:xfrm>
            <a:solidFill>
              <a:sysClr val="window" lastClr="FFFFFF"/>
            </a:solidFill>
          </p:grpSpPr>
          <p:sp>
            <p:nvSpPr>
              <p:cNvPr id="261" name="Isosceles Triangle 260">
                <a:extLst>
                  <a:ext uri="{FF2B5EF4-FFF2-40B4-BE49-F238E27FC236}">
                    <a16:creationId xmlns:a16="http://schemas.microsoft.com/office/drawing/2014/main" id="{8AD9BEBB-5C8D-EBF2-CC81-6C02B9829AEB}"/>
                  </a:ext>
                </a:extLst>
              </p:cNvPr>
              <p:cNvSpPr/>
              <p:nvPr/>
            </p:nvSpPr>
            <p:spPr>
              <a:xfrm rot="5400000">
                <a:off x="6196626" y="5092117"/>
                <a:ext cx="525486" cy="453006"/>
              </a:xfrm>
              <a:prstGeom prst="triangle">
                <a:avLst/>
              </a:prstGeom>
              <a:grpFill/>
              <a:ln w="28575" cap="flat" cmpd="sng" algn="ctr">
                <a:solidFill>
                  <a:sysClr val="window" lastClr="FFFFFF"/>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62" name="Straight Connector 261">
                <a:extLst>
                  <a:ext uri="{FF2B5EF4-FFF2-40B4-BE49-F238E27FC236}">
                    <a16:creationId xmlns:a16="http://schemas.microsoft.com/office/drawing/2014/main" id="{D0B17471-94C0-DE57-FE36-527BEBF9E388}"/>
                  </a:ext>
                </a:extLst>
              </p:cNvPr>
              <p:cNvCxnSpPr>
                <a:cxnSpLocks/>
              </p:cNvCxnSpPr>
              <p:nvPr/>
            </p:nvCxnSpPr>
            <p:spPr>
              <a:xfrm>
                <a:off x="6685872" y="5055877"/>
                <a:ext cx="0" cy="525486"/>
              </a:xfrm>
              <a:prstGeom prst="line">
                <a:avLst/>
              </a:prstGeom>
              <a:grpFill/>
              <a:ln w="28575" cap="flat" cmpd="sng" algn="ctr">
                <a:solidFill>
                  <a:sysClr val="window" lastClr="FFFFFF"/>
                </a:solidFill>
                <a:prstDash val="solid"/>
                <a:miter lim="800000"/>
              </a:ln>
              <a:effectLst/>
            </p:spPr>
          </p:cxnSp>
          <p:cxnSp>
            <p:nvCxnSpPr>
              <p:cNvPr id="263" name="Straight Connector 262">
                <a:extLst>
                  <a:ext uri="{FF2B5EF4-FFF2-40B4-BE49-F238E27FC236}">
                    <a16:creationId xmlns:a16="http://schemas.microsoft.com/office/drawing/2014/main" id="{85A27347-6ADB-D5DD-2F09-D0816058E6EC}"/>
                  </a:ext>
                </a:extLst>
              </p:cNvPr>
              <p:cNvCxnSpPr>
                <a:cxnSpLocks/>
              </p:cNvCxnSpPr>
              <p:nvPr/>
            </p:nvCxnSpPr>
            <p:spPr>
              <a:xfrm flipH="1">
                <a:off x="6021083" y="5318620"/>
                <a:ext cx="902505" cy="0"/>
              </a:xfrm>
              <a:prstGeom prst="line">
                <a:avLst/>
              </a:prstGeom>
              <a:grpFill/>
              <a:ln w="28575" cap="flat" cmpd="sng" algn="ctr">
                <a:solidFill>
                  <a:sysClr val="window" lastClr="FFFFFF"/>
                </a:solidFill>
                <a:prstDash val="solid"/>
                <a:miter lim="800000"/>
              </a:ln>
              <a:effectLst/>
            </p:spPr>
          </p:cxnSp>
        </p:grpSp>
        <p:sp>
          <p:nvSpPr>
            <p:cNvPr id="264" name="Rectangle: Rounded Corners 263">
              <a:extLst>
                <a:ext uri="{FF2B5EF4-FFF2-40B4-BE49-F238E27FC236}">
                  <a16:creationId xmlns:a16="http://schemas.microsoft.com/office/drawing/2014/main" id="{A477396F-DA22-2600-2246-09736CED120C}"/>
                </a:ext>
              </a:extLst>
            </p:cNvPr>
            <p:cNvSpPr/>
            <p:nvPr/>
          </p:nvSpPr>
          <p:spPr>
            <a:xfrm>
              <a:off x="5392008" y="2262984"/>
              <a:ext cx="796566" cy="1313342"/>
            </a:xfrm>
            <a:prstGeom prst="roundRect">
              <a:avLst>
                <a:gd name="adj" fmla="val 6086"/>
              </a:avLst>
            </a:prstGeom>
            <a:noFill/>
            <a:ln w="12700" cap="flat" cmpd="sng" algn="ctr">
              <a:solidFill>
                <a:srgbClr val="4472C4">
                  <a:shade val="15000"/>
                </a:srgbClr>
              </a:solidFill>
              <a:prstDash val="dash"/>
              <a:miter lim="800000"/>
            </a:ln>
            <a:effectLst/>
          </p:spPr>
          <p:txBody>
            <a:bodyPr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5" name="Rectangle: Rounded Corners 264">
              <a:extLst>
                <a:ext uri="{FF2B5EF4-FFF2-40B4-BE49-F238E27FC236}">
                  <a16:creationId xmlns:a16="http://schemas.microsoft.com/office/drawing/2014/main" id="{798F4EBA-4EA9-7521-6412-B4E80A8BE624}"/>
                </a:ext>
              </a:extLst>
            </p:cNvPr>
            <p:cNvSpPr/>
            <p:nvPr/>
          </p:nvSpPr>
          <p:spPr>
            <a:xfrm>
              <a:off x="3281541" y="1574936"/>
              <a:ext cx="1949606" cy="2632589"/>
            </a:xfrm>
            <a:prstGeom prst="roundRect">
              <a:avLst>
                <a:gd name="adj" fmla="val 8680"/>
              </a:avLst>
            </a:prstGeom>
            <a:noFill/>
            <a:ln w="12700" cap="flat" cmpd="sng" algn="ctr">
              <a:solidFill>
                <a:srgbClr val="44546A">
                  <a:lumMod val="50000"/>
                </a:srgbClr>
              </a:solidFill>
              <a:prstDash val="sysDash"/>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66" name="Straight Arrow Connector 265">
              <a:extLst>
                <a:ext uri="{FF2B5EF4-FFF2-40B4-BE49-F238E27FC236}">
                  <a16:creationId xmlns:a16="http://schemas.microsoft.com/office/drawing/2014/main" id="{5DFC4D68-77F3-A0FE-DC37-88AF2AD3DEDF}"/>
                </a:ext>
              </a:extLst>
            </p:cNvPr>
            <p:cNvCxnSpPr>
              <a:cxnSpLocks/>
              <a:stCxn id="280" idx="0"/>
              <a:endCxn id="278" idx="2"/>
            </p:cNvCxnSpPr>
            <p:nvPr/>
          </p:nvCxnSpPr>
          <p:spPr>
            <a:xfrm flipH="1" flipV="1">
              <a:off x="3887949" y="2230648"/>
              <a:ext cx="368396" cy="144408"/>
            </a:xfrm>
            <a:prstGeom prst="straightConnector1">
              <a:avLst/>
            </a:prstGeom>
            <a:noFill/>
            <a:ln w="28575" cap="flat" cmpd="sng" algn="ctr">
              <a:solidFill>
                <a:srgbClr val="C00000"/>
              </a:solidFill>
              <a:prstDash val="solid"/>
              <a:miter lim="800000"/>
              <a:tailEnd type="triangle"/>
            </a:ln>
            <a:effectLst/>
          </p:spPr>
        </p:cxnSp>
        <p:cxnSp>
          <p:nvCxnSpPr>
            <p:cNvPr id="267" name="Straight Arrow Connector 266">
              <a:extLst>
                <a:ext uri="{FF2B5EF4-FFF2-40B4-BE49-F238E27FC236}">
                  <a16:creationId xmlns:a16="http://schemas.microsoft.com/office/drawing/2014/main" id="{A370EC08-4FAB-C726-CA1C-D9868E44C257}"/>
                </a:ext>
              </a:extLst>
            </p:cNvPr>
            <p:cNvCxnSpPr>
              <a:cxnSpLocks/>
              <a:stCxn id="280" idx="0"/>
              <a:endCxn id="276" idx="2"/>
            </p:cNvCxnSpPr>
            <p:nvPr/>
          </p:nvCxnSpPr>
          <p:spPr>
            <a:xfrm flipV="1">
              <a:off x="4256345" y="2230648"/>
              <a:ext cx="397249" cy="144408"/>
            </a:xfrm>
            <a:prstGeom prst="straightConnector1">
              <a:avLst/>
            </a:prstGeom>
            <a:noFill/>
            <a:ln w="28575" cap="flat" cmpd="sng" algn="ctr">
              <a:solidFill>
                <a:srgbClr val="C00000"/>
              </a:solidFill>
              <a:prstDash val="solid"/>
              <a:miter lim="800000"/>
              <a:tailEnd type="triangle"/>
            </a:ln>
            <a:effectLst/>
          </p:spPr>
        </p:cxnSp>
        <p:cxnSp>
          <p:nvCxnSpPr>
            <p:cNvPr id="268" name="Straight Arrow Connector 267">
              <a:extLst>
                <a:ext uri="{FF2B5EF4-FFF2-40B4-BE49-F238E27FC236}">
                  <a16:creationId xmlns:a16="http://schemas.microsoft.com/office/drawing/2014/main" id="{871294FF-DD57-CA39-7E33-0FD123B9790B}"/>
                </a:ext>
              </a:extLst>
            </p:cNvPr>
            <p:cNvCxnSpPr>
              <a:cxnSpLocks/>
              <a:stCxn id="280" idx="0"/>
              <a:endCxn id="273" idx="2"/>
            </p:cNvCxnSpPr>
            <p:nvPr/>
          </p:nvCxnSpPr>
          <p:spPr>
            <a:xfrm flipV="1">
              <a:off x="4256345" y="2127873"/>
              <a:ext cx="27651" cy="247183"/>
            </a:xfrm>
            <a:prstGeom prst="straightConnector1">
              <a:avLst/>
            </a:prstGeom>
            <a:noFill/>
            <a:ln w="28575" cap="flat" cmpd="sng" algn="ctr">
              <a:solidFill>
                <a:srgbClr val="C00000"/>
              </a:solidFill>
              <a:prstDash val="solid"/>
              <a:miter lim="800000"/>
              <a:tailEnd type="triangle"/>
            </a:ln>
            <a:effectLst/>
          </p:spPr>
        </p:cxnSp>
        <p:grpSp>
          <p:nvGrpSpPr>
            <p:cNvPr id="269" name="Group 268">
              <a:extLst>
                <a:ext uri="{FF2B5EF4-FFF2-40B4-BE49-F238E27FC236}">
                  <a16:creationId xmlns:a16="http://schemas.microsoft.com/office/drawing/2014/main" id="{5359AEB0-3A7E-6551-6496-3FF8E92844AE}"/>
                </a:ext>
              </a:extLst>
            </p:cNvPr>
            <p:cNvGrpSpPr>
              <a:grpSpLocks noChangeAspect="1"/>
            </p:cNvGrpSpPr>
            <p:nvPr/>
          </p:nvGrpSpPr>
          <p:grpSpPr>
            <a:xfrm>
              <a:off x="3664170" y="1692591"/>
              <a:ext cx="1184349" cy="538057"/>
              <a:chOff x="1907294" y="168912"/>
              <a:chExt cx="3037559" cy="1379980"/>
            </a:xfrm>
          </p:grpSpPr>
          <p:grpSp>
            <p:nvGrpSpPr>
              <p:cNvPr id="270" name="Group 269">
                <a:extLst>
                  <a:ext uri="{FF2B5EF4-FFF2-40B4-BE49-F238E27FC236}">
                    <a16:creationId xmlns:a16="http://schemas.microsoft.com/office/drawing/2014/main" id="{2D647209-BC25-FC85-1E5F-07A9B6FC0CBA}"/>
                  </a:ext>
                </a:extLst>
              </p:cNvPr>
              <p:cNvGrpSpPr/>
              <p:nvPr/>
            </p:nvGrpSpPr>
            <p:grpSpPr>
              <a:xfrm>
                <a:off x="1907294" y="175555"/>
                <a:ext cx="1147874" cy="1373337"/>
                <a:chOff x="1907294" y="175555"/>
                <a:chExt cx="1147874" cy="1373337"/>
              </a:xfrm>
            </p:grpSpPr>
            <p:pic>
              <p:nvPicPr>
                <p:cNvPr id="277" name="Picture 276" descr="Service Bus Topics | Microsoft Azure Color">
                  <a:extLst>
                    <a:ext uri="{FF2B5EF4-FFF2-40B4-BE49-F238E27FC236}">
                      <a16:creationId xmlns:a16="http://schemas.microsoft.com/office/drawing/2014/main" id="{B7C90872-B910-05B9-EA38-F2B3F417C50A}"/>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148979" y="175555"/>
                  <a:ext cx="621792" cy="621792"/>
                </a:xfrm>
                <a:prstGeom prst="rect">
                  <a:avLst/>
                </a:prstGeom>
                <a:noFill/>
                <a:extLst>
                  <a:ext uri="{909E8E84-426E-40DD-AFC4-6F175D3DCCD1}">
                    <a14:hiddenFill xmlns:a14="http://schemas.microsoft.com/office/drawing/2010/main">
                      <a:solidFill>
                        <a:srgbClr val="FFFFFF"/>
                      </a:solidFill>
                    </a14:hiddenFill>
                  </a:ext>
                </a:extLst>
              </p:spPr>
            </p:pic>
            <p:sp>
              <p:nvSpPr>
                <p:cNvPr id="278" name="TextBox 1036">
                  <a:extLst>
                    <a:ext uri="{FF2B5EF4-FFF2-40B4-BE49-F238E27FC236}">
                      <a16:creationId xmlns:a16="http://schemas.microsoft.com/office/drawing/2014/main" id="{80E9E55F-42EC-C157-DF14-47308CEC466B}"/>
                    </a:ext>
                  </a:extLst>
                </p:cNvPr>
                <p:cNvSpPr txBox="1"/>
                <p:nvPr/>
              </p:nvSpPr>
              <p:spPr>
                <a:xfrm>
                  <a:off x="1907294" y="759522"/>
                  <a:ext cx="1147874" cy="78937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Calibri" panose="020F0502020204030204"/>
                      <a:ea typeface="+mn-ea"/>
                      <a:cs typeface="+mn-cs"/>
                    </a:rPr>
                    <a:t>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Calibri" panose="020F0502020204030204"/>
                      <a:ea typeface="+mn-ea"/>
                      <a:cs typeface="+mn-cs"/>
                    </a:rPr>
                    <a:t>Bus</a:t>
                  </a:r>
                </a:p>
              </p:txBody>
            </p:sp>
          </p:grpSp>
          <p:grpSp>
            <p:nvGrpSpPr>
              <p:cNvPr id="271" name="Group 270">
                <a:extLst>
                  <a:ext uri="{FF2B5EF4-FFF2-40B4-BE49-F238E27FC236}">
                    <a16:creationId xmlns:a16="http://schemas.microsoft.com/office/drawing/2014/main" id="{F981A418-4A7D-A414-4CE4-4D57474257C9}"/>
                  </a:ext>
                </a:extLst>
              </p:cNvPr>
              <p:cNvGrpSpPr/>
              <p:nvPr/>
            </p:nvGrpSpPr>
            <p:grpSpPr>
              <a:xfrm>
                <a:off x="3944985" y="175555"/>
                <a:ext cx="999868" cy="1373337"/>
                <a:chOff x="3988364" y="175555"/>
                <a:chExt cx="999868" cy="1373337"/>
              </a:xfrm>
            </p:grpSpPr>
            <p:pic>
              <p:nvPicPr>
                <p:cNvPr id="275" name="Picture 274" descr="Event Hubs | Microsoft Azure Color">
                  <a:extLst>
                    <a:ext uri="{FF2B5EF4-FFF2-40B4-BE49-F238E27FC236}">
                      <a16:creationId xmlns:a16="http://schemas.microsoft.com/office/drawing/2014/main" id="{C2D53547-403A-27C1-ACB7-D56A270E1F83}"/>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175282" y="175555"/>
                  <a:ext cx="621792" cy="621792"/>
                </a:xfrm>
                <a:prstGeom prst="rect">
                  <a:avLst/>
                </a:prstGeom>
                <a:noFill/>
                <a:extLst>
                  <a:ext uri="{909E8E84-426E-40DD-AFC4-6F175D3DCCD1}">
                    <a14:hiddenFill xmlns:a14="http://schemas.microsoft.com/office/drawing/2010/main">
                      <a:solidFill>
                        <a:srgbClr val="FFFFFF"/>
                      </a:solidFill>
                    </a14:hiddenFill>
                  </a:ext>
                </a:extLst>
              </p:spPr>
            </p:pic>
            <p:sp>
              <p:nvSpPr>
                <p:cNvPr id="276" name="TextBox 1037">
                  <a:extLst>
                    <a:ext uri="{FF2B5EF4-FFF2-40B4-BE49-F238E27FC236}">
                      <a16:creationId xmlns:a16="http://schemas.microsoft.com/office/drawing/2014/main" id="{66C4790C-01AE-BDD3-A1A1-B00D8915F0C0}"/>
                    </a:ext>
                  </a:extLst>
                </p:cNvPr>
                <p:cNvSpPr txBox="1"/>
                <p:nvPr/>
              </p:nvSpPr>
              <p:spPr>
                <a:xfrm>
                  <a:off x="3988364" y="759522"/>
                  <a:ext cx="999868" cy="78937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Calibri" panose="020F0502020204030204"/>
                      <a:ea typeface="+mn-ea"/>
                      <a:cs typeface="+mn-cs"/>
                    </a:rPr>
                    <a:t>Event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Calibri" panose="020F0502020204030204"/>
                      <a:ea typeface="+mn-ea"/>
                      <a:cs typeface="+mn-cs"/>
                    </a:rPr>
                    <a:t>Hubs</a:t>
                  </a:r>
                </a:p>
              </p:txBody>
            </p:sp>
          </p:grpSp>
          <p:grpSp>
            <p:nvGrpSpPr>
              <p:cNvPr id="272" name="Group 271">
                <a:extLst>
                  <a:ext uri="{FF2B5EF4-FFF2-40B4-BE49-F238E27FC236}">
                    <a16:creationId xmlns:a16="http://schemas.microsoft.com/office/drawing/2014/main" id="{48D163E2-26DE-8F2F-1135-0D5C83BC994C}"/>
                  </a:ext>
                </a:extLst>
              </p:cNvPr>
              <p:cNvGrpSpPr/>
              <p:nvPr/>
            </p:nvGrpSpPr>
            <p:grpSpPr>
              <a:xfrm>
                <a:off x="2898388" y="168912"/>
                <a:ext cx="1197211" cy="1116387"/>
                <a:chOff x="2690405" y="168912"/>
                <a:chExt cx="1197211" cy="1116387"/>
              </a:xfrm>
            </p:grpSpPr>
            <p:sp>
              <p:nvSpPr>
                <p:cNvPr id="273" name="TextBox 1106">
                  <a:extLst>
                    <a:ext uri="{FF2B5EF4-FFF2-40B4-BE49-F238E27FC236}">
                      <a16:creationId xmlns:a16="http://schemas.microsoft.com/office/drawing/2014/main" id="{1C4C39EC-F9C8-0F87-D976-EEF2A15F80B6}"/>
                    </a:ext>
                  </a:extLst>
                </p:cNvPr>
                <p:cNvSpPr txBox="1"/>
                <p:nvPr/>
              </p:nvSpPr>
              <p:spPr>
                <a:xfrm>
                  <a:off x="2690405" y="772209"/>
                  <a:ext cx="1197211" cy="51309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Calibri" panose="020F0502020204030204"/>
                      <a:ea typeface="+mn-ea"/>
                      <a:cs typeface="+mn-cs"/>
                    </a:rPr>
                    <a:t>Storage</a:t>
                  </a:r>
                </a:p>
              </p:txBody>
            </p:sp>
            <p:pic>
              <p:nvPicPr>
                <p:cNvPr id="274" name="Picture 273" descr="Storage - Blob | Microsoft Azure Mono">
                  <a:extLst>
                    <a:ext uri="{FF2B5EF4-FFF2-40B4-BE49-F238E27FC236}">
                      <a16:creationId xmlns:a16="http://schemas.microsoft.com/office/drawing/2014/main" id="{B36E0715-0184-CC87-F07C-BEB075241C73}"/>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939851" y="168912"/>
                  <a:ext cx="698320" cy="621792"/>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79" name="Group 278">
              <a:extLst>
                <a:ext uri="{FF2B5EF4-FFF2-40B4-BE49-F238E27FC236}">
                  <a16:creationId xmlns:a16="http://schemas.microsoft.com/office/drawing/2014/main" id="{B1097A7D-3216-B1A4-ADF2-89473577FD12}"/>
                </a:ext>
              </a:extLst>
            </p:cNvPr>
            <p:cNvGrpSpPr/>
            <p:nvPr/>
          </p:nvGrpSpPr>
          <p:grpSpPr>
            <a:xfrm>
              <a:off x="3389290" y="2375056"/>
              <a:ext cx="1734109" cy="1466742"/>
              <a:chOff x="3393842" y="2912526"/>
              <a:chExt cx="1734109" cy="1466742"/>
            </a:xfrm>
          </p:grpSpPr>
          <p:sp>
            <p:nvSpPr>
              <p:cNvPr id="280" name="Rectangle: Rounded Corners 279">
                <a:extLst>
                  <a:ext uri="{FF2B5EF4-FFF2-40B4-BE49-F238E27FC236}">
                    <a16:creationId xmlns:a16="http://schemas.microsoft.com/office/drawing/2014/main" id="{CB015A67-DD9C-C235-EC26-697C91751418}"/>
                  </a:ext>
                </a:extLst>
              </p:cNvPr>
              <p:cNvSpPr/>
              <p:nvPr/>
            </p:nvSpPr>
            <p:spPr>
              <a:xfrm>
                <a:off x="3393842" y="2912526"/>
                <a:ext cx="1734109" cy="1466742"/>
              </a:xfrm>
              <a:prstGeom prst="roundRect">
                <a:avLst>
                  <a:gd name="adj" fmla="val 6086"/>
                </a:avLst>
              </a:prstGeom>
              <a:solidFill>
                <a:sysClr val="windowText" lastClr="000000"/>
              </a:solidFill>
              <a:ln w="12700" cap="flat" cmpd="sng" algn="ctr">
                <a:solidFill>
                  <a:srgbClr val="4472C4">
                    <a:shade val="15000"/>
                  </a:srgbClr>
                </a:solidFill>
                <a:prstDash val="dash"/>
                <a:miter lim="800000"/>
              </a:ln>
              <a:effectLst/>
            </p:spPr>
            <p:txBody>
              <a:bodyPr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prstClr val="white"/>
                    </a:solidFill>
                    <a:effectLst/>
                    <a:uLnTx/>
                    <a:uFillTx/>
                    <a:latin typeface="Calibri" panose="020F0502020204030204"/>
                    <a:ea typeface="+mn-ea"/>
                    <a:cs typeface="+mn-cs"/>
                  </a:rPr>
                  <a:t>SOURCE CLUSTER</a:t>
                </a:r>
              </a:p>
            </p:txBody>
          </p:sp>
          <p:grpSp>
            <p:nvGrpSpPr>
              <p:cNvPr id="281" name="Group 280">
                <a:extLst>
                  <a:ext uri="{FF2B5EF4-FFF2-40B4-BE49-F238E27FC236}">
                    <a16:creationId xmlns:a16="http://schemas.microsoft.com/office/drawing/2014/main" id="{663E631D-E68B-6960-BEE0-BA88EC56169F}"/>
                  </a:ext>
                </a:extLst>
              </p:cNvPr>
              <p:cNvGrpSpPr/>
              <p:nvPr/>
            </p:nvGrpSpPr>
            <p:grpSpPr>
              <a:xfrm>
                <a:off x="3535128" y="2994957"/>
                <a:ext cx="919968" cy="1048419"/>
                <a:chOff x="3470627" y="2994957"/>
                <a:chExt cx="919968" cy="1048419"/>
              </a:xfrm>
            </p:grpSpPr>
            <p:sp>
              <p:nvSpPr>
                <p:cNvPr id="286" name="Rectangle: Rounded Corners 285">
                  <a:extLst>
                    <a:ext uri="{FF2B5EF4-FFF2-40B4-BE49-F238E27FC236}">
                      <a16:creationId xmlns:a16="http://schemas.microsoft.com/office/drawing/2014/main" id="{E1793DD6-9E73-8D87-DCF0-9D5C9A855C3E}"/>
                    </a:ext>
                  </a:extLst>
                </p:cNvPr>
                <p:cNvSpPr/>
                <p:nvPr/>
              </p:nvSpPr>
              <p:spPr>
                <a:xfrm>
                  <a:off x="3470627" y="2994957"/>
                  <a:ext cx="919968" cy="1048419"/>
                </a:xfrm>
                <a:prstGeom prst="roundRect">
                  <a:avLst>
                    <a:gd name="adj" fmla="val 5691"/>
                  </a:avLst>
                </a:prstGeom>
                <a:solidFill>
                  <a:srgbClr val="70AD47">
                    <a:lumMod val="75000"/>
                  </a:srgbClr>
                </a:solidFill>
                <a:ln w="12700" cap="flat" cmpd="sng" algn="ctr">
                  <a:solidFill>
                    <a:srgbClr val="4472C4">
                      <a:shade val="15000"/>
                    </a:srgbClr>
                  </a:solidFill>
                  <a:prstDash val="solid"/>
                  <a:miter lim="800000"/>
                </a:ln>
                <a:effectLst/>
              </p:spPr>
              <p:txBody>
                <a:bodyPr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Load Balancer</a:t>
                  </a:r>
                </a:p>
              </p:txBody>
            </p:sp>
            <p:sp>
              <p:nvSpPr>
                <p:cNvPr id="287" name="Rectangle: Rounded Corners 286">
                  <a:extLst>
                    <a:ext uri="{FF2B5EF4-FFF2-40B4-BE49-F238E27FC236}">
                      <a16:creationId xmlns:a16="http://schemas.microsoft.com/office/drawing/2014/main" id="{1619E6D1-B78D-8621-4B49-9DD6C250F9F4}"/>
                    </a:ext>
                  </a:extLst>
                </p:cNvPr>
                <p:cNvSpPr/>
                <p:nvPr/>
              </p:nvSpPr>
              <p:spPr>
                <a:xfrm>
                  <a:off x="3539345" y="3065608"/>
                  <a:ext cx="782531" cy="215964"/>
                </a:xfrm>
                <a:prstGeom prst="roundRect">
                  <a:avLst/>
                </a:prstGeom>
                <a:solidFill>
                  <a:srgbClr val="4472C4"/>
                </a:solidFill>
                <a:ln w="12700" cap="flat" cmpd="sng" algn="ctr">
                  <a:solidFill>
                    <a:srgbClr val="4472C4">
                      <a:shade val="15000"/>
                    </a:srgbClr>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UDP port 1</a:t>
                  </a:r>
                </a:p>
              </p:txBody>
            </p:sp>
            <p:sp>
              <p:nvSpPr>
                <p:cNvPr id="288" name="Rectangle: Rounded Corners 287">
                  <a:extLst>
                    <a:ext uri="{FF2B5EF4-FFF2-40B4-BE49-F238E27FC236}">
                      <a16:creationId xmlns:a16="http://schemas.microsoft.com/office/drawing/2014/main" id="{6A333D69-70B3-C2C6-14F7-80EE777F53FD}"/>
                    </a:ext>
                  </a:extLst>
                </p:cNvPr>
                <p:cNvSpPr/>
                <p:nvPr/>
              </p:nvSpPr>
              <p:spPr>
                <a:xfrm>
                  <a:off x="3539345" y="3316398"/>
                  <a:ext cx="782531" cy="215964"/>
                </a:xfrm>
                <a:prstGeom prst="roundRect">
                  <a:avLst/>
                </a:prstGeom>
                <a:solidFill>
                  <a:srgbClr val="4472C4"/>
                </a:solidFill>
                <a:ln w="12700" cap="flat" cmpd="sng" algn="ctr">
                  <a:solidFill>
                    <a:srgbClr val="4472C4">
                      <a:shade val="15000"/>
                    </a:srgbClr>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UDP port 2</a:t>
                  </a:r>
                </a:p>
              </p:txBody>
            </p:sp>
            <p:sp>
              <p:nvSpPr>
                <p:cNvPr id="289" name="Rectangle: Rounded Corners 288">
                  <a:extLst>
                    <a:ext uri="{FF2B5EF4-FFF2-40B4-BE49-F238E27FC236}">
                      <a16:creationId xmlns:a16="http://schemas.microsoft.com/office/drawing/2014/main" id="{65407B96-A487-856F-CEA0-9C80FD1E6AA0}"/>
                    </a:ext>
                  </a:extLst>
                </p:cNvPr>
                <p:cNvSpPr/>
                <p:nvPr/>
              </p:nvSpPr>
              <p:spPr>
                <a:xfrm>
                  <a:off x="3539345" y="3567188"/>
                  <a:ext cx="782531" cy="215964"/>
                </a:xfrm>
                <a:prstGeom prst="roundRect">
                  <a:avLst/>
                </a:prstGeom>
                <a:solidFill>
                  <a:srgbClr val="4472C4"/>
                </a:solidFill>
                <a:ln w="12700" cap="flat" cmpd="sng" algn="ctr">
                  <a:solidFill>
                    <a:srgbClr val="4472C4">
                      <a:shade val="15000"/>
                    </a:srgbClr>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UDP port 3</a:t>
                  </a:r>
                </a:p>
              </p:txBody>
            </p:sp>
          </p:grpSp>
          <p:grpSp>
            <p:nvGrpSpPr>
              <p:cNvPr id="282" name="Group 281">
                <a:extLst>
                  <a:ext uri="{FF2B5EF4-FFF2-40B4-BE49-F238E27FC236}">
                    <a16:creationId xmlns:a16="http://schemas.microsoft.com/office/drawing/2014/main" id="{F72981EC-0ADC-4195-43B4-E9C510ADA37E}"/>
                  </a:ext>
                </a:extLst>
              </p:cNvPr>
              <p:cNvGrpSpPr>
                <a:grpSpLocks noChangeAspect="1"/>
              </p:cNvGrpSpPr>
              <p:nvPr/>
            </p:nvGrpSpPr>
            <p:grpSpPr>
              <a:xfrm>
                <a:off x="4556931" y="3322893"/>
                <a:ext cx="494533" cy="460111"/>
                <a:chOff x="3902827" y="2382025"/>
                <a:chExt cx="810449" cy="635887"/>
              </a:xfrm>
            </p:grpSpPr>
            <p:sp>
              <p:nvSpPr>
                <p:cNvPr id="283" name="Rectangle: Rounded Corners 282">
                  <a:extLst>
                    <a:ext uri="{FF2B5EF4-FFF2-40B4-BE49-F238E27FC236}">
                      <a16:creationId xmlns:a16="http://schemas.microsoft.com/office/drawing/2014/main" id="{C02A7B52-9A18-020E-C8DE-1DB543993D5D}"/>
                    </a:ext>
                  </a:extLst>
                </p:cNvPr>
                <p:cNvSpPr/>
                <p:nvPr/>
              </p:nvSpPr>
              <p:spPr>
                <a:xfrm>
                  <a:off x="3902827" y="2382025"/>
                  <a:ext cx="654698" cy="502944"/>
                </a:xfrm>
                <a:prstGeom prst="roundRect">
                  <a:avLst/>
                </a:prstGeom>
                <a:solidFill>
                  <a:srgbClr val="4472C4"/>
                </a:solidFill>
                <a:ln w="12700" cap="flat" cmpd="sng" algn="ctr">
                  <a:solidFill>
                    <a:srgbClr val="4472C4">
                      <a:shade val="15000"/>
                    </a:srgbClr>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VM</a:t>
                  </a:r>
                </a:p>
              </p:txBody>
            </p:sp>
            <p:sp>
              <p:nvSpPr>
                <p:cNvPr id="284" name="Rectangle: Rounded Corners 283">
                  <a:extLst>
                    <a:ext uri="{FF2B5EF4-FFF2-40B4-BE49-F238E27FC236}">
                      <a16:creationId xmlns:a16="http://schemas.microsoft.com/office/drawing/2014/main" id="{718844B6-B4B0-4A59-9E8F-EB087BBA8483}"/>
                    </a:ext>
                  </a:extLst>
                </p:cNvPr>
                <p:cNvSpPr/>
                <p:nvPr/>
              </p:nvSpPr>
              <p:spPr>
                <a:xfrm>
                  <a:off x="3973648" y="2436299"/>
                  <a:ext cx="654698" cy="502944"/>
                </a:xfrm>
                <a:prstGeom prst="roundRect">
                  <a:avLst/>
                </a:prstGeom>
                <a:solidFill>
                  <a:srgbClr val="4472C4"/>
                </a:solidFill>
                <a:ln w="12700" cap="flat" cmpd="sng" algn="ctr">
                  <a:solidFill>
                    <a:srgbClr val="4472C4">
                      <a:shade val="15000"/>
                    </a:srgbClr>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VM</a:t>
                  </a:r>
                </a:p>
              </p:txBody>
            </p:sp>
            <p:sp>
              <p:nvSpPr>
                <p:cNvPr id="285" name="Rectangle: Rounded Corners 284">
                  <a:extLst>
                    <a:ext uri="{FF2B5EF4-FFF2-40B4-BE49-F238E27FC236}">
                      <a16:creationId xmlns:a16="http://schemas.microsoft.com/office/drawing/2014/main" id="{51101CE8-7A3A-35EF-BC02-A23E1DCD029D}"/>
                    </a:ext>
                  </a:extLst>
                </p:cNvPr>
                <p:cNvSpPr/>
                <p:nvPr/>
              </p:nvSpPr>
              <p:spPr>
                <a:xfrm>
                  <a:off x="4058578" y="2514968"/>
                  <a:ext cx="654698" cy="502944"/>
                </a:xfrm>
                <a:prstGeom prst="roundRect">
                  <a:avLst/>
                </a:prstGeom>
                <a:solidFill>
                  <a:srgbClr val="4472C4"/>
                </a:solidFill>
                <a:ln w="12700" cap="flat" cmpd="sng" algn="ctr">
                  <a:solidFill>
                    <a:srgbClr val="4472C4">
                      <a:shade val="15000"/>
                    </a:srgbClr>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VM</a:t>
                  </a:r>
                </a:p>
              </p:txBody>
            </p:sp>
          </p:grpSp>
        </p:grpSp>
        <p:cxnSp>
          <p:nvCxnSpPr>
            <p:cNvPr id="290" name="Straight Arrow Connector 289">
              <a:extLst>
                <a:ext uri="{FF2B5EF4-FFF2-40B4-BE49-F238E27FC236}">
                  <a16:creationId xmlns:a16="http://schemas.microsoft.com/office/drawing/2014/main" id="{795C7ABA-7F87-717D-CD11-1F0ABC510C22}"/>
                </a:ext>
              </a:extLst>
            </p:cNvPr>
            <p:cNvCxnSpPr>
              <a:cxnSpLocks/>
              <a:stCxn id="318" idx="3"/>
              <a:endCxn id="289" idx="1"/>
            </p:cNvCxnSpPr>
            <p:nvPr/>
          </p:nvCxnSpPr>
          <p:spPr>
            <a:xfrm>
              <a:off x="2128771" y="2870481"/>
              <a:ext cx="1470523" cy="267219"/>
            </a:xfrm>
            <a:prstGeom prst="straightConnector1">
              <a:avLst/>
            </a:prstGeom>
            <a:noFill/>
            <a:ln w="38100" cap="flat" cmpd="sng" algn="ctr">
              <a:solidFill>
                <a:srgbClr val="C00000"/>
              </a:solidFill>
              <a:prstDash val="solid"/>
              <a:miter lim="800000"/>
              <a:tailEnd type="triangle"/>
            </a:ln>
            <a:effectLst/>
          </p:spPr>
        </p:cxnSp>
        <p:cxnSp>
          <p:nvCxnSpPr>
            <p:cNvPr id="291" name="Straight Arrow Connector 290">
              <a:extLst>
                <a:ext uri="{FF2B5EF4-FFF2-40B4-BE49-F238E27FC236}">
                  <a16:creationId xmlns:a16="http://schemas.microsoft.com/office/drawing/2014/main" id="{94983CBD-52F1-38C6-4130-98E86ED77C1E}"/>
                </a:ext>
              </a:extLst>
            </p:cNvPr>
            <p:cNvCxnSpPr>
              <a:cxnSpLocks/>
              <a:stCxn id="318" idx="3"/>
              <a:endCxn id="288" idx="1"/>
            </p:cNvCxnSpPr>
            <p:nvPr/>
          </p:nvCxnSpPr>
          <p:spPr>
            <a:xfrm>
              <a:off x="2128771" y="2870481"/>
              <a:ext cx="1470523" cy="16429"/>
            </a:xfrm>
            <a:prstGeom prst="straightConnector1">
              <a:avLst/>
            </a:prstGeom>
            <a:noFill/>
            <a:ln w="38100" cap="flat" cmpd="sng" algn="ctr">
              <a:solidFill>
                <a:srgbClr val="C00000"/>
              </a:solidFill>
              <a:prstDash val="solid"/>
              <a:miter lim="800000"/>
              <a:tailEnd type="triangle"/>
            </a:ln>
            <a:effectLst/>
          </p:spPr>
        </p:cxnSp>
        <p:cxnSp>
          <p:nvCxnSpPr>
            <p:cNvPr id="292" name="Straight Arrow Connector 291">
              <a:extLst>
                <a:ext uri="{FF2B5EF4-FFF2-40B4-BE49-F238E27FC236}">
                  <a16:creationId xmlns:a16="http://schemas.microsoft.com/office/drawing/2014/main" id="{5EB0D79E-138A-93E1-29AC-7586BFC4C8D7}"/>
                </a:ext>
              </a:extLst>
            </p:cNvPr>
            <p:cNvCxnSpPr>
              <a:cxnSpLocks/>
              <a:stCxn id="318" idx="3"/>
              <a:endCxn id="287" idx="1"/>
            </p:cNvCxnSpPr>
            <p:nvPr/>
          </p:nvCxnSpPr>
          <p:spPr>
            <a:xfrm flipV="1">
              <a:off x="2128771" y="2636120"/>
              <a:ext cx="1470523" cy="234361"/>
            </a:xfrm>
            <a:prstGeom prst="straightConnector1">
              <a:avLst/>
            </a:prstGeom>
            <a:noFill/>
            <a:ln w="38100" cap="flat" cmpd="sng" algn="ctr">
              <a:solidFill>
                <a:srgbClr val="C00000"/>
              </a:solidFill>
              <a:prstDash val="solid"/>
              <a:miter lim="800000"/>
              <a:tailEnd type="triangle"/>
            </a:ln>
            <a:effectLst/>
          </p:spPr>
        </p:cxnSp>
        <p:sp>
          <p:nvSpPr>
            <p:cNvPr id="293" name="TextBox 54">
              <a:extLst>
                <a:ext uri="{FF2B5EF4-FFF2-40B4-BE49-F238E27FC236}">
                  <a16:creationId xmlns:a16="http://schemas.microsoft.com/office/drawing/2014/main" id="{FB65B503-3868-8ADF-6AC2-DCD883148015}"/>
                </a:ext>
              </a:extLst>
            </p:cNvPr>
            <p:cNvSpPr txBox="1"/>
            <p:nvPr/>
          </p:nvSpPr>
          <p:spPr>
            <a:xfrm rot="5400000">
              <a:off x="1836518" y="2730164"/>
              <a:ext cx="2452938" cy="315050"/>
            </a:xfrm>
            <a:prstGeom prst="rect">
              <a:avLst/>
            </a:prstGeom>
            <a:solidFill>
              <a:sysClr val="window" lastClr="FFFFFF">
                <a:alpha val="80000"/>
              </a:sysClr>
            </a:solidFill>
            <a:ln>
              <a:noFill/>
            </a:ln>
          </p:spPr>
          <p:txBody>
            <a:bodyPr wrap="square" rtlCol="0" anchor="ctr">
              <a:noAutofit/>
              <a:scene3d>
                <a:camera prst="orthographicFront"/>
                <a:lightRig rig="harsh" dir="t"/>
              </a:scene3d>
              <a:sp3d extrusionH="57150" prstMaterial="matte">
                <a:bevelT w="63500" h="12700" prst="angle"/>
                <a:contourClr>
                  <a:schemeClr val="bg1">
                    <a:lumMod val="65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solidFill>
                    <a:srgbClr val="A5A5A5"/>
                  </a:solidFill>
                  <a:effectLst/>
                  <a:uLnTx/>
                  <a:uFillTx/>
                  <a:latin typeface="Calibri" panose="020F0502020204030204"/>
                  <a:ea typeface="+mn-ea"/>
                  <a:cs typeface="+mn-cs"/>
                </a:rPr>
                <a:t>MPEG-TS/UDP, RTP, SRT</a:t>
              </a:r>
            </a:p>
          </p:txBody>
        </p:sp>
        <p:grpSp>
          <p:nvGrpSpPr>
            <p:cNvPr id="294" name="Group 293">
              <a:extLst>
                <a:ext uri="{FF2B5EF4-FFF2-40B4-BE49-F238E27FC236}">
                  <a16:creationId xmlns:a16="http://schemas.microsoft.com/office/drawing/2014/main" id="{3338424A-437F-0D3E-287D-3995AD0263A7}"/>
                </a:ext>
              </a:extLst>
            </p:cNvPr>
            <p:cNvGrpSpPr/>
            <p:nvPr/>
          </p:nvGrpSpPr>
          <p:grpSpPr>
            <a:xfrm>
              <a:off x="6474031" y="2559178"/>
              <a:ext cx="1663046" cy="1017147"/>
              <a:chOff x="6914807" y="3240367"/>
              <a:chExt cx="1663046" cy="1017147"/>
            </a:xfrm>
          </p:grpSpPr>
          <p:sp>
            <p:nvSpPr>
              <p:cNvPr id="295" name="Rectangle: Rounded Corners 294">
                <a:extLst>
                  <a:ext uri="{FF2B5EF4-FFF2-40B4-BE49-F238E27FC236}">
                    <a16:creationId xmlns:a16="http://schemas.microsoft.com/office/drawing/2014/main" id="{BD99CED1-EE44-218E-D244-0F2BB39159BE}"/>
                  </a:ext>
                </a:extLst>
              </p:cNvPr>
              <p:cNvSpPr/>
              <p:nvPr/>
            </p:nvSpPr>
            <p:spPr>
              <a:xfrm>
                <a:off x="6914807" y="3240367"/>
                <a:ext cx="1663046" cy="1017147"/>
              </a:xfrm>
              <a:prstGeom prst="roundRect">
                <a:avLst>
                  <a:gd name="adj" fmla="val 6086"/>
                </a:avLst>
              </a:prstGeom>
              <a:solidFill>
                <a:srgbClr val="820000"/>
              </a:solidFill>
              <a:ln w="12700" cap="flat" cmpd="sng" algn="ctr">
                <a:solidFill>
                  <a:srgbClr val="4472C4">
                    <a:shade val="15000"/>
                  </a:srgbClr>
                </a:solidFill>
                <a:prstDash val="dash"/>
                <a:miter lim="800000"/>
              </a:ln>
              <a:effectLst/>
            </p:spPr>
            <p:txBody>
              <a:bodyPr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prstClr val="white"/>
                    </a:solidFill>
                    <a:effectLst/>
                    <a:uLnTx/>
                    <a:uFillTx/>
                    <a:latin typeface="Calibri" panose="020F0502020204030204"/>
                    <a:ea typeface="+mn-ea"/>
                    <a:cs typeface="+mn-cs"/>
                  </a:rPr>
                  <a:t>DESTINATION CLUSTER</a:t>
                </a:r>
              </a:p>
            </p:txBody>
          </p:sp>
          <p:sp>
            <p:nvSpPr>
              <p:cNvPr id="296" name="Rectangle: Rounded Corners 295">
                <a:extLst>
                  <a:ext uri="{FF2B5EF4-FFF2-40B4-BE49-F238E27FC236}">
                    <a16:creationId xmlns:a16="http://schemas.microsoft.com/office/drawing/2014/main" id="{51B51F23-977D-3D71-C143-F485CCD2EC71}"/>
                  </a:ext>
                </a:extLst>
              </p:cNvPr>
              <p:cNvSpPr/>
              <p:nvPr/>
            </p:nvSpPr>
            <p:spPr>
              <a:xfrm>
                <a:off x="7007902" y="3329573"/>
                <a:ext cx="923544" cy="625116"/>
              </a:xfrm>
              <a:prstGeom prst="roundRect">
                <a:avLst>
                  <a:gd name="adj" fmla="val 5691"/>
                </a:avLst>
              </a:prstGeom>
              <a:solidFill>
                <a:srgbClr val="70AD47">
                  <a:lumMod val="75000"/>
                </a:srgbClr>
              </a:solidFill>
              <a:ln w="12700" cap="flat" cmpd="sng" algn="ctr">
                <a:solidFill>
                  <a:srgbClr val="4472C4">
                    <a:shade val="15000"/>
                  </a:srgbClr>
                </a:solidFill>
                <a:prstDash val="solid"/>
                <a:miter lim="800000"/>
              </a:ln>
              <a:effectLst/>
            </p:spPr>
            <p:txBody>
              <a:bodyPr rtlCol="0" anchor="b"/>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Load Balancer</a:t>
                </a:r>
              </a:p>
            </p:txBody>
          </p:sp>
          <p:sp>
            <p:nvSpPr>
              <p:cNvPr id="297" name="Rectangle: Rounded Corners 296">
                <a:extLst>
                  <a:ext uri="{FF2B5EF4-FFF2-40B4-BE49-F238E27FC236}">
                    <a16:creationId xmlns:a16="http://schemas.microsoft.com/office/drawing/2014/main" id="{9EF0EDF1-3D25-67D2-AC9B-BF31329A9CE8}"/>
                  </a:ext>
                </a:extLst>
              </p:cNvPr>
              <p:cNvSpPr/>
              <p:nvPr/>
            </p:nvSpPr>
            <p:spPr>
              <a:xfrm>
                <a:off x="7076482" y="3421406"/>
                <a:ext cx="786384" cy="280712"/>
              </a:xfrm>
              <a:prstGeom prst="roundRect">
                <a:avLst/>
              </a:prstGeom>
              <a:solidFill>
                <a:srgbClr val="4472C4"/>
              </a:solidFill>
              <a:ln w="12700" cap="flat" cmpd="sng" algn="ctr">
                <a:solidFill>
                  <a:srgbClr val="4472C4">
                    <a:shade val="15000"/>
                  </a:srgbClr>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white"/>
                    </a:solidFill>
                    <a:effectLst/>
                    <a:uLnTx/>
                    <a:uFillTx/>
                    <a:latin typeface="Calibri" panose="020F0502020204030204"/>
                    <a:ea typeface="+mn-ea"/>
                    <a:cs typeface="+mn-cs"/>
                  </a:rPr>
                  <a:t>UDP port 1</a:t>
                </a:r>
              </a:p>
            </p:txBody>
          </p:sp>
          <p:grpSp>
            <p:nvGrpSpPr>
              <p:cNvPr id="298" name="Group 297">
                <a:extLst>
                  <a:ext uri="{FF2B5EF4-FFF2-40B4-BE49-F238E27FC236}">
                    <a16:creationId xmlns:a16="http://schemas.microsoft.com/office/drawing/2014/main" id="{9FE83854-CFF4-10A3-8F59-5A0CAF40F0F9}"/>
                  </a:ext>
                </a:extLst>
              </p:cNvPr>
              <p:cNvGrpSpPr>
                <a:grpSpLocks noChangeAspect="1"/>
              </p:cNvGrpSpPr>
              <p:nvPr/>
            </p:nvGrpSpPr>
            <p:grpSpPr>
              <a:xfrm>
                <a:off x="8010724" y="3386916"/>
                <a:ext cx="494533" cy="460111"/>
                <a:chOff x="3902827" y="2382025"/>
                <a:chExt cx="810449" cy="635887"/>
              </a:xfrm>
            </p:grpSpPr>
            <p:sp>
              <p:nvSpPr>
                <p:cNvPr id="299" name="Rectangle: Rounded Corners 298">
                  <a:extLst>
                    <a:ext uri="{FF2B5EF4-FFF2-40B4-BE49-F238E27FC236}">
                      <a16:creationId xmlns:a16="http://schemas.microsoft.com/office/drawing/2014/main" id="{139110FB-386F-F7FF-A63D-A375764BD269}"/>
                    </a:ext>
                  </a:extLst>
                </p:cNvPr>
                <p:cNvSpPr/>
                <p:nvPr/>
              </p:nvSpPr>
              <p:spPr>
                <a:xfrm>
                  <a:off x="3902827" y="2382025"/>
                  <a:ext cx="654698" cy="502944"/>
                </a:xfrm>
                <a:prstGeom prst="roundRect">
                  <a:avLst/>
                </a:prstGeom>
                <a:solidFill>
                  <a:srgbClr val="4472C4"/>
                </a:solidFill>
                <a:ln w="12700" cap="flat" cmpd="sng" algn="ctr">
                  <a:solidFill>
                    <a:srgbClr val="4472C4">
                      <a:shade val="15000"/>
                    </a:srgbClr>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VM</a:t>
                  </a:r>
                </a:p>
              </p:txBody>
            </p:sp>
            <p:sp>
              <p:nvSpPr>
                <p:cNvPr id="300" name="Rectangle: Rounded Corners 299">
                  <a:extLst>
                    <a:ext uri="{FF2B5EF4-FFF2-40B4-BE49-F238E27FC236}">
                      <a16:creationId xmlns:a16="http://schemas.microsoft.com/office/drawing/2014/main" id="{40B67B38-CFC2-AA35-1A76-3944011DF140}"/>
                    </a:ext>
                  </a:extLst>
                </p:cNvPr>
                <p:cNvSpPr/>
                <p:nvPr/>
              </p:nvSpPr>
              <p:spPr>
                <a:xfrm>
                  <a:off x="3973648" y="2436299"/>
                  <a:ext cx="654698" cy="502944"/>
                </a:xfrm>
                <a:prstGeom prst="roundRect">
                  <a:avLst/>
                </a:prstGeom>
                <a:solidFill>
                  <a:srgbClr val="4472C4"/>
                </a:solidFill>
                <a:ln w="12700" cap="flat" cmpd="sng" algn="ctr">
                  <a:solidFill>
                    <a:srgbClr val="4472C4">
                      <a:shade val="15000"/>
                    </a:srgbClr>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VM</a:t>
                  </a:r>
                </a:p>
              </p:txBody>
            </p:sp>
            <p:sp>
              <p:nvSpPr>
                <p:cNvPr id="301" name="Rectangle: Rounded Corners 300">
                  <a:extLst>
                    <a:ext uri="{FF2B5EF4-FFF2-40B4-BE49-F238E27FC236}">
                      <a16:creationId xmlns:a16="http://schemas.microsoft.com/office/drawing/2014/main" id="{0A4689FD-2757-AB2D-C7A2-F803CF826952}"/>
                    </a:ext>
                  </a:extLst>
                </p:cNvPr>
                <p:cNvSpPr/>
                <p:nvPr/>
              </p:nvSpPr>
              <p:spPr>
                <a:xfrm>
                  <a:off x="4058578" y="2514968"/>
                  <a:ext cx="654698" cy="502944"/>
                </a:xfrm>
                <a:prstGeom prst="roundRect">
                  <a:avLst/>
                </a:prstGeom>
                <a:solidFill>
                  <a:srgbClr val="4472C4"/>
                </a:solidFill>
                <a:ln w="12700" cap="flat" cmpd="sng" algn="ctr">
                  <a:solidFill>
                    <a:srgbClr val="4472C4">
                      <a:shade val="15000"/>
                    </a:srgbClr>
                  </a:solidFill>
                  <a:prstDash val="solid"/>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prstClr val="white"/>
                      </a:solidFill>
                      <a:effectLst/>
                      <a:uLnTx/>
                      <a:uFillTx/>
                      <a:latin typeface="Calibri" panose="020F0502020204030204"/>
                      <a:ea typeface="+mn-ea"/>
                      <a:cs typeface="+mn-cs"/>
                    </a:rPr>
                    <a:t>VM</a:t>
                  </a:r>
                </a:p>
              </p:txBody>
            </p:sp>
          </p:grpSp>
        </p:grpSp>
        <p:sp>
          <p:nvSpPr>
            <p:cNvPr id="302" name="Rectangle: Rounded Corners 301">
              <a:extLst>
                <a:ext uri="{FF2B5EF4-FFF2-40B4-BE49-F238E27FC236}">
                  <a16:creationId xmlns:a16="http://schemas.microsoft.com/office/drawing/2014/main" id="{26616381-30C2-90DB-B0E6-CFE96ED75F57}"/>
                </a:ext>
              </a:extLst>
            </p:cNvPr>
            <p:cNvSpPr/>
            <p:nvPr/>
          </p:nvSpPr>
          <p:spPr>
            <a:xfrm>
              <a:off x="6370967" y="1791310"/>
              <a:ext cx="1869174" cy="2156724"/>
            </a:xfrm>
            <a:prstGeom prst="roundRect">
              <a:avLst>
                <a:gd name="adj" fmla="val 8680"/>
              </a:avLst>
            </a:prstGeom>
            <a:noFill/>
            <a:ln w="12700" cap="flat" cmpd="sng" algn="ctr">
              <a:solidFill>
                <a:srgbClr val="44546A">
                  <a:lumMod val="50000"/>
                </a:srgbClr>
              </a:solidFill>
              <a:prstDash val="sysDash"/>
              <a:miter lim="800000"/>
            </a:ln>
            <a:effectLst/>
          </p:spPr>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03" name="Group 302">
              <a:extLst>
                <a:ext uri="{FF2B5EF4-FFF2-40B4-BE49-F238E27FC236}">
                  <a16:creationId xmlns:a16="http://schemas.microsoft.com/office/drawing/2014/main" id="{7FEE9C26-5096-3E28-F724-78505AE3CC3D}"/>
                </a:ext>
              </a:extLst>
            </p:cNvPr>
            <p:cNvGrpSpPr/>
            <p:nvPr/>
          </p:nvGrpSpPr>
          <p:grpSpPr>
            <a:xfrm>
              <a:off x="6713380" y="1885266"/>
              <a:ext cx="1184349" cy="682465"/>
              <a:chOff x="7416387" y="2332616"/>
              <a:chExt cx="1184349" cy="682465"/>
            </a:xfrm>
          </p:grpSpPr>
          <p:cxnSp>
            <p:nvCxnSpPr>
              <p:cNvPr id="304" name="Straight Arrow Connector 303">
                <a:extLst>
                  <a:ext uri="{FF2B5EF4-FFF2-40B4-BE49-F238E27FC236}">
                    <a16:creationId xmlns:a16="http://schemas.microsoft.com/office/drawing/2014/main" id="{531F5BED-A7C0-C80B-3271-8A785B3ACAA6}"/>
                  </a:ext>
                </a:extLst>
              </p:cNvPr>
              <p:cNvCxnSpPr>
                <a:cxnSpLocks/>
                <a:endCxn id="316" idx="2"/>
              </p:cNvCxnSpPr>
              <p:nvPr/>
            </p:nvCxnSpPr>
            <p:spPr>
              <a:xfrm flipH="1" flipV="1">
                <a:off x="7640166" y="2870673"/>
                <a:ext cx="368396" cy="144408"/>
              </a:xfrm>
              <a:prstGeom prst="straightConnector1">
                <a:avLst/>
              </a:prstGeom>
              <a:noFill/>
              <a:ln w="28575" cap="flat" cmpd="sng" algn="ctr">
                <a:solidFill>
                  <a:srgbClr val="C00000"/>
                </a:solidFill>
                <a:prstDash val="solid"/>
                <a:miter lim="800000"/>
                <a:tailEnd type="triangle"/>
              </a:ln>
              <a:effectLst/>
            </p:spPr>
          </p:cxnSp>
          <p:cxnSp>
            <p:nvCxnSpPr>
              <p:cNvPr id="305" name="Straight Arrow Connector 304">
                <a:extLst>
                  <a:ext uri="{FF2B5EF4-FFF2-40B4-BE49-F238E27FC236}">
                    <a16:creationId xmlns:a16="http://schemas.microsoft.com/office/drawing/2014/main" id="{483E8E6B-B8A7-E6E9-19CD-FFD79FACB439}"/>
                  </a:ext>
                </a:extLst>
              </p:cNvPr>
              <p:cNvCxnSpPr>
                <a:cxnSpLocks/>
                <a:endCxn id="314" idx="2"/>
              </p:cNvCxnSpPr>
              <p:nvPr/>
            </p:nvCxnSpPr>
            <p:spPr>
              <a:xfrm flipV="1">
                <a:off x="8008562" y="2870673"/>
                <a:ext cx="397249" cy="144408"/>
              </a:xfrm>
              <a:prstGeom prst="straightConnector1">
                <a:avLst/>
              </a:prstGeom>
              <a:noFill/>
              <a:ln w="28575" cap="flat" cmpd="sng" algn="ctr">
                <a:solidFill>
                  <a:srgbClr val="C00000"/>
                </a:solidFill>
                <a:prstDash val="solid"/>
                <a:miter lim="800000"/>
                <a:tailEnd type="triangle"/>
              </a:ln>
              <a:effectLst/>
            </p:spPr>
          </p:cxnSp>
          <p:cxnSp>
            <p:nvCxnSpPr>
              <p:cNvPr id="306" name="Straight Arrow Connector 305">
                <a:extLst>
                  <a:ext uri="{FF2B5EF4-FFF2-40B4-BE49-F238E27FC236}">
                    <a16:creationId xmlns:a16="http://schemas.microsoft.com/office/drawing/2014/main" id="{838069D5-94D7-749A-911C-95E4D9C922C3}"/>
                  </a:ext>
                </a:extLst>
              </p:cNvPr>
              <p:cNvCxnSpPr>
                <a:cxnSpLocks/>
                <a:endCxn id="311" idx="2"/>
              </p:cNvCxnSpPr>
              <p:nvPr/>
            </p:nvCxnSpPr>
            <p:spPr>
              <a:xfrm flipV="1">
                <a:off x="8008562" y="2767898"/>
                <a:ext cx="27651" cy="247183"/>
              </a:xfrm>
              <a:prstGeom prst="straightConnector1">
                <a:avLst/>
              </a:prstGeom>
              <a:noFill/>
              <a:ln w="28575" cap="flat" cmpd="sng" algn="ctr">
                <a:solidFill>
                  <a:srgbClr val="C00000"/>
                </a:solidFill>
                <a:prstDash val="solid"/>
                <a:miter lim="800000"/>
                <a:tailEnd type="triangle"/>
              </a:ln>
              <a:effectLst/>
            </p:spPr>
          </p:cxnSp>
          <p:grpSp>
            <p:nvGrpSpPr>
              <p:cNvPr id="307" name="Group 306">
                <a:extLst>
                  <a:ext uri="{FF2B5EF4-FFF2-40B4-BE49-F238E27FC236}">
                    <a16:creationId xmlns:a16="http://schemas.microsoft.com/office/drawing/2014/main" id="{59F5D006-8C5D-34AA-C8CA-92933E6DA27A}"/>
                  </a:ext>
                </a:extLst>
              </p:cNvPr>
              <p:cNvGrpSpPr>
                <a:grpSpLocks noChangeAspect="1"/>
              </p:cNvGrpSpPr>
              <p:nvPr/>
            </p:nvGrpSpPr>
            <p:grpSpPr>
              <a:xfrm>
                <a:off x="7416387" y="2332616"/>
                <a:ext cx="1184349" cy="538057"/>
                <a:chOff x="1907294" y="168912"/>
                <a:chExt cx="3037559" cy="1379980"/>
              </a:xfrm>
            </p:grpSpPr>
            <p:grpSp>
              <p:nvGrpSpPr>
                <p:cNvPr id="308" name="Group 307">
                  <a:extLst>
                    <a:ext uri="{FF2B5EF4-FFF2-40B4-BE49-F238E27FC236}">
                      <a16:creationId xmlns:a16="http://schemas.microsoft.com/office/drawing/2014/main" id="{02E8D94C-AE19-F7A6-CF08-86D2B1054677}"/>
                    </a:ext>
                  </a:extLst>
                </p:cNvPr>
                <p:cNvGrpSpPr/>
                <p:nvPr/>
              </p:nvGrpSpPr>
              <p:grpSpPr>
                <a:xfrm>
                  <a:off x="1907294" y="175555"/>
                  <a:ext cx="1147874" cy="1373337"/>
                  <a:chOff x="1907294" y="175555"/>
                  <a:chExt cx="1147874" cy="1373337"/>
                </a:xfrm>
              </p:grpSpPr>
              <p:pic>
                <p:nvPicPr>
                  <p:cNvPr id="315" name="Picture 314" descr="Service Bus Topics | Microsoft Azure Color">
                    <a:extLst>
                      <a:ext uri="{FF2B5EF4-FFF2-40B4-BE49-F238E27FC236}">
                        <a16:creationId xmlns:a16="http://schemas.microsoft.com/office/drawing/2014/main" id="{06556052-0F2C-36C9-0805-6D159B22560B}"/>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148979" y="175555"/>
                    <a:ext cx="621792" cy="621792"/>
                  </a:xfrm>
                  <a:prstGeom prst="rect">
                    <a:avLst/>
                  </a:prstGeom>
                  <a:noFill/>
                  <a:extLst>
                    <a:ext uri="{909E8E84-426E-40DD-AFC4-6F175D3DCCD1}">
                      <a14:hiddenFill xmlns:a14="http://schemas.microsoft.com/office/drawing/2010/main">
                        <a:solidFill>
                          <a:srgbClr val="FFFFFF"/>
                        </a:solidFill>
                      </a14:hiddenFill>
                    </a:ext>
                  </a:extLst>
                </p:spPr>
              </p:pic>
              <p:sp>
                <p:nvSpPr>
                  <p:cNvPr id="316" name="TextBox 1036">
                    <a:extLst>
                      <a:ext uri="{FF2B5EF4-FFF2-40B4-BE49-F238E27FC236}">
                        <a16:creationId xmlns:a16="http://schemas.microsoft.com/office/drawing/2014/main" id="{9EF06609-A18D-B201-C158-42A911C1B134}"/>
                      </a:ext>
                    </a:extLst>
                  </p:cNvPr>
                  <p:cNvSpPr txBox="1"/>
                  <p:nvPr/>
                </p:nvSpPr>
                <p:spPr>
                  <a:xfrm>
                    <a:off x="1907294" y="759522"/>
                    <a:ext cx="1147874" cy="78937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Calibri" panose="020F0502020204030204"/>
                        <a:ea typeface="+mn-ea"/>
                        <a:cs typeface="+mn-cs"/>
                      </a:rPr>
                      <a:t>Service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Calibri" panose="020F0502020204030204"/>
                        <a:ea typeface="+mn-ea"/>
                        <a:cs typeface="+mn-cs"/>
                      </a:rPr>
                      <a:t>Bus</a:t>
                    </a:r>
                  </a:p>
                </p:txBody>
              </p:sp>
            </p:grpSp>
            <p:grpSp>
              <p:nvGrpSpPr>
                <p:cNvPr id="309" name="Group 308">
                  <a:extLst>
                    <a:ext uri="{FF2B5EF4-FFF2-40B4-BE49-F238E27FC236}">
                      <a16:creationId xmlns:a16="http://schemas.microsoft.com/office/drawing/2014/main" id="{78592596-A80E-469E-641F-B648625AF6E4}"/>
                    </a:ext>
                  </a:extLst>
                </p:cNvPr>
                <p:cNvGrpSpPr/>
                <p:nvPr/>
              </p:nvGrpSpPr>
              <p:grpSpPr>
                <a:xfrm>
                  <a:off x="3944985" y="175555"/>
                  <a:ext cx="999868" cy="1373337"/>
                  <a:chOff x="3988364" y="175555"/>
                  <a:chExt cx="999868" cy="1373337"/>
                </a:xfrm>
              </p:grpSpPr>
              <p:pic>
                <p:nvPicPr>
                  <p:cNvPr id="313" name="Picture 312" descr="Event Hubs | Microsoft Azure Color">
                    <a:extLst>
                      <a:ext uri="{FF2B5EF4-FFF2-40B4-BE49-F238E27FC236}">
                        <a16:creationId xmlns:a16="http://schemas.microsoft.com/office/drawing/2014/main" id="{6D0E0371-873D-C0D4-3B89-1B291FD1032B}"/>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175282" y="175555"/>
                    <a:ext cx="621792" cy="621792"/>
                  </a:xfrm>
                  <a:prstGeom prst="rect">
                    <a:avLst/>
                  </a:prstGeom>
                  <a:noFill/>
                  <a:extLst>
                    <a:ext uri="{909E8E84-426E-40DD-AFC4-6F175D3DCCD1}">
                      <a14:hiddenFill xmlns:a14="http://schemas.microsoft.com/office/drawing/2010/main">
                        <a:solidFill>
                          <a:srgbClr val="FFFFFF"/>
                        </a:solidFill>
                      </a14:hiddenFill>
                    </a:ext>
                  </a:extLst>
                </p:spPr>
              </p:pic>
              <p:sp>
                <p:nvSpPr>
                  <p:cNvPr id="314" name="TextBox 1037">
                    <a:extLst>
                      <a:ext uri="{FF2B5EF4-FFF2-40B4-BE49-F238E27FC236}">
                        <a16:creationId xmlns:a16="http://schemas.microsoft.com/office/drawing/2014/main" id="{9D501FEF-2CEA-A3FF-C66D-4D3956A9069E}"/>
                      </a:ext>
                    </a:extLst>
                  </p:cNvPr>
                  <p:cNvSpPr txBox="1"/>
                  <p:nvPr/>
                </p:nvSpPr>
                <p:spPr>
                  <a:xfrm>
                    <a:off x="3988364" y="759522"/>
                    <a:ext cx="999868" cy="78937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Calibri" panose="020F0502020204030204"/>
                        <a:ea typeface="+mn-ea"/>
                        <a:cs typeface="+mn-cs"/>
                      </a:rPr>
                      <a:t>Event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Calibri" panose="020F0502020204030204"/>
                        <a:ea typeface="+mn-ea"/>
                        <a:cs typeface="+mn-cs"/>
                      </a:rPr>
                      <a:t>Hubs</a:t>
                    </a:r>
                  </a:p>
                </p:txBody>
              </p:sp>
            </p:grpSp>
            <p:grpSp>
              <p:nvGrpSpPr>
                <p:cNvPr id="310" name="Group 309">
                  <a:extLst>
                    <a:ext uri="{FF2B5EF4-FFF2-40B4-BE49-F238E27FC236}">
                      <a16:creationId xmlns:a16="http://schemas.microsoft.com/office/drawing/2014/main" id="{8FEBCF2B-77AB-8237-0E07-9D57738E510C}"/>
                    </a:ext>
                  </a:extLst>
                </p:cNvPr>
                <p:cNvGrpSpPr/>
                <p:nvPr/>
              </p:nvGrpSpPr>
              <p:grpSpPr>
                <a:xfrm>
                  <a:off x="2898388" y="168912"/>
                  <a:ext cx="1197211" cy="1116387"/>
                  <a:chOff x="2690405" y="168912"/>
                  <a:chExt cx="1197211" cy="1116387"/>
                </a:xfrm>
              </p:grpSpPr>
              <p:sp>
                <p:nvSpPr>
                  <p:cNvPr id="311" name="TextBox 1106">
                    <a:extLst>
                      <a:ext uri="{FF2B5EF4-FFF2-40B4-BE49-F238E27FC236}">
                        <a16:creationId xmlns:a16="http://schemas.microsoft.com/office/drawing/2014/main" id="{73BEF92B-CE40-87F1-23B0-809A11D250EC}"/>
                      </a:ext>
                    </a:extLst>
                  </p:cNvPr>
                  <p:cNvSpPr txBox="1"/>
                  <p:nvPr/>
                </p:nvSpPr>
                <p:spPr>
                  <a:xfrm>
                    <a:off x="2690405" y="772209"/>
                    <a:ext cx="1197211" cy="51309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a:ln>
                          <a:noFill/>
                        </a:ln>
                        <a:solidFill>
                          <a:prstClr val="black"/>
                        </a:solidFill>
                        <a:effectLst/>
                        <a:uLnTx/>
                        <a:uFillTx/>
                        <a:latin typeface="Calibri" panose="020F0502020204030204"/>
                        <a:ea typeface="+mn-ea"/>
                        <a:cs typeface="+mn-cs"/>
                      </a:rPr>
                      <a:t>Storage</a:t>
                    </a:r>
                  </a:p>
                </p:txBody>
              </p:sp>
              <p:pic>
                <p:nvPicPr>
                  <p:cNvPr id="312" name="Picture 311" descr="Storage - Blob | Microsoft Azure Mono">
                    <a:extLst>
                      <a:ext uri="{FF2B5EF4-FFF2-40B4-BE49-F238E27FC236}">
                        <a16:creationId xmlns:a16="http://schemas.microsoft.com/office/drawing/2014/main" id="{2317409C-028D-2F77-32A1-63C088644EB5}"/>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939851" y="168912"/>
                    <a:ext cx="698320" cy="621792"/>
                  </a:xfrm>
                  <a:prstGeom prst="rect">
                    <a:avLst/>
                  </a:prstGeom>
                  <a:noFill/>
                  <a:extLst>
                    <a:ext uri="{909E8E84-426E-40DD-AFC4-6F175D3DCCD1}">
                      <a14:hiddenFill xmlns:a14="http://schemas.microsoft.com/office/drawing/2010/main">
                        <a:solidFill>
                          <a:srgbClr val="FFFFFF"/>
                        </a:solidFill>
                      </a14:hiddenFill>
                    </a:ext>
                  </a:extLst>
                </p:spPr>
              </p:pic>
            </p:grpSp>
          </p:grpSp>
        </p:grpSp>
        <p:cxnSp>
          <p:nvCxnSpPr>
            <p:cNvPr id="317" name="Straight Arrow Connector 316">
              <a:extLst>
                <a:ext uri="{FF2B5EF4-FFF2-40B4-BE49-F238E27FC236}">
                  <a16:creationId xmlns:a16="http://schemas.microsoft.com/office/drawing/2014/main" id="{87B06F16-73E6-D0F7-0A96-1B2F7C44380E}"/>
                </a:ext>
              </a:extLst>
            </p:cNvPr>
            <p:cNvCxnSpPr>
              <a:cxnSpLocks/>
              <a:stCxn id="259" idx="3"/>
              <a:endCxn id="297" idx="1"/>
            </p:cNvCxnSpPr>
            <p:nvPr/>
          </p:nvCxnSpPr>
          <p:spPr>
            <a:xfrm>
              <a:off x="6108390" y="2769862"/>
              <a:ext cx="527316" cy="110711"/>
            </a:xfrm>
            <a:prstGeom prst="straightConnector1">
              <a:avLst/>
            </a:prstGeom>
            <a:noFill/>
            <a:ln w="38100" cap="flat" cmpd="sng" algn="ctr">
              <a:solidFill>
                <a:srgbClr val="C00000"/>
              </a:solidFill>
              <a:prstDash val="solid"/>
              <a:miter lim="800000"/>
              <a:tailEnd type="triangle"/>
            </a:ln>
            <a:effectLst/>
          </p:spPr>
        </p:cxnSp>
        <p:sp>
          <p:nvSpPr>
            <p:cNvPr id="318" name="Rectangle 317">
              <a:extLst>
                <a:ext uri="{FF2B5EF4-FFF2-40B4-BE49-F238E27FC236}">
                  <a16:creationId xmlns:a16="http://schemas.microsoft.com/office/drawing/2014/main" id="{DF5E1C96-CFC2-4332-B38C-A109DD69AB5B}"/>
                </a:ext>
              </a:extLst>
            </p:cNvPr>
            <p:cNvSpPr/>
            <p:nvPr/>
          </p:nvSpPr>
          <p:spPr bwMode="auto">
            <a:xfrm>
              <a:off x="816254" y="2511769"/>
              <a:ext cx="1312517" cy="717424"/>
            </a:xfrm>
            <a:prstGeom prst="rect">
              <a:avLst/>
            </a:prstGeom>
            <a:solidFill>
              <a:srgbClr val="4472C4"/>
            </a:solidFill>
            <a:ln w="6350" cap="flat" cmpd="sng" algn="ctr">
              <a:noFill/>
              <a:prstDash val="solid"/>
              <a:miter lim="800000"/>
              <a:headEnd type="none" w="med" len="med"/>
              <a:tailEnd type="none" w="med" len="med"/>
            </a:ln>
            <a:effectLst/>
          </p:spPr>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rPr>
                <a:t>IL2 Edge Network</a:t>
              </a:r>
            </a:p>
          </p:txBody>
        </p:sp>
        <p:cxnSp>
          <p:nvCxnSpPr>
            <p:cNvPr id="319" name="Straight Arrow Connector 318">
              <a:extLst>
                <a:ext uri="{FF2B5EF4-FFF2-40B4-BE49-F238E27FC236}">
                  <a16:creationId xmlns:a16="http://schemas.microsoft.com/office/drawing/2014/main" id="{10D2D189-4BAB-76DA-D660-7DA9D352D7E7}"/>
                </a:ext>
              </a:extLst>
            </p:cNvPr>
            <p:cNvCxnSpPr>
              <a:cxnSpLocks/>
              <a:stCxn id="301" idx="3"/>
              <a:endCxn id="256" idx="1"/>
            </p:cNvCxnSpPr>
            <p:nvPr/>
          </p:nvCxnSpPr>
          <p:spPr>
            <a:xfrm>
              <a:off x="8064481" y="2983882"/>
              <a:ext cx="1145998" cy="55708"/>
            </a:xfrm>
            <a:prstGeom prst="straightConnector1">
              <a:avLst/>
            </a:prstGeom>
            <a:noFill/>
            <a:ln w="38100" cap="flat" cmpd="sng" algn="ctr">
              <a:solidFill>
                <a:srgbClr val="C00000"/>
              </a:solidFill>
              <a:prstDash val="solid"/>
              <a:miter lim="800000"/>
              <a:tailEnd type="triangle"/>
            </a:ln>
            <a:effectLst/>
          </p:spPr>
        </p:cxnSp>
        <p:cxnSp>
          <p:nvCxnSpPr>
            <p:cNvPr id="320" name="Straight Arrow Connector 319">
              <a:extLst>
                <a:ext uri="{FF2B5EF4-FFF2-40B4-BE49-F238E27FC236}">
                  <a16:creationId xmlns:a16="http://schemas.microsoft.com/office/drawing/2014/main" id="{26FD14D8-E575-3C1E-8317-00BE3C323A23}"/>
                </a:ext>
              </a:extLst>
            </p:cNvPr>
            <p:cNvCxnSpPr>
              <a:cxnSpLocks/>
              <a:stCxn id="301" idx="3"/>
              <a:endCxn id="257" idx="1"/>
            </p:cNvCxnSpPr>
            <p:nvPr/>
          </p:nvCxnSpPr>
          <p:spPr>
            <a:xfrm>
              <a:off x="8064481" y="2983882"/>
              <a:ext cx="1145998" cy="295945"/>
            </a:xfrm>
            <a:prstGeom prst="straightConnector1">
              <a:avLst/>
            </a:prstGeom>
            <a:noFill/>
            <a:ln w="38100" cap="flat" cmpd="sng" algn="ctr">
              <a:solidFill>
                <a:srgbClr val="C00000"/>
              </a:solidFill>
              <a:prstDash val="solid"/>
              <a:miter lim="800000"/>
              <a:tailEnd type="triangle"/>
            </a:ln>
            <a:effectLst/>
          </p:spPr>
        </p:cxnSp>
        <p:cxnSp>
          <p:nvCxnSpPr>
            <p:cNvPr id="321" name="Straight Arrow Connector 320">
              <a:extLst>
                <a:ext uri="{FF2B5EF4-FFF2-40B4-BE49-F238E27FC236}">
                  <a16:creationId xmlns:a16="http://schemas.microsoft.com/office/drawing/2014/main" id="{604AFC7C-66B2-083A-989F-0AB4A45630C5}"/>
                </a:ext>
              </a:extLst>
            </p:cNvPr>
            <p:cNvCxnSpPr>
              <a:cxnSpLocks/>
              <a:stCxn id="301" idx="3"/>
              <a:endCxn id="258" idx="1"/>
            </p:cNvCxnSpPr>
            <p:nvPr/>
          </p:nvCxnSpPr>
          <p:spPr>
            <a:xfrm>
              <a:off x="8064481" y="2983882"/>
              <a:ext cx="1145998" cy="536182"/>
            </a:xfrm>
            <a:prstGeom prst="straightConnector1">
              <a:avLst/>
            </a:prstGeom>
            <a:noFill/>
            <a:ln w="38100" cap="flat" cmpd="sng" algn="ctr">
              <a:solidFill>
                <a:srgbClr val="C00000"/>
              </a:solidFill>
              <a:prstDash val="solid"/>
              <a:miter lim="800000"/>
              <a:tailEnd type="triangle"/>
            </a:ln>
            <a:effectLst/>
          </p:spPr>
        </p:cxnSp>
        <p:cxnSp>
          <p:nvCxnSpPr>
            <p:cNvPr id="322" name="Straight Arrow Connector 321">
              <a:extLst>
                <a:ext uri="{FF2B5EF4-FFF2-40B4-BE49-F238E27FC236}">
                  <a16:creationId xmlns:a16="http://schemas.microsoft.com/office/drawing/2014/main" id="{1AD03074-94D6-45D4-6B3B-B0F75E11E785}"/>
                </a:ext>
              </a:extLst>
            </p:cNvPr>
            <p:cNvCxnSpPr>
              <a:cxnSpLocks/>
              <a:stCxn id="336" idx="2"/>
              <a:endCxn id="318" idx="0"/>
            </p:cNvCxnSpPr>
            <p:nvPr/>
          </p:nvCxnSpPr>
          <p:spPr>
            <a:xfrm>
              <a:off x="1472513" y="2238345"/>
              <a:ext cx="0" cy="273424"/>
            </a:xfrm>
            <a:prstGeom prst="straightConnector1">
              <a:avLst/>
            </a:prstGeom>
            <a:noFill/>
            <a:ln w="38100" cap="flat" cmpd="sng" algn="ctr">
              <a:solidFill>
                <a:srgbClr val="C00000"/>
              </a:solidFill>
              <a:prstDash val="solid"/>
              <a:miter lim="800000"/>
              <a:tailEnd type="triangle"/>
            </a:ln>
            <a:effectLst/>
          </p:spPr>
        </p:cxnSp>
        <p:cxnSp>
          <p:nvCxnSpPr>
            <p:cNvPr id="323" name="Straight Arrow Connector 322">
              <a:extLst>
                <a:ext uri="{FF2B5EF4-FFF2-40B4-BE49-F238E27FC236}">
                  <a16:creationId xmlns:a16="http://schemas.microsoft.com/office/drawing/2014/main" id="{8B762D59-CE85-568D-E600-7A1469EE0052}"/>
                </a:ext>
              </a:extLst>
            </p:cNvPr>
            <p:cNvCxnSpPr>
              <a:cxnSpLocks/>
              <a:stCxn id="335" idx="0"/>
              <a:endCxn id="318" idx="2"/>
            </p:cNvCxnSpPr>
            <p:nvPr/>
          </p:nvCxnSpPr>
          <p:spPr>
            <a:xfrm flipV="1">
              <a:off x="1472512" y="3229193"/>
              <a:ext cx="1" cy="229704"/>
            </a:xfrm>
            <a:prstGeom prst="straightConnector1">
              <a:avLst/>
            </a:prstGeom>
            <a:noFill/>
            <a:ln w="38100" cap="flat" cmpd="sng" algn="ctr">
              <a:solidFill>
                <a:srgbClr val="C00000"/>
              </a:solidFill>
              <a:prstDash val="solid"/>
              <a:miter lim="800000"/>
              <a:tailEnd type="triangle"/>
            </a:ln>
            <a:effectLst/>
          </p:spPr>
        </p:cxnSp>
        <p:sp>
          <p:nvSpPr>
            <p:cNvPr id="324" name="TextBox 1024">
              <a:extLst>
                <a:ext uri="{FF2B5EF4-FFF2-40B4-BE49-F238E27FC236}">
                  <a16:creationId xmlns:a16="http://schemas.microsoft.com/office/drawing/2014/main" id="{95078237-407E-AF52-F710-2BF75F4DD241}"/>
                </a:ext>
              </a:extLst>
            </p:cNvPr>
            <p:cNvSpPr txBox="1"/>
            <p:nvPr/>
          </p:nvSpPr>
          <p:spPr>
            <a:xfrm rot="5400000">
              <a:off x="7485275" y="2594262"/>
              <a:ext cx="2065254" cy="369332"/>
            </a:xfrm>
            <a:prstGeom prst="rect">
              <a:avLst/>
            </a:prstGeom>
            <a:solidFill>
              <a:sysClr val="window" lastClr="FFFFFF">
                <a:alpha val="80000"/>
              </a:sysClr>
            </a:solidFill>
            <a:ln>
              <a:noFill/>
            </a:ln>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solidFill>
                    <a:srgbClr val="A5A5A5"/>
                  </a:solidFill>
                  <a:effectLst/>
                  <a:uLnTx/>
                  <a:uFillTx/>
                  <a:latin typeface="Calibri" panose="020F0502020204030204"/>
                  <a:ea typeface="+mn-ea"/>
                  <a:cs typeface="+mn-cs"/>
                </a:rPr>
                <a:t>MPEG-TS/UDP, SRT</a:t>
              </a:r>
            </a:p>
          </p:txBody>
        </p:sp>
        <p:cxnSp>
          <p:nvCxnSpPr>
            <p:cNvPr id="325" name="Straight Arrow Connector 324">
              <a:extLst>
                <a:ext uri="{FF2B5EF4-FFF2-40B4-BE49-F238E27FC236}">
                  <a16:creationId xmlns:a16="http://schemas.microsoft.com/office/drawing/2014/main" id="{A6E805E2-96EB-3651-EC30-43E79B99BB4E}"/>
                </a:ext>
              </a:extLst>
            </p:cNvPr>
            <p:cNvCxnSpPr>
              <a:cxnSpLocks/>
              <a:stCxn id="334" idx="2"/>
              <a:endCxn id="255" idx="0"/>
            </p:cNvCxnSpPr>
            <p:nvPr/>
          </p:nvCxnSpPr>
          <p:spPr>
            <a:xfrm>
              <a:off x="9618267" y="1904855"/>
              <a:ext cx="0" cy="393432"/>
            </a:xfrm>
            <a:prstGeom prst="straightConnector1">
              <a:avLst/>
            </a:prstGeom>
            <a:noFill/>
            <a:ln w="38100" cap="flat" cmpd="sng" algn="ctr">
              <a:solidFill>
                <a:srgbClr val="C00000"/>
              </a:solidFill>
              <a:prstDash val="solid"/>
              <a:miter lim="800000"/>
              <a:tailEnd type="triangle"/>
            </a:ln>
            <a:effectLst/>
          </p:spPr>
        </p:cxnSp>
        <p:cxnSp>
          <p:nvCxnSpPr>
            <p:cNvPr id="326" name="Straight Arrow Connector 325">
              <a:extLst>
                <a:ext uri="{FF2B5EF4-FFF2-40B4-BE49-F238E27FC236}">
                  <a16:creationId xmlns:a16="http://schemas.microsoft.com/office/drawing/2014/main" id="{A6F8223A-FC82-1862-4629-8B9A9F20A5CA}"/>
                </a:ext>
              </a:extLst>
            </p:cNvPr>
            <p:cNvCxnSpPr>
              <a:cxnSpLocks/>
              <a:stCxn id="333" idx="1"/>
              <a:endCxn id="255" idx="3"/>
            </p:cNvCxnSpPr>
            <p:nvPr/>
          </p:nvCxnSpPr>
          <p:spPr>
            <a:xfrm flipH="1">
              <a:off x="10289339" y="2971951"/>
              <a:ext cx="469021" cy="67639"/>
            </a:xfrm>
            <a:prstGeom prst="straightConnector1">
              <a:avLst/>
            </a:prstGeom>
            <a:noFill/>
            <a:ln w="38100" cap="flat" cmpd="sng" algn="ctr">
              <a:solidFill>
                <a:srgbClr val="C00000"/>
              </a:solidFill>
              <a:prstDash val="solid"/>
              <a:miter lim="800000"/>
              <a:tailEnd type="triangle"/>
            </a:ln>
            <a:effectLst/>
          </p:spPr>
        </p:cxnSp>
        <p:pic>
          <p:nvPicPr>
            <p:cNvPr id="327" name="Picture 326">
              <a:extLst>
                <a:ext uri="{FF2B5EF4-FFF2-40B4-BE49-F238E27FC236}">
                  <a16:creationId xmlns:a16="http://schemas.microsoft.com/office/drawing/2014/main" id="{56D0EE3F-286B-5BED-5706-0604CEDA1F9C}"/>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865270" y="3897311"/>
              <a:ext cx="782148" cy="225784"/>
            </a:xfrm>
            <a:prstGeom prst="rect">
              <a:avLst/>
            </a:prstGeom>
            <a:noFill/>
            <a:extLst>
              <a:ext uri="{909E8E84-426E-40DD-AFC4-6F175D3DCCD1}">
                <a14:hiddenFill xmlns:a14="http://schemas.microsoft.com/office/drawing/2010/main">
                  <a:solidFill>
                    <a:srgbClr val="FFFFFF"/>
                  </a:solidFill>
                </a14:hiddenFill>
              </a:ext>
            </a:extLst>
          </p:spPr>
        </p:pic>
        <p:pic>
          <p:nvPicPr>
            <p:cNvPr id="328" name="Picture 327">
              <a:extLst>
                <a:ext uri="{FF2B5EF4-FFF2-40B4-BE49-F238E27FC236}">
                  <a16:creationId xmlns:a16="http://schemas.microsoft.com/office/drawing/2014/main" id="{A6D09F4B-6EE8-CDD9-06D3-CF84096F5428}"/>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6894750" y="3656978"/>
              <a:ext cx="782148" cy="225784"/>
            </a:xfrm>
            <a:prstGeom prst="rect">
              <a:avLst/>
            </a:prstGeom>
            <a:noFill/>
            <a:extLst>
              <a:ext uri="{909E8E84-426E-40DD-AFC4-6F175D3DCCD1}">
                <a14:hiddenFill xmlns:a14="http://schemas.microsoft.com/office/drawing/2010/main">
                  <a:solidFill>
                    <a:srgbClr val="FFFFFF"/>
                  </a:solidFill>
                </a14:hiddenFill>
              </a:ext>
            </a:extLst>
          </p:spPr>
        </p:pic>
        <p:pic>
          <p:nvPicPr>
            <p:cNvPr id="329" name="Picture 328">
              <a:extLst>
                <a:ext uri="{FF2B5EF4-FFF2-40B4-BE49-F238E27FC236}">
                  <a16:creationId xmlns:a16="http://schemas.microsoft.com/office/drawing/2014/main" id="{9EF6F421-032F-EB26-B508-7F51F3A8237C}"/>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5475774" y="3291089"/>
              <a:ext cx="632042" cy="182452"/>
            </a:xfrm>
            <a:prstGeom prst="rect">
              <a:avLst/>
            </a:prstGeom>
            <a:noFill/>
            <a:extLst>
              <a:ext uri="{909E8E84-426E-40DD-AFC4-6F175D3DCCD1}">
                <a14:hiddenFill xmlns:a14="http://schemas.microsoft.com/office/drawing/2010/main">
                  <a:solidFill>
                    <a:srgbClr val="FFFFFF"/>
                  </a:solidFill>
                </a14:hiddenFill>
              </a:ext>
            </a:extLst>
          </p:spPr>
        </p:pic>
        <p:cxnSp>
          <p:nvCxnSpPr>
            <p:cNvPr id="330" name="Straight Arrow Connector 329">
              <a:extLst>
                <a:ext uri="{FF2B5EF4-FFF2-40B4-BE49-F238E27FC236}">
                  <a16:creationId xmlns:a16="http://schemas.microsoft.com/office/drawing/2014/main" id="{93BD1EE5-C4C3-FBEE-57E2-43C8319247D9}"/>
                </a:ext>
              </a:extLst>
            </p:cNvPr>
            <p:cNvCxnSpPr>
              <a:cxnSpLocks/>
            </p:cNvCxnSpPr>
            <p:nvPr/>
          </p:nvCxnSpPr>
          <p:spPr>
            <a:xfrm flipV="1">
              <a:off x="5003697" y="2567731"/>
              <a:ext cx="502202" cy="302750"/>
            </a:xfrm>
            <a:prstGeom prst="straightConnector1">
              <a:avLst/>
            </a:prstGeom>
            <a:noFill/>
            <a:ln w="38100" cap="flat" cmpd="sng" algn="ctr">
              <a:solidFill>
                <a:srgbClr val="C00000"/>
              </a:solidFill>
              <a:prstDash val="solid"/>
              <a:miter lim="800000"/>
              <a:tailEnd type="triangle"/>
            </a:ln>
            <a:effectLst/>
          </p:spPr>
        </p:cxnSp>
        <p:cxnSp>
          <p:nvCxnSpPr>
            <p:cNvPr id="331" name="Straight Arrow Connector 330">
              <a:extLst>
                <a:ext uri="{FF2B5EF4-FFF2-40B4-BE49-F238E27FC236}">
                  <a16:creationId xmlns:a16="http://schemas.microsoft.com/office/drawing/2014/main" id="{65F6C598-625D-7E66-FD64-125803431B23}"/>
                </a:ext>
              </a:extLst>
            </p:cNvPr>
            <p:cNvCxnSpPr>
              <a:cxnSpLocks/>
            </p:cNvCxnSpPr>
            <p:nvPr/>
          </p:nvCxnSpPr>
          <p:spPr>
            <a:xfrm flipV="1">
              <a:off x="5053497" y="2957062"/>
              <a:ext cx="451529" cy="226889"/>
            </a:xfrm>
            <a:prstGeom prst="straightConnector1">
              <a:avLst/>
            </a:prstGeom>
            <a:noFill/>
            <a:ln w="38100" cap="flat" cmpd="sng" algn="ctr">
              <a:solidFill>
                <a:srgbClr val="C00000"/>
              </a:solidFill>
              <a:prstDash val="solid"/>
              <a:miter lim="800000"/>
              <a:tailEnd type="triangle"/>
            </a:ln>
            <a:effectLst/>
          </p:spPr>
        </p:cxnSp>
        <p:cxnSp>
          <p:nvCxnSpPr>
            <p:cNvPr id="332" name="Straight Arrow Connector 331">
              <a:extLst>
                <a:ext uri="{FF2B5EF4-FFF2-40B4-BE49-F238E27FC236}">
                  <a16:creationId xmlns:a16="http://schemas.microsoft.com/office/drawing/2014/main" id="{D2F6F1C6-5592-ED6D-5F79-4DA41A9FB191}"/>
                </a:ext>
              </a:extLst>
            </p:cNvPr>
            <p:cNvCxnSpPr>
              <a:cxnSpLocks/>
              <a:stCxn id="285" idx="3"/>
              <a:endCxn id="259" idx="1"/>
            </p:cNvCxnSpPr>
            <p:nvPr/>
          </p:nvCxnSpPr>
          <p:spPr>
            <a:xfrm flipV="1">
              <a:off x="5046912" y="2769862"/>
              <a:ext cx="453776" cy="293716"/>
            </a:xfrm>
            <a:prstGeom prst="straightConnector1">
              <a:avLst/>
            </a:prstGeom>
            <a:noFill/>
            <a:ln w="38100" cap="flat" cmpd="sng" algn="ctr">
              <a:solidFill>
                <a:srgbClr val="C00000"/>
              </a:solidFill>
              <a:prstDash val="solid"/>
              <a:miter lim="800000"/>
              <a:tailEnd type="triangle"/>
            </a:ln>
            <a:effectLst/>
          </p:spPr>
        </p:cxnSp>
        <p:pic>
          <p:nvPicPr>
            <p:cNvPr id="333" name="Picture 4" descr="undefined">
              <a:extLst>
                <a:ext uri="{FF2B5EF4-FFF2-40B4-BE49-F238E27FC236}">
                  <a16:creationId xmlns:a16="http://schemas.microsoft.com/office/drawing/2014/main" id="{601FD3CF-BC5B-E75D-1B52-41AD3069DA18}"/>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10758360" y="2536528"/>
              <a:ext cx="816420" cy="870846"/>
            </a:xfrm>
            <a:prstGeom prst="rect">
              <a:avLst/>
            </a:prstGeom>
            <a:noFill/>
            <a:extLst>
              <a:ext uri="{909E8E84-426E-40DD-AFC4-6F175D3DCCD1}">
                <a14:hiddenFill xmlns:a14="http://schemas.microsoft.com/office/drawing/2010/main">
                  <a:solidFill>
                    <a:srgbClr val="FFFFFF"/>
                  </a:solidFill>
                </a14:hiddenFill>
              </a:ext>
            </a:extLst>
          </p:spPr>
        </p:pic>
        <p:pic>
          <p:nvPicPr>
            <p:cNvPr id="334" name="Picture 6" descr="163D Attack Wing Aircraft Maintenance Squadron">
              <a:extLst>
                <a:ext uri="{FF2B5EF4-FFF2-40B4-BE49-F238E27FC236}">
                  <a16:creationId xmlns:a16="http://schemas.microsoft.com/office/drawing/2014/main" id="{AA560A82-6E85-7F0A-11BD-7A06DFD76AA9}"/>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8840587" y="867431"/>
              <a:ext cx="1555360" cy="1037424"/>
            </a:xfrm>
            <a:prstGeom prst="rect">
              <a:avLst/>
            </a:prstGeom>
            <a:noFill/>
            <a:extLst>
              <a:ext uri="{909E8E84-426E-40DD-AFC4-6F175D3DCCD1}">
                <a14:hiddenFill xmlns:a14="http://schemas.microsoft.com/office/drawing/2010/main">
                  <a:solidFill>
                    <a:srgbClr val="FFFFFF"/>
                  </a:solidFill>
                </a14:hiddenFill>
              </a:ext>
            </a:extLst>
          </p:spPr>
        </p:pic>
        <p:pic>
          <p:nvPicPr>
            <p:cNvPr id="335" name="Picture 4" descr="undefined">
              <a:extLst>
                <a:ext uri="{FF2B5EF4-FFF2-40B4-BE49-F238E27FC236}">
                  <a16:creationId xmlns:a16="http://schemas.microsoft.com/office/drawing/2014/main" id="{394161AC-D42E-349D-DE14-AC0EF705B767}"/>
                </a:ext>
              </a:extLst>
            </p:cNvPr>
            <p:cNvPicPr>
              <a:picLocks noChangeAspect="1" noChangeArrowheads="1"/>
            </p:cNvPicPr>
            <p:nvPr/>
          </p:nvPicPr>
          <p:blipFill>
            <a:blip r:embed="rId7">
              <a:extLst>
                <a:ext uri="{28A0092B-C50C-407E-A947-70E740481C1C}">
                  <a14:useLocalDpi xmlns:a14="http://schemas.microsoft.com/office/drawing/2010/main"/>
                </a:ext>
              </a:extLst>
            </a:blip>
            <a:srcRect/>
            <a:stretch>
              <a:fillRect/>
            </a:stretch>
          </p:blipFill>
          <p:spPr bwMode="auto">
            <a:xfrm>
              <a:off x="1064302" y="3458897"/>
              <a:ext cx="816420" cy="870846"/>
            </a:xfrm>
            <a:prstGeom prst="rect">
              <a:avLst/>
            </a:prstGeom>
            <a:noFill/>
            <a:extLst>
              <a:ext uri="{909E8E84-426E-40DD-AFC4-6F175D3DCCD1}">
                <a14:hiddenFill xmlns:a14="http://schemas.microsoft.com/office/drawing/2010/main">
                  <a:solidFill>
                    <a:srgbClr val="FFFFFF"/>
                  </a:solidFill>
                </a14:hiddenFill>
              </a:ext>
            </a:extLst>
          </p:spPr>
        </p:pic>
        <p:pic>
          <p:nvPicPr>
            <p:cNvPr id="336" name="Picture 10" descr="Puma Training">
              <a:extLst>
                <a:ext uri="{FF2B5EF4-FFF2-40B4-BE49-F238E27FC236}">
                  <a16:creationId xmlns:a16="http://schemas.microsoft.com/office/drawing/2014/main" id="{95444A66-FAE1-47F0-003A-58EFE936763B}"/>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413438" y="831894"/>
              <a:ext cx="2118149" cy="140645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042348437"/>
      </p:ext>
    </p:extLst>
  </p:cSld>
  <p:clrMapOvr>
    <a:masterClrMapping/>
  </p:clrMapOvr>
  <p:transition>
    <p:fade/>
  </p:transition>
</p:sld>
</file>

<file path=ppt/theme/theme1.xml><?xml version="1.0" encoding="utf-8"?>
<a:theme xmlns:a="http://schemas.openxmlformats.org/drawingml/2006/main" name="White Template">
  <a:themeElements>
    <a:clrScheme name="Custom 9">
      <a:dk1>
        <a:srgbClr val="000000"/>
      </a:dk1>
      <a:lt1>
        <a:srgbClr val="FFFFFF"/>
      </a:lt1>
      <a:dk2>
        <a:srgbClr val="3B2E58"/>
      </a:dk2>
      <a:lt2>
        <a:srgbClr val="E6E6E6"/>
      </a:lt2>
      <a:accent1>
        <a:srgbClr val="8661C5"/>
      </a:accent1>
      <a:accent2>
        <a:srgbClr val="243A5E"/>
      </a:accent2>
      <a:accent3>
        <a:srgbClr val="D59D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purple_accessible.pptx" id="{2A25CC32-53A3-42A8-B07D-FAA8D735D358}" vid="{8DB29BF4-6C2E-4CE3-BA48-F0F8831C19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TotalTime>
  <Words>727</Words>
  <Application>Microsoft Office PowerPoint</Application>
  <PresentationFormat>Widescreen</PresentationFormat>
  <Paragraphs>144</Paragraphs>
  <Slides>6</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Aptos</vt:lpstr>
      <vt:lpstr>Arial</vt:lpstr>
      <vt:lpstr>Calibri</vt:lpstr>
      <vt:lpstr>Consolas</vt:lpstr>
      <vt:lpstr>Segoe Sans Display</vt:lpstr>
      <vt:lpstr>Segoe UI</vt:lpstr>
      <vt:lpstr>Segoe UI Light</vt:lpstr>
      <vt:lpstr>Segoe UI Semibold</vt:lpstr>
      <vt:lpstr>Wingdings</vt:lpstr>
      <vt:lpstr>White Template</vt:lpstr>
      <vt:lpstr>Azure Data Transfer  CDS as a Service  </vt:lpstr>
      <vt:lpstr>Azure Data Transfer - How it works (Blobs | Messaging)</vt:lpstr>
      <vt:lpstr>Azure Data Transfer - How it works (Messaging)</vt:lpstr>
      <vt:lpstr>Messaging Use Case: TAK / TRAX / OMNI</vt:lpstr>
      <vt:lpstr>Azure Data Transfer - How it works (Streaming | FMV)</vt:lpstr>
      <vt:lpstr>FMV – Deployment Scenario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Coots</dc:creator>
  <cp:lastModifiedBy>John Coots</cp:lastModifiedBy>
  <cp:revision>1</cp:revision>
  <dcterms:created xsi:type="dcterms:W3CDTF">2024-10-30T14:01:22Z</dcterms:created>
  <dcterms:modified xsi:type="dcterms:W3CDTF">2024-10-30T15:13:49Z</dcterms:modified>
</cp:coreProperties>
</file>