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829441-2CF5-45EA-B9C4-7D5DBC86D3BB}" v="8" dt="2024-02-05T16:28:12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4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Garcia" userId="c149ffe81ee9621e" providerId="LiveId" clId="{63829441-2CF5-45EA-B9C4-7D5DBC86D3BB}"/>
    <pc:docChg chg="undo custSel addSld delSld modSld">
      <pc:chgData name="Paul Garcia" userId="c149ffe81ee9621e" providerId="LiveId" clId="{63829441-2CF5-45EA-B9C4-7D5DBC86D3BB}" dt="2024-02-05T16:45:15.588" v="2460" actId="20577"/>
      <pc:docMkLst>
        <pc:docMk/>
      </pc:docMkLst>
      <pc:sldChg chg="addSp delSp modSp mod">
        <pc:chgData name="Paul Garcia" userId="c149ffe81ee9621e" providerId="LiveId" clId="{63829441-2CF5-45EA-B9C4-7D5DBC86D3BB}" dt="2024-02-05T16:45:08.374" v="2447" actId="20577"/>
        <pc:sldMkLst>
          <pc:docMk/>
          <pc:sldMk cId="2975066577" sldId="257"/>
        </pc:sldMkLst>
        <pc:spChg chg="add mod">
          <ac:chgData name="Paul Garcia" userId="c149ffe81ee9621e" providerId="LiveId" clId="{63829441-2CF5-45EA-B9C4-7D5DBC86D3BB}" dt="2024-02-05T15:54:58.352" v="997" actId="1076"/>
          <ac:spMkLst>
            <pc:docMk/>
            <pc:sldMk cId="2975066577" sldId="257"/>
            <ac:spMk id="8" creationId="{1EF459BB-0994-EE85-1EB6-B770CB20B812}"/>
          </ac:spMkLst>
        </pc:spChg>
        <pc:spChg chg="del">
          <ac:chgData name="Paul Garcia" userId="c149ffe81ee9621e" providerId="LiveId" clId="{63829441-2CF5-45EA-B9C4-7D5DBC86D3BB}" dt="2024-02-05T15:54:01.348" v="873" actId="478"/>
          <ac:spMkLst>
            <pc:docMk/>
            <pc:sldMk cId="2975066577" sldId="257"/>
            <ac:spMk id="13" creationId="{F7961C97-9674-0A3D-8486-C22E3B8826DF}"/>
          </ac:spMkLst>
        </pc:spChg>
        <pc:spChg chg="mod">
          <ac:chgData name="Paul Garcia" userId="c149ffe81ee9621e" providerId="LiveId" clId="{63829441-2CF5-45EA-B9C4-7D5DBC86D3BB}" dt="2024-02-05T16:45:08.374" v="2447" actId="20577"/>
          <ac:spMkLst>
            <pc:docMk/>
            <pc:sldMk cId="2975066577" sldId="257"/>
            <ac:spMk id="14" creationId="{B65F5F83-712C-3D30-C9F0-BDCDD835CCB5}"/>
          </ac:spMkLst>
        </pc:spChg>
        <pc:spChg chg="mod">
          <ac:chgData name="Paul Garcia" userId="c149ffe81ee9621e" providerId="LiveId" clId="{63829441-2CF5-45EA-B9C4-7D5DBC86D3BB}" dt="2024-02-05T15:52:03.383" v="725" actId="1076"/>
          <ac:spMkLst>
            <pc:docMk/>
            <pc:sldMk cId="2975066577" sldId="257"/>
            <ac:spMk id="18" creationId="{40634BB1-B576-D2E3-9859-E7D044682FB6}"/>
          </ac:spMkLst>
        </pc:spChg>
        <pc:spChg chg="mod">
          <ac:chgData name="Paul Garcia" userId="c149ffe81ee9621e" providerId="LiveId" clId="{63829441-2CF5-45EA-B9C4-7D5DBC86D3BB}" dt="2024-02-05T15:56:01.406" v="1101" actId="27636"/>
          <ac:spMkLst>
            <pc:docMk/>
            <pc:sldMk cId="2975066577" sldId="257"/>
            <ac:spMk id="19" creationId="{E131F789-B3A0-A198-DC8A-361F0F7FC27C}"/>
          </ac:spMkLst>
        </pc:spChg>
        <pc:spChg chg="mod">
          <ac:chgData name="Paul Garcia" userId="c149ffe81ee9621e" providerId="LiveId" clId="{63829441-2CF5-45EA-B9C4-7D5DBC86D3BB}" dt="2024-02-05T16:27:10.833" v="1602" actId="20577"/>
          <ac:spMkLst>
            <pc:docMk/>
            <pc:sldMk cId="2975066577" sldId="257"/>
            <ac:spMk id="22" creationId="{F133B845-6123-6895-9D14-93D1F209FBF8}"/>
          </ac:spMkLst>
        </pc:spChg>
        <pc:picChg chg="add mod">
          <ac:chgData name="Paul Garcia" userId="c149ffe81ee9621e" providerId="LiveId" clId="{63829441-2CF5-45EA-B9C4-7D5DBC86D3BB}" dt="2024-02-05T15:54:04.180" v="874" actId="1076"/>
          <ac:picMkLst>
            <pc:docMk/>
            <pc:sldMk cId="2975066577" sldId="257"/>
            <ac:picMk id="4" creationId="{01BF763B-4313-E59E-047B-AB662684E4D3}"/>
          </ac:picMkLst>
        </pc:picChg>
        <pc:picChg chg="add del mod">
          <ac:chgData name="Paul Garcia" userId="c149ffe81ee9621e" providerId="LiveId" clId="{63829441-2CF5-45EA-B9C4-7D5DBC86D3BB}" dt="2024-02-05T15:54:10.178" v="876" actId="478"/>
          <ac:picMkLst>
            <pc:docMk/>
            <pc:sldMk cId="2975066577" sldId="257"/>
            <ac:picMk id="5" creationId="{D1F975A7-7D44-ADF2-C5C5-BA8F0D4E13C9}"/>
          </ac:picMkLst>
        </pc:picChg>
      </pc:sldChg>
      <pc:sldChg chg="addSp delSp modSp mod">
        <pc:chgData name="Paul Garcia" userId="c149ffe81ee9621e" providerId="LiveId" clId="{63829441-2CF5-45EA-B9C4-7D5DBC86D3BB}" dt="2024-02-05T16:45:15.588" v="2460" actId="20577"/>
        <pc:sldMkLst>
          <pc:docMk/>
          <pc:sldMk cId="302644286" sldId="258"/>
        </pc:sldMkLst>
        <pc:spChg chg="add mod">
          <ac:chgData name="Paul Garcia" userId="c149ffe81ee9621e" providerId="LiveId" clId="{63829441-2CF5-45EA-B9C4-7D5DBC86D3BB}" dt="2024-02-05T16:45:15.588" v="2460" actId="20577"/>
          <ac:spMkLst>
            <pc:docMk/>
            <pc:sldMk cId="302644286" sldId="258"/>
            <ac:spMk id="4" creationId="{EB0CA2ED-F838-D033-CB33-11A904140910}"/>
          </ac:spMkLst>
        </pc:spChg>
        <pc:spChg chg="add mod">
          <ac:chgData name="Paul Garcia" userId="c149ffe81ee9621e" providerId="LiveId" clId="{63829441-2CF5-45EA-B9C4-7D5DBC86D3BB}" dt="2024-02-05T15:58:52.775" v="1264"/>
          <ac:spMkLst>
            <pc:docMk/>
            <pc:sldMk cId="302644286" sldId="258"/>
            <ac:spMk id="5" creationId="{56157F4B-08B7-1DB2-9B2F-97CEFCE78BC4}"/>
          </ac:spMkLst>
        </pc:spChg>
        <pc:spChg chg="del">
          <ac:chgData name="Paul Garcia" userId="c149ffe81ee9621e" providerId="LiveId" clId="{63829441-2CF5-45EA-B9C4-7D5DBC86D3BB}" dt="2024-02-05T16:04:47.271" v="1586" actId="478"/>
          <ac:spMkLst>
            <pc:docMk/>
            <pc:sldMk cId="302644286" sldId="258"/>
            <ac:spMk id="13" creationId="{E5E233FA-9E61-9325-5530-DD02C5D7FD4E}"/>
          </ac:spMkLst>
        </pc:spChg>
        <pc:spChg chg="del">
          <ac:chgData name="Paul Garcia" userId="c149ffe81ee9621e" providerId="LiveId" clId="{63829441-2CF5-45EA-B9C4-7D5DBC86D3BB}" dt="2024-02-05T15:56:21.175" v="1102" actId="478"/>
          <ac:spMkLst>
            <pc:docMk/>
            <pc:sldMk cId="302644286" sldId="258"/>
            <ac:spMk id="14" creationId="{8AA01E63-EBC4-A481-AED2-193A3FE9A8B0}"/>
          </ac:spMkLst>
        </pc:spChg>
        <pc:spChg chg="del">
          <ac:chgData name="Paul Garcia" userId="c149ffe81ee9621e" providerId="LiveId" clId="{63829441-2CF5-45EA-B9C4-7D5DBC86D3BB}" dt="2024-02-05T15:58:52.415" v="1263" actId="478"/>
          <ac:spMkLst>
            <pc:docMk/>
            <pc:sldMk cId="302644286" sldId="258"/>
            <ac:spMk id="19" creationId="{C7EF9F30-8581-686F-B160-82EB44120763}"/>
          </ac:spMkLst>
        </pc:spChg>
        <pc:spChg chg="mod">
          <ac:chgData name="Paul Garcia" userId="c149ffe81ee9621e" providerId="LiveId" clId="{63829441-2CF5-45EA-B9C4-7D5DBC86D3BB}" dt="2024-02-05T16:43:41.201" v="2346" actId="6549"/>
          <ac:spMkLst>
            <pc:docMk/>
            <pc:sldMk cId="302644286" sldId="258"/>
            <ac:spMk id="22" creationId="{2864354D-C04C-D508-C234-E8E9CAC98272}"/>
          </ac:spMkLst>
        </pc:spChg>
        <pc:picChg chg="add mod">
          <ac:chgData name="Paul Garcia" userId="c149ffe81ee9621e" providerId="LiveId" clId="{63829441-2CF5-45EA-B9C4-7D5DBC86D3BB}" dt="2024-02-05T16:22:13.179" v="1594" actId="1076"/>
          <ac:picMkLst>
            <pc:docMk/>
            <pc:sldMk cId="302644286" sldId="258"/>
            <ac:picMk id="10" creationId="{605006A7-F06F-AB6B-493F-6DAAAE064DE4}"/>
          </ac:picMkLst>
        </pc:picChg>
        <pc:picChg chg="add del mod">
          <ac:chgData name="Paul Garcia" userId="c149ffe81ee9621e" providerId="LiveId" clId="{63829441-2CF5-45EA-B9C4-7D5DBC86D3BB}" dt="2024-02-05T16:21:21.216" v="1590" actId="478"/>
          <ac:picMkLst>
            <pc:docMk/>
            <pc:sldMk cId="302644286" sldId="258"/>
            <ac:picMk id="12" creationId="{1C208F42-9176-5A33-37D2-E48740019418}"/>
          </ac:picMkLst>
        </pc:picChg>
        <pc:picChg chg="add mod">
          <ac:chgData name="Paul Garcia" userId="c149ffe81ee9621e" providerId="LiveId" clId="{63829441-2CF5-45EA-B9C4-7D5DBC86D3BB}" dt="2024-02-05T16:22:18.401" v="1595" actId="14100"/>
          <ac:picMkLst>
            <pc:docMk/>
            <pc:sldMk cId="302644286" sldId="258"/>
            <ac:picMk id="20" creationId="{82520054-E9AA-E2D0-893C-4E334557BFD0}"/>
          </ac:picMkLst>
        </pc:picChg>
      </pc:sldChg>
      <pc:sldChg chg="del">
        <pc:chgData name="Paul Garcia" userId="c149ffe81ee9621e" providerId="LiveId" clId="{63829441-2CF5-45EA-B9C4-7D5DBC86D3BB}" dt="2024-02-05T16:28:13.958" v="1604" actId="47"/>
        <pc:sldMkLst>
          <pc:docMk/>
          <pc:sldMk cId="1633461798" sldId="259"/>
        </pc:sldMkLst>
      </pc:sldChg>
      <pc:sldChg chg="delSp modSp add mod">
        <pc:chgData name="Paul Garcia" userId="c149ffe81ee9621e" providerId="LiveId" clId="{63829441-2CF5-45EA-B9C4-7D5DBC86D3BB}" dt="2024-02-05T16:32:01.843" v="2312" actId="20577"/>
        <pc:sldMkLst>
          <pc:docMk/>
          <pc:sldMk cId="725300762" sldId="260"/>
        </pc:sldMkLst>
        <pc:spChg chg="mod">
          <ac:chgData name="Paul Garcia" userId="c149ffe81ee9621e" providerId="LiveId" clId="{63829441-2CF5-45EA-B9C4-7D5DBC86D3BB}" dt="2024-02-05T16:31:18.137" v="2137"/>
          <ac:spMkLst>
            <pc:docMk/>
            <pc:sldMk cId="725300762" sldId="260"/>
            <ac:spMk id="4" creationId="{BCE56448-F883-3854-6031-04F4BDD0F746}"/>
          </ac:spMkLst>
        </pc:spChg>
        <pc:spChg chg="mod">
          <ac:chgData name="Paul Garcia" userId="c149ffe81ee9621e" providerId="LiveId" clId="{63829441-2CF5-45EA-B9C4-7D5DBC86D3BB}" dt="2024-02-05T16:32:01.843" v="2312" actId="20577"/>
          <ac:spMkLst>
            <pc:docMk/>
            <pc:sldMk cId="725300762" sldId="260"/>
            <ac:spMk id="22" creationId="{95EA151C-311E-5078-80D7-C6C43B73527C}"/>
          </ac:spMkLst>
        </pc:spChg>
        <pc:picChg chg="del">
          <ac:chgData name="Paul Garcia" userId="c149ffe81ee9621e" providerId="LiveId" clId="{63829441-2CF5-45EA-B9C4-7D5DBC86D3BB}" dt="2024-02-05T16:28:17.917" v="1605" actId="478"/>
          <ac:picMkLst>
            <pc:docMk/>
            <pc:sldMk cId="725300762" sldId="260"/>
            <ac:picMk id="10" creationId="{2965972A-F4F8-DDC2-B11D-7752C11A4293}"/>
          </ac:picMkLst>
        </pc:picChg>
        <pc:picChg chg="del">
          <ac:chgData name="Paul Garcia" userId="c149ffe81ee9621e" providerId="LiveId" clId="{63829441-2CF5-45EA-B9C4-7D5DBC86D3BB}" dt="2024-02-05T16:28:17.917" v="1605" actId="478"/>
          <ac:picMkLst>
            <pc:docMk/>
            <pc:sldMk cId="725300762" sldId="260"/>
            <ac:picMk id="20" creationId="{F5BA59AD-FAAC-F146-104C-09B161DA5C6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829CD-5B6B-A969-B492-8FFE53B9A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C59BD-E313-F7EA-8754-92E2229AF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3B92B-87FC-492F-D807-AD3E4E433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45FF-5255-4FE2-81AC-94713FB10DB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65F2E-618A-35B6-9C1F-61EC666F8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D12EA-CD02-9F04-48ED-D8941C5B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EAF62-ACDC-4EB0-ADE3-AEE5D7BA6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7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D607-7B62-7C44-C600-9D3ED9DB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84711-527E-FB52-206C-EDF60B085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FD4E6-ECE4-8543-5779-CF9F29FA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45FF-5255-4FE2-81AC-94713FB10DB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BB0D3-B438-31D1-ABFF-8EBA39BB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1E3BF-BF10-15FC-5879-A04DAA50F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EAF62-ACDC-4EB0-ADE3-AEE5D7BA6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2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F230A6-F669-D692-E84F-EBAFF40E3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9BEA4-8A59-2E40-DE9B-D0660ED9C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41C1E-9CD8-59A0-F838-9208D834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45FF-5255-4FE2-81AC-94713FB10DB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81AF6-7C62-6B43-740E-9A8DAC368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696B4-9470-3EAE-9583-59CE3EC4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EAF62-ACDC-4EB0-ADE3-AEE5D7BA6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3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AD40-0C51-8049-4843-3806ED5A3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598BF-CA00-22B4-F2F4-2EAE2A9F2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45F85-9713-5830-3EBB-5CCF8745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45FF-5255-4FE2-81AC-94713FB10DB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FD018-61A5-A55F-E8E6-EC138013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52CBA-F34A-47D6-DDCB-439C2FC6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EAF62-ACDC-4EB0-ADE3-AEE5D7BA6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018BB-324B-7633-6E9C-F087AE4C3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54E8A-96E0-AB2D-49C2-250353FF9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981C9-24CC-CF47-29E7-59BFC2712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45FF-5255-4FE2-81AC-94713FB10DB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9D265-CC32-C216-8056-122CE4D6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0E9C2-93F2-DACD-E76F-399FE160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EAF62-ACDC-4EB0-ADE3-AEE5D7BA6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B701-EEEF-2730-69D5-87490CCB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ACB70-7F47-7257-E9F4-23F70B25F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763DF-0202-4BA8-8438-98C9B558C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550D3-A983-A613-A9CA-1970D608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45FF-5255-4FE2-81AC-94713FB10DB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EF870-E6E8-68A9-AD1A-C5BDE94D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5F29C-96E7-D633-0396-621437ED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EAF62-ACDC-4EB0-ADE3-AEE5D7BA6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2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4AE21-DA1E-E43F-18D7-7A42DC354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5B696-F88E-3BC0-7A5F-2EEB63E80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43DD8-ABBE-7559-04A8-398E9535B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C59BF1-6B0D-AC75-BB27-C87AA2833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D103B-DB5E-C579-4864-83F2F435F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07DF83-33BD-2219-5669-DF7878BC5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45FF-5255-4FE2-81AC-94713FB10DB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8D2001-8CDF-16C3-90D4-FA7B97FCC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865F5F-CE24-6D65-751D-F0222DD89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EAF62-ACDC-4EB0-ADE3-AEE5D7BA6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0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55D8-FECD-71D2-D24E-C4F7B9ED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AB6589-3783-8D43-FCCC-72DF5BB4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45FF-5255-4FE2-81AC-94713FB10DB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63E67A-2A7B-554E-DDDB-E01B494C7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00925-D6C1-76B5-0D09-02F88542C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EAF62-ACDC-4EB0-ADE3-AEE5D7BA6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8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41F02-419D-B1DF-4526-158EB4C9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45FF-5255-4FE2-81AC-94713FB10DB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E8EC41-7E0D-F15A-561D-10A4BA1F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FCD0C-A3C2-DECD-9BE5-61717AB8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EAF62-ACDC-4EB0-ADE3-AEE5D7BA6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9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91E8-8CB4-2B07-0C4B-C7F796AF1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0E703-4148-8DA5-98C3-23096AFAF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8AB2B-D902-7E7F-20EB-EF5ED32BE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08AD0-7594-30B8-4D92-24BFB698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45FF-5255-4FE2-81AC-94713FB10DB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2BE5D-1350-401E-8E4B-B39E26AE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0A5DE-DC5B-A4AF-9D34-095F068F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EAF62-ACDC-4EB0-ADE3-AEE5D7BA6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9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6B703-053C-8CBA-2E36-969C97342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433057-A21C-833E-EFD6-C05E73658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92B17-1272-9443-8EDB-492881C3D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AA054-69F8-E466-FBCC-18BE97B9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45FF-5255-4FE2-81AC-94713FB10DB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7C4A2-6B17-8ECD-1794-C3C4043A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0E1D5-9668-E818-F853-1E3A56F4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EAF62-ACDC-4EB0-ADE3-AEE5D7BA6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9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30B6A-7FE0-2DC8-6C84-7AC201F6F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89CCA-B67A-9D9A-F5E4-05F159E0A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686CE-291F-E8A4-A5BD-909073C22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C45FF-5255-4FE2-81AC-94713FB10DB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35DB5-75DB-8C43-6180-C4375E5DE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3AA2A-49B3-D515-0F4C-C98E1FE74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EAF62-ACDC-4EB0-ADE3-AEE5D7BA6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saf.cn.bravo@us.af.mi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70518B36-3D41-F018-6296-E345ADDF1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123" y="143530"/>
            <a:ext cx="6603523" cy="416314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ARRIVE PREPARED TO BRIEF</a:t>
            </a:r>
            <a:br>
              <a:rPr lang="en-US" sz="4000" dirty="0"/>
            </a:br>
            <a:br>
              <a:rPr lang="en-US" sz="2000" dirty="0"/>
            </a:br>
            <a:r>
              <a:rPr lang="en-US" sz="4000" dirty="0"/>
              <a:t>Rehearse in front of a clock</a:t>
            </a:r>
            <a:br>
              <a:rPr lang="en-US" sz="4000" dirty="0"/>
            </a:br>
            <a:br>
              <a:rPr lang="en-US" sz="2000" dirty="0"/>
            </a:br>
            <a:r>
              <a:rPr lang="en-US" sz="4000" dirty="0"/>
              <a:t>Print page two out for the event so others can find your team and email a copy to </a:t>
            </a:r>
            <a:r>
              <a:rPr lang="en-US" sz="4000" dirty="0">
                <a:hlinkClick r:id="rId2"/>
              </a:rPr>
              <a:t>saf.cn.bravo@us.af.mil</a:t>
            </a:r>
            <a:r>
              <a:rPr lang="en-US" sz="4000" dirty="0"/>
              <a:t> for our records</a:t>
            </a:r>
          </a:p>
        </p:txBody>
      </p:sp>
      <p:pic>
        <p:nvPicPr>
          <p:cNvPr id="28" name="Picture 2" descr="Covideo - The Five Essential Parts of an Elevator Pitch">
            <a:extLst>
              <a:ext uri="{FF2B5EF4-FFF2-40B4-BE49-F238E27FC236}">
                <a16:creationId xmlns:a16="http://schemas.microsoft.com/office/drawing/2014/main" id="{F0511DCC-0B7D-E2A6-1B36-FA5C6A04E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726" y="143530"/>
            <a:ext cx="5080954" cy="65709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24">
            <a:extLst>
              <a:ext uri="{FF2B5EF4-FFF2-40B4-BE49-F238E27FC236}">
                <a16:creationId xmlns:a16="http://schemas.microsoft.com/office/drawing/2014/main" id="{9230BD83-FAFE-95C5-13E8-264172456AB3}"/>
              </a:ext>
            </a:extLst>
          </p:cNvPr>
          <p:cNvSpPr txBox="1">
            <a:spLocks/>
          </p:cNvSpPr>
          <p:nvPr/>
        </p:nvSpPr>
        <p:spPr>
          <a:xfrm>
            <a:off x="101123" y="4306673"/>
            <a:ext cx="6603523" cy="24077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Instructions to fill the form:</a:t>
            </a:r>
          </a:p>
          <a:p>
            <a:pPr algn="l"/>
            <a:r>
              <a:rPr lang="en-US" sz="2800" dirty="0"/>
              <a:t>Replace the magenta text on the second page with your own words using the magenta writing as a prompt. </a:t>
            </a:r>
          </a:p>
          <a:p>
            <a:pPr algn="l"/>
            <a:r>
              <a:rPr lang="en-US" sz="2800" dirty="0"/>
              <a:t>THIS IS AN </a:t>
            </a:r>
            <a:r>
              <a:rPr lang="en-US" sz="2800" dirty="0">
                <a:solidFill>
                  <a:srgbClr val="00B050"/>
                </a:solidFill>
              </a:rPr>
              <a:t>UNCLASSIFIED</a:t>
            </a:r>
            <a:r>
              <a:rPr lang="en-US" sz="2800" dirty="0"/>
              <a:t> PRODUCT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8960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369DE-F648-7FA1-DFCB-53B445DB7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2050" y="0"/>
            <a:ext cx="4949950" cy="477837"/>
          </a:xfrm>
        </p:spPr>
        <p:txBody>
          <a:bodyPr>
            <a:noAutofit/>
          </a:bodyPr>
          <a:lstStyle/>
          <a:p>
            <a:pPr algn="r"/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BRAVO 11 USE CASE BASEBALL CARD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B300F-E39F-5F2E-9AC6-F07B03292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83096"/>
            <a:ext cx="1828800" cy="37490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>
                <a:solidFill>
                  <a:schemeClr val="bg2">
                    <a:lumMod val="75000"/>
                  </a:schemeClr>
                </a:solidFill>
              </a:rPr>
              <a:t>Bits2Effects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E99C82-0B88-B641-FA82-7CC33ABA78E6}"/>
              </a:ext>
            </a:extLst>
          </p:cNvPr>
          <p:cNvCxnSpPr/>
          <p:nvPr/>
        </p:nvCxnSpPr>
        <p:spPr>
          <a:xfrm>
            <a:off x="0" y="2770632"/>
            <a:ext cx="5934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ED51C3-8742-A587-E146-BA9DD4B49F52}"/>
              </a:ext>
            </a:extLst>
          </p:cNvPr>
          <p:cNvCxnSpPr>
            <a:cxnSpLocks/>
          </p:cNvCxnSpPr>
          <p:nvPr/>
        </p:nvCxnSpPr>
        <p:spPr>
          <a:xfrm>
            <a:off x="2774693" y="477837"/>
            <a:ext cx="0" cy="2270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65F5F83-712C-3D30-C9F0-BDCDD835CCB5}"/>
              </a:ext>
            </a:extLst>
          </p:cNvPr>
          <p:cNvSpPr txBox="1"/>
          <p:nvPr/>
        </p:nvSpPr>
        <p:spPr>
          <a:xfrm>
            <a:off x="164594" y="2823208"/>
            <a:ext cx="560526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I’ll be primarily in the CUI area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Reach me on Discord: Gu$ (</a:t>
            </a:r>
            <a:r>
              <a:rPr lang="en-US" sz="1600" dirty="0" err="1"/>
              <a:t>magnuzno</a:t>
            </a:r>
            <a:r>
              <a:rPr lang="en-US" sz="1600" dirty="0"/>
              <a:t>)   Signal: 808-431-1295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Created 613 Air Operation Center’s Innovation Cell. Building the PACAF Sandbox to support a future “</a:t>
            </a:r>
            <a:r>
              <a:rPr lang="en-US" sz="1600" dirty="0" err="1"/>
              <a:t>ShOC</a:t>
            </a:r>
            <a:r>
              <a:rPr lang="en-US" sz="1600" dirty="0"/>
              <a:t>-H.” We have a team of warfighter SME from C3BM, ABMS, STITCHES, TAK, Joint Services and Coalition partner nations.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0752D6-980C-2FE2-F5C7-1CD58ED65CA0}"/>
              </a:ext>
            </a:extLst>
          </p:cNvPr>
          <p:cNvCxnSpPr>
            <a:cxnSpLocks/>
          </p:cNvCxnSpPr>
          <p:nvPr/>
        </p:nvCxnSpPr>
        <p:spPr>
          <a:xfrm>
            <a:off x="5934456" y="477837"/>
            <a:ext cx="0" cy="5813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96966554-FF29-B23F-1054-870E203918D6}"/>
              </a:ext>
            </a:extLst>
          </p:cNvPr>
          <p:cNvSpPr txBox="1">
            <a:spLocks/>
          </p:cNvSpPr>
          <p:nvPr/>
        </p:nvSpPr>
        <p:spPr>
          <a:xfrm>
            <a:off x="4736592" y="0"/>
            <a:ext cx="2395728" cy="3749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B050"/>
                </a:solidFill>
              </a:rPr>
              <a:t>UNCLASSIFIED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40634BB1-B576-D2E3-9859-E7D044682FB6}"/>
              </a:ext>
            </a:extLst>
          </p:cNvPr>
          <p:cNvSpPr txBox="1">
            <a:spLocks/>
          </p:cNvSpPr>
          <p:nvPr/>
        </p:nvSpPr>
        <p:spPr>
          <a:xfrm>
            <a:off x="4736592" y="6507005"/>
            <a:ext cx="2395728" cy="3749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B050"/>
                </a:solidFill>
              </a:rPr>
              <a:t>UNCLASSIFIED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131F789-B3A0-A198-DC8A-361F0F7FC27C}"/>
              </a:ext>
            </a:extLst>
          </p:cNvPr>
          <p:cNvSpPr txBox="1">
            <a:spLocks/>
          </p:cNvSpPr>
          <p:nvPr/>
        </p:nvSpPr>
        <p:spPr>
          <a:xfrm>
            <a:off x="2774692" y="403384"/>
            <a:ext cx="3022581" cy="2264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Gu$ Garcia, Maj, HIANG</a:t>
            </a:r>
          </a:p>
          <a:p>
            <a:r>
              <a:rPr lang="en-US" sz="2000" dirty="0"/>
              <a:t>Chief of Technology and Innovation</a:t>
            </a:r>
          </a:p>
          <a:p>
            <a:r>
              <a:rPr lang="en-US" sz="2000" dirty="0"/>
              <a:t>613 Air Ops Center, PACAF</a:t>
            </a:r>
          </a:p>
          <a:p>
            <a:r>
              <a:rPr lang="en-US" sz="2000" dirty="0"/>
              <a:t>Hawaiian Raptor F-22 Pilot</a:t>
            </a:r>
          </a:p>
          <a:p>
            <a:r>
              <a:rPr lang="en-US" sz="2000" dirty="0"/>
              <a:t>TOPGUN Navy Graduate</a:t>
            </a:r>
          </a:p>
          <a:p>
            <a:r>
              <a:rPr lang="en-US" sz="2000" dirty="0"/>
              <a:t>Mechanical Engineer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33B845-6123-6895-9D14-93D1F209FBF8}"/>
              </a:ext>
            </a:extLst>
          </p:cNvPr>
          <p:cNvSpPr txBox="1"/>
          <p:nvPr/>
        </p:nvSpPr>
        <p:spPr>
          <a:xfrm>
            <a:off x="6248400" y="467519"/>
            <a:ext cx="574242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Friendly Order of Battle “Chat Bot”</a:t>
            </a:r>
          </a:p>
          <a:p>
            <a:r>
              <a:rPr lang="en-US" dirty="0"/>
              <a:t>Your digital library for planning and execution.</a:t>
            </a:r>
          </a:p>
          <a:p>
            <a:endParaRPr lang="en-US" dirty="0"/>
          </a:p>
          <a:p>
            <a:r>
              <a:rPr lang="en-US" dirty="0"/>
              <a:t>Me: I’m building “Shadow Operations Center – Hawaii” and the PACAF Sandbox. Focused on Operational to Tactical integration my whole career. I’ve launched off aircraft carriers in an F/A-18 and an improvised runway in an F-22.</a:t>
            </a:r>
          </a:p>
          <a:p>
            <a:endParaRPr lang="en-US" dirty="0"/>
          </a:p>
          <a:p>
            <a:r>
              <a:rPr lang="en-US" dirty="0"/>
              <a:t>Problem: Need help aggregating and making available the status of our Blue Force. (Disposition of Forces aka </a:t>
            </a:r>
            <a:r>
              <a:rPr lang="en-US" dirty="0" err="1"/>
              <a:t>FrOB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Data available: PACAF, HIANG, and US IPC</a:t>
            </a:r>
          </a:p>
          <a:p>
            <a:endParaRPr lang="en-US" dirty="0"/>
          </a:p>
          <a:p>
            <a:r>
              <a:rPr lang="en-US" dirty="0"/>
              <a:t>Idea: A fully informed LLM of joint blue capabilities. This will augment the joint expertise our LNO’s, email, MS </a:t>
            </a:r>
            <a:r>
              <a:rPr lang="en-US" dirty="0" err="1"/>
              <a:t>sharepoint</a:t>
            </a:r>
            <a:r>
              <a:rPr lang="en-US" dirty="0"/>
              <a:t>, and chat provide today.</a:t>
            </a:r>
          </a:p>
          <a:p>
            <a:endParaRPr lang="en-US" dirty="0"/>
          </a:p>
          <a:p>
            <a:r>
              <a:rPr lang="en-US" dirty="0"/>
              <a:t>Why: Accelerate awareness of our allied posture. </a:t>
            </a:r>
          </a:p>
          <a:p>
            <a:r>
              <a:rPr lang="en-US" dirty="0"/>
              <a:t>Who: Operations Centers and Lead Wings will be the first customer of this product.  </a:t>
            </a:r>
          </a:p>
          <a:p>
            <a:r>
              <a:rPr lang="en-US" b="1" dirty="0"/>
              <a:t>What: Break down silos and turn data into knowledge.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46AA25-DB35-893D-D293-F494F8563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65" y="192981"/>
            <a:ext cx="2181901" cy="24210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BF763B-4313-E59E-047B-AB662684E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6" y="4744995"/>
            <a:ext cx="3457147" cy="19476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F459BB-0994-EE85-1EB6-B770CB20B812}"/>
              </a:ext>
            </a:extLst>
          </p:cNvPr>
          <p:cNvSpPr txBox="1"/>
          <p:nvPr/>
        </p:nvSpPr>
        <p:spPr>
          <a:xfrm>
            <a:off x="3657598" y="4973218"/>
            <a:ext cx="211226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Check out this A/A </a:t>
            </a:r>
            <a:r>
              <a:rPr lang="en-US" sz="1600" dirty="0" err="1"/>
              <a:t>beddown</a:t>
            </a:r>
            <a:r>
              <a:rPr lang="en-US" sz="1600" dirty="0"/>
              <a:t> from 2003.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We’ve got our work cut out for us</a:t>
            </a:r>
          </a:p>
        </p:txBody>
      </p:sp>
    </p:spTree>
    <p:extLst>
      <p:ext uri="{BB962C8B-B14F-4D97-AF65-F5344CB8AC3E}">
        <p14:creationId xmlns:p14="http://schemas.microsoft.com/office/powerpoint/2010/main" val="297506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DDFC6-0483-6CAF-C276-3D3FB6520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5845-4361-A215-60C3-76A1E7227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2050" y="0"/>
            <a:ext cx="4949950" cy="477837"/>
          </a:xfrm>
        </p:spPr>
        <p:txBody>
          <a:bodyPr>
            <a:noAutofit/>
          </a:bodyPr>
          <a:lstStyle/>
          <a:p>
            <a:pPr algn="r"/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BRAVO 11 USE CASE BASEBALL CARD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19740-D8D8-C4FE-9848-FACB1F710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83096"/>
            <a:ext cx="1828800" cy="37490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>
                <a:solidFill>
                  <a:schemeClr val="bg2">
                    <a:lumMod val="75000"/>
                  </a:schemeClr>
                </a:solidFill>
              </a:rPr>
              <a:t>Bits2Effects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CC76F5-7F6D-3CDE-3E5F-9133BA43E108}"/>
              </a:ext>
            </a:extLst>
          </p:cNvPr>
          <p:cNvCxnSpPr/>
          <p:nvPr/>
        </p:nvCxnSpPr>
        <p:spPr>
          <a:xfrm>
            <a:off x="0" y="2770632"/>
            <a:ext cx="5934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5AB5C3E-ACFF-2B41-958B-E534F7B09862}"/>
              </a:ext>
            </a:extLst>
          </p:cNvPr>
          <p:cNvCxnSpPr>
            <a:cxnSpLocks/>
          </p:cNvCxnSpPr>
          <p:nvPr/>
        </p:nvCxnSpPr>
        <p:spPr>
          <a:xfrm>
            <a:off x="2774693" y="477837"/>
            <a:ext cx="0" cy="2270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9817D3-5594-7A2F-44AF-325CB6DAE5DE}"/>
              </a:ext>
            </a:extLst>
          </p:cNvPr>
          <p:cNvCxnSpPr>
            <a:cxnSpLocks/>
          </p:cNvCxnSpPr>
          <p:nvPr/>
        </p:nvCxnSpPr>
        <p:spPr>
          <a:xfrm>
            <a:off x="5934456" y="477837"/>
            <a:ext cx="0" cy="5813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D9D16777-B2B1-0505-1638-D5A4255F3BBC}"/>
              </a:ext>
            </a:extLst>
          </p:cNvPr>
          <p:cNvSpPr txBox="1">
            <a:spLocks/>
          </p:cNvSpPr>
          <p:nvPr/>
        </p:nvSpPr>
        <p:spPr>
          <a:xfrm>
            <a:off x="4736592" y="0"/>
            <a:ext cx="2395728" cy="3749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B050"/>
                </a:solidFill>
              </a:rPr>
              <a:t>UNCLASSIFIED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6235F876-631D-52BD-6F89-C046994D8D9B}"/>
              </a:ext>
            </a:extLst>
          </p:cNvPr>
          <p:cNvSpPr txBox="1">
            <a:spLocks/>
          </p:cNvSpPr>
          <p:nvPr/>
        </p:nvSpPr>
        <p:spPr>
          <a:xfrm>
            <a:off x="4736592" y="6507005"/>
            <a:ext cx="2395728" cy="3749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B050"/>
                </a:solidFill>
              </a:rPr>
              <a:t>UNCLASSIFIED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64354D-C04C-D508-C234-E8E9CAC98272}"/>
              </a:ext>
            </a:extLst>
          </p:cNvPr>
          <p:cNvSpPr txBox="1"/>
          <p:nvPr/>
        </p:nvSpPr>
        <p:spPr>
          <a:xfrm>
            <a:off x="6284981" y="477837"/>
            <a:ext cx="574242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Help us render and visualize the CJADC2 app store.</a:t>
            </a:r>
          </a:p>
          <a:p>
            <a:r>
              <a:rPr lang="en-US" sz="1600" dirty="0"/>
              <a:t>“What was your program again? That sounds a lot like XXX”</a:t>
            </a:r>
          </a:p>
          <a:p>
            <a:endParaRPr lang="en-US" sz="1600" dirty="0"/>
          </a:p>
          <a:p>
            <a:r>
              <a:rPr lang="en-US" sz="1600" dirty="0"/>
              <a:t>Me: I’m building the PACAF Sandbox. Focused on Operational to Tactical integration my whole career. I’ve launched off aircraft carriers in an F/A-18 and an improvised runway in an F-22.</a:t>
            </a:r>
          </a:p>
          <a:p>
            <a:endParaRPr lang="en-US" sz="1600" dirty="0"/>
          </a:p>
          <a:p>
            <a:r>
              <a:rPr lang="en-US" sz="1600" dirty="0"/>
              <a:t>Problem: No one has a fully informed conceptual model of all of the “good ideas” trying to help solve “CJADC2”. Siloed efforts mean most people see only a small fraction of the possible solutions currently in work.</a:t>
            </a:r>
          </a:p>
          <a:p>
            <a:endParaRPr lang="en-US" sz="1600" dirty="0"/>
          </a:p>
          <a:p>
            <a:r>
              <a:rPr lang="en-US" sz="1600" dirty="0"/>
              <a:t>Data available: 169 examples to model = apps and technology partners contributing to a complex ecosystem</a:t>
            </a:r>
          </a:p>
          <a:p>
            <a:endParaRPr lang="en-US" sz="1600" dirty="0"/>
          </a:p>
          <a:p>
            <a:r>
              <a:rPr lang="en-US" sz="1600" dirty="0"/>
              <a:t>Idea: An onboarding website to collect and information about solutions. Then rendered as a 3D constellation of interconnected systems of systems.</a:t>
            </a:r>
          </a:p>
          <a:p>
            <a:endParaRPr lang="en-US" sz="1600" dirty="0"/>
          </a:p>
          <a:p>
            <a:r>
              <a:rPr lang="en-US" sz="1600" dirty="0"/>
              <a:t>Why: </a:t>
            </a:r>
            <a:r>
              <a:rPr lang="en-US" sz="1600" b="1" dirty="0"/>
              <a:t>We can finally figure out what everyone is doing.</a:t>
            </a:r>
          </a:p>
          <a:p>
            <a:r>
              <a:rPr lang="en-US" sz="1600" dirty="0"/>
              <a:t>Who can help? Graphic and web designers, marketers, OSI model experts, conceptual model experts, project managers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D56739-0451-5689-A646-4FCF6AA6E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65" y="192981"/>
            <a:ext cx="2181901" cy="24210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0CA2ED-F838-D033-CB33-11A904140910}"/>
              </a:ext>
            </a:extLst>
          </p:cNvPr>
          <p:cNvSpPr txBox="1"/>
          <p:nvPr/>
        </p:nvSpPr>
        <p:spPr>
          <a:xfrm>
            <a:off x="164594" y="2823208"/>
            <a:ext cx="560526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I’ll be primarily in the CUI area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But you can reach me on Discord at: Gu$ (</a:t>
            </a:r>
            <a:r>
              <a:rPr lang="en-US" sz="1600" dirty="0" err="1"/>
              <a:t>magnuzno</a:t>
            </a:r>
            <a:r>
              <a:rPr lang="en-US" sz="1600" dirty="0"/>
              <a:t>)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Created 613 Air Operation Center’s Innovation Cell. Building the PACAF Sandbox to support </a:t>
            </a:r>
            <a:r>
              <a:rPr lang="en-US" sz="1600"/>
              <a:t>a future “</a:t>
            </a:r>
            <a:r>
              <a:rPr lang="en-US" sz="1600" dirty="0" err="1"/>
              <a:t>ShOC</a:t>
            </a:r>
            <a:r>
              <a:rPr lang="en-US" sz="1600" dirty="0"/>
              <a:t>-H.” We have a team of warfighter SME from C3BM, ABMS, STITCHES, TAK, Joint Services and Coalition partner nations.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6157F4B-08B7-1DB2-9B2F-97CEFCE78BC4}"/>
              </a:ext>
            </a:extLst>
          </p:cNvPr>
          <p:cNvSpPr txBox="1">
            <a:spLocks/>
          </p:cNvSpPr>
          <p:nvPr/>
        </p:nvSpPr>
        <p:spPr>
          <a:xfrm>
            <a:off x="2774692" y="403384"/>
            <a:ext cx="3022581" cy="2264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Gu$ Garcia, Maj, HIANG</a:t>
            </a:r>
          </a:p>
          <a:p>
            <a:r>
              <a:rPr lang="en-US" sz="2000" dirty="0"/>
              <a:t>Chief of Technology and Innovation</a:t>
            </a:r>
          </a:p>
          <a:p>
            <a:r>
              <a:rPr lang="en-US" sz="2000" dirty="0"/>
              <a:t>613 Air Ops Center, PACAF</a:t>
            </a:r>
          </a:p>
          <a:p>
            <a:r>
              <a:rPr lang="en-US" sz="2000" dirty="0"/>
              <a:t>Hawaiian Raptor F-22 Pilot</a:t>
            </a:r>
          </a:p>
          <a:p>
            <a:r>
              <a:rPr lang="en-US" sz="2000" dirty="0"/>
              <a:t>TOPGUN Navy Graduate</a:t>
            </a:r>
          </a:p>
          <a:p>
            <a:r>
              <a:rPr lang="en-US" sz="2000" dirty="0"/>
              <a:t>Mechanical Engineer</a:t>
            </a:r>
          </a:p>
        </p:txBody>
      </p:sp>
      <p:pic>
        <p:nvPicPr>
          <p:cNvPr id="10" name="Picture 9" descr="A diagram of a diagram of a cube">
            <a:extLst>
              <a:ext uri="{FF2B5EF4-FFF2-40B4-BE49-F238E27FC236}">
                <a16:creationId xmlns:a16="http://schemas.microsoft.com/office/drawing/2014/main" id="{605006A7-F06F-AB6B-493F-6DAAAE064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953" y="4817627"/>
            <a:ext cx="2834280" cy="17235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520054-E9AA-E2D0-893C-4E334557B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81" y="4661045"/>
            <a:ext cx="2945108" cy="179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44D25-425B-14CD-0666-254A7C9F6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A722-E2ED-7744-B444-4EE0DD075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2050" y="0"/>
            <a:ext cx="4949950" cy="477837"/>
          </a:xfrm>
        </p:spPr>
        <p:txBody>
          <a:bodyPr>
            <a:noAutofit/>
          </a:bodyPr>
          <a:lstStyle/>
          <a:p>
            <a:pPr algn="r"/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BRAVO 11 USE CASE BASEBALL CARD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F0A34-246F-F956-F57A-F72BFA0F6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83096"/>
            <a:ext cx="1828800" cy="37490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>
                <a:solidFill>
                  <a:schemeClr val="bg2">
                    <a:lumMod val="75000"/>
                  </a:schemeClr>
                </a:solidFill>
              </a:rPr>
              <a:t>Bits2Effects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FF892C-F25B-9B11-E133-071807380E20}"/>
              </a:ext>
            </a:extLst>
          </p:cNvPr>
          <p:cNvCxnSpPr/>
          <p:nvPr/>
        </p:nvCxnSpPr>
        <p:spPr>
          <a:xfrm>
            <a:off x="0" y="2770632"/>
            <a:ext cx="5934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09C5B0-DBCE-B397-6EB3-D7B1243A9B71}"/>
              </a:ext>
            </a:extLst>
          </p:cNvPr>
          <p:cNvCxnSpPr>
            <a:cxnSpLocks/>
          </p:cNvCxnSpPr>
          <p:nvPr/>
        </p:nvCxnSpPr>
        <p:spPr>
          <a:xfrm>
            <a:off x="2774693" y="477837"/>
            <a:ext cx="0" cy="2270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936E68-5555-88F7-ED97-D481444BF4FB}"/>
              </a:ext>
            </a:extLst>
          </p:cNvPr>
          <p:cNvCxnSpPr>
            <a:cxnSpLocks/>
          </p:cNvCxnSpPr>
          <p:nvPr/>
        </p:nvCxnSpPr>
        <p:spPr>
          <a:xfrm>
            <a:off x="5934456" y="477837"/>
            <a:ext cx="0" cy="5813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1A4191DF-D981-B316-E835-7906BB03F028}"/>
              </a:ext>
            </a:extLst>
          </p:cNvPr>
          <p:cNvSpPr txBox="1">
            <a:spLocks/>
          </p:cNvSpPr>
          <p:nvPr/>
        </p:nvSpPr>
        <p:spPr>
          <a:xfrm>
            <a:off x="4736592" y="0"/>
            <a:ext cx="2395728" cy="3749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B050"/>
                </a:solidFill>
              </a:rPr>
              <a:t>UNCLASSIFIED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43DD7A43-9552-3480-0DA2-DB6BB599245E}"/>
              </a:ext>
            </a:extLst>
          </p:cNvPr>
          <p:cNvSpPr txBox="1">
            <a:spLocks/>
          </p:cNvSpPr>
          <p:nvPr/>
        </p:nvSpPr>
        <p:spPr>
          <a:xfrm>
            <a:off x="4736592" y="6507005"/>
            <a:ext cx="2395728" cy="3749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B050"/>
                </a:solidFill>
              </a:rPr>
              <a:t>UNCLASSIFIED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EA151C-311E-5078-80D7-C6C43B73527C}"/>
              </a:ext>
            </a:extLst>
          </p:cNvPr>
          <p:cNvSpPr txBox="1"/>
          <p:nvPr/>
        </p:nvSpPr>
        <p:spPr>
          <a:xfrm>
            <a:off x="6284981" y="477837"/>
            <a:ext cx="574242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F-22 Optimized Flying Schedule.</a:t>
            </a:r>
          </a:p>
          <a:p>
            <a:r>
              <a:rPr lang="en-US" sz="1600" dirty="0"/>
              <a:t>“Save us 60-90 man hours every month.”</a:t>
            </a:r>
          </a:p>
          <a:p>
            <a:endParaRPr lang="en-US" sz="1600" dirty="0"/>
          </a:p>
          <a:p>
            <a:r>
              <a:rPr lang="en-US" sz="1600" dirty="0"/>
              <a:t>Me: I’m building “Shadow Operations Center – Hawaii” and the PACAF Sandbox. Focused on Operational to Tactical integration my whole career. I’ve launched off aircraft carriers in an F/A-18 and an improvised runway in an F-22.</a:t>
            </a:r>
          </a:p>
          <a:p>
            <a:endParaRPr lang="en-US" sz="1600" dirty="0"/>
          </a:p>
          <a:p>
            <a:r>
              <a:rPr lang="en-US" sz="1600" dirty="0"/>
              <a:t>Problem: The Hawaiian Raptors spend tremendous manpower building a monthly flying schedule that could easily be automated.</a:t>
            </a:r>
          </a:p>
          <a:p>
            <a:endParaRPr lang="en-US" sz="1600" dirty="0"/>
          </a:p>
          <a:p>
            <a:r>
              <a:rPr lang="en-US" sz="1600" dirty="0"/>
              <a:t>Data available: Details Years of monthly and annual flying schedules and training requirements. </a:t>
            </a:r>
          </a:p>
          <a:p>
            <a:endParaRPr lang="en-US" sz="1600" dirty="0"/>
          </a:p>
          <a:p>
            <a:r>
              <a:rPr lang="en-US" sz="1600" dirty="0"/>
              <a:t>Idea: Proof of concept to automate the production of this complex schedule.</a:t>
            </a:r>
          </a:p>
          <a:p>
            <a:endParaRPr lang="en-US" sz="1600" dirty="0"/>
          </a:p>
          <a:p>
            <a:r>
              <a:rPr lang="en-US" sz="1600" dirty="0"/>
              <a:t>Why: </a:t>
            </a:r>
            <a:r>
              <a:rPr lang="en-US" sz="1600" b="1" dirty="0"/>
              <a:t>We can finally figure out what everyone is doing.</a:t>
            </a:r>
          </a:p>
          <a:p>
            <a:r>
              <a:rPr lang="en-US" sz="1600" dirty="0"/>
              <a:t>Who can help? Graphic and web designers, marketers, OSI model experts, conceptual model experts, project managers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F6C7C6-09AC-AED7-B338-26C6C870F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65" y="192981"/>
            <a:ext cx="2181901" cy="24210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E56448-F883-3854-6031-04F4BDD0F746}"/>
              </a:ext>
            </a:extLst>
          </p:cNvPr>
          <p:cNvSpPr txBox="1"/>
          <p:nvPr/>
        </p:nvSpPr>
        <p:spPr>
          <a:xfrm>
            <a:off x="164594" y="2823208"/>
            <a:ext cx="560526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I’ll be primarily in the CUI area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Reach me on Discord: Gu$ (</a:t>
            </a:r>
            <a:r>
              <a:rPr lang="en-US" sz="1600" dirty="0" err="1"/>
              <a:t>magnuzno</a:t>
            </a:r>
            <a:r>
              <a:rPr lang="en-US" sz="1600" dirty="0"/>
              <a:t>)   Signal: 808-431-1295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Created 613 Air Operation Center’s Innovation Cell. Building Shadow Operations Center – Hickam and the PACAF Sandbox. We have a team of warfighter SME from C3BM, ABMS, STITCHES, TAK, Joint Services and Coalition partner nations.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8754770-F2DB-FF31-CD85-21E1E9654AC9}"/>
              </a:ext>
            </a:extLst>
          </p:cNvPr>
          <p:cNvSpPr txBox="1">
            <a:spLocks/>
          </p:cNvSpPr>
          <p:nvPr/>
        </p:nvSpPr>
        <p:spPr>
          <a:xfrm>
            <a:off x="2774692" y="403384"/>
            <a:ext cx="3022581" cy="2264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Gu$ Garcia, Maj, HIANG</a:t>
            </a:r>
          </a:p>
          <a:p>
            <a:r>
              <a:rPr lang="en-US" sz="2000" dirty="0"/>
              <a:t>Chief of Technology and Innovation</a:t>
            </a:r>
          </a:p>
          <a:p>
            <a:r>
              <a:rPr lang="en-US" sz="2000" dirty="0"/>
              <a:t>613 Air Ops Center, PACAF</a:t>
            </a:r>
          </a:p>
          <a:p>
            <a:r>
              <a:rPr lang="en-US" sz="2000" dirty="0"/>
              <a:t>Hawaiian Raptor F-22 Pilot</a:t>
            </a:r>
          </a:p>
          <a:p>
            <a:r>
              <a:rPr lang="en-US" sz="2000" dirty="0"/>
              <a:t>TOPGUN Navy Graduate</a:t>
            </a:r>
          </a:p>
          <a:p>
            <a:r>
              <a:rPr lang="en-US" sz="2000" dirty="0"/>
              <a:t>Mechanical Engineer</a:t>
            </a:r>
          </a:p>
        </p:txBody>
      </p:sp>
    </p:spTree>
    <p:extLst>
      <p:ext uri="{BB962C8B-B14F-4D97-AF65-F5344CB8AC3E}">
        <p14:creationId xmlns:p14="http://schemas.microsoft.com/office/powerpoint/2010/main" val="725300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331b18d-2d87-48ef-a35f-ac8818ebf9b4}" enabled="0" method="" siteId="{8331b18d-2d87-48ef-a35f-ac8818ebf9b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864</Words>
  <Application>Microsoft Office PowerPoint</Application>
  <PresentationFormat>Widescreen</PresentationFormat>
  <Paragraphs>85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ARRIVE PREPARED TO BRIEF  Rehearse in front of a clock  Print page two out for the event so others can find your team and email a copy to saf.cn.bravo@us.af.mil for our records</vt:lpstr>
      <vt:lpstr>BRAVO 11 USE CASE BASEBALL CARD</vt:lpstr>
      <vt:lpstr>BRAVO 11 USE CASE BASEBALL CARD</vt:lpstr>
      <vt:lpstr>BRAVO 11 USE CASE BASEBALL CARD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PREPARE TO BRIEF AT THE FOLLOWING TEMPLATE</dc:title>
  <dc:creator>HORNE, CULLEY R Maj USAF AFSOC 1 SOW/DTL</dc:creator>
  <cp:lastModifiedBy>Paul Garcia</cp:lastModifiedBy>
  <cp:revision>5</cp:revision>
  <cp:lastPrinted>2024-02-05T16:27:20Z</cp:lastPrinted>
  <dcterms:created xsi:type="dcterms:W3CDTF">2024-01-31T20:00:51Z</dcterms:created>
  <dcterms:modified xsi:type="dcterms:W3CDTF">2024-02-05T16:45:16Z</dcterms:modified>
</cp:coreProperties>
</file>