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77" r:id="rId5"/>
    <p:sldId id="270" r:id="rId6"/>
    <p:sldId id="271" r:id="rId7"/>
    <p:sldId id="272" r:id="rId8"/>
    <p:sldId id="274" r:id="rId9"/>
    <p:sldId id="273" r:id="rId10"/>
    <p:sldId id="269" r:id="rId11"/>
    <p:sldId id="279" r:id="rId12"/>
    <p:sldId id="276" r:id="rId13"/>
    <p:sldId id="278" r:id="rId14"/>
    <p:sldId id="266" r:id="rId15"/>
    <p:sldId id="265" r:id="rId16"/>
    <p:sldId id="259" r:id="rId17"/>
    <p:sldId id="260" r:id="rId18"/>
    <p:sldId id="261" r:id="rId19"/>
    <p:sldId id="262" r:id="rId20"/>
    <p:sldId id="263" r:id="rId21"/>
    <p:sldId id="264"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D2A1E3-ADC4-43FA-B5AC-FA03AB77EA31}" v="13" dt="2024-09-07T01:27:16.27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52" autoAdjust="0"/>
  </p:normalViewPr>
  <p:slideViewPr>
    <p:cSldViewPr snapToGrid="0">
      <p:cViewPr varScale="1">
        <p:scale>
          <a:sx n="60" d="100"/>
          <a:sy n="60" d="100"/>
        </p:scale>
        <p:origin x="2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Garcia" userId="c149ffe81ee9621e" providerId="LiveId" clId="{89D2A1E3-ADC4-43FA-B5AC-FA03AB77EA31}"/>
    <pc:docChg chg="undo redo custSel addSld delSld modSld sldOrd">
      <pc:chgData name="Paul Garcia" userId="c149ffe81ee9621e" providerId="LiveId" clId="{89D2A1E3-ADC4-43FA-B5AC-FA03AB77EA31}" dt="2024-09-07T01:30:35.951" v="10999" actId="20577"/>
      <pc:docMkLst>
        <pc:docMk/>
      </pc:docMkLst>
      <pc:sldChg chg="addSp modSp mod">
        <pc:chgData name="Paul Garcia" userId="c149ffe81ee9621e" providerId="LiveId" clId="{89D2A1E3-ADC4-43FA-B5AC-FA03AB77EA31}" dt="2024-09-07T01:30:35.951" v="10999" actId="20577"/>
        <pc:sldMkLst>
          <pc:docMk/>
          <pc:sldMk cId="0" sldId="256"/>
        </pc:sldMkLst>
        <pc:spChg chg="add mod">
          <ac:chgData name="Paul Garcia" userId="c149ffe81ee9621e" providerId="LiveId" clId="{89D2A1E3-ADC4-43FA-B5AC-FA03AB77EA31}" dt="2024-09-07T01:30:35.951" v="10999" actId="20577"/>
          <ac:spMkLst>
            <pc:docMk/>
            <pc:sldMk cId="0" sldId="256"/>
            <ac:spMk id="2" creationId="{AE124688-173F-2E70-0799-33D3D1A9F7CC}"/>
          </ac:spMkLst>
        </pc:spChg>
        <pc:spChg chg="mod">
          <ac:chgData name="Paul Garcia" userId="c149ffe81ee9621e" providerId="LiveId" clId="{89D2A1E3-ADC4-43FA-B5AC-FA03AB77EA31}" dt="2024-09-06T21:50:56.509" v="1430" actId="27636"/>
          <ac:spMkLst>
            <pc:docMk/>
            <pc:sldMk cId="0" sldId="256"/>
            <ac:spMk id="119" creationId="{00000000-0000-0000-0000-000000000000}"/>
          </ac:spMkLst>
        </pc:spChg>
      </pc:sldChg>
      <pc:sldChg chg="addSp delSp modSp mod">
        <pc:chgData name="Paul Garcia" userId="c149ffe81ee9621e" providerId="LiveId" clId="{89D2A1E3-ADC4-43FA-B5AC-FA03AB77EA31}" dt="2024-09-07T00:27:38.772" v="7290" actId="20577"/>
        <pc:sldMkLst>
          <pc:docMk/>
          <pc:sldMk cId="0" sldId="257"/>
        </pc:sldMkLst>
        <pc:spChg chg="add">
          <ac:chgData name="Paul Garcia" userId="c149ffe81ee9621e" providerId="LiveId" clId="{89D2A1E3-ADC4-43FA-B5AC-FA03AB77EA31}" dt="2024-09-06T22:10:41.845" v="1844"/>
          <ac:spMkLst>
            <pc:docMk/>
            <pc:sldMk cId="0" sldId="257"/>
            <ac:spMk id="2" creationId="{CCB010FF-8A09-A7F1-610E-F8E215505FF9}"/>
          </ac:spMkLst>
        </pc:spChg>
        <pc:spChg chg="add">
          <ac:chgData name="Paul Garcia" userId="c149ffe81ee9621e" providerId="LiveId" clId="{89D2A1E3-ADC4-43FA-B5AC-FA03AB77EA31}" dt="2024-09-06T22:10:45.424" v="1845"/>
          <ac:spMkLst>
            <pc:docMk/>
            <pc:sldMk cId="0" sldId="257"/>
            <ac:spMk id="3" creationId="{DA92E90D-D522-A235-882E-316AED7CBEDD}"/>
          </ac:spMkLst>
        </pc:spChg>
        <pc:spChg chg="add del mod">
          <ac:chgData name="Paul Garcia" userId="c149ffe81ee9621e" providerId="LiveId" clId="{89D2A1E3-ADC4-43FA-B5AC-FA03AB77EA31}" dt="2024-09-06T22:11:50.361" v="1945" actId="478"/>
          <ac:spMkLst>
            <pc:docMk/>
            <pc:sldMk cId="0" sldId="257"/>
            <ac:spMk id="5" creationId="{47A033A3-6BBC-064C-ADC7-E06335B9F089}"/>
          </ac:spMkLst>
        </pc:spChg>
        <pc:spChg chg="mod">
          <ac:chgData name="Paul Garcia" userId="c149ffe81ee9621e" providerId="LiveId" clId="{89D2A1E3-ADC4-43FA-B5AC-FA03AB77EA31}" dt="2024-09-06T22:10:31.232" v="1841" actId="404"/>
          <ac:spMkLst>
            <pc:docMk/>
            <pc:sldMk cId="0" sldId="257"/>
            <ac:spMk id="121" creationId="{00000000-0000-0000-0000-000000000000}"/>
          </ac:spMkLst>
        </pc:spChg>
        <pc:spChg chg="mod">
          <ac:chgData name="Paul Garcia" userId="c149ffe81ee9621e" providerId="LiveId" clId="{89D2A1E3-ADC4-43FA-B5AC-FA03AB77EA31}" dt="2024-09-07T00:27:38.772" v="7290" actId="20577"/>
          <ac:spMkLst>
            <pc:docMk/>
            <pc:sldMk cId="0" sldId="257"/>
            <ac:spMk id="122" creationId="{00000000-0000-0000-0000-000000000000}"/>
          </ac:spMkLst>
        </pc:spChg>
      </pc:sldChg>
      <pc:sldChg chg="addSp delSp modSp mod">
        <pc:chgData name="Paul Garcia" userId="c149ffe81ee9621e" providerId="LiveId" clId="{89D2A1E3-ADC4-43FA-B5AC-FA03AB77EA31}" dt="2024-09-07T00:50:45.990" v="9387" actId="20577"/>
        <pc:sldMkLst>
          <pc:docMk/>
          <pc:sldMk cId="0" sldId="258"/>
        </pc:sldMkLst>
        <pc:spChg chg="add mod">
          <ac:chgData name="Paul Garcia" userId="c149ffe81ee9621e" providerId="LiveId" clId="{89D2A1E3-ADC4-43FA-B5AC-FA03AB77EA31}" dt="2024-09-07T00:40:30.482" v="8523" actId="20577"/>
          <ac:spMkLst>
            <pc:docMk/>
            <pc:sldMk cId="0" sldId="258"/>
            <ac:spMk id="2" creationId="{1B14754C-200C-8E02-A40F-EF73E051AB94}"/>
          </ac:spMkLst>
        </pc:spChg>
        <pc:spChg chg="add mod">
          <ac:chgData name="Paul Garcia" userId="c149ffe81ee9621e" providerId="LiveId" clId="{89D2A1E3-ADC4-43FA-B5AC-FA03AB77EA31}" dt="2024-09-07T00:50:45.990" v="9387" actId="20577"/>
          <ac:spMkLst>
            <pc:docMk/>
            <pc:sldMk cId="0" sldId="258"/>
            <ac:spMk id="4" creationId="{50A434DD-D092-5AC0-E9FE-5D096BD46F36}"/>
          </ac:spMkLst>
        </pc:spChg>
        <pc:spChg chg="add">
          <ac:chgData name="Paul Garcia" userId="c149ffe81ee9621e" providerId="LiveId" clId="{89D2A1E3-ADC4-43FA-B5AC-FA03AB77EA31}" dt="2024-09-06T22:12:33.744" v="1977"/>
          <ac:spMkLst>
            <pc:docMk/>
            <pc:sldMk cId="0" sldId="258"/>
            <ac:spMk id="5" creationId="{E3F8DC1D-C75C-D5D5-9EA5-D8C1011A6D53}"/>
          </ac:spMkLst>
        </pc:spChg>
        <pc:spChg chg="mod">
          <ac:chgData name="Paul Garcia" userId="c149ffe81ee9621e" providerId="LiveId" clId="{89D2A1E3-ADC4-43FA-B5AC-FA03AB77EA31}" dt="2024-09-07T00:25:04.090" v="7076" actId="20577"/>
          <ac:spMkLst>
            <pc:docMk/>
            <pc:sldMk cId="0" sldId="258"/>
            <ac:spMk id="124" creationId="{00000000-0000-0000-0000-000000000000}"/>
          </ac:spMkLst>
        </pc:spChg>
        <pc:spChg chg="del mod">
          <ac:chgData name="Paul Garcia" userId="c149ffe81ee9621e" providerId="LiveId" clId="{89D2A1E3-ADC4-43FA-B5AC-FA03AB77EA31}" dt="2024-09-06T21:46:39.638" v="1330" actId="478"/>
          <ac:spMkLst>
            <pc:docMk/>
            <pc:sldMk cId="0" sldId="258"/>
            <ac:spMk id="125" creationId="{00000000-0000-0000-0000-000000000000}"/>
          </ac:spMkLst>
        </pc:spChg>
        <pc:picChg chg="add del mod">
          <ac:chgData name="Paul Garcia" userId="c149ffe81ee9621e" providerId="LiveId" clId="{89D2A1E3-ADC4-43FA-B5AC-FA03AB77EA31}" dt="2024-09-06T23:36:18.157" v="6960" actId="478"/>
          <ac:picMkLst>
            <pc:docMk/>
            <pc:sldMk cId="0" sldId="258"/>
            <ac:picMk id="4" creationId="{7FB05978-2D03-46B9-5AF4-346949020F36}"/>
          </ac:picMkLst>
        </pc:picChg>
      </pc:sldChg>
      <pc:sldChg chg="addSp modSp new mod">
        <pc:chgData name="Paul Garcia" userId="c149ffe81ee9621e" providerId="LiveId" clId="{89D2A1E3-ADC4-43FA-B5AC-FA03AB77EA31}" dt="2024-09-06T21:55:37.342" v="1784" actId="1076"/>
        <pc:sldMkLst>
          <pc:docMk/>
          <pc:sldMk cId="2247422241" sldId="265"/>
        </pc:sldMkLst>
        <pc:picChg chg="add mod">
          <ac:chgData name="Paul Garcia" userId="c149ffe81ee9621e" providerId="LiveId" clId="{89D2A1E3-ADC4-43FA-B5AC-FA03AB77EA31}" dt="2024-09-06T21:55:37.342" v="1784" actId="1076"/>
          <ac:picMkLst>
            <pc:docMk/>
            <pc:sldMk cId="2247422241" sldId="265"/>
            <ac:picMk id="5" creationId="{29D095C5-D6AC-C083-6C36-AAE8A91BC0EC}"/>
          </ac:picMkLst>
        </pc:picChg>
      </pc:sldChg>
      <pc:sldChg chg="addSp delSp modSp new mod">
        <pc:chgData name="Paul Garcia" userId="c149ffe81ee9621e" providerId="LiveId" clId="{89D2A1E3-ADC4-43FA-B5AC-FA03AB77EA31}" dt="2024-09-06T22:00:39.454" v="1794" actId="1076"/>
        <pc:sldMkLst>
          <pc:docMk/>
          <pc:sldMk cId="766238024" sldId="266"/>
        </pc:sldMkLst>
        <pc:spChg chg="del">
          <ac:chgData name="Paul Garcia" userId="c149ffe81ee9621e" providerId="LiveId" clId="{89D2A1E3-ADC4-43FA-B5AC-FA03AB77EA31}" dt="2024-09-06T22:00:32.757" v="1792" actId="478"/>
          <ac:spMkLst>
            <pc:docMk/>
            <pc:sldMk cId="766238024" sldId="266"/>
            <ac:spMk id="2" creationId="{861BAD93-01E6-2CF4-F225-3D7CA13CB4E0}"/>
          </ac:spMkLst>
        </pc:spChg>
        <pc:spChg chg="del">
          <ac:chgData name="Paul Garcia" userId="c149ffe81ee9621e" providerId="LiveId" clId="{89D2A1E3-ADC4-43FA-B5AC-FA03AB77EA31}" dt="2024-09-06T22:00:32.757" v="1792" actId="478"/>
          <ac:spMkLst>
            <pc:docMk/>
            <pc:sldMk cId="766238024" sldId="266"/>
            <ac:spMk id="3" creationId="{E07F88C2-ACF9-A371-3B99-5CC1FE9ACF51}"/>
          </ac:spMkLst>
        </pc:spChg>
        <pc:spChg chg="add mod">
          <ac:chgData name="Paul Garcia" userId="c149ffe81ee9621e" providerId="LiveId" clId="{89D2A1E3-ADC4-43FA-B5AC-FA03AB77EA31}" dt="2024-09-06T22:00:39.454" v="1794" actId="1076"/>
          <ac:spMkLst>
            <pc:docMk/>
            <pc:sldMk cId="766238024" sldId="266"/>
            <ac:spMk id="5" creationId="{D0AF52AE-74AF-DBD1-508F-7CD356CAB04B}"/>
          </ac:spMkLst>
        </pc:spChg>
      </pc:sldChg>
      <pc:sldChg chg="modSp add del mod">
        <pc:chgData name="Paul Garcia" userId="c149ffe81ee9621e" providerId="LiveId" clId="{89D2A1E3-ADC4-43FA-B5AC-FA03AB77EA31}" dt="2024-09-06T23:36:53.262" v="6968" actId="47"/>
        <pc:sldMkLst>
          <pc:docMk/>
          <pc:sldMk cId="1422865521" sldId="267"/>
        </pc:sldMkLst>
        <pc:spChg chg="mod">
          <ac:chgData name="Paul Garcia" userId="c149ffe81ee9621e" providerId="LiveId" clId="{89D2A1E3-ADC4-43FA-B5AC-FA03AB77EA31}" dt="2024-09-06T23:36:41.722" v="6962" actId="27636"/>
          <ac:spMkLst>
            <pc:docMk/>
            <pc:sldMk cId="1422865521" sldId="267"/>
            <ac:spMk id="2" creationId="{1B14754C-200C-8E02-A40F-EF73E051AB94}"/>
          </ac:spMkLst>
        </pc:spChg>
      </pc:sldChg>
      <pc:sldChg chg="addSp delSp modSp new del mod ord">
        <pc:chgData name="Paul Garcia" userId="c149ffe81ee9621e" providerId="LiveId" clId="{89D2A1E3-ADC4-43FA-B5AC-FA03AB77EA31}" dt="2024-09-07T01:20:54.803" v="9948" actId="47"/>
        <pc:sldMkLst>
          <pc:docMk/>
          <pc:sldMk cId="92690898" sldId="268"/>
        </pc:sldMkLst>
        <pc:spChg chg="mod">
          <ac:chgData name="Paul Garcia" userId="c149ffe81ee9621e" providerId="LiveId" clId="{89D2A1E3-ADC4-43FA-B5AC-FA03AB77EA31}" dt="2024-09-06T22:15:38.526" v="2167" actId="20577"/>
          <ac:spMkLst>
            <pc:docMk/>
            <pc:sldMk cId="92690898" sldId="268"/>
            <ac:spMk id="2" creationId="{DA47E351-7B44-DB45-1729-FACE49E37051}"/>
          </ac:spMkLst>
        </pc:spChg>
        <pc:spChg chg="mod">
          <ac:chgData name="Paul Garcia" userId="c149ffe81ee9621e" providerId="LiveId" clId="{89D2A1E3-ADC4-43FA-B5AC-FA03AB77EA31}" dt="2024-09-07T01:20:53.304" v="9947" actId="21"/>
          <ac:spMkLst>
            <pc:docMk/>
            <pc:sldMk cId="92690898" sldId="268"/>
            <ac:spMk id="3" creationId="{3D0B4027-9490-544D-37D2-AD42281B0594}"/>
          </ac:spMkLst>
        </pc:spChg>
        <pc:spChg chg="add del">
          <ac:chgData name="Paul Garcia" userId="c149ffe81ee9621e" providerId="LiveId" clId="{89D2A1E3-ADC4-43FA-B5AC-FA03AB77EA31}" dt="2024-09-07T00:43:29.403" v="8794" actId="22"/>
          <ac:spMkLst>
            <pc:docMk/>
            <pc:sldMk cId="92690898" sldId="268"/>
            <ac:spMk id="5" creationId="{754296F6-5016-27BC-C902-140D71CEE0E9}"/>
          </ac:spMkLst>
        </pc:spChg>
      </pc:sldChg>
      <pc:sldChg chg="modSp new mod">
        <pc:chgData name="Paul Garcia" userId="c149ffe81ee9621e" providerId="LiveId" clId="{89D2A1E3-ADC4-43FA-B5AC-FA03AB77EA31}" dt="2024-09-06T23:33:36.139" v="6497" actId="6549"/>
        <pc:sldMkLst>
          <pc:docMk/>
          <pc:sldMk cId="4149605971" sldId="269"/>
        </pc:sldMkLst>
        <pc:spChg chg="mod">
          <ac:chgData name="Paul Garcia" userId="c149ffe81ee9621e" providerId="LiveId" clId="{89D2A1E3-ADC4-43FA-B5AC-FA03AB77EA31}" dt="2024-09-06T23:30:50.402" v="6017" actId="20577"/>
          <ac:spMkLst>
            <pc:docMk/>
            <pc:sldMk cId="4149605971" sldId="269"/>
            <ac:spMk id="2" creationId="{11C3D492-FC4D-ECFA-F7AE-2F3A1C27A65B}"/>
          </ac:spMkLst>
        </pc:spChg>
        <pc:spChg chg="mod">
          <ac:chgData name="Paul Garcia" userId="c149ffe81ee9621e" providerId="LiveId" clId="{89D2A1E3-ADC4-43FA-B5AC-FA03AB77EA31}" dt="2024-09-06T23:33:36.139" v="6497" actId="6549"/>
          <ac:spMkLst>
            <pc:docMk/>
            <pc:sldMk cId="4149605971" sldId="269"/>
            <ac:spMk id="3" creationId="{A9C3476A-3B01-0300-0D58-160B16524708}"/>
          </ac:spMkLst>
        </pc:spChg>
      </pc:sldChg>
      <pc:sldChg chg="modSp new mod">
        <pc:chgData name="Paul Garcia" userId="c149ffe81ee9621e" providerId="LiveId" clId="{89D2A1E3-ADC4-43FA-B5AC-FA03AB77EA31}" dt="2024-09-07T00:47:32.053" v="9297" actId="113"/>
        <pc:sldMkLst>
          <pc:docMk/>
          <pc:sldMk cId="928530195" sldId="270"/>
        </pc:sldMkLst>
        <pc:spChg chg="mod">
          <ac:chgData name="Paul Garcia" userId="c149ffe81ee9621e" providerId="LiveId" clId="{89D2A1E3-ADC4-43FA-B5AC-FA03AB77EA31}" dt="2024-09-06T23:13:18.337" v="3217" actId="20577"/>
          <ac:spMkLst>
            <pc:docMk/>
            <pc:sldMk cId="928530195" sldId="270"/>
            <ac:spMk id="2" creationId="{F7AC1E8A-A5C0-396C-9BC4-73E53D1E704F}"/>
          </ac:spMkLst>
        </pc:spChg>
        <pc:spChg chg="mod">
          <ac:chgData name="Paul Garcia" userId="c149ffe81ee9621e" providerId="LiveId" clId="{89D2A1E3-ADC4-43FA-B5AC-FA03AB77EA31}" dt="2024-09-07T00:47:32.053" v="9297" actId="113"/>
          <ac:spMkLst>
            <pc:docMk/>
            <pc:sldMk cId="928530195" sldId="270"/>
            <ac:spMk id="3" creationId="{7284F024-355D-DDF3-FDB6-F607540EA961}"/>
          </ac:spMkLst>
        </pc:spChg>
      </pc:sldChg>
      <pc:sldChg chg="modSp new mod">
        <pc:chgData name="Paul Garcia" userId="c149ffe81ee9621e" providerId="LiveId" clId="{89D2A1E3-ADC4-43FA-B5AC-FA03AB77EA31}" dt="2024-09-07T01:21:17.612" v="9957" actId="20577"/>
        <pc:sldMkLst>
          <pc:docMk/>
          <pc:sldMk cId="3061256267" sldId="271"/>
        </pc:sldMkLst>
        <pc:spChg chg="mod">
          <ac:chgData name="Paul Garcia" userId="c149ffe81ee9621e" providerId="LiveId" clId="{89D2A1E3-ADC4-43FA-B5AC-FA03AB77EA31}" dt="2024-09-06T23:16:44.599" v="3762" actId="20577"/>
          <ac:spMkLst>
            <pc:docMk/>
            <pc:sldMk cId="3061256267" sldId="271"/>
            <ac:spMk id="2" creationId="{E81BDCB6-75CB-B49F-4986-4260C2382BDE}"/>
          </ac:spMkLst>
        </pc:spChg>
        <pc:spChg chg="mod">
          <ac:chgData name="Paul Garcia" userId="c149ffe81ee9621e" providerId="LiveId" clId="{89D2A1E3-ADC4-43FA-B5AC-FA03AB77EA31}" dt="2024-09-07T01:21:17.612" v="9957" actId="20577"/>
          <ac:spMkLst>
            <pc:docMk/>
            <pc:sldMk cId="3061256267" sldId="271"/>
            <ac:spMk id="3" creationId="{C2FB69E2-DF06-A446-E726-D1EE483497A5}"/>
          </ac:spMkLst>
        </pc:spChg>
      </pc:sldChg>
      <pc:sldChg chg="modSp new mod">
        <pc:chgData name="Paul Garcia" userId="c149ffe81ee9621e" providerId="LiveId" clId="{89D2A1E3-ADC4-43FA-B5AC-FA03AB77EA31}" dt="2024-09-07T00:56:14.663" v="9865" actId="6549"/>
        <pc:sldMkLst>
          <pc:docMk/>
          <pc:sldMk cId="336355354" sldId="272"/>
        </pc:sldMkLst>
        <pc:spChg chg="mod">
          <ac:chgData name="Paul Garcia" userId="c149ffe81ee9621e" providerId="LiveId" clId="{89D2A1E3-ADC4-43FA-B5AC-FA03AB77EA31}" dt="2024-09-07T00:51:51.796" v="9426" actId="20577"/>
          <ac:spMkLst>
            <pc:docMk/>
            <pc:sldMk cId="336355354" sldId="272"/>
            <ac:spMk id="2" creationId="{38781004-A80A-CDD5-5F37-DDB1641B00BC}"/>
          </ac:spMkLst>
        </pc:spChg>
        <pc:spChg chg="mod">
          <ac:chgData name="Paul Garcia" userId="c149ffe81ee9621e" providerId="LiveId" clId="{89D2A1E3-ADC4-43FA-B5AC-FA03AB77EA31}" dt="2024-09-07T00:56:14.663" v="9865" actId="6549"/>
          <ac:spMkLst>
            <pc:docMk/>
            <pc:sldMk cId="336355354" sldId="272"/>
            <ac:spMk id="3" creationId="{B1894021-8EAB-6979-12AB-6FA9AD0D5B03}"/>
          </ac:spMkLst>
        </pc:spChg>
      </pc:sldChg>
      <pc:sldChg chg="modSp new mod">
        <pc:chgData name="Paul Garcia" userId="c149ffe81ee9621e" providerId="LiveId" clId="{89D2A1E3-ADC4-43FA-B5AC-FA03AB77EA31}" dt="2024-09-07T01:23:36.488" v="10110"/>
        <pc:sldMkLst>
          <pc:docMk/>
          <pc:sldMk cId="2780586671" sldId="273"/>
        </pc:sldMkLst>
        <pc:spChg chg="mod">
          <ac:chgData name="Paul Garcia" userId="c149ffe81ee9621e" providerId="LiveId" clId="{89D2A1E3-ADC4-43FA-B5AC-FA03AB77EA31}" dt="2024-09-06T23:25:30.564" v="5187" actId="20577"/>
          <ac:spMkLst>
            <pc:docMk/>
            <pc:sldMk cId="2780586671" sldId="273"/>
            <ac:spMk id="2" creationId="{148B118C-F9E3-75E0-D403-8A5E4A2A5E1C}"/>
          </ac:spMkLst>
        </pc:spChg>
        <pc:spChg chg="mod">
          <ac:chgData name="Paul Garcia" userId="c149ffe81ee9621e" providerId="LiveId" clId="{89D2A1E3-ADC4-43FA-B5AC-FA03AB77EA31}" dt="2024-09-07T01:23:36.488" v="10110"/>
          <ac:spMkLst>
            <pc:docMk/>
            <pc:sldMk cId="2780586671" sldId="273"/>
            <ac:spMk id="3" creationId="{E0CFAF52-2154-9C95-263C-0DEC00504E0F}"/>
          </ac:spMkLst>
        </pc:spChg>
      </pc:sldChg>
      <pc:sldChg chg="modSp new mod ord">
        <pc:chgData name="Paul Garcia" userId="c149ffe81ee9621e" providerId="LiveId" clId="{89D2A1E3-ADC4-43FA-B5AC-FA03AB77EA31}" dt="2024-09-07T00:57:07.193" v="9929" actId="20577"/>
        <pc:sldMkLst>
          <pc:docMk/>
          <pc:sldMk cId="3175144016" sldId="274"/>
        </pc:sldMkLst>
        <pc:spChg chg="mod">
          <ac:chgData name="Paul Garcia" userId="c149ffe81ee9621e" providerId="LiveId" clId="{89D2A1E3-ADC4-43FA-B5AC-FA03AB77EA31}" dt="2024-09-07T00:57:07.193" v="9929" actId="20577"/>
          <ac:spMkLst>
            <pc:docMk/>
            <pc:sldMk cId="3175144016" sldId="274"/>
            <ac:spMk id="2" creationId="{A1D08428-E799-61B2-A569-EE4788B51E84}"/>
          </ac:spMkLst>
        </pc:spChg>
        <pc:spChg chg="mod">
          <ac:chgData name="Paul Garcia" userId="c149ffe81ee9621e" providerId="LiveId" clId="{89D2A1E3-ADC4-43FA-B5AC-FA03AB77EA31}" dt="2024-09-06T23:29:34.393" v="5935" actId="20577"/>
          <ac:spMkLst>
            <pc:docMk/>
            <pc:sldMk cId="3175144016" sldId="274"/>
            <ac:spMk id="3" creationId="{7C7DB45D-5933-EA97-C063-508B419D9E05}"/>
          </ac:spMkLst>
        </pc:spChg>
      </pc:sldChg>
      <pc:sldChg chg="modSp new del mod">
        <pc:chgData name="Paul Garcia" userId="c149ffe81ee9621e" providerId="LiveId" clId="{89D2A1E3-ADC4-43FA-B5AC-FA03AB77EA31}" dt="2024-09-07T00:56:50.889" v="9919" actId="47"/>
        <pc:sldMkLst>
          <pc:docMk/>
          <pc:sldMk cId="3669464507" sldId="275"/>
        </pc:sldMkLst>
        <pc:spChg chg="mod">
          <ac:chgData name="Paul Garcia" userId="c149ffe81ee9621e" providerId="LiveId" clId="{89D2A1E3-ADC4-43FA-B5AC-FA03AB77EA31}" dt="2024-09-06T23:29:46.337" v="5957" actId="20577"/>
          <ac:spMkLst>
            <pc:docMk/>
            <pc:sldMk cId="3669464507" sldId="275"/>
            <ac:spMk id="2" creationId="{EA7DF370-4CD2-9EC4-8A4C-E1B79D313DAD}"/>
          </ac:spMkLst>
        </pc:spChg>
        <pc:spChg chg="mod">
          <ac:chgData name="Paul Garcia" userId="c149ffe81ee9621e" providerId="LiveId" clId="{89D2A1E3-ADC4-43FA-B5AC-FA03AB77EA31}" dt="2024-09-06T23:30:15.906" v="5995" actId="20577"/>
          <ac:spMkLst>
            <pc:docMk/>
            <pc:sldMk cId="3669464507" sldId="275"/>
            <ac:spMk id="3" creationId="{3957417D-960D-F2FE-51CC-31FF14B1B7B9}"/>
          </ac:spMkLst>
        </pc:spChg>
      </pc:sldChg>
      <pc:sldChg chg="modSp new mod">
        <pc:chgData name="Paul Garcia" userId="c149ffe81ee9621e" providerId="LiveId" clId="{89D2A1E3-ADC4-43FA-B5AC-FA03AB77EA31}" dt="2024-09-06T23:36:02.492" v="6959" actId="20577"/>
        <pc:sldMkLst>
          <pc:docMk/>
          <pc:sldMk cId="1604566386" sldId="276"/>
        </pc:sldMkLst>
        <pc:spChg chg="mod">
          <ac:chgData name="Paul Garcia" userId="c149ffe81ee9621e" providerId="LiveId" clId="{89D2A1E3-ADC4-43FA-B5AC-FA03AB77EA31}" dt="2024-09-06T23:34:34.203" v="6701" actId="20577"/>
          <ac:spMkLst>
            <pc:docMk/>
            <pc:sldMk cId="1604566386" sldId="276"/>
            <ac:spMk id="2" creationId="{269E9DF9-12A5-E913-F044-095EDF48D949}"/>
          </ac:spMkLst>
        </pc:spChg>
        <pc:spChg chg="mod">
          <ac:chgData name="Paul Garcia" userId="c149ffe81ee9621e" providerId="LiveId" clId="{89D2A1E3-ADC4-43FA-B5AC-FA03AB77EA31}" dt="2024-09-06T23:36:02.492" v="6959" actId="20577"/>
          <ac:spMkLst>
            <pc:docMk/>
            <pc:sldMk cId="1604566386" sldId="276"/>
            <ac:spMk id="3" creationId="{909A82FF-F707-04F2-038C-1B53347054F8}"/>
          </ac:spMkLst>
        </pc:spChg>
      </pc:sldChg>
      <pc:sldChg chg="modSp add mod">
        <pc:chgData name="Paul Garcia" userId="c149ffe81ee9621e" providerId="LiveId" clId="{89D2A1E3-ADC4-43FA-B5AC-FA03AB77EA31}" dt="2024-09-07T00:45:19.907" v="9121" actId="313"/>
        <pc:sldMkLst>
          <pc:docMk/>
          <pc:sldMk cId="2676066956" sldId="277"/>
        </pc:sldMkLst>
        <pc:spChg chg="mod">
          <ac:chgData name="Paul Garcia" userId="c149ffe81ee9621e" providerId="LiveId" clId="{89D2A1E3-ADC4-43FA-B5AC-FA03AB77EA31}" dt="2024-09-07T00:45:19.907" v="9121" actId="313"/>
          <ac:spMkLst>
            <pc:docMk/>
            <pc:sldMk cId="2676066956" sldId="277"/>
            <ac:spMk id="3" creationId="{3D0B4027-9490-544D-37D2-AD42281B0594}"/>
          </ac:spMkLst>
        </pc:spChg>
      </pc:sldChg>
      <pc:sldChg chg="modSp new mod ord">
        <pc:chgData name="Paul Garcia" userId="c149ffe81ee9621e" providerId="LiveId" clId="{89D2A1E3-ADC4-43FA-B5AC-FA03AB77EA31}" dt="2024-09-07T00:57:33.089" v="9946"/>
        <pc:sldMkLst>
          <pc:docMk/>
          <pc:sldMk cId="2008298483" sldId="278"/>
        </pc:sldMkLst>
        <pc:spChg chg="mod">
          <ac:chgData name="Paul Garcia" userId="c149ffe81ee9621e" providerId="LiveId" clId="{89D2A1E3-ADC4-43FA-B5AC-FA03AB77EA31}" dt="2024-09-07T00:57:29.424" v="9944" actId="20577"/>
          <ac:spMkLst>
            <pc:docMk/>
            <pc:sldMk cId="2008298483" sldId="278"/>
            <ac:spMk id="2" creationId="{5A295815-2F2B-ADE8-C46F-F39AF421E14F}"/>
          </ac:spMkLst>
        </pc:spChg>
      </pc:sldChg>
      <pc:sldChg chg="addSp delSp modSp new mod ord">
        <pc:chgData name="Paul Garcia" userId="c149ffe81ee9621e" providerId="LiveId" clId="{89D2A1E3-ADC4-43FA-B5AC-FA03AB77EA31}" dt="2024-09-07T01:30:18.053" v="10988" actId="255"/>
        <pc:sldMkLst>
          <pc:docMk/>
          <pc:sldMk cId="1466149538" sldId="279"/>
        </pc:sldMkLst>
        <pc:spChg chg="mod">
          <ac:chgData name="Paul Garcia" userId="c149ffe81ee9621e" providerId="LiveId" clId="{89D2A1E3-ADC4-43FA-B5AC-FA03AB77EA31}" dt="2024-09-07T01:29:29.917" v="10978" actId="20577"/>
          <ac:spMkLst>
            <pc:docMk/>
            <pc:sldMk cId="1466149538" sldId="279"/>
            <ac:spMk id="2" creationId="{4F1599A8-1850-E7CF-251D-C02491E5CC8B}"/>
          </ac:spMkLst>
        </pc:spChg>
        <pc:spChg chg="mod">
          <ac:chgData name="Paul Garcia" userId="c149ffe81ee9621e" providerId="LiveId" clId="{89D2A1E3-ADC4-43FA-B5AC-FA03AB77EA31}" dt="2024-09-07T01:27:02.972" v="10514" actId="20577"/>
          <ac:spMkLst>
            <pc:docMk/>
            <pc:sldMk cId="1466149538" sldId="279"/>
            <ac:spMk id="3" creationId="{978853C8-F22D-219E-A295-9D248C240F3B}"/>
          </ac:spMkLst>
        </pc:spChg>
        <pc:spChg chg="add mod">
          <ac:chgData name="Paul Garcia" userId="c149ffe81ee9621e" providerId="LiveId" clId="{89D2A1E3-ADC4-43FA-B5AC-FA03AB77EA31}" dt="2024-09-07T01:29:26.525" v="10968" actId="20577"/>
          <ac:spMkLst>
            <pc:docMk/>
            <pc:sldMk cId="1466149538" sldId="279"/>
            <ac:spMk id="5" creationId="{BF632F57-A7A8-DD69-2BF2-760BA1AA5BF0}"/>
          </ac:spMkLst>
        </pc:spChg>
        <pc:spChg chg="add mod">
          <ac:chgData name="Paul Garcia" userId="c149ffe81ee9621e" providerId="LiveId" clId="{89D2A1E3-ADC4-43FA-B5AC-FA03AB77EA31}" dt="2024-09-07T01:30:18.053" v="10988" actId="255"/>
          <ac:spMkLst>
            <pc:docMk/>
            <pc:sldMk cId="1466149538" sldId="279"/>
            <ac:spMk id="6" creationId="{90F66E4F-2E1C-3824-2139-FA8EF0BDF2ED}"/>
          </ac:spMkLst>
        </pc:spChg>
        <pc:picChg chg="add del mod">
          <ac:chgData name="Paul Garcia" userId="c149ffe81ee9621e" providerId="LiveId" clId="{89D2A1E3-ADC4-43FA-B5AC-FA03AB77EA31}" dt="2024-09-07T01:28:51.154" v="10841" actId="478"/>
          <ac:picMkLst>
            <pc:docMk/>
            <pc:sldMk cId="1466149538" sldId="279"/>
            <ac:picMk id="4" creationId="{3EE60A46-8D1A-CB8F-B83E-750732D5823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21"/>
          </p:nvPr>
        </p:nvSpPr>
        <p:spPr>
          <a:xfrm>
            <a:off x="2387600" y="8953500"/>
            <a:ext cx="19621500" cy="585521"/>
          </a:xfrm>
          <a:prstGeom prst="rect">
            <a:avLst/>
          </a:prstGeom>
        </p:spPr>
        <p:txBody>
          <a:bodyPr anchor="t">
            <a:spAutoFit/>
          </a:bodyPr>
          <a:lstStyle>
            <a:lvl1pPr marL="0" indent="0" algn="ctr">
              <a:spcBef>
                <a:spcPts val="0"/>
              </a:spcBef>
              <a:buSzTx/>
              <a:buNone/>
              <a:defRPr sz="3200" i="1"/>
            </a:lvl1pPr>
          </a:lstStyle>
          <a:p>
            <a:r>
              <a:t>–Johnny Appleseed</a:t>
            </a:r>
          </a:p>
        </p:txBody>
      </p:sp>
      <p:sp>
        <p:nvSpPr>
          <p:cNvPr id="94" name="“Type a quote here.”"/>
          <p:cNvSpPr txBox="1">
            <a:spLocks noGrp="1"/>
          </p:cNvSpPr>
          <p:nvPr>
            <p:ph type="body" sz="quarter" idx="22"/>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View of beach and sea from a grassy sand dune"/>
          <p:cNvSpPr>
            <a:spLocks noGrp="1"/>
          </p:cNvSpPr>
          <p:nvPr>
            <p:ph type="pic" idx="21"/>
          </p:nvPr>
        </p:nvSpPr>
        <p:spPr>
          <a:xfrm>
            <a:off x="-50800" y="-1270000"/>
            <a:ext cx="24485600" cy="16323734"/>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View of beach and sea from a grassy sand dune"/>
          <p:cNvSpPr>
            <a:spLocks noGrp="1"/>
          </p:cNvSpPr>
          <p:nvPr>
            <p:ph type="pic" idx="21"/>
          </p:nvPr>
        </p:nvSpPr>
        <p:spPr>
          <a:xfrm>
            <a:off x="3125968" y="-393700"/>
            <a:ext cx="18135601" cy="12090400"/>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5123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Heron flying low over a beach with a short fence in the foreground"/>
          <p:cNvSpPr>
            <a:spLocks noGrp="1"/>
          </p:cNvSpPr>
          <p:nvPr>
            <p:ph type="pic" sz="half" idx="21"/>
          </p:nvPr>
        </p:nvSpPr>
        <p:spPr>
          <a:xfrm>
            <a:off x="12827000" y="952500"/>
            <a:ext cx="11468100" cy="11468100"/>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952500"/>
            <a:ext cx="10223500" cy="55499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andy path between two hills leading to the ocean"/>
          <p:cNvSpPr>
            <a:spLocks noGrp="1"/>
          </p:cNvSpPr>
          <p:nvPr>
            <p:ph type="pic" sz="half" idx="21"/>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andy path between two hills leading to the ocean"/>
          <p:cNvSpPr>
            <a:spLocks noGrp="1"/>
          </p:cNvSpPr>
          <p:nvPr>
            <p:ph type="pic" sz="quarter" idx="21"/>
          </p:nvPr>
        </p:nvSpPr>
        <p:spPr>
          <a:xfrm>
            <a:off x="15300325" y="7048500"/>
            <a:ext cx="8324850" cy="5549900"/>
          </a:xfrm>
          <a:prstGeom prst="rect">
            <a:avLst/>
          </a:prstGeom>
        </p:spPr>
        <p:txBody>
          <a:bodyPr lIns="91439" tIns="45719" rIns="91439" bIns="45719" anchor="t">
            <a:noAutofit/>
          </a:bodyPr>
          <a:lstStyle/>
          <a:p>
            <a:endParaRPr/>
          </a:p>
        </p:txBody>
      </p:sp>
      <p:sp>
        <p:nvSpPr>
          <p:cNvPr id="84" name="Heron flying low over a beach with a short fence in the foreground"/>
          <p:cNvSpPr>
            <a:spLocks noGrp="1"/>
          </p:cNvSpPr>
          <p:nvPr>
            <p:ph type="pic" sz="quarter" idx="22"/>
          </p:nvPr>
        </p:nvSpPr>
        <p:spPr>
          <a:xfrm>
            <a:off x="15760700" y="863600"/>
            <a:ext cx="7404100" cy="7404100"/>
          </a:xfrm>
          <a:prstGeom prst="rect">
            <a:avLst/>
          </a:prstGeom>
        </p:spPr>
        <p:txBody>
          <a:bodyPr lIns="91439" tIns="45719" rIns="91439" bIns="45719" anchor="t">
            <a:noAutofit/>
          </a:bodyPr>
          <a:lstStyle/>
          <a:p>
            <a:endParaRPr/>
          </a:p>
        </p:txBody>
      </p:sp>
      <p:sp>
        <p:nvSpPr>
          <p:cNvPr id="85" name="View of beach and sea from a grassy sand dune"/>
          <p:cNvSpPr>
            <a:spLocks noGrp="1"/>
          </p:cNvSpPr>
          <p:nvPr>
            <p:ph type="pic" idx="23"/>
          </p:nvPr>
        </p:nvSpPr>
        <p:spPr>
          <a:xfrm>
            <a:off x="-990600" y="1130300"/>
            <a:ext cx="17202150" cy="11468100"/>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Rough Order Of Magnitude"/>
          <p:cNvSpPr txBox="1">
            <a:spLocks noGrp="1"/>
          </p:cNvSpPr>
          <p:nvPr>
            <p:ph type="ctrTitle"/>
          </p:nvPr>
        </p:nvSpPr>
        <p:spPr>
          <a:xfrm>
            <a:off x="1778000" y="2298700"/>
            <a:ext cx="20828000" cy="5852072"/>
          </a:xfrm>
          <a:prstGeom prst="rect">
            <a:avLst/>
          </a:prstGeom>
        </p:spPr>
        <p:txBody>
          <a:bodyPr>
            <a:normAutofit fontScale="90000"/>
          </a:bodyPr>
          <a:lstStyle/>
          <a:p>
            <a:r>
              <a:rPr lang="en-US" dirty="0"/>
              <a:t>The </a:t>
            </a:r>
            <a:r>
              <a:rPr lang="en-US" dirty="0" err="1"/>
              <a:t>MiCC</a:t>
            </a:r>
            <a:r>
              <a:rPr lang="en-US" dirty="0"/>
              <a:t> Bot</a:t>
            </a:r>
            <a:br>
              <a:rPr lang="en-US" dirty="0"/>
            </a:br>
            <a:br>
              <a:rPr lang="en-US" dirty="0"/>
            </a:br>
            <a:r>
              <a:rPr lang="en-US" sz="8000" dirty="0"/>
              <a:t>Joint Integration through </a:t>
            </a:r>
            <a:br>
              <a:rPr lang="en-US" sz="8000" dirty="0"/>
            </a:br>
            <a:r>
              <a:rPr lang="en-US" sz="8000" dirty="0"/>
              <a:t>Collaborative Planning</a:t>
            </a:r>
            <a:endParaRPr dirty="0"/>
          </a:p>
        </p:txBody>
      </p:sp>
      <p:sp>
        <p:nvSpPr>
          <p:cNvPr id="2" name="Rough Order Of Magnitude">
            <a:extLst>
              <a:ext uri="{FF2B5EF4-FFF2-40B4-BE49-F238E27FC236}">
                <a16:creationId xmlns:a16="http://schemas.microsoft.com/office/drawing/2014/main" id="{AE124688-173F-2E70-0799-33D3D1A9F7CC}"/>
              </a:ext>
            </a:extLst>
          </p:cNvPr>
          <p:cNvSpPr txBox="1">
            <a:spLocks/>
          </p:cNvSpPr>
          <p:nvPr/>
        </p:nvSpPr>
        <p:spPr>
          <a:xfrm>
            <a:off x="1778000" y="6769100"/>
            <a:ext cx="20828000" cy="4648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hangingPunct="1"/>
            <a:r>
              <a:rPr lang="en-US" sz="8000"/>
              <a:t>Average Innovators </a:t>
            </a:r>
            <a:endParaRPr lang="en-US" sz="80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D492-FC4D-ECFA-F7AE-2F3A1C27A65B}"/>
              </a:ext>
            </a:extLst>
          </p:cNvPr>
          <p:cNvSpPr>
            <a:spLocks noGrp="1"/>
          </p:cNvSpPr>
          <p:nvPr>
            <p:ph type="title"/>
          </p:nvPr>
        </p:nvSpPr>
        <p:spPr/>
        <p:txBody>
          <a:bodyPr/>
          <a:lstStyle/>
          <a:p>
            <a:r>
              <a:rPr lang="en-US" dirty="0"/>
              <a:t>Testing and Validation</a:t>
            </a:r>
          </a:p>
        </p:txBody>
      </p:sp>
      <p:sp>
        <p:nvSpPr>
          <p:cNvPr id="3" name="Text Placeholder 2">
            <a:extLst>
              <a:ext uri="{FF2B5EF4-FFF2-40B4-BE49-F238E27FC236}">
                <a16:creationId xmlns:a16="http://schemas.microsoft.com/office/drawing/2014/main" id="{A9C3476A-3B01-0300-0D58-160B16524708}"/>
              </a:ext>
            </a:extLst>
          </p:cNvPr>
          <p:cNvSpPr>
            <a:spLocks noGrp="1"/>
          </p:cNvSpPr>
          <p:nvPr>
            <p:ph type="body" idx="1"/>
          </p:nvPr>
        </p:nvSpPr>
        <p:spPr/>
        <p:txBody>
          <a:bodyPr>
            <a:normAutofit lnSpcReduction="10000"/>
          </a:bodyPr>
          <a:lstStyle/>
          <a:p>
            <a:endParaRPr lang="en-US" dirty="0"/>
          </a:p>
          <a:p>
            <a:r>
              <a:rPr lang="en-US" dirty="0"/>
              <a:t>Rapid iterative feedback loops to</a:t>
            </a:r>
          </a:p>
          <a:p>
            <a:pPr lvl="1"/>
            <a:r>
              <a:rPr lang="en-US" dirty="0"/>
              <a:t>Build trust in users, warfighters, and decision makers</a:t>
            </a:r>
          </a:p>
          <a:p>
            <a:pPr lvl="1"/>
            <a:r>
              <a:rPr lang="en-US" dirty="0"/>
              <a:t>Accelerate evolution of Operational planning TTP</a:t>
            </a:r>
          </a:p>
          <a:p>
            <a:r>
              <a:rPr lang="en-US" dirty="0"/>
              <a:t>Enhance resilience in DDIL environments</a:t>
            </a:r>
          </a:p>
          <a:p>
            <a:pPr lvl="1"/>
            <a:r>
              <a:rPr lang="en-US" dirty="0" err="1"/>
              <a:t>MiCC</a:t>
            </a:r>
            <a:r>
              <a:rPr lang="en-US" dirty="0"/>
              <a:t> Bot helps heal data when synchronizing offline user data </a:t>
            </a:r>
          </a:p>
          <a:p>
            <a:pPr lvl="1"/>
            <a:r>
              <a:rPr lang="en-US" dirty="0"/>
              <a:t>Compatible with multi-nodal, multi-transport infrastructure</a:t>
            </a:r>
          </a:p>
          <a:p>
            <a:endParaRPr lang="en-US" dirty="0"/>
          </a:p>
        </p:txBody>
      </p:sp>
    </p:spTree>
    <p:extLst>
      <p:ext uri="{BB962C8B-B14F-4D97-AF65-F5344CB8AC3E}">
        <p14:creationId xmlns:p14="http://schemas.microsoft.com/office/powerpoint/2010/main" val="414960597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99A8-1850-E7CF-251D-C02491E5CC8B}"/>
              </a:ext>
            </a:extLst>
          </p:cNvPr>
          <p:cNvSpPr>
            <a:spLocks noGrp="1"/>
          </p:cNvSpPr>
          <p:nvPr>
            <p:ph type="title"/>
          </p:nvPr>
        </p:nvSpPr>
        <p:spPr>
          <a:xfrm>
            <a:off x="1689100" y="355600"/>
            <a:ext cx="7239946" cy="2286000"/>
          </a:xfrm>
        </p:spPr>
        <p:txBody>
          <a:bodyPr/>
          <a:lstStyle/>
          <a:p>
            <a:r>
              <a:rPr lang="en-US" dirty="0" err="1"/>
              <a:t>MiCC</a:t>
            </a:r>
            <a:r>
              <a:rPr lang="en-US" dirty="0"/>
              <a:t> Bot</a:t>
            </a:r>
          </a:p>
        </p:txBody>
      </p:sp>
      <p:sp>
        <p:nvSpPr>
          <p:cNvPr id="3" name="Text Placeholder 2">
            <a:extLst>
              <a:ext uri="{FF2B5EF4-FFF2-40B4-BE49-F238E27FC236}">
                <a16:creationId xmlns:a16="http://schemas.microsoft.com/office/drawing/2014/main" id="{978853C8-F22D-219E-A295-9D248C240F3B}"/>
              </a:ext>
            </a:extLst>
          </p:cNvPr>
          <p:cNvSpPr>
            <a:spLocks noGrp="1"/>
          </p:cNvSpPr>
          <p:nvPr>
            <p:ph type="body" idx="1"/>
          </p:nvPr>
        </p:nvSpPr>
        <p:spPr>
          <a:xfrm>
            <a:off x="1689100" y="3149600"/>
            <a:ext cx="8101286" cy="9296400"/>
          </a:xfrm>
        </p:spPr>
        <p:txBody>
          <a:bodyPr>
            <a:normAutofit fontScale="70000" lnSpcReduction="20000"/>
          </a:bodyPr>
          <a:lstStyle/>
          <a:p>
            <a:pPr marL="0" indent="0">
              <a:buNone/>
            </a:pPr>
            <a:r>
              <a:rPr lang="en-US" dirty="0"/>
              <a:t>It is simple.</a:t>
            </a:r>
          </a:p>
          <a:p>
            <a:pPr marL="0" indent="0">
              <a:buNone/>
            </a:pPr>
            <a:r>
              <a:rPr lang="en-US" dirty="0"/>
              <a:t>It is small.</a:t>
            </a:r>
          </a:p>
          <a:p>
            <a:pPr marL="0" indent="0">
              <a:buNone/>
            </a:pPr>
            <a:r>
              <a:rPr lang="en-US" dirty="0"/>
              <a:t>It is cheap. </a:t>
            </a:r>
          </a:p>
          <a:p>
            <a:pPr marL="0" indent="0">
              <a:buNone/>
            </a:pPr>
            <a:r>
              <a:rPr lang="en-US" dirty="0"/>
              <a:t>It is light.</a:t>
            </a:r>
          </a:p>
          <a:p>
            <a:pPr marL="0" indent="0">
              <a:buNone/>
            </a:pPr>
            <a:r>
              <a:rPr lang="en-US" dirty="0"/>
              <a:t>It can be built very quickly.</a:t>
            </a:r>
          </a:p>
          <a:p>
            <a:pPr marL="0" indent="0">
              <a:buNone/>
            </a:pPr>
            <a:r>
              <a:rPr lang="en-US" dirty="0"/>
              <a:t>It is very flexible in purpose.</a:t>
            </a:r>
          </a:p>
          <a:p>
            <a:pPr marL="0" indent="0">
              <a:buNone/>
            </a:pPr>
            <a:r>
              <a:rPr lang="en-US" dirty="0"/>
              <a:t>Very little development is required. It will use mostly “off-the-shelf” components.</a:t>
            </a:r>
          </a:p>
          <a:p>
            <a:pPr marL="0" indent="0">
              <a:buNone/>
            </a:pPr>
            <a:r>
              <a:rPr lang="en-US" dirty="0"/>
              <a:t>It meets users where they are.</a:t>
            </a:r>
          </a:p>
        </p:txBody>
      </p:sp>
      <p:sp>
        <p:nvSpPr>
          <p:cNvPr id="5" name="Title 1">
            <a:extLst>
              <a:ext uri="{FF2B5EF4-FFF2-40B4-BE49-F238E27FC236}">
                <a16:creationId xmlns:a16="http://schemas.microsoft.com/office/drawing/2014/main" id="{BF632F57-A7A8-DD69-2BF2-760BA1AA5BF0}"/>
              </a:ext>
            </a:extLst>
          </p:cNvPr>
          <p:cNvSpPr txBox="1">
            <a:spLocks/>
          </p:cNvSpPr>
          <p:nvPr/>
        </p:nvSpPr>
        <p:spPr>
          <a:xfrm>
            <a:off x="14593615" y="343338"/>
            <a:ext cx="7239946"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2286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2743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3200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3657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a:lstStyle>
          <a:p>
            <a:pPr hangingPunct="1"/>
            <a:r>
              <a:rPr lang="en-US" dirty="0"/>
              <a:t>Others</a:t>
            </a:r>
          </a:p>
        </p:txBody>
      </p:sp>
      <p:sp>
        <p:nvSpPr>
          <p:cNvPr id="6" name="Text Placeholder 2">
            <a:extLst>
              <a:ext uri="{FF2B5EF4-FFF2-40B4-BE49-F238E27FC236}">
                <a16:creationId xmlns:a16="http://schemas.microsoft.com/office/drawing/2014/main" id="{90F66E4F-2E1C-3824-2139-FA8EF0BDF2ED}"/>
              </a:ext>
            </a:extLst>
          </p:cNvPr>
          <p:cNvSpPr txBox="1">
            <a:spLocks/>
          </p:cNvSpPr>
          <p:nvPr/>
        </p:nvSpPr>
        <p:spPr>
          <a:xfrm>
            <a:off x="14593615" y="3137338"/>
            <a:ext cx="8101286"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fontScale="92500" lnSpcReduction="20000"/>
          </a:bodyPr>
          <a:lstStyle>
            <a:lvl1pPr marL="635000" marR="0" indent="-635000" algn="l" defTabSz="82550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sz="5200" b="0" i="0" u="none" strike="noStrike" cap="none" spc="0" baseline="0">
                <a:solidFill>
                  <a:srgbClr val="000000"/>
                </a:solidFill>
                <a:uFillTx/>
                <a:latin typeface="Helvetica Neue"/>
                <a:ea typeface="Helvetica Neue"/>
                <a:cs typeface="Helvetica Neue"/>
                <a:sym typeface="Helvetica Neue"/>
              </a:defRPr>
            </a:lvl9pPr>
          </a:lstStyle>
          <a:p>
            <a:pPr marL="0" indent="0" hangingPunct="1">
              <a:buFontTx/>
              <a:buNone/>
            </a:pPr>
            <a:r>
              <a:rPr lang="en-US" sz="3200" dirty="0"/>
              <a:t>It is being built now.</a:t>
            </a:r>
          </a:p>
          <a:p>
            <a:pPr marL="0" indent="0" hangingPunct="1">
              <a:buFontTx/>
              <a:buNone/>
            </a:pPr>
            <a:r>
              <a:rPr lang="en-US" sz="3200" dirty="0"/>
              <a:t>It is behind schedule.</a:t>
            </a:r>
          </a:p>
          <a:p>
            <a:pPr marL="0" indent="0" hangingPunct="1">
              <a:buFontTx/>
              <a:buNone/>
            </a:pPr>
            <a:r>
              <a:rPr lang="en-US" sz="3200" dirty="0"/>
              <a:t>It is requiring an immense amount of development on apparently trivial items. </a:t>
            </a:r>
          </a:p>
          <a:p>
            <a:pPr marL="0" indent="0" hangingPunct="1">
              <a:buFontTx/>
              <a:buNone/>
            </a:pPr>
            <a:r>
              <a:rPr lang="en-US" sz="3200" dirty="0"/>
              <a:t>It is very expensive.</a:t>
            </a:r>
          </a:p>
          <a:p>
            <a:pPr marL="0" indent="0" hangingPunct="1">
              <a:buFontTx/>
              <a:buNone/>
            </a:pPr>
            <a:r>
              <a:rPr lang="en-US" sz="3200" dirty="0"/>
              <a:t>It takes a long time to build because of the engineering development problems.</a:t>
            </a:r>
          </a:p>
          <a:p>
            <a:pPr marL="0" indent="0" hangingPunct="1">
              <a:buFontTx/>
              <a:buNone/>
            </a:pPr>
            <a:r>
              <a:rPr lang="en-US" sz="3200" dirty="0"/>
              <a:t>It is large.</a:t>
            </a:r>
          </a:p>
          <a:p>
            <a:pPr marL="0" indent="0" hangingPunct="1">
              <a:buFontTx/>
              <a:buNone/>
            </a:pPr>
            <a:r>
              <a:rPr lang="en-US" sz="3200" dirty="0"/>
              <a:t>It is complicated.</a:t>
            </a:r>
          </a:p>
          <a:p>
            <a:pPr marL="0" indent="0" hangingPunct="1">
              <a:buFontTx/>
              <a:buNone/>
            </a:pPr>
            <a:r>
              <a:rPr lang="en-US" sz="3200" dirty="0"/>
              <a:t>It is buried on a hidden enclave in a vault.</a:t>
            </a:r>
          </a:p>
        </p:txBody>
      </p:sp>
    </p:spTree>
    <p:extLst>
      <p:ext uri="{BB962C8B-B14F-4D97-AF65-F5344CB8AC3E}">
        <p14:creationId xmlns:p14="http://schemas.microsoft.com/office/powerpoint/2010/main" val="146614953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E9DF9-12A5-E913-F044-095EDF48D949}"/>
              </a:ext>
            </a:extLst>
          </p:cNvPr>
          <p:cNvSpPr>
            <a:spLocks noGrp="1"/>
          </p:cNvSpPr>
          <p:nvPr>
            <p:ph type="title"/>
          </p:nvPr>
        </p:nvSpPr>
        <p:spPr/>
        <p:txBody>
          <a:bodyPr/>
          <a:lstStyle/>
          <a:p>
            <a:r>
              <a:rPr lang="en-US" dirty="0"/>
              <a:t>Call to Action</a:t>
            </a:r>
          </a:p>
        </p:txBody>
      </p:sp>
      <p:sp>
        <p:nvSpPr>
          <p:cNvPr id="3" name="Text Placeholder 2">
            <a:extLst>
              <a:ext uri="{FF2B5EF4-FFF2-40B4-BE49-F238E27FC236}">
                <a16:creationId xmlns:a16="http://schemas.microsoft.com/office/drawing/2014/main" id="{909A82FF-F707-04F2-038C-1B53347054F8}"/>
              </a:ext>
            </a:extLst>
          </p:cNvPr>
          <p:cNvSpPr>
            <a:spLocks noGrp="1"/>
          </p:cNvSpPr>
          <p:nvPr>
            <p:ph type="body" idx="1"/>
          </p:nvPr>
        </p:nvSpPr>
        <p:spPr/>
        <p:txBody>
          <a:bodyPr/>
          <a:lstStyle/>
          <a:p>
            <a:r>
              <a:rPr lang="en-US" dirty="0" err="1"/>
              <a:t>MiCC</a:t>
            </a:r>
            <a:r>
              <a:rPr lang="en-US" dirty="0"/>
              <a:t> Bot brings Generative AI, Copilot, and DevOps to Joint Planning</a:t>
            </a:r>
          </a:p>
          <a:p>
            <a:r>
              <a:rPr lang="en-US" dirty="0"/>
              <a:t>Next steps</a:t>
            </a:r>
          </a:p>
          <a:p>
            <a:pPr lvl="1"/>
            <a:r>
              <a:rPr lang="en-US" dirty="0"/>
              <a:t>Fund ongoing collaboration with mission partners</a:t>
            </a:r>
          </a:p>
          <a:p>
            <a:pPr lvl="1"/>
            <a:r>
              <a:rPr lang="en-US" dirty="0"/>
              <a:t>Scale prototype to theater planners (IPC, JIFEC, TFE, 613 AOC)</a:t>
            </a:r>
          </a:p>
          <a:p>
            <a:pPr lvl="1"/>
            <a:r>
              <a:rPr lang="en-US" dirty="0"/>
              <a:t>Demonstrate in REFORPAC, Bamboo Eagle, and GIDE</a:t>
            </a:r>
          </a:p>
        </p:txBody>
      </p:sp>
    </p:spTree>
    <p:extLst>
      <p:ext uri="{BB962C8B-B14F-4D97-AF65-F5344CB8AC3E}">
        <p14:creationId xmlns:p14="http://schemas.microsoft.com/office/powerpoint/2010/main" val="16045663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5815-2F2B-ADE8-C46F-F39AF421E14F}"/>
              </a:ext>
            </a:extLst>
          </p:cNvPr>
          <p:cNvSpPr>
            <a:spLocks noGrp="1"/>
          </p:cNvSpPr>
          <p:nvPr>
            <p:ph type="title"/>
          </p:nvPr>
        </p:nvSpPr>
        <p:spPr/>
        <p:txBody>
          <a:bodyPr/>
          <a:lstStyle/>
          <a:p>
            <a:r>
              <a:rPr lang="en-US" dirty="0"/>
              <a:t>Back up slides</a:t>
            </a:r>
          </a:p>
        </p:txBody>
      </p:sp>
      <p:sp>
        <p:nvSpPr>
          <p:cNvPr id="3" name="Text Placeholder 2">
            <a:extLst>
              <a:ext uri="{FF2B5EF4-FFF2-40B4-BE49-F238E27FC236}">
                <a16:creationId xmlns:a16="http://schemas.microsoft.com/office/drawing/2014/main" id="{5A0B6615-FF6E-38D3-D3EC-18E9417C9D8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0829848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AF52AE-74AF-DBD1-508F-7CD356CAB04B}"/>
              </a:ext>
            </a:extLst>
          </p:cNvPr>
          <p:cNvSpPr txBox="1"/>
          <p:nvPr/>
        </p:nvSpPr>
        <p:spPr>
          <a:xfrm>
            <a:off x="1418897" y="1542518"/>
            <a:ext cx="21787944" cy="153272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Continuous Integration (CI) is a development practice where developers frequently integrate their code into a shared repository, typically several times a day. Each integration is automatically verified by an automated build and automated tests, allowing teams to detect problems early.</a:t>
            </a:r>
          </a:p>
          <a:p>
            <a:endParaRPr lang="en-US" dirty="0"/>
          </a:p>
          <a:p>
            <a:r>
              <a:rPr lang="en-US" dirty="0"/>
              <a:t>Key aspects of Continuous Integration include:</a:t>
            </a:r>
          </a:p>
          <a:p>
            <a:endParaRPr lang="en-US" dirty="0"/>
          </a:p>
          <a:p>
            <a:r>
              <a:rPr lang="en-US" dirty="0"/>
              <a:t>1. **Frequent Commits**: Developers commit code to the repository often, ideally multiple times a day. This ensures that changes are small and easier to manage.</a:t>
            </a:r>
          </a:p>
          <a:p>
            <a:endParaRPr lang="en-US" dirty="0"/>
          </a:p>
          <a:p>
            <a:r>
              <a:rPr lang="en-US" dirty="0"/>
              <a:t>2. **Automated Builds**: Each commit triggers an automated build of the project, ensuring that the code compiles and the build process is functioning correctly.</a:t>
            </a:r>
          </a:p>
          <a:p>
            <a:endParaRPr lang="en-US" dirty="0"/>
          </a:p>
          <a:p>
            <a:r>
              <a:rPr lang="en-US" dirty="0"/>
              <a:t>3. **Automated Testing**: After the build, automated tests are run to verify that the new code does not break existing functionality. This includes unit tests, integration tests, and sometimes other types of tests.</a:t>
            </a:r>
          </a:p>
          <a:p>
            <a:endParaRPr lang="en-US" dirty="0"/>
          </a:p>
          <a:p>
            <a:r>
              <a:rPr lang="en-US" dirty="0"/>
              <a:t>4. **Feedback Loop**: Developers receive rapid feedback on the quality and functionality of their code, allowing them to fix issues quickly.</a:t>
            </a:r>
          </a:p>
          <a:p>
            <a:endParaRPr lang="en-US" dirty="0"/>
          </a:p>
          <a:p>
            <a:r>
              <a:rPr lang="en-US" dirty="0"/>
              <a:t>5. **Shared Repository**: All developers work from a shared code repository, ensuring that everyone has the latest code and reducing integration issues.</a:t>
            </a:r>
          </a:p>
          <a:p>
            <a:endParaRPr lang="en-US" dirty="0"/>
          </a:p>
          <a:p>
            <a:r>
              <a:rPr lang="en-US" dirty="0"/>
              <a:t>Benefits of Continuous Integration:</a:t>
            </a:r>
          </a:p>
          <a:p>
            <a:endParaRPr lang="en-US" dirty="0"/>
          </a:p>
          <a:p>
            <a:r>
              <a:rPr lang="en-US" dirty="0"/>
              <a:t>- **Early Detection of Issues**: Bugs and integration problems are detected early, making them easier and less costly to fix.</a:t>
            </a:r>
          </a:p>
          <a:p>
            <a:r>
              <a:rPr lang="en-US" dirty="0"/>
              <a:t>- **Reduced Integration Problems**: Frequent integration reduces the risk of conflicts and issues that arise from integrating large changes infrequently.</a:t>
            </a:r>
          </a:p>
          <a:p>
            <a:r>
              <a:rPr lang="en-US" dirty="0"/>
              <a:t>- **Improved Code Quality**: Automated testing ensures that code meets quality standards and functions as expected.</a:t>
            </a:r>
          </a:p>
          <a:p>
            <a:r>
              <a:rPr lang="en-US" dirty="0"/>
              <a:t>- **Faster Development**: Developers can work more efficiently, knowing that their changes will be quickly tested and integrated.</a:t>
            </a:r>
          </a:p>
          <a:p>
            <a:endParaRPr lang="en-US" dirty="0"/>
          </a:p>
          <a:p>
            <a:r>
              <a:rPr lang="en-US" dirty="0"/>
              <a:t>Continuous Integration is a key component of modern software development practices, enabling teams to deliver high-quality software faster and more reliably.</a:t>
            </a:r>
          </a:p>
        </p:txBody>
      </p:sp>
    </p:spTree>
    <p:extLst>
      <p:ext uri="{BB962C8B-B14F-4D97-AF65-F5344CB8AC3E}">
        <p14:creationId xmlns:p14="http://schemas.microsoft.com/office/powerpoint/2010/main" val="766238024"/>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18F49-32A8-DD50-0429-13CF4FD15F6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04F5DE4-741A-A82C-3C6D-F623E1ED3BB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9D095C5-D6AC-C083-6C36-AAE8A91BC0EC}"/>
              </a:ext>
            </a:extLst>
          </p:cNvPr>
          <p:cNvPicPr>
            <a:picLocks noChangeAspect="1"/>
          </p:cNvPicPr>
          <p:nvPr/>
        </p:nvPicPr>
        <p:blipFill>
          <a:blip r:embed="rId2"/>
          <a:stretch>
            <a:fillRect/>
          </a:stretch>
        </p:blipFill>
        <p:spPr>
          <a:xfrm>
            <a:off x="13971738" y="-1293154"/>
            <a:ext cx="10847690" cy="17527301"/>
          </a:xfrm>
          <a:prstGeom prst="rect">
            <a:avLst/>
          </a:prstGeom>
        </p:spPr>
      </p:pic>
    </p:spTree>
    <p:extLst>
      <p:ext uri="{BB962C8B-B14F-4D97-AF65-F5344CB8AC3E}">
        <p14:creationId xmlns:p14="http://schemas.microsoft.com/office/powerpoint/2010/main" val="224742224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One Week, In-Person Bootcamp In Hawaii"/>
          <p:cNvSpPr txBox="1">
            <a:spLocks noGrp="1"/>
          </p:cNvSpPr>
          <p:nvPr>
            <p:ph type="title"/>
          </p:nvPr>
        </p:nvSpPr>
        <p:spPr>
          <a:prstGeom prst="rect">
            <a:avLst/>
          </a:prstGeom>
        </p:spPr>
        <p:txBody>
          <a:bodyPr/>
          <a:lstStyle>
            <a:lvl1pPr defTabSz="619125">
              <a:defRPr sz="8400"/>
            </a:lvl1pPr>
          </a:lstStyle>
          <a:p>
            <a:r>
              <a:t>One Week, In-Person Bootcamp In Hawaii</a:t>
            </a:r>
          </a:p>
        </p:txBody>
      </p:sp>
      <p:sp>
        <p:nvSpPr>
          <p:cNvPr id="128" name="The 100 chosen entrepreneurs would be brought to Hawaii, housed, and fed - by our team.…"/>
          <p:cNvSpPr txBox="1">
            <a:spLocks noGrp="1"/>
          </p:cNvSpPr>
          <p:nvPr>
            <p:ph type="body" idx="1"/>
          </p:nvPr>
        </p:nvSpPr>
        <p:spPr>
          <a:prstGeom prst="rect">
            <a:avLst/>
          </a:prstGeom>
        </p:spPr>
        <p:txBody>
          <a:bodyPr/>
          <a:lstStyle/>
          <a:p>
            <a:r>
              <a:t>The 100 chosen entrepreneurs would be brought to Hawaii, housed, and fed - by our team. </a:t>
            </a:r>
          </a:p>
          <a:p>
            <a:r>
              <a:t>We will strongly consider having each team pay money to be there, which will be returned to them at the conclusion of the event. This will ensure following of safety procedures, attendance, and engagement. </a:t>
            </a:r>
          </a:p>
          <a:p>
            <a:r>
              <a:t>The bootcamp will concentrate on promoting lean methodologies, honing in on RFP specifics, grant writing, and other skills required to bridge the gap between the private business world and that of the military.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Demo Days"/>
          <p:cNvSpPr txBox="1">
            <a:spLocks noGrp="1"/>
          </p:cNvSpPr>
          <p:nvPr>
            <p:ph type="title"/>
          </p:nvPr>
        </p:nvSpPr>
        <p:spPr>
          <a:prstGeom prst="rect">
            <a:avLst/>
          </a:prstGeom>
        </p:spPr>
        <p:txBody>
          <a:bodyPr/>
          <a:lstStyle/>
          <a:p>
            <a:r>
              <a:t>Demo Days</a:t>
            </a:r>
          </a:p>
        </p:txBody>
      </p:sp>
      <p:sp>
        <p:nvSpPr>
          <p:cNvPr id="131" name="The program will culminate in Demo Days that are themed by RFP category. So for example, if we narrow it to 5 main themes required by the military, then we will have 5 demo days where the teams that fall under each category will present. The stakeholders"/>
          <p:cNvSpPr txBox="1">
            <a:spLocks noGrp="1"/>
          </p:cNvSpPr>
          <p:nvPr>
            <p:ph type="body" idx="1"/>
          </p:nvPr>
        </p:nvSpPr>
        <p:spPr>
          <a:prstGeom prst="rect">
            <a:avLst/>
          </a:prstGeom>
        </p:spPr>
        <p:txBody>
          <a:bodyPr/>
          <a:lstStyle/>
          <a:p>
            <a:pPr marL="527050" indent="-527050" defTabSz="685165">
              <a:spcBef>
                <a:spcPts val="4800"/>
              </a:spcBef>
              <a:defRPr sz="3984"/>
            </a:pPr>
            <a:r>
              <a:t>The program will culminate in Demo Days that are themed by RFP category. So for example, if we narrow it to 5 main themes required by the military, then we will have 5 demo days where the teams that fall under each category will present. The stakeholders will only need to attend the days that match their needs and requests. </a:t>
            </a:r>
          </a:p>
          <a:p>
            <a:pPr marL="527050" indent="-527050" defTabSz="685165">
              <a:spcBef>
                <a:spcPts val="4800"/>
              </a:spcBef>
              <a:defRPr sz="3984"/>
            </a:pPr>
            <a:r>
              <a:t>This will accomplish a handful of things:</a:t>
            </a:r>
          </a:p>
          <a:p>
            <a:pPr marL="2108200" lvl="3" indent="-527050" defTabSz="685165">
              <a:spcBef>
                <a:spcPts val="4800"/>
              </a:spcBef>
              <a:defRPr sz="3984"/>
            </a:pPr>
            <a:r>
              <a:t>It will start the matching process between private technology and that of the military stakeholders</a:t>
            </a:r>
          </a:p>
          <a:p>
            <a:pPr marL="2108200" lvl="3" indent="-527050" defTabSz="685165">
              <a:spcBef>
                <a:spcPts val="4800"/>
              </a:spcBef>
              <a:defRPr sz="3984"/>
            </a:pPr>
            <a:r>
              <a:t>During these presentations the military stakeholders can help us determine which of these are most viable and deserve more due diligence and investments.</a:t>
            </a:r>
          </a:p>
          <a:p>
            <a:pPr marL="2108200" lvl="3" indent="-527050" defTabSz="685165">
              <a:spcBef>
                <a:spcPts val="4800"/>
              </a:spcBef>
              <a:defRPr sz="3984"/>
            </a:pPr>
            <a:r>
              <a:t>They will also be able to provide us KPI’s and due diligence questions that we can set for the teams to accomplish in the next phase.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wo Months Of Remote Fine Tuning And Due Diligence"/>
          <p:cNvSpPr txBox="1">
            <a:spLocks noGrp="1"/>
          </p:cNvSpPr>
          <p:nvPr>
            <p:ph type="title"/>
          </p:nvPr>
        </p:nvSpPr>
        <p:spPr>
          <a:prstGeom prst="rect">
            <a:avLst/>
          </a:prstGeom>
        </p:spPr>
        <p:txBody>
          <a:bodyPr/>
          <a:lstStyle>
            <a:lvl1pPr defTabSz="520065">
              <a:defRPr sz="7056"/>
            </a:lvl1pPr>
          </a:lstStyle>
          <a:p>
            <a:r>
              <a:t>Two Months Of Remote Fine Tuning And Due Diligence</a:t>
            </a:r>
          </a:p>
        </p:txBody>
      </p:sp>
      <p:sp>
        <p:nvSpPr>
          <p:cNvPr id="134" name="We will have used the previous phases to narrow the pool to 25 teams that will receive continued attention.…"/>
          <p:cNvSpPr txBox="1">
            <a:spLocks noGrp="1"/>
          </p:cNvSpPr>
          <p:nvPr>
            <p:ph type="body" idx="1"/>
          </p:nvPr>
        </p:nvSpPr>
        <p:spPr>
          <a:prstGeom prst="rect">
            <a:avLst/>
          </a:prstGeom>
        </p:spPr>
        <p:txBody>
          <a:bodyPr/>
          <a:lstStyle/>
          <a:p>
            <a:r>
              <a:t>We will have used the previous phases to narrow the pool to 25 teams that will receive continued attention. </a:t>
            </a:r>
          </a:p>
          <a:p>
            <a:r>
              <a:t>During this phase we will empower them as they fine tune what was asked of them during the Demo Day periods. They will need to create proposals, prototypes, add features, etc. There will need to be continued discussions between the military and the chosen entrepreneurs.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hree Day Mastermind With Returning Leaders &amp; Stakeholders"/>
          <p:cNvSpPr txBox="1">
            <a:spLocks noGrp="1"/>
          </p:cNvSpPr>
          <p:nvPr>
            <p:ph type="title"/>
          </p:nvPr>
        </p:nvSpPr>
        <p:spPr>
          <a:prstGeom prst="rect">
            <a:avLst/>
          </a:prstGeom>
        </p:spPr>
        <p:txBody>
          <a:bodyPr/>
          <a:lstStyle>
            <a:lvl1pPr defTabSz="520065">
              <a:defRPr sz="7056"/>
            </a:lvl1pPr>
          </a:lstStyle>
          <a:p>
            <a:r>
              <a:t>Three Day Mastermind With Returning Leaders &amp; Stakeholders</a:t>
            </a:r>
          </a:p>
        </p:txBody>
      </p:sp>
      <p:sp>
        <p:nvSpPr>
          <p:cNvPr id="137" name="We will then bring back those top 25 teams for a two-to-three day mastermind.…"/>
          <p:cNvSpPr txBox="1">
            <a:spLocks noGrp="1"/>
          </p:cNvSpPr>
          <p:nvPr>
            <p:ph type="body" idx="1"/>
          </p:nvPr>
        </p:nvSpPr>
        <p:spPr>
          <a:prstGeom prst="rect">
            <a:avLst/>
          </a:prstGeom>
        </p:spPr>
        <p:txBody>
          <a:bodyPr/>
          <a:lstStyle/>
          <a:p>
            <a:r>
              <a:t>We will then bring back those top 25 teams for a two-to-three day mastermind.</a:t>
            </a:r>
          </a:p>
          <a:p>
            <a:r>
              <a:t>They will help us organize and report their KPIs so we can quantify how well this worked and where improvement needs to be made. </a:t>
            </a:r>
          </a:p>
          <a:p>
            <a:r>
              <a:t>It will be the final time the military stakeholders will have a chance to meet our teams in-person before the relationship handoff will be fully made.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Determine Indo-Pacific Gaps"/>
          <p:cNvSpPr txBox="1">
            <a:spLocks noGrp="1"/>
          </p:cNvSpPr>
          <p:nvPr>
            <p:ph type="title"/>
          </p:nvPr>
        </p:nvSpPr>
        <p:spPr>
          <a:prstGeom prst="rect">
            <a:avLst/>
          </a:prstGeom>
        </p:spPr>
        <p:txBody>
          <a:bodyPr>
            <a:noAutofit/>
          </a:bodyPr>
          <a:lstStyle/>
          <a:p>
            <a:r>
              <a:rPr lang="en-US" sz="8800" dirty="0"/>
              <a:t>Challenges in the Joint Planning Process</a:t>
            </a:r>
            <a:endParaRPr sz="8800" dirty="0"/>
          </a:p>
        </p:txBody>
      </p:sp>
      <p:sp>
        <p:nvSpPr>
          <p:cNvPr id="122" name="This is a two-to-four week meeting between our team and as many stakeholders in the project in Hawaii as possible.…"/>
          <p:cNvSpPr txBox="1">
            <a:spLocks noGrp="1"/>
          </p:cNvSpPr>
          <p:nvPr>
            <p:ph type="body" idx="1"/>
          </p:nvPr>
        </p:nvSpPr>
        <p:spPr>
          <a:prstGeom prst="rect">
            <a:avLst/>
          </a:prstGeom>
        </p:spPr>
        <p:txBody>
          <a:bodyPr>
            <a:normAutofit/>
          </a:bodyPr>
          <a:lstStyle/>
          <a:p>
            <a:r>
              <a:rPr lang="en-US" dirty="0"/>
              <a:t>Legacy processes are inadequate for Great Power Competition.</a:t>
            </a:r>
          </a:p>
          <a:p>
            <a:r>
              <a:rPr lang="en-US" dirty="0"/>
              <a:t>Theater planners must accelerate planning for a complex, dynamic operational environment. </a:t>
            </a:r>
            <a:endParaRPr dirty="0"/>
          </a:p>
          <a:p>
            <a:r>
              <a:rPr lang="en-US" dirty="0"/>
              <a:t>Generative AI must be</a:t>
            </a:r>
          </a:p>
          <a:p>
            <a:pPr lvl="1"/>
            <a:r>
              <a:rPr lang="en-US" dirty="0"/>
              <a:t>Founded in proven joint doctrine.</a:t>
            </a:r>
          </a:p>
          <a:p>
            <a:pPr lvl="1"/>
            <a:r>
              <a:rPr lang="en-US" dirty="0"/>
              <a:t>Adaptable to accelerate emerging TTP.</a:t>
            </a:r>
          </a:p>
          <a:p>
            <a:pPr lvl="1"/>
            <a:r>
              <a:rPr lang="en-US" dirty="0"/>
              <a:t>Trusted and integrated.</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Double-click to edit"/>
          <p:cNvSpPr txBox="1">
            <a:spLocks noGrp="1"/>
          </p:cNvSpPr>
          <p:nvPr>
            <p:ph type="title"/>
          </p:nvPr>
        </p:nvSpPr>
        <p:spPr>
          <a:prstGeom prst="rect">
            <a:avLst/>
          </a:prstGeom>
        </p:spPr>
        <p:txBody>
          <a:bodyPr/>
          <a:lstStyle/>
          <a:p>
            <a:endParaRPr/>
          </a:p>
        </p:txBody>
      </p:sp>
      <p:sp>
        <p:nvSpPr>
          <p:cNvPr id="140" name="Double-click to edit"/>
          <p:cNvSpPr txBox="1">
            <a:spLocks noGrp="1"/>
          </p:cNvSpPr>
          <p:nvPr>
            <p:ph type="body" idx="1"/>
          </p:nvPr>
        </p:nvSpPr>
        <p:spPr>
          <a:prstGeom prst="rect">
            <a:avLst/>
          </a:prstGeom>
        </p:spPr>
        <p:txBody>
          <a:bodyPr/>
          <a:lstStyle/>
          <a:p>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2" name="Table 1"/>
          <p:cNvGraphicFramePr/>
          <p:nvPr/>
        </p:nvGraphicFramePr>
        <p:xfrm>
          <a:off x="1689100" y="1142356"/>
          <a:ext cx="21005800" cy="12255496"/>
        </p:xfrm>
        <a:graphic>
          <a:graphicData uri="http://schemas.openxmlformats.org/drawingml/2006/table">
            <a:tbl>
              <a:tblPr firstRow="1" firstCol="1" bandRow="1">
                <a:tableStyleId>{4C3C2611-4C71-4FC5-86AE-919BDF0F9419}</a:tableStyleId>
              </a:tblPr>
              <a:tblGrid>
                <a:gridCol w="5251450">
                  <a:extLst>
                    <a:ext uri="{9D8B030D-6E8A-4147-A177-3AD203B41FA5}">
                      <a16:colId xmlns:a16="http://schemas.microsoft.com/office/drawing/2014/main" val="20000"/>
                    </a:ext>
                  </a:extLst>
                </a:gridCol>
                <a:gridCol w="5251450">
                  <a:extLst>
                    <a:ext uri="{9D8B030D-6E8A-4147-A177-3AD203B41FA5}">
                      <a16:colId xmlns:a16="http://schemas.microsoft.com/office/drawing/2014/main" val="20001"/>
                    </a:ext>
                  </a:extLst>
                </a:gridCol>
                <a:gridCol w="5251450">
                  <a:extLst>
                    <a:ext uri="{9D8B030D-6E8A-4147-A177-3AD203B41FA5}">
                      <a16:colId xmlns:a16="http://schemas.microsoft.com/office/drawing/2014/main" val="20002"/>
                    </a:ext>
                  </a:extLst>
                </a:gridCol>
                <a:gridCol w="5251450">
                  <a:extLst>
                    <a:ext uri="{9D8B030D-6E8A-4147-A177-3AD203B41FA5}">
                      <a16:colId xmlns:a16="http://schemas.microsoft.com/office/drawing/2014/main" val="20003"/>
                    </a:ext>
                  </a:extLst>
                </a:gridCol>
              </a:tblGrid>
              <a:tr h="1114136">
                <a:tc>
                  <a:txBody>
                    <a:bodyPr/>
                    <a:lstStyle/>
                    <a:p>
                      <a:pPr defTabSz="914400">
                        <a:defRPr sz="3200">
                          <a:sym typeface="Helvetica Neue"/>
                        </a:defRPr>
                      </a:pPr>
                      <a:endParaRP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1X Per Year</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2X Per Year</a:t>
                      </a:r>
                    </a:p>
                  </a:txBody>
                  <a:tcPr marL="50800" marR="50800" marT="50800" marB="50800" anchor="ctr" horzOverflow="overflow"/>
                </a:tc>
                <a:tc>
                  <a:txBody>
                    <a:bodyPr/>
                    <a:lstStyle/>
                    <a:p>
                      <a:pPr defTabSz="914400">
                        <a:defRPr sz="1800" b="0">
                          <a:solidFill>
                            <a:srgbClr val="000000"/>
                          </a:solidFill>
                        </a:defRPr>
                      </a:pPr>
                      <a:r>
                        <a:rPr sz="3200" b="1">
                          <a:solidFill>
                            <a:srgbClr val="FFFFFF"/>
                          </a:solidFill>
                          <a:sym typeface="Helvetica Neue"/>
                        </a:rPr>
                        <a:t>3X Per Year</a:t>
                      </a:r>
                    </a:p>
                  </a:txBody>
                  <a:tcPr marL="50800" marR="50800" marT="50800" marB="50800" anchor="ctr" horzOverflow="overflow"/>
                </a:tc>
                <a:extLst>
                  <a:ext uri="{0D108BD9-81ED-4DB2-BD59-A6C34878D82A}">
                    <a16:rowId xmlns:a16="http://schemas.microsoft.com/office/drawing/2014/main" val="10000"/>
                  </a:ext>
                </a:extLst>
              </a:tr>
              <a:tr h="1114136">
                <a:tc>
                  <a:txBody>
                    <a:bodyPr/>
                    <a:lstStyle/>
                    <a:p>
                      <a:pPr defTabSz="914400">
                        <a:defRPr sz="1800" b="0">
                          <a:solidFill>
                            <a:srgbClr val="000000"/>
                          </a:solidFill>
                        </a:defRPr>
                      </a:pPr>
                      <a:r>
                        <a:rPr sz="3200" b="1">
                          <a:solidFill>
                            <a:srgbClr val="FFFFFF"/>
                          </a:solidFill>
                          <a:sym typeface="Helvetica Neue"/>
                        </a:rPr>
                        <a:t>Managing Director Salary</a:t>
                      </a:r>
                    </a:p>
                  </a:txBody>
                  <a:tcPr marL="50800" marR="50800" marT="50800" marB="50800" anchor="ctr" horzOverflow="overflow"/>
                </a:tc>
                <a:tc>
                  <a:txBody>
                    <a:bodyPr/>
                    <a:lstStyle/>
                    <a:p>
                      <a:pPr defTabSz="914400">
                        <a:defRPr sz="1800"/>
                      </a:pPr>
                      <a:r>
                        <a:rPr sz="3200">
                          <a:sym typeface="Helvetica Neue"/>
                        </a:rPr>
                        <a:t>$200,000</a:t>
                      </a:r>
                    </a:p>
                  </a:txBody>
                  <a:tcPr marL="50800" marR="50800" marT="50800" marB="50800" anchor="ctr" horzOverflow="overflow"/>
                </a:tc>
                <a:tc>
                  <a:txBody>
                    <a:bodyPr/>
                    <a:lstStyle/>
                    <a:p>
                      <a:pPr defTabSz="914400">
                        <a:defRPr sz="1800"/>
                      </a:pPr>
                      <a:r>
                        <a:rPr sz="3200">
                          <a:sym typeface="Helvetica Neue"/>
                        </a:rPr>
                        <a:t>$250,000</a:t>
                      </a:r>
                    </a:p>
                  </a:txBody>
                  <a:tcPr marL="50800" marR="50800" marT="50800" marB="50800" anchor="ctr" horzOverflow="overflow"/>
                </a:tc>
                <a:tc>
                  <a:txBody>
                    <a:bodyPr/>
                    <a:lstStyle/>
                    <a:p>
                      <a:pPr defTabSz="914400">
                        <a:defRPr sz="1800"/>
                      </a:pPr>
                      <a:r>
                        <a:rPr sz="3200">
                          <a:sym typeface="Helvetica Neue"/>
                        </a:rPr>
                        <a:t>$300,000</a:t>
                      </a:r>
                    </a:p>
                  </a:txBody>
                  <a:tcPr marL="50800" marR="50800" marT="50800" marB="50800" anchor="ctr" horzOverflow="overflow"/>
                </a:tc>
                <a:extLst>
                  <a:ext uri="{0D108BD9-81ED-4DB2-BD59-A6C34878D82A}">
                    <a16:rowId xmlns:a16="http://schemas.microsoft.com/office/drawing/2014/main" val="10001"/>
                  </a:ext>
                </a:extLst>
              </a:tr>
              <a:tr h="1114136">
                <a:tc>
                  <a:txBody>
                    <a:bodyPr/>
                    <a:lstStyle/>
                    <a:p>
                      <a:pPr defTabSz="914400">
                        <a:defRPr sz="1800" b="0">
                          <a:solidFill>
                            <a:srgbClr val="000000"/>
                          </a:solidFill>
                        </a:defRPr>
                      </a:pPr>
                      <a:r>
                        <a:rPr sz="3200" b="1">
                          <a:solidFill>
                            <a:srgbClr val="FFFFFF"/>
                          </a:solidFill>
                          <a:sym typeface="Helvetica Neue"/>
                        </a:rPr>
                        <a:t>Blox Consulting,  Licensing, &amp; Tech Fee</a:t>
                      </a:r>
                    </a:p>
                  </a:txBody>
                  <a:tcPr marL="50800" marR="50800" marT="50800" marB="50800" anchor="ctr" horzOverflow="overflow"/>
                </a:tc>
                <a:tc>
                  <a:txBody>
                    <a:bodyPr/>
                    <a:lstStyle/>
                    <a:p>
                      <a:pPr defTabSz="914400">
                        <a:defRPr sz="1800"/>
                      </a:pPr>
                      <a:r>
                        <a:rPr sz="3200">
                          <a:sym typeface="Helvetica Neue"/>
                        </a:rPr>
                        <a:t>$200,000</a:t>
                      </a:r>
                    </a:p>
                  </a:txBody>
                  <a:tcPr marL="50800" marR="50800" marT="50800" marB="50800" anchor="ctr" horzOverflow="overflow"/>
                </a:tc>
                <a:tc>
                  <a:txBody>
                    <a:bodyPr/>
                    <a:lstStyle/>
                    <a:p>
                      <a:pPr defTabSz="914400">
                        <a:defRPr sz="1800"/>
                      </a:pPr>
                      <a:r>
                        <a:rPr sz="3200">
                          <a:sym typeface="Helvetica Neue"/>
                        </a:rPr>
                        <a:t>$400,000</a:t>
                      </a:r>
                    </a:p>
                  </a:txBody>
                  <a:tcPr marL="50800" marR="50800" marT="50800" marB="50800" anchor="ctr" horzOverflow="overflow"/>
                </a:tc>
                <a:tc>
                  <a:txBody>
                    <a:bodyPr/>
                    <a:lstStyle/>
                    <a:p>
                      <a:pPr defTabSz="914400">
                        <a:defRPr sz="1800"/>
                      </a:pPr>
                      <a:r>
                        <a:rPr sz="3200">
                          <a:sym typeface="Helvetica Neue"/>
                        </a:rPr>
                        <a:t>$600,000</a:t>
                      </a:r>
                    </a:p>
                  </a:txBody>
                  <a:tcPr marL="50800" marR="50800" marT="50800" marB="50800" anchor="ctr" horzOverflow="overflow"/>
                </a:tc>
                <a:extLst>
                  <a:ext uri="{0D108BD9-81ED-4DB2-BD59-A6C34878D82A}">
                    <a16:rowId xmlns:a16="http://schemas.microsoft.com/office/drawing/2014/main" val="10002"/>
                  </a:ext>
                </a:extLst>
              </a:tr>
              <a:tr h="1114136">
                <a:tc>
                  <a:txBody>
                    <a:bodyPr/>
                    <a:lstStyle/>
                    <a:p>
                      <a:pPr defTabSz="914400">
                        <a:defRPr sz="1800" b="0">
                          <a:solidFill>
                            <a:srgbClr val="000000"/>
                          </a:solidFill>
                        </a:defRPr>
                      </a:pPr>
                      <a:r>
                        <a:rPr sz="3200" b="1">
                          <a:solidFill>
                            <a:srgbClr val="FFFFFF"/>
                          </a:solidFill>
                          <a:sym typeface="Helvetica Neue"/>
                        </a:rPr>
                        <a:t>PPC Marketing</a:t>
                      </a:r>
                    </a:p>
                  </a:txBody>
                  <a:tcPr marL="50800" marR="50800" marT="50800" marB="50800" anchor="ctr" horzOverflow="overflow"/>
                </a:tc>
                <a:tc>
                  <a:txBody>
                    <a:bodyPr/>
                    <a:lstStyle/>
                    <a:p>
                      <a:pPr defTabSz="914400">
                        <a:defRPr sz="1800"/>
                      </a:pPr>
                      <a:r>
                        <a:rPr sz="3200">
                          <a:sym typeface="Helvetica Neue"/>
                        </a:rPr>
                        <a:t>$200,000</a:t>
                      </a:r>
                    </a:p>
                  </a:txBody>
                  <a:tcPr marL="50800" marR="50800" marT="50800" marB="50800" anchor="ctr" horzOverflow="overflow"/>
                </a:tc>
                <a:tc>
                  <a:txBody>
                    <a:bodyPr/>
                    <a:lstStyle/>
                    <a:p>
                      <a:pPr defTabSz="914400">
                        <a:defRPr sz="1800"/>
                      </a:pPr>
                      <a:r>
                        <a:rPr sz="3200">
                          <a:sym typeface="Helvetica Neue"/>
                        </a:rPr>
                        <a:t>$400,000</a:t>
                      </a:r>
                    </a:p>
                  </a:txBody>
                  <a:tcPr marL="50800" marR="50800" marT="50800" marB="50800" anchor="ctr" horzOverflow="overflow"/>
                </a:tc>
                <a:tc>
                  <a:txBody>
                    <a:bodyPr/>
                    <a:lstStyle/>
                    <a:p>
                      <a:pPr defTabSz="914400">
                        <a:defRPr sz="1800"/>
                      </a:pPr>
                      <a:r>
                        <a:rPr sz="3200">
                          <a:sym typeface="Helvetica Neue"/>
                        </a:rPr>
                        <a:t>$600,000</a:t>
                      </a:r>
                    </a:p>
                  </a:txBody>
                  <a:tcPr marL="50800" marR="50800" marT="50800" marB="50800" anchor="ctr" horzOverflow="overflow"/>
                </a:tc>
                <a:extLst>
                  <a:ext uri="{0D108BD9-81ED-4DB2-BD59-A6C34878D82A}">
                    <a16:rowId xmlns:a16="http://schemas.microsoft.com/office/drawing/2014/main" val="10003"/>
                  </a:ext>
                </a:extLst>
              </a:tr>
              <a:tr h="1114136">
                <a:tc>
                  <a:txBody>
                    <a:bodyPr/>
                    <a:lstStyle/>
                    <a:p>
                      <a:pPr defTabSz="914400">
                        <a:defRPr sz="1800" b="0">
                          <a:solidFill>
                            <a:srgbClr val="000000"/>
                          </a:solidFill>
                        </a:defRPr>
                      </a:pPr>
                      <a:r>
                        <a:rPr sz="3200" b="1">
                          <a:solidFill>
                            <a:srgbClr val="FFFFFF"/>
                          </a:solidFill>
                          <a:sym typeface="Helvetica Neue"/>
                        </a:rPr>
                        <a:t>Temporary Interview Staff</a:t>
                      </a:r>
                    </a:p>
                  </a:txBody>
                  <a:tcPr marL="50800" marR="50800" marT="50800" marB="50800" anchor="ctr" horzOverflow="overflow"/>
                </a:tc>
                <a:tc>
                  <a:txBody>
                    <a:bodyPr/>
                    <a:lstStyle/>
                    <a:p>
                      <a:pPr defTabSz="914400">
                        <a:defRPr sz="1800"/>
                      </a:pPr>
                      <a:r>
                        <a:rPr sz="3200">
                          <a:sym typeface="Helvetica Neue"/>
                        </a:rPr>
                        <a:t>$25,000</a:t>
                      </a:r>
                    </a:p>
                  </a:txBody>
                  <a:tcPr marL="50800" marR="50800" marT="50800" marB="50800" anchor="ctr" horzOverflow="overflow"/>
                </a:tc>
                <a:tc>
                  <a:txBody>
                    <a:bodyPr/>
                    <a:lstStyle/>
                    <a:p>
                      <a:pPr defTabSz="914400">
                        <a:defRPr sz="1800"/>
                      </a:pPr>
                      <a:r>
                        <a:rPr sz="3200">
                          <a:sym typeface="Helvetica Neue"/>
                        </a:rPr>
                        <a:t>$50,000</a:t>
                      </a:r>
                    </a:p>
                  </a:txBody>
                  <a:tcPr marL="50800" marR="50800" marT="50800" marB="50800" anchor="ctr" horzOverflow="overflow"/>
                </a:tc>
                <a:tc>
                  <a:txBody>
                    <a:bodyPr/>
                    <a:lstStyle/>
                    <a:p>
                      <a:pPr defTabSz="914400">
                        <a:defRPr sz="1800"/>
                      </a:pPr>
                      <a:r>
                        <a:rPr sz="3200">
                          <a:sym typeface="Helvetica Neue"/>
                        </a:rPr>
                        <a:t>$75,000</a:t>
                      </a:r>
                    </a:p>
                  </a:txBody>
                  <a:tcPr marL="50800" marR="50800" marT="50800" marB="50800" anchor="ctr" horzOverflow="overflow"/>
                </a:tc>
                <a:extLst>
                  <a:ext uri="{0D108BD9-81ED-4DB2-BD59-A6C34878D82A}">
                    <a16:rowId xmlns:a16="http://schemas.microsoft.com/office/drawing/2014/main" val="10004"/>
                  </a:ext>
                </a:extLst>
              </a:tr>
              <a:tr h="1114136">
                <a:tc>
                  <a:txBody>
                    <a:bodyPr/>
                    <a:lstStyle/>
                    <a:p>
                      <a:pPr defTabSz="914400">
                        <a:defRPr sz="1800" b="0">
                          <a:solidFill>
                            <a:srgbClr val="000000"/>
                          </a:solidFill>
                        </a:defRPr>
                      </a:pPr>
                      <a:r>
                        <a:rPr sz="3200" b="1">
                          <a:solidFill>
                            <a:srgbClr val="FFFFFF"/>
                          </a:solidFill>
                          <a:sym typeface="Helvetica Neue"/>
                        </a:rPr>
                        <a:t>Flight Subsidy
($1K per team)</a:t>
                      </a:r>
                    </a:p>
                  </a:txBody>
                  <a:tcPr marL="50800" marR="50800" marT="50800" marB="50800" anchor="ctr" horzOverflow="overflow"/>
                </a:tc>
                <a:tc>
                  <a:txBody>
                    <a:bodyPr/>
                    <a:lstStyle/>
                    <a:p>
                      <a:pPr defTabSz="914400">
                        <a:defRPr sz="1800"/>
                      </a:pPr>
                      <a:r>
                        <a:rPr sz="3200">
                          <a:sym typeface="Helvetica Neue"/>
                        </a:rPr>
                        <a:t>$100,000</a:t>
                      </a:r>
                    </a:p>
                  </a:txBody>
                  <a:tcPr marL="50800" marR="50800" marT="50800" marB="50800" anchor="ctr" horzOverflow="overflow"/>
                </a:tc>
                <a:tc>
                  <a:txBody>
                    <a:bodyPr/>
                    <a:lstStyle/>
                    <a:p>
                      <a:pPr defTabSz="914400">
                        <a:defRPr sz="1800"/>
                      </a:pPr>
                      <a:r>
                        <a:rPr sz="3200">
                          <a:sym typeface="Helvetica Neue"/>
                        </a:rPr>
                        <a:t>$200,000</a:t>
                      </a:r>
                    </a:p>
                  </a:txBody>
                  <a:tcPr marL="50800" marR="50800" marT="50800" marB="50800" anchor="ctr" horzOverflow="overflow"/>
                </a:tc>
                <a:tc>
                  <a:txBody>
                    <a:bodyPr/>
                    <a:lstStyle/>
                    <a:p>
                      <a:pPr defTabSz="914400">
                        <a:defRPr sz="1800"/>
                      </a:pPr>
                      <a:r>
                        <a:rPr sz="3200">
                          <a:sym typeface="Helvetica Neue"/>
                        </a:rPr>
                        <a:t>$300,000</a:t>
                      </a:r>
                    </a:p>
                  </a:txBody>
                  <a:tcPr marL="50800" marR="50800" marT="50800" marB="50800" anchor="ctr" horzOverflow="overflow"/>
                </a:tc>
                <a:extLst>
                  <a:ext uri="{0D108BD9-81ED-4DB2-BD59-A6C34878D82A}">
                    <a16:rowId xmlns:a16="http://schemas.microsoft.com/office/drawing/2014/main" val="10005"/>
                  </a:ext>
                </a:extLst>
              </a:tr>
              <a:tr h="1114136">
                <a:tc>
                  <a:txBody>
                    <a:bodyPr/>
                    <a:lstStyle/>
                    <a:p>
                      <a:pPr defTabSz="914400">
                        <a:defRPr sz="1800" b="0">
                          <a:solidFill>
                            <a:srgbClr val="000000"/>
                          </a:solidFill>
                        </a:defRPr>
                      </a:pPr>
                      <a:r>
                        <a:rPr sz="3200" b="1">
                          <a:solidFill>
                            <a:srgbClr val="FFFFFF"/>
                          </a:solidFill>
                          <a:sym typeface="Helvetica Neue"/>
                        </a:rPr>
                        <a:t>Food, Lodging, Event Space</a:t>
                      </a:r>
                    </a:p>
                  </a:txBody>
                  <a:tcPr marL="50800" marR="50800" marT="50800" marB="50800" anchor="ctr" horzOverflow="overflow"/>
                </a:tc>
                <a:tc>
                  <a:txBody>
                    <a:bodyPr/>
                    <a:lstStyle/>
                    <a:p>
                      <a:pPr defTabSz="914400">
                        <a:defRPr sz="1800"/>
                      </a:pPr>
                      <a:r>
                        <a:rPr sz="3200">
                          <a:sym typeface="Helvetica Neue"/>
                        </a:rPr>
                        <a:t>$150,000</a:t>
                      </a:r>
                    </a:p>
                  </a:txBody>
                  <a:tcPr marL="50800" marR="50800" marT="50800" marB="50800" anchor="ctr" horzOverflow="overflow"/>
                </a:tc>
                <a:tc>
                  <a:txBody>
                    <a:bodyPr/>
                    <a:lstStyle/>
                    <a:p>
                      <a:pPr defTabSz="914400">
                        <a:defRPr sz="1800"/>
                      </a:pPr>
                      <a:r>
                        <a:rPr sz="3200">
                          <a:sym typeface="Helvetica Neue"/>
                        </a:rPr>
                        <a:t>$300,000</a:t>
                      </a:r>
                    </a:p>
                  </a:txBody>
                  <a:tcPr marL="50800" marR="50800" marT="50800" marB="50800" anchor="ctr" horzOverflow="overflow"/>
                </a:tc>
                <a:tc>
                  <a:txBody>
                    <a:bodyPr/>
                    <a:lstStyle/>
                    <a:p>
                      <a:pPr defTabSz="914400">
                        <a:defRPr sz="1800"/>
                      </a:pPr>
                      <a:r>
                        <a:rPr sz="3200">
                          <a:sym typeface="Helvetica Neue"/>
                        </a:rPr>
                        <a:t>$450,000</a:t>
                      </a:r>
                    </a:p>
                  </a:txBody>
                  <a:tcPr marL="50800" marR="50800" marT="50800" marB="50800" anchor="ctr" horzOverflow="overflow"/>
                </a:tc>
                <a:extLst>
                  <a:ext uri="{0D108BD9-81ED-4DB2-BD59-A6C34878D82A}">
                    <a16:rowId xmlns:a16="http://schemas.microsoft.com/office/drawing/2014/main" val="10006"/>
                  </a:ext>
                </a:extLst>
              </a:tr>
              <a:tr h="1114136">
                <a:tc>
                  <a:txBody>
                    <a:bodyPr/>
                    <a:lstStyle/>
                    <a:p>
                      <a:pPr defTabSz="914400">
                        <a:defRPr sz="1800" b="0">
                          <a:solidFill>
                            <a:srgbClr val="000000"/>
                          </a:solidFill>
                        </a:defRPr>
                      </a:pPr>
                      <a:r>
                        <a:rPr sz="3200" b="1">
                          <a:solidFill>
                            <a:srgbClr val="FFFFFF"/>
                          </a:solidFill>
                          <a:sym typeface="Helvetica Neue"/>
                        </a:rPr>
                        <a:t>SME Mentors, Professor, &amp; Logistics Staff</a:t>
                      </a:r>
                    </a:p>
                  </a:txBody>
                  <a:tcPr marL="50800" marR="50800" marT="50800" marB="50800" anchor="ctr" horzOverflow="overflow"/>
                </a:tc>
                <a:tc>
                  <a:txBody>
                    <a:bodyPr/>
                    <a:lstStyle/>
                    <a:p>
                      <a:pPr defTabSz="914400">
                        <a:defRPr sz="1800"/>
                      </a:pPr>
                      <a:r>
                        <a:rPr sz="3200">
                          <a:sym typeface="Helvetica Neue"/>
                        </a:rPr>
                        <a:t>$250,000</a:t>
                      </a:r>
                    </a:p>
                  </a:txBody>
                  <a:tcPr marL="50800" marR="50800" marT="50800" marB="50800" anchor="ctr" horzOverflow="overflow"/>
                </a:tc>
                <a:tc>
                  <a:txBody>
                    <a:bodyPr/>
                    <a:lstStyle/>
                    <a:p>
                      <a:pPr defTabSz="914400">
                        <a:defRPr sz="1800"/>
                      </a:pPr>
                      <a:r>
                        <a:rPr sz="3200">
                          <a:sym typeface="Helvetica Neue"/>
                        </a:rPr>
                        <a:t>$500,000</a:t>
                      </a:r>
                    </a:p>
                  </a:txBody>
                  <a:tcPr marL="50800" marR="50800" marT="50800" marB="50800" anchor="ctr" horzOverflow="overflow"/>
                </a:tc>
                <a:tc>
                  <a:txBody>
                    <a:bodyPr/>
                    <a:lstStyle/>
                    <a:p>
                      <a:pPr defTabSz="914400">
                        <a:defRPr sz="1800"/>
                      </a:pPr>
                      <a:r>
                        <a:rPr sz="3200">
                          <a:sym typeface="Helvetica Neue"/>
                        </a:rPr>
                        <a:t>$750,000</a:t>
                      </a:r>
                    </a:p>
                  </a:txBody>
                  <a:tcPr marL="50800" marR="50800" marT="50800" marB="50800" anchor="ctr" horzOverflow="overflow"/>
                </a:tc>
                <a:extLst>
                  <a:ext uri="{0D108BD9-81ED-4DB2-BD59-A6C34878D82A}">
                    <a16:rowId xmlns:a16="http://schemas.microsoft.com/office/drawing/2014/main" val="10007"/>
                  </a:ext>
                </a:extLst>
              </a:tr>
              <a:tr h="1114136">
                <a:tc>
                  <a:txBody>
                    <a:bodyPr/>
                    <a:lstStyle/>
                    <a:p>
                      <a:pPr defTabSz="914400">
                        <a:defRPr sz="1800" b="0">
                          <a:solidFill>
                            <a:srgbClr val="000000"/>
                          </a:solidFill>
                        </a:defRPr>
                      </a:pPr>
                      <a:r>
                        <a:rPr sz="3200" b="1">
                          <a:solidFill>
                            <a:srgbClr val="FFFFFF"/>
                          </a:solidFill>
                          <a:sym typeface="Helvetica Neue"/>
                        </a:rPr>
                        <a:t>Demo Day Costs</a:t>
                      </a:r>
                    </a:p>
                  </a:txBody>
                  <a:tcPr marL="50800" marR="50800" marT="50800" marB="50800" anchor="ctr" horzOverflow="overflow"/>
                </a:tc>
                <a:tc>
                  <a:txBody>
                    <a:bodyPr/>
                    <a:lstStyle/>
                    <a:p>
                      <a:pPr defTabSz="914400">
                        <a:defRPr sz="1800"/>
                      </a:pPr>
                      <a:r>
                        <a:rPr sz="3200">
                          <a:sym typeface="Helvetica Neue"/>
                        </a:rPr>
                        <a:t>$25,000</a:t>
                      </a:r>
                    </a:p>
                  </a:txBody>
                  <a:tcPr marL="50800" marR="50800" marT="50800" marB="50800" anchor="ctr" horzOverflow="overflow"/>
                </a:tc>
                <a:tc>
                  <a:txBody>
                    <a:bodyPr/>
                    <a:lstStyle/>
                    <a:p>
                      <a:pPr defTabSz="914400">
                        <a:defRPr sz="1800"/>
                      </a:pPr>
                      <a:r>
                        <a:rPr sz="3200">
                          <a:sym typeface="Helvetica Neue"/>
                        </a:rPr>
                        <a:t>$50,000</a:t>
                      </a:r>
                    </a:p>
                  </a:txBody>
                  <a:tcPr marL="50800" marR="50800" marT="50800" marB="50800" anchor="ctr" horzOverflow="overflow"/>
                </a:tc>
                <a:tc>
                  <a:txBody>
                    <a:bodyPr/>
                    <a:lstStyle/>
                    <a:p>
                      <a:pPr defTabSz="914400">
                        <a:defRPr sz="1800"/>
                      </a:pPr>
                      <a:r>
                        <a:rPr sz="3200">
                          <a:sym typeface="Helvetica Neue"/>
                        </a:rPr>
                        <a:t>$75,000</a:t>
                      </a:r>
                    </a:p>
                  </a:txBody>
                  <a:tcPr marL="50800" marR="50800" marT="50800" marB="50800" anchor="ctr" horzOverflow="overflow"/>
                </a:tc>
                <a:extLst>
                  <a:ext uri="{0D108BD9-81ED-4DB2-BD59-A6C34878D82A}">
                    <a16:rowId xmlns:a16="http://schemas.microsoft.com/office/drawing/2014/main" val="10008"/>
                  </a:ext>
                </a:extLst>
              </a:tr>
              <a:tr h="1114136">
                <a:tc>
                  <a:txBody>
                    <a:bodyPr/>
                    <a:lstStyle/>
                    <a:p>
                      <a:pPr defTabSz="914400">
                        <a:defRPr sz="1800" b="0">
                          <a:solidFill>
                            <a:srgbClr val="000000"/>
                          </a:solidFill>
                        </a:defRPr>
                      </a:pPr>
                      <a:r>
                        <a:rPr sz="3200" b="1">
                          <a:solidFill>
                            <a:srgbClr val="FFFFFF"/>
                          </a:solidFill>
                          <a:sym typeface="Helvetica Neue"/>
                        </a:rPr>
                        <a:t>Mastermind</a:t>
                      </a:r>
                    </a:p>
                  </a:txBody>
                  <a:tcPr marL="50800" marR="50800" marT="50800" marB="50800" anchor="ctr" horzOverflow="overflow"/>
                </a:tc>
                <a:tc>
                  <a:txBody>
                    <a:bodyPr/>
                    <a:lstStyle/>
                    <a:p>
                      <a:pPr defTabSz="914400">
                        <a:defRPr sz="1800"/>
                      </a:pPr>
                      <a:r>
                        <a:rPr sz="3200">
                          <a:sym typeface="Helvetica Neue"/>
                        </a:rPr>
                        <a:t>$100,000</a:t>
                      </a:r>
                    </a:p>
                  </a:txBody>
                  <a:tcPr marL="50800" marR="50800" marT="50800" marB="50800" anchor="ctr" horzOverflow="overflow"/>
                </a:tc>
                <a:tc>
                  <a:txBody>
                    <a:bodyPr/>
                    <a:lstStyle/>
                    <a:p>
                      <a:pPr defTabSz="914400">
                        <a:defRPr sz="1800"/>
                      </a:pPr>
                      <a:r>
                        <a:rPr sz="3200">
                          <a:sym typeface="Helvetica Neue"/>
                        </a:rPr>
                        <a:t>$200,000</a:t>
                      </a:r>
                    </a:p>
                  </a:txBody>
                  <a:tcPr marL="50800" marR="50800" marT="50800" marB="50800" anchor="ctr" horzOverflow="overflow"/>
                </a:tc>
                <a:tc>
                  <a:txBody>
                    <a:bodyPr/>
                    <a:lstStyle/>
                    <a:p>
                      <a:pPr defTabSz="914400">
                        <a:defRPr sz="1800"/>
                      </a:pPr>
                      <a:r>
                        <a:rPr sz="3200">
                          <a:sym typeface="Helvetica Neue"/>
                        </a:rPr>
                        <a:t>$300,000</a:t>
                      </a:r>
                    </a:p>
                  </a:txBody>
                  <a:tcPr marL="50800" marR="50800" marT="50800" marB="50800" anchor="ctr" horzOverflow="overflow"/>
                </a:tc>
                <a:extLst>
                  <a:ext uri="{0D108BD9-81ED-4DB2-BD59-A6C34878D82A}">
                    <a16:rowId xmlns:a16="http://schemas.microsoft.com/office/drawing/2014/main" val="10009"/>
                  </a:ext>
                </a:extLst>
              </a:tr>
              <a:tr h="1114136">
                <a:tc>
                  <a:txBody>
                    <a:bodyPr/>
                    <a:lstStyle/>
                    <a:p>
                      <a:pPr defTabSz="914400">
                        <a:defRPr sz="1800" b="0">
                          <a:solidFill>
                            <a:srgbClr val="000000"/>
                          </a:solidFill>
                        </a:defRPr>
                      </a:pPr>
                      <a:r>
                        <a:rPr sz="3200" b="1">
                          <a:solidFill>
                            <a:srgbClr val="FFFFFF"/>
                          </a:solidFill>
                          <a:sym typeface="Helvetica Neue"/>
                        </a:rPr>
                        <a:t>Total</a:t>
                      </a:r>
                    </a:p>
                  </a:txBody>
                  <a:tcPr marL="50800" marR="50800" marT="50800" marB="50800" anchor="ctr" horzOverflow="overflow"/>
                </a:tc>
                <a:tc>
                  <a:txBody>
                    <a:bodyPr/>
                    <a:lstStyle/>
                    <a:p>
                      <a:pPr defTabSz="914400">
                        <a:defRPr sz="1800"/>
                      </a:pPr>
                      <a:r>
                        <a:rPr sz="3200">
                          <a:sym typeface="Helvetica Neue"/>
                        </a:rPr>
                        <a:t>$1,250,000</a:t>
                      </a:r>
                    </a:p>
                  </a:txBody>
                  <a:tcPr marL="50800" marR="50800" marT="50800" marB="50800" anchor="ctr" horzOverflow="overflow"/>
                </a:tc>
                <a:tc>
                  <a:txBody>
                    <a:bodyPr/>
                    <a:lstStyle/>
                    <a:p>
                      <a:pPr defTabSz="914400">
                        <a:defRPr sz="1800"/>
                      </a:pPr>
                      <a:r>
                        <a:rPr sz="3200">
                          <a:sym typeface="Helvetica Neue"/>
                        </a:rPr>
                        <a:t>$2,350,000</a:t>
                      </a:r>
                    </a:p>
                  </a:txBody>
                  <a:tcPr marL="50800" marR="50800" marT="50800" marB="50800" anchor="ctr" horzOverflow="overflow"/>
                </a:tc>
                <a:tc>
                  <a:txBody>
                    <a:bodyPr/>
                    <a:lstStyle/>
                    <a:p>
                      <a:pPr defTabSz="914400">
                        <a:defRPr sz="1800"/>
                      </a:pPr>
                      <a:r>
                        <a:rPr sz="3200">
                          <a:sym typeface="Helvetica Neue"/>
                        </a:rPr>
                        <a:t>$3,450,000</a:t>
                      </a:r>
                    </a:p>
                  </a:txBody>
                  <a:tcPr marL="50800" marR="50800" marT="50800" marB="50800" anchor="ctr" horzOverflow="overflow"/>
                </a:tc>
                <a:extLst>
                  <a:ext uri="{0D108BD9-81ED-4DB2-BD59-A6C34878D82A}">
                    <a16:rowId xmlns:a16="http://schemas.microsoft.com/office/drawing/2014/main" val="10010"/>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Multi-Channel Nationwide Recruiting Effort"/>
          <p:cNvSpPr txBox="1">
            <a:spLocks noGrp="1"/>
          </p:cNvSpPr>
          <p:nvPr>
            <p:ph type="title"/>
          </p:nvPr>
        </p:nvSpPr>
        <p:spPr>
          <a:prstGeom prst="rect">
            <a:avLst/>
          </a:prstGeom>
        </p:spPr>
        <p:txBody>
          <a:bodyPr>
            <a:normAutofit fontScale="90000"/>
          </a:bodyPr>
          <a:lstStyle>
            <a:lvl1pPr defTabSz="610870">
              <a:defRPr sz="8288"/>
            </a:lvl1pPr>
          </a:lstStyle>
          <a:p>
            <a:r>
              <a:rPr lang="en-US" sz="8900" dirty="0"/>
              <a:t>Introducing “</a:t>
            </a:r>
            <a:r>
              <a:rPr lang="en-US" sz="8900" dirty="0" err="1"/>
              <a:t>MiCC</a:t>
            </a:r>
            <a:r>
              <a:rPr lang="en-US" sz="8900" dirty="0"/>
              <a:t> Bot”</a:t>
            </a:r>
            <a:r>
              <a:rPr lang="en-US" dirty="0"/>
              <a:t> </a:t>
            </a:r>
            <a:br>
              <a:rPr lang="en-US" dirty="0"/>
            </a:br>
            <a:r>
              <a:rPr lang="en-US" sz="7300" dirty="0"/>
              <a:t>AI Copilot for Joint Planning</a:t>
            </a:r>
            <a:endParaRPr dirty="0"/>
          </a:p>
        </p:txBody>
      </p:sp>
      <p:sp>
        <p:nvSpPr>
          <p:cNvPr id="2" name="This is a two-to-four week meeting between our team and as many stakeholders in the project in Hawaii as possible.…">
            <a:extLst>
              <a:ext uri="{FF2B5EF4-FFF2-40B4-BE49-F238E27FC236}">
                <a16:creationId xmlns:a16="http://schemas.microsoft.com/office/drawing/2014/main" id="{1B14754C-200C-8E02-A40F-EF73E051AB94}"/>
              </a:ext>
            </a:extLst>
          </p:cNvPr>
          <p:cNvSpPr txBox="1">
            <a:spLocks noGrp="1"/>
          </p:cNvSpPr>
          <p:nvPr>
            <p:ph type="body" idx="1"/>
          </p:nvPr>
        </p:nvSpPr>
        <p:spPr>
          <a:xfrm>
            <a:off x="1689100" y="3149600"/>
            <a:ext cx="21005800" cy="9296400"/>
          </a:xfrm>
          <a:prstGeom prst="rect">
            <a:avLst/>
          </a:prstGeom>
        </p:spPr>
        <p:txBody>
          <a:bodyPr>
            <a:normAutofit/>
          </a:bodyPr>
          <a:lstStyle/>
          <a:p>
            <a:r>
              <a:rPr lang="en-US" dirty="0"/>
              <a:t>“</a:t>
            </a:r>
            <a:r>
              <a:rPr lang="en-US" dirty="0" err="1"/>
              <a:t>MiCC</a:t>
            </a:r>
            <a:r>
              <a:rPr lang="en-US" dirty="0"/>
              <a:t>” enables warfighter information synthesis through a variety of visualizations and workflows, powered by data analytics and generative AI.</a:t>
            </a:r>
          </a:p>
          <a:p>
            <a:r>
              <a:rPr lang="en-US" dirty="0"/>
              <a:t>Trained on proven and emerging joint tradecraft (doctrine, TTP, SOP).</a:t>
            </a:r>
          </a:p>
          <a:p>
            <a:r>
              <a:rPr lang="en-US" dirty="0"/>
              <a:t>Customizable through continuous deployment to adapt to current use.</a:t>
            </a:r>
          </a:p>
          <a:p>
            <a:r>
              <a:rPr lang="en-US" dirty="0"/>
              <a:t>Key features:</a:t>
            </a:r>
          </a:p>
          <a:p>
            <a:pPr lvl="1"/>
            <a:endParaRPr lang="en-US" dirty="0"/>
          </a:p>
          <a:p>
            <a:endParaRPr dirty="0"/>
          </a:p>
        </p:txBody>
      </p:sp>
      <p:sp>
        <p:nvSpPr>
          <p:cNvPr id="4" name="TextBox 3">
            <a:extLst>
              <a:ext uri="{FF2B5EF4-FFF2-40B4-BE49-F238E27FC236}">
                <a16:creationId xmlns:a16="http://schemas.microsoft.com/office/drawing/2014/main" id="{50A434DD-D092-5AC0-E9FE-5D096BD46F36}"/>
              </a:ext>
            </a:extLst>
          </p:cNvPr>
          <p:cNvSpPr txBox="1"/>
          <p:nvPr/>
        </p:nvSpPr>
        <p:spPr>
          <a:xfrm>
            <a:off x="6381093" y="8983010"/>
            <a:ext cx="15659100" cy="3785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57200" lvl="1" indent="-457200" algn="l">
              <a:buFontTx/>
              <a:buChar char="-"/>
            </a:pPr>
            <a:r>
              <a:rPr lang="en-US" sz="4000" b="0" dirty="0"/>
              <a:t>“DevOps for mission planning and execution”</a:t>
            </a:r>
          </a:p>
          <a:p>
            <a:pPr marL="457200" lvl="1" indent="-457200" algn="l">
              <a:buFontTx/>
              <a:buChar char="-"/>
            </a:pPr>
            <a:r>
              <a:rPr lang="en-US" sz="4000" b="0" dirty="0"/>
              <a:t>Continuously compile the plan against known context</a:t>
            </a:r>
          </a:p>
          <a:p>
            <a:pPr marL="457200" lvl="1" indent="-457200" algn="l">
              <a:buFontTx/>
              <a:buChar char="-"/>
            </a:pPr>
            <a:r>
              <a:rPr lang="en-US" sz="4000" b="0" dirty="0"/>
              <a:t>Quantify real-time deviation from plan (0 to 100)</a:t>
            </a:r>
          </a:p>
          <a:p>
            <a:pPr marL="457200" lvl="1" indent="-457200" algn="l">
              <a:buFontTx/>
              <a:buChar char="-"/>
            </a:pPr>
            <a:r>
              <a:rPr lang="en-US" sz="4000" b="0" dirty="0"/>
              <a:t>Stay on plan, share, understand and meet CC’s intent</a:t>
            </a:r>
          </a:p>
          <a:p>
            <a:pPr marL="457200" lvl="1" indent="-457200" algn="l">
              <a:buFontTx/>
              <a:buChar char="-"/>
            </a:pPr>
            <a:r>
              <a:rPr lang="en-US" sz="4000" b="0" dirty="0"/>
              <a:t>Analyze risk informed options and recommendations</a:t>
            </a:r>
          </a:p>
          <a:p>
            <a:pPr marL="457200" lvl="1" indent="-457200" algn="l">
              <a:buFontTx/>
              <a:buChar char="-"/>
            </a:pPr>
            <a:r>
              <a:rPr lang="en-US" sz="4000" b="0" dirty="0"/>
              <a:t>Summarize chat logs, plans, collaborative documents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7E351-7B44-DB45-1729-FACE49E37051}"/>
              </a:ext>
            </a:extLst>
          </p:cNvPr>
          <p:cNvSpPr>
            <a:spLocks noGrp="1"/>
          </p:cNvSpPr>
          <p:nvPr>
            <p:ph type="title"/>
          </p:nvPr>
        </p:nvSpPr>
        <p:spPr/>
        <p:txBody>
          <a:bodyPr/>
          <a:lstStyle/>
          <a:p>
            <a:r>
              <a:rPr lang="en-US" dirty="0"/>
              <a:t>Continuous Mission Integration</a:t>
            </a:r>
          </a:p>
        </p:txBody>
      </p:sp>
      <p:sp>
        <p:nvSpPr>
          <p:cNvPr id="3" name="Text Placeholder 2">
            <a:extLst>
              <a:ext uri="{FF2B5EF4-FFF2-40B4-BE49-F238E27FC236}">
                <a16:creationId xmlns:a16="http://schemas.microsoft.com/office/drawing/2014/main" id="{3D0B4027-9490-544D-37D2-AD42281B0594}"/>
              </a:ext>
            </a:extLst>
          </p:cNvPr>
          <p:cNvSpPr>
            <a:spLocks noGrp="1"/>
          </p:cNvSpPr>
          <p:nvPr>
            <p:ph type="body" idx="1"/>
          </p:nvPr>
        </p:nvSpPr>
        <p:spPr/>
        <p:txBody>
          <a:bodyPr>
            <a:normAutofit/>
          </a:bodyPr>
          <a:lstStyle/>
          <a:p>
            <a:r>
              <a:rPr lang="en-US" dirty="0"/>
              <a:t>We bring the developer’s copilot experience to Joint Planning.</a:t>
            </a:r>
          </a:p>
          <a:p>
            <a:pPr lvl="1"/>
            <a:r>
              <a:rPr lang="en-US" dirty="0"/>
              <a:t>Embed into existing workflows within </a:t>
            </a:r>
            <a:r>
              <a:rPr lang="en-US" dirty="0" err="1"/>
              <a:t>Chatsurfer</a:t>
            </a:r>
            <a:r>
              <a:rPr lang="en-US" dirty="0"/>
              <a:t>, </a:t>
            </a:r>
            <a:r>
              <a:rPr lang="en-US" dirty="0" err="1"/>
              <a:t>Mattermost</a:t>
            </a:r>
            <a:r>
              <a:rPr lang="en-US" dirty="0"/>
              <a:t>, Maven Smart System, Kessel Run and office productivity tools.</a:t>
            </a:r>
          </a:p>
          <a:p>
            <a:pPr lvl="1"/>
            <a:r>
              <a:rPr lang="en-US" dirty="0"/>
              <a:t>Continuous user feedback and detects issues in real time.</a:t>
            </a:r>
          </a:p>
          <a:p>
            <a:r>
              <a:rPr lang="en-US" dirty="0"/>
              <a:t>Operational to Tactical collaboration</a:t>
            </a:r>
          </a:p>
          <a:p>
            <a:pPr lvl="1"/>
            <a:r>
              <a:rPr lang="en-US" dirty="0"/>
              <a:t>Shared repository of knowledge from planners to the edge.</a:t>
            </a:r>
          </a:p>
          <a:p>
            <a:pPr lvl="1"/>
            <a:r>
              <a:rPr lang="en-US" dirty="0"/>
              <a:t>“Peering” reduces or eliminates the delay in plan publishing</a:t>
            </a:r>
          </a:p>
        </p:txBody>
      </p:sp>
    </p:spTree>
    <p:extLst>
      <p:ext uri="{BB962C8B-B14F-4D97-AF65-F5344CB8AC3E}">
        <p14:creationId xmlns:p14="http://schemas.microsoft.com/office/powerpoint/2010/main" val="26760669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1E8A-A5C0-396C-9BC4-73E53D1E704F}"/>
              </a:ext>
            </a:extLst>
          </p:cNvPr>
          <p:cNvSpPr>
            <a:spLocks noGrp="1"/>
          </p:cNvSpPr>
          <p:nvPr>
            <p:ph type="title"/>
          </p:nvPr>
        </p:nvSpPr>
        <p:spPr/>
        <p:txBody>
          <a:bodyPr/>
          <a:lstStyle/>
          <a:p>
            <a:r>
              <a:rPr lang="en-US" dirty="0" err="1"/>
              <a:t>Thunderforge</a:t>
            </a:r>
            <a:r>
              <a:rPr lang="en-US" dirty="0"/>
              <a:t> Sandbox</a:t>
            </a:r>
          </a:p>
        </p:txBody>
      </p:sp>
      <p:sp>
        <p:nvSpPr>
          <p:cNvPr id="3" name="Text Placeholder 2">
            <a:extLst>
              <a:ext uri="{FF2B5EF4-FFF2-40B4-BE49-F238E27FC236}">
                <a16:creationId xmlns:a16="http://schemas.microsoft.com/office/drawing/2014/main" id="{7284F024-355D-DDF3-FDB6-F607540EA961}"/>
              </a:ext>
            </a:extLst>
          </p:cNvPr>
          <p:cNvSpPr>
            <a:spLocks noGrp="1"/>
          </p:cNvSpPr>
          <p:nvPr>
            <p:ph type="body" idx="1"/>
          </p:nvPr>
        </p:nvSpPr>
        <p:spPr/>
        <p:txBody>
          <a:bodyPr>
            <a:normAutofit/>
          </a:bodyPr>
          <a:lstStyle/>
          <a:p>
            <a:r>
              <a:rPr lang="en-US" dirty="0"/>
              <a:t>From sandbox environment to weapon system</a:t>
            </a:r>
          </a:p>
          <a:p>
            <a:pPr lvl="1"/>
            <a:r>
              <a:rPr lang="en-US" dirty="0" err="1"/>
              <a:t>MiCC</a:t>
            </a:r>
            <a:r>
              <a:rPr lang="en-US" dirty="0"/>
              <a:t> Bot was built for continuous, iterative growth.</a:t>
            </a:r>
          </a:p>
          <a:p>
            <a:pPr lvl="1"/>
            <a:r>
              <a:rPr lang="en-US" dirty="0"/>
              <a:t>Enables AI/ML rapid prototyping and experimentation. </a:t>
            </a:r>
          </a:p>
          <a:p>
            <a:r>
              <a:rPr lang="en-US" dirty="0"/>
              <a:t>Minimizes cybersecurity risk through data isolation based on TRL.</a:t>
            </a:r>
          </a:p>
          <a:p>
            <a:r>
              <a:rPr lang="en-US" dirty="0"/>
              <a:t>Meets the users and developers where they are.</a:t>
            </a:r>
          </a:p>
          <a:p>
            <a:pPr lvl="1"/>
            <a:r>
              <a:rPr lang="en-US" dirty="0"/>
              <a:t>Deploy changes in </a:t>
            </a:r>
            <a:r>
              <a:rPr lang="en-US" b="1" dirty="0"/>
              <a:t>minutes and hours </a:t>
            </a:r>
            <a:r>
              <a:rPr lang="en-US" dirty="0"/>
              <a:t>instead of weeks or months.</a:t>
            </a:r>
          </a:p>
        </p:txBody>
      </p:sp>
    </p:spTree>
    <p:extLst>
      <p:ext uri="{BB962C8B-B14F-4D97-AF65-F5344CB8AC3E}">
        <p14:creationId xmlns:p14="http://schemas.microsoft.com/office/powerpoint/2010/main" val="92853019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BDCB6-75CB-B49F-4986-4260C2382BDE}"/>
              </a:ext>
            </a:extLst>
          </p:cNvPr>
          <p:cNvSpPr>
            <a:spLocks noGrp="1"/>
          </p:cNvSpPr>
          <p:nvPr>
            <p:ph type="title"/>
          </p:nvPr>
        </p:nvSpPr>
        <p:spPr/>
        <p:txBody>
          <a:bodyPr/>
          <a:lstStyle/>
          <a:p>
            <a:r>
              <a:rPr lang="en-US" dirty="0"/>
              <a:t>The </a:t>
            </a:r>
            <a:r>
              <a:rPr lang="en-US" dirty="0" err="1"/>
              <a:t>MiCC</a:t>
            </a:r>
            <a:r>
              <a:rPr lang="en-US" dirty="0"/>
              <a:t> Bot</a:t>
            </a:r>
          </a:p>
        </p:txBody>
      </p:sp>
      <p:sp>
        <p:nvSpPr>
          <p:cNvPr id="3" name="Text Placeholder 2">
            <a:extLst>
              <a:ext uri="{FF2B5EF4-FFF2-40B4-BE49-F238E27FC236}">
                <a16:creationId xmlns:a16="http://schemas.microsoft.com/office/drawing/2014/main" id="{C2FB69E2-DF06-A446-E726-D1EE483497A5}"/>
              </a:ext>
            </a:extLst>
          </p:cNvPr>
          <p:cNvSpPr>
            <a:spLocks noGrp="1"/>
          </p:cNvSpPr>
          <p:nvPr>
            <p:ph type="body" idx="1"/>
          </p:nvPr>
        </p:nvSpPr>
        <p:spPr/>
        <p:txBody>
          <a:bodyPr>
            <a:normAutofit lnSpcReduction="10000"/>
          </a:bodyPr>
          <a:lstStyle/>
          <a:p>
            <a:r>
              <a:rPr lang="en-US" dirty="0"/>
              <a:t>AI-driven synthesis of information from diverse sources</a:t>
            </a:r>
          </a:p>
          <a:p>
            <a:pPr lvl="1"/>
            <a:r>
              <a:rPr lang="en-US" dirty="0"/>
              <a:t>Tab-completion to speed up and improve data entry and accuracy</a:t>
            </a:r>
          </a:p>
          <a:p>
            <a:pPr lvl="1"/>
            <a:r>
              <a:rPr lang="en-US" dirty="0"/>
              <a:t>Syntax, context, and conflict highlighting</a:t>
            </a:r>
          </a:p>
          <a:p>
            <a:pPr lvl="1"/>
            <a:r>
              <a:rPr lang="en-US" dirty="0"/>
              <a:t>Automated dashboard for quick look understanding</a:t>
            </a:r>
          </a:p>
          <a:p>
            <a:r>
              <a:rPr lang="en-US" dirty="0"/>
              <a:t>Leverages existing data platform investments</a:t>
            </a:r>
          </a:p>
          <a:p>
            <a:pPr lvl="1"/>
            <a:r>
              <a:rPr lang="en-US" dirty="0"/>
              <a:t>Palantir Ontology, </a:t>
            </a:r>
            <a:r>
              <a:rPr lang="en-US" dirty="0" err="1"/>
              <a:t>Advana</a:t>
            </a:r>
            <a:r>
              <a:rPr lang="en-US" dirty="0"/>
              <a:t> Edge and Blade</a:t>
            </a:r>
          </a:p>
          <a:p>
            <a:pPr lvl="1"/>
            <a:r>
              <a:rPr lang="en-US" dirty="0"/>
              <a:t>Common, open architecture for machine-to-machine data exchange</a:t>
            </a:r>
          </a:p>
        </p:txBody>
      </p:sp>
    </p:spTree>
    <p:extLst>
      <p:ext uri="{BB962C8B-B14F-4D97-AF65-F5344CB8AC3E}">
        <p14:creationId xmlns:p14="http://schemas.microsoft.com/office/powerpoint/2010/main" val="306125626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81004-A80A-CDD5-5F37-DDB1641B00BC}"/>
              </a:ext>
            </a:extLst>
          </p:cNvPr>
          <p:cNvSpPr>
            <a:spLocks noGrp="1"/>
          </p:cNvSpPr>
          <p:nvPr>
            <p:ph type="title"/>
          </p:nvPr>
        </p:nvSpPr>
        <p:spPr/>
        <p:txBody>
          <a:bodyPr/>
          <a:lstStyle/>
          <a:p>
            <a:r>
              <a:rPr lang="en-US" dirty="0"/>
              <a:t>Real Time Re-planning</a:t>
            </a:r>
          </a:p>
        </p:txBody>
      </p:sp>
      <p:sp>
        <p:nvSpPr>
          <p:cNvPr id="3" name="Text Placeholder 2">
            <a:extLst>
              <a:ext uri="{FF2B5EF4-FFF2-40B4-BE49-F238E27FC236}">
                <a16:creationId xmlns:a16="http://schemas.microsoft.com/office/drawing/2014/main" id="{B1894021-8EAB-6979-12AB-6FA9AD0D5B03}"/>
              </a:ext>
            </a:extLst>
          </p:cNvPr>
          <p:cNvSpPr>
            <a:spLocks noGrp="1"/>
          </p:cNvSpPr>
          <p:nvPr>
            <p:ph type="body" idx="1"/>
          </p:nvPr>
        </p:nvSpPr>
        <p:spPr/>
        <p:txBody>
          <a:bodyPr>
            <a:normAutofit/>
          </a:bodyPr>
          <a:lstStyle/>
          <a:p>
            <a:r>
              <a:rPr lang="en-US" dirty="0"/>
              <a:t>Continuously compile and validate the plan</a:t>
            </a:r>
          </a:p>
          <a:p>
            <a:pPr lvl="1"/>
            <a:r>
              <a:rPr lang="en-US" dirty="0"/>
              <a:t>Aggregates and provides explainability to third-party COA algorithms.</a:t>
            </a:r>
          </a:p>
          <a:p>
            <a:r>
              <a:rPr lang="en-US" dirty="0"/>
              <a:t>Quantify deviation from plan and risk.</a:t>
            </a:r>
          </a:p>
          <a:p>
            <a:pPr lvl="2"/>
            <a:r>
              <a:rPr lang="en-US" dirty="0"/>
              <a:t>Tailored “health” of the mission to meet CC guidance.</a:t>
            </a:r>
          </a:p>
          <a:p>
            <a:r>
              <a:rPr lang="en-US" dirty="0"/>
              <a:t>AI-assisted wargaming to identify risks and decision points.</a:t>
            </a:r>
          </a:p>
          <a:p>
            <a:pPr lvl="1"/>
            <a:r>
              <a:rPr lang="en-US" dirty="0"/>
              <a:t>Automate training on live, virtual, and constructive data </a:t>
            </a:r>
          </a:p>
          <a:p>
            <a:pPr lvl="2"/>
            <a:endParaRPr lang="en-US" dirty="0"/>
          </a:p>
        </p:txBody>
      </p:sp>
    </p:spTree>
    <p:extLst>
      <p:ext uri="{BB962C8B-B14F-4D97-AF65-F5344CB8AC3E}">
        <p14:creationId xmlns:p14="http://schemas.microsoft.com/office/powerpoint/2010/main" val="3363553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08428-E799-61B2-A569-EE4788B51E84}"/>
              </a:ext>
            </a:extLst>
          </p:cNvPr>
          <p:cNvSpPr>
            <a:spLocks noGrp="1"/>
          </p:cNvSpPr>
          <p:nvPr>
            <p:ph type="title"/>
          </p:nvPr>
        </p:nvSpPr>
        <p:spPr/>
        <p:txBody>
          <a:bodyPr/>
          <a:lstStyle/>
          <a:p>
            <a:r>
              <a:rPr lang="en-US" dirty="0"/>
              <a:t>DevOps for Mission Planning</a:t>
            </a:r>
          </a:p>
        </p:txBody>
      </p:sp>
      <p:sp>
        <p:nvSpPr>
          <p:cNvPr id="3" name="Text Placeholder 2">
            <a:extLst>
              <a:ext uri="{FF2B5EF4-FFF2-40B4-BE49-F238E27FC236}">
                <a16:creationId xmlns:a16="http://schemas.microsoft.com/office/drawing/2014/main" id="{7C7DB45D-5933-EA97-C063-508B419D9E05}"/>
              </a:ext>
            </a:extLst>
          </p:cNvPr>
          <p:cNvSpPr>
            <a:spLocks noGrp="1"/>
          </p:cNvSpPr>
          <p:nvPr>
            <p:ph type="body" idx="1"/>
          </p:nvPr>
        </p:nvSpPr>
        <p:spPr/>
        <p:txBody>
          <a:bodyPr>
            <a:normAutofit lnSpcReduction="10000"/>
          </a:bodyPr>
          <a:lstStyle/>
          <a:p>
            <a:r>
              <a:rPr lang="en-US" dirty="0"/>
              <a:t>Automates and validates information against Commander’s intent</a:t>
            </a:r>
          </a:p>
          <a:p>
            <a:r>
              <a:rPr lang="en-US" dirty="0"/>
              <a:t>Example of Git for planners</a:t>
            </a:r>
          </a:p>
          <a:p>
            <a:pPr lvl="1"/>
            <a:r>
              <a:rPr lang="en-US" dirty="0"/>
              <a:t>Mission planning cell has tanker HOKU-61 fragged at FRISCO for 160 </a:t>
            </a:r>
            <a:r>
              <a:rPr lang="en-US" dirty="0" err="1"/>
              <a:t>klbs</a:t>
            </a:r>
            <a:r>
              <a:rPr lang="en-US" dirty="0"/>
              <a:t> of fuel</a:t>
            </a:r>
          </a:p>
          <a:p>
            <a:pPr lvl="1"/>
            <a:r>
              <a:rPr lang="en-US" dirty="0"/>
              <a:t>Unrealized by planning cell, HOKU-61 is unable to make fragged AR</a:t>
            </a:r>
          </a:p>
          <a:p>
            <a:pPr lvl="1"/>
            <a:r>
              <a:rPr lang="en-US" dirty="0"/>
              <a:t>Formation line-up card is saved to git repo, data is flagged as invalid for Tanker plan</a:t>
            </a:r>
          </a:p>
          <a:p>
            <a:pPr lvl="1"/>
            <a:r>
              <a:rPr lang="en-US" dirty="0"/>
              <a:t>Plan fails to compile, flags error for planners to address or accept</a:t>
            </a:r>
          </a:p>
        </p:txBody>
      </p:sp>
    </p:spTree>
    <p:extLst>
      <p:ext uri="{BB962C8B-B14F-4D97-AF65-F5344CB8AC3E}">
        <p14:creationId xmlns:p14="http://schemas.microsoft.com/office/powerpoint/2010/main" val="317514401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118C-F9E3-75E0-D403-8A5E4A2A5E1C}"/>
              </a:ext>
            </a:extLst>
          </p:cNvPr>
          <p:cNvSpPr>
            <a:spLocks noGrp="1"/>
          </p:cNvSpPr>
          <p:nvPr>
            <p:ph type="title"/>
          </p:nvPr>
        </p:nvSpPr>
        <p:spPr/>
        <p:txBody>
          <a:bodyPr/>
          <a:lstStyle/>
          <a:p>
            <a:r>
              <a:rPr lang="en-US" dirty="0"/>
              <a:t>Secure and Transparent</a:t>
            </a:r>
          </a:p>
        </p:txBody>
      </p:sp>
      <p:sp>
        <p:nvSpPr>
          <p:cNvPr id="3" name="Text Placeholder 2">
            <a:extLst>
              <a:ext uri="{FF2B5EF4-FFF2-40B4-BE49-F238E27FC236}">
                <a16:creationId xmlns:a16="http://schemas.microsoft.com/office/drawing/2014/main" id="{E0CFAF52-2154-9C95-263C-0DEC00504E0F}"/>
              </a:ext>
            </a:extLst>
          </p:cNvPr>
          <p:cNvSpPr>
            <a:spLocks noGrp="1"/>
          </p:cNvSpPr>
          <p:nvPr>
            <p:ph type="body" idx="1"/>
          </p:nvPr>
        </p:nvSpPr>
        <p:spPr/>
        <p:txBody>
          <a:bodyPr/>
          <a:lstStyle/>
          <a:p>
            <a:r>
              <a:rPr lang="en-US" dirty="0"/>
              <a:t>Explainable and traceable AI-generated content</a:t>
            </a:r>
          </a:p>
          <a:p>
            <a:r>
              <a:rPr lang="en-US" dirty="0"/>
              <a:t>Customizable U/I and U/X to build trust</a:t>
            </a:r>
          </a:p>
          <a:p>
            <a:r>
              <a:rPr lang="en-US" dirty="0"/>
              <a:t>Compliant with DoD Responsible AI guidelines</a:t>
            </a:r>
          </a:p>
          <a:p>
            <a:r>
              <a:rPr lang="en-US" dirty="0" err="1"/>
              <a:t>Thunderforge</a:t>
            </a:r>
            <a:r>
              <a:rPr lang="en-US" dirty="0"/>
              <a:t> sandbox provides secure capability on-ramp and off-ramp</a:t>
            </a:r>
          </a:p>
        </p:txBody>
      </p:sp>
    </p:spTree>
    <p:extLst>
      <p:ext uri="{BB962C8B-B14F-4D97-AF65-F5344CB8AC3E}">
        <p14:creationId xmlns:p14="http://schemas.microsoft.com/office/powerpoint/2010/main" val="2780586671"/>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178</TotalTime>
  <Words>1558</Words>
  <Application>Microsoft Office PowerPoint</Application>
  <PresentationFormat>Custom</PresentationFormat>
  <Paragraphs>176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Helvetica Neue</vt:lpstr>
      <vt:lpstr>Helvetica Neue Light</vt:lpstr>
      <vt:lpstr>Helvetica Neue Medium</vt:lpstr>
      <vt:lpstr>White</vt:lpstr>
      <vt:lpstr>The MiCC Bot  Joint Integration through  Collaborative Planning</vt:lpstr>
      <vt:lpstr>Challenges in the Joint Planning Process</vt:lpstr>
      <vt:lpstr>Introducing “MiCC Bot”  AI Copilot for Joint Planning</vt:lpstr>
      <vt:lpstr>Continuous Mission Integration</vt:lpstr>
      <vt:lpstr>Thunderforge Sandbox</vt:lpstr>
      <vt:lpstr>The MiCC Bot</vt:lpstr>
      <vt:lpstr>Real Time Re-planning</vt:lpstr>
      <vt:lpstr>DevOps for Mission Planning</vt:lpstr>
      <vt:lpstr>Secure and Transparent</vt:lpstr>
      <vt:lpstr>Testing and Validation</vt:lpstr>
      <vt:lpstr>MiCC Bot</vt:lpstr>
      <vt:lpstr>Call to Action</vt:lpstr>
      <vt:lpstr>Back up slides</vt:lpstr>
      <vt:lpstr>PowerPoint Presentation</vt:lpstr>
      <vt:lpstr>PowerPoint Presentation</vt:lpstr>
      <vt:lpstr>One Week, In-Person Bootcamp In Hawaii</vt:lpstr>
      <vt:lpstr>Demo Days</vt:lpstr>
      <vt:lpstr>Two Months Of Remote Fine Tuning And Due Diligence</vt:lpstr>
      <vt:lpstr>Three Day Mastermind With Returning Leaders &amp; Stakeholders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Paul Garcia</dc:creator>
  <cp:lastModifiedBy>Paul Garcia</cp:lastModifiedBy>
  <cp:revision>1</cp:revision>
  <dcterms:modified xsi:type="dcterms:W3CDTF">2024-09-07T01:30:43Z</dcterms:modified>
</cp:coreProperties>
</file>