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83" r:id="rId4"/>
    <p:sldId id="275" r:id="rId5"/>
    <p:sldId id="276" r:id="rId6"/>
    <p:sldId id="277" r:id="rId7"/>
    <p:sldId id="278" r:id="rId8"/>
    <p:sldId id="280" r:id="rId9"/>
    <p:sldId id="279" r:id="rId10"/>
    <p:sldId id="281" r:id="rId11"/>
    <p:sldId id="28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490" autoAdjust="0"/>
  </p:normalViewPr>
  <p:slideViewPr>
    <p:cSldViewPr snapToGrid="0">
      <p:cViewPr varScale="1">
        <p:scale>
          <a:sx n="48" d="100"/>
          <a:sy n="48" d="100"/>
        </p:scale>
        <p:origin x="6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5972A-53F5-4F03-982B-232AC93178EE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A3AE-A01C-49DC-8A29-E30678DA9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 추가 </a:t>
            </a:r>
            <a:r>
              <a:rPr lang="en-US" altLang="ko-KR" dirty="0"/>
              <a:t>(</a:t>
            </a:r>
            <a:r>
              <a:rPr lang="ko-KR" altLang="en-US" dirty="0"/>
              <a:t>보고서에는 넣고 발표할 때는 </a:t>
            </a:r>
            <a:r>
              <a:rPr lang="en-US" altLang="ko-KR" dirty="0"/>
              <a:t>x </a:t>
            </a:r>
            <a:r>
              <a:rPr lang="ko-KR" altLang="en-US" dirty="0"/>
              <a:t>간략하게는 괜찮음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209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A2617-FFCC-7D54-06DB-9F06E88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F1ED38-4857-D7F3-FB17-AA777A9A0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78A4C4-0876-46DC-176D-7ABAE7EE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과정 추가 </a:t>
            </a:r>
            <a:r>
              <a:rPr lang="en-US" altLang="ko-KR" dirty="0"/>
              <a:t>(</a:t>
            </a:r>
            <a:r>
              <a:rPr lang="ko-KR" altLang="en-US" dirty="0"/>
              <a:t>보고서에는 넣고 발표할 때는 </a:t>
            </a:r>
            <a:r>
              <a:rPr lang="en-US" altLang="ko-KR" dirty="0"/>
              <a:t>x </a:t>
            </a:r>
            <a:r>
              <a:rPr lang="ko-KR" altLang="en-US" dirty="0"/>
              <a:t>간략하게는 괜찮음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C8894-D47E-5212-FFE2-E77B3510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3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페이지 </a:t>
            </a:r>
            <a:r>
              <a:rPr lang="en-US" altLang="ko-KR" dirty="0"/>
              <a:t>SUMMARY </a:t>
            </a:r>
            <a:r>
              <a:rPr lang="ko-KR" altLang="en-US" dirty="0"/>
              <a:t>발표 때 설명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>
                <a:effectLst/>
              </a:rPr>
              <a:t>pub_type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mean_page</a:t>
            </a:r>
            <a:r>
              <a:rPr lang="en-US" altLang="ko-KR" dirty="0">
                <a:effectLst/>
              </a:rPr>
              <a:t> </a:t>
            </a:r>
            <a:r>
              <a:rPr lang="en-US" altLang="ko-KR" dirty="0" err="1">
                <a:effectLst/>
              </a:rPr>
              <a:t>median_page</a:t>
            </a:r>
            <a:r>
              <a:rPr lang="en-US" altLang="ko-KR" dirty="0">
                <a:effectLst/>
              </a:rPr>
              <a:t> q1_page q3_page count </a:t>
            </a:r>
          </a:p>
          <a:p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&lt;chr&gt;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en-US" altLang="ko-KR" dirty="0">
                <a:effectLst/>
              </a:rPr>
              <a:t> </a:t>
            </a:r>
            <a:r>
              <a:rPr lang="en-US" altLang="ko-K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&lt;int&gt;</a:t>
            </a:r>
            <a:r>
              <a:rPr lang="en-US" altLang="ko-KR" dirty="0">
                <a:effectLst/>
              </a:rPr>
              <a:t>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altLang="ko-KR" dirty="0">
                <a:effectLst/>
              </a:rPr>
              <a:t> BOOKK 167. 154 102 216 </a:t>
            </a:r>
            <a:r>
              <a:rPr lang="en-US" altLang="ko-KR" u="sng" dirty="0">
                <a:effectLst/>
              </a:rPr>
              <a:t>4</a:t>
            </a:r>
            <a:r>
              <a:rPr lang="en-US" altLang="ko-KR" dirty="0">
                <a:effectLst/>
              </a:rPr>
              <a:t>237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ko-KR" dirty="0">
                <a:effectLst/>
              </a:rPr>
              <a:t> Traditional 287. 266. 224 324 </a:t>
            </a:r>
            <a:r>
              <a:rPr lang="en-US" altLang="ko-KR" u="sng" dirty="0">
                <a:effectLst/>
              </a:rPr>
              <a:t>1</a:t>
            </a:r>
            <a:r>
              <a:rPr lang="en-US" altLang="ko-KR" dirty="0">
                <a:effectLst/>
              </a:rPr>
              <a:t>716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23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인 이상 도서 </a:t>
            </a:r>
            <a:r>
              <a:rPr lang="ko-KR" altLang="en-US" dirty="0" err="1"/>
              <a:t>몇권인지</a:t>
            </a:r>
            <a:r>
              <a:rPr lang="ko-KR" altLang="en-US" dirty="0"/>
              <a:t> </a:t>
            </a:r>
            <a:r>
              <a:rPr lang="en-US" altLang="ko-KR" dirty="0"/>
              <a:t>: 4918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5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상자그림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56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21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5A3AE-A01C-49DC-8A29-E30678DA9C1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0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9AFD8-211E-5FA5-7D36-56D1CEE3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F4103-D81D-5B10-A149-0C74B1042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ED3786-C645-49DD-835C-9B26EC1C3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38ACE-3509-ECC7-756A-3C6FA190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09DF90-02DA-F191-D556-A7A3262B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5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134E-CA93-4DE6-C0F5-F8B7CC27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4BEE6-E334-36E2-8583-987D04162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D2CFB-DBF7-8790-9026-4E12E2E5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FCDC4-D62C-D8D2-4384-13F71CE9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A3C3A-2473-F0D5-0FD8-2B5055BC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F38738-82A4-133E-4AF7-6413D499D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D331D-3BD6-5FD7-654D-B472F6575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C4071-B928-02BA-FEFA-F6B5D30E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BD31F-585C-EDA0-F2EE-4E2EEF8C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6C85D-245C-68FC-0345-5B88B7B6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4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F66DD-6B96-4763-1302-F623F669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20507-F3D8-09CC-A2DB-EC8D2041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BEB995-BA93-9243-3148-01A5D106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6E15C-38EF-3750-4D82-2DDF53D2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3233C-80AE-8737-49C3-9C323EC3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7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D819E-6441-A73D-07A1-F07F81F8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69BA4-54BE-7A88-F42D-A0A16941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168AC-FD4E-F851-2249-6DA2CA1D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1EA545-54EC-3A98-5C67-739CBF6B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87D30-449A-6244-9F69-A80CB0E1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7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310F5-3CEC-48CB-0FE6-1CED98C1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F9691-DB42-A65D-9D79-FC0A8C914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A68D1-AD83-2573-1FE6-30FA59D06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7D433-D11D-DD3E-DA1B-B2CA0FBA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B13BE-BB1D-20EC-DF4A-0E9BB2B5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A48EF6-4E05-076B-D118-079F4DE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1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8B63-0377-CF8A-2306-B74B8D445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E613C7-299B-982C-1B0C-C62AD9CD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B798F2-95C7-0C34-E578-072F4BE67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27514B-E498-2AB3-2A13-7C0B6C578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D4FAB-CF92-C3B3-E0CB-3C11888B2A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0EC3F-A174-67C0-8828-53C9D189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497D59-546B-34F2-2F7F-BD1C3642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0A3349-7D0D-ECC8-48A8-60C7CCEA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05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7F80C-F7B2-A1BF-CA78-8D98125A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21C5FF-173B-CD3A-7CB2-C9D410E4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275A3E-134C-0D7F-F4FC-7ADA6A14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88CE65-C370-13E5-3174-D6411706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91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D9AF2B-35F3-51FE-EE37-E654B812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653D2F-F31D-51F3-F14C-93104DF6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5238C-0132-16FA-1C6B-EC20CCFE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6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39913-EE4E-62FE-3F2D-677C3566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B28E2-0806-8293-5E28-2970FCD12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79050-941F-B920-097F-3A4549030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27EB8-5EE4-A41E-6CBF-DDDE899E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82199C-82B1-0336-6FFC-D66CF199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CEA3E-216E-7CF6-4BA5-4F1F4A90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0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463E-0800-12E1-C7BA-830BA5C9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FB52F3-FA17-33A9-5CAF-164779767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DFC091-F306-6435-C459-A049262E6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BA7FBE-BF53-4351-4A63-D587D8D5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C1A130-567E-B11E-D2B3-90B88964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168F6-1043-7F48-AB52-5BDCB4AF7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39450-1342-5AA6-B83E-99E5C635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8710-ACEE-C901-03EB-416CC2770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5315-0368-7398-0965-6BBDFC8F2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99468-A8FC-4F0D-B09D-49A4BA95D789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A7147-C7D4-2098-4F80-8822FC50D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9D108-21F6-7CA5-D0BC-2DF0259AB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D3A48-934D-4EC3-B0A1-F13E42BFF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7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7818C-0E69-C04A-1802-E2E1D53BB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Noto Sans KR Bold" panose="020B0200000000000000" pitchFamily="50" charset="-127"/>
                <a:ea typeface="Noto Sans KR Bold" panose="020B0200000000000000" pitchFamily="50" charset="-127"/>
              </a:rPr>
              <a:t>캡스톤</a:t>
            </a:r>
            <a:r>
              <a:rPr lang="ko-KR" altLang="en-US" dirty="0">
                <a:latin typeface="Noto Sans KR Bold" panose="020B0200000000000000" pitchFamily="50" charset="-127"/>
                <a:ea typeface="Noto Sans KR Bold" panose="020B0200000000000000" pitchFamily="50" charset="-127"/>
              </a:rPr>
              <a:t> 디자인 기말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EE5E60-8F9B-2D22-8D31-00FBB274D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전북대학교 심리학과 양이원</a:t>
            </a:r>
          </a:p>
        </p:txBody>
      </p:sp>
    </p:spTree>
    <p:extLst>
      <p:ext uri="{BB962C8B-B14F-4D97-AF65-F5344CB8AC3E}">
        <p14:creationId xmlns:p14="http://schemas.microsoft.com/office/powerpoint/2010/main" val="2721803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8897-ECDA-B733-E8AD-BAB8C40C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8FA9374-5A21-4A36-11BB-DE0525BC3D0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C1DA47E-D8D7-A39E-5071-DEB95358844D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B57882-8129-3986-A956-9D5336A06269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기준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와 전통출판사 비교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C3652FB-A9AC-F964-4672-AFFE4F2B2FE0}"/>
              </a:ext>
            </a:extLst>
          </p:cNvPr>
          <p:cNvSpPr/>
          <p:nvPr/>
        </p:nvSpPr>
        <p:spPr>
          <a:xfrm>
            <a:off x="806189" y="1215735"/>
            <a:ext cx="10499120" cy="53305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5AEF46-7800-3EA6-5155-9B519C60BB9B}"/>
              </a:ext>
            </a:extLst>
          </p:cNvPr>
          <p:cNvSpPr txBox="1"/>
          <p:nvPr/>
        </p:nvSpPr>
        <p:spPr>
          <a:xfrm>
            <a:off x="1477478" y="1337562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공통점</a:t>
            </a:r>
            <a:endParaRPr lang="en-US" altLang="ko-KR" sz="2400" dirty="0">
              <a:solidFill>
                <a:schemeClr val="accent3"/>
              </a:solidFill>
              <a:latin typeface="Noto Sans KR Bold" panose="020B0200000000000000" pitchFamily="50" charset="-127"/>
              <a:ea typeface="Noto Sans KR Bold" panose="020B02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9D3ACE-DEA0-F133-8BF1-C7F639D945FD}"/>
              </a:ext>
            </a:extLst>
          </p:cNvPr>
          <p:cNvCxnSpPr>
            <a:cxnSpLocks/>
            <a:stCxn id="10" idx="0"/>
            <a:endCxn id="10" idx="2"/>
          </p:cNvCxnSpPr>
          <p:nvPr/>
        </p:nvCxnSpPr>
        <p:spPr>
          <a:xfrm>
            <a:off x="6055749" y="1215735"/>
            <a:ext cx="0" cy="53305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27CBA1-4BB7-A25D-018A-F2A5AB14F228}"/>
              </a:ext>
            </a:extLst>
          </p:cNvPr>
          <p:cNvSpPr txBox="1"/>
          <p:nvPr/>
        </p:nvSpPr>
        <p:spPr>
          <a:xfrm>
            <a:off x="1059872" y="2018754"/>
            <a:ext cx="46135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정서적 주제 또는 개인 경험을 중심으로 한 감성 기반 서사의 글쓰기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시각적 감성을 자극하는 표지 및 제목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FA5CB-6DD7-E5C1-F0EC-00ABA906A1BE}"/>
              </a:ext>
            </a:extLst>
          </p:cNvPr>
          <p:cNvSpPr txBox="1"/>
          <p:nvPr/>
        </p:nvSpPr>
        <p:spPr>
          <a:xfrm>
            <a:off x="6715225" y="1329542"/>
            <a:ext cx="3906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차이점</a:t>
            </a:r>
            <a:endParaRPr lang="en-US" altLang="ko-KR" sz="2400" dirty="0">
              <a:solidFill>
                <a:schemeClr val="accent3"/>
              </a:solidFill>
              <a:latin typeface="Noto Sans KR Bold" panose="020B0200000000000000" pitchFamily="50" charset="-127"/>
              <a:ea typeface="Noto Sans KR Bold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8C93A0-391A-F41C-151C-A021DCD5C787}"/>
              </a:ext>
            </a:extLst>
          </p:cNvPr>
          <p:cNvSpPr txBox="1"/>
          <p:nvPr/>
        </p:nvSpPr>
        <p:spPr>
          <a:xfrm>
            <a:off x="6297620" y="2010734"/>
            <a:ext cx="4457700" cy="378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: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익명성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협업 기반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참여형 콘텐츠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 외 출판사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: 1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유명 저자 중심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작가 정체성이 명확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감정 공유 또는 자기계발성 내용이 일부 혼합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전통출판은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내러티브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중심의 완성도 높은 글이 많음 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판매지수에서 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ko-KR" altLang="en-US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수천권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단위인 반면 전통출판은 수만</a:t>
            </a:r>
            <a:r>
              <a:rPr lang="en-US" altLang="ko-KR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~</a:t>
            </a: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수십만 단위의 베스트셀러 도서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434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275C0A3-48B5-BF86-D131-394F72BAF531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A02690-2B38-011A-4659-F437121EED79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FF5A1E-DD4C-AECC-D233-F53D540C634F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요약 및 문제 제기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38BF93D-854A-EADF-5530-2BAA543EB16F}"/>
              </a:ext>
            </a:extLst>
          </p:cNvPr>
          <p:cNvSpPr txBox="1"/>
          <p:nvPr/>
        </p:nvSpPr>
        <p:spPr>
          <a:xfrm>
            <a:off x="927707" y="1038004"/>
            <a:ext cx="102973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Data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에세이 약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권을 분석한 결과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플랫폼인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의 출간 수가 압도적으로 많았고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 수는 전통 출판사에 비해 짧은 경향을 보였다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Resonance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에세이 분야에서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출간량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기준으로 이미 주요 방식이 되었으며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 안에서도 공동 저자 비율이 꾸준히 증가하고 있다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실제 공동 저자 책은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저자보다 평균 및 중앙값의 판매지수가 더 높게 나타났으며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이는 출판이 협업 중심 구조로 전환되고 있음을 보여준다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Insight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 도서는 판매지수의 중앙값과 분산이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크게 높았으며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상위 도서 다수는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유명 작가 중심의 성과 집중 구조를 보였다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반면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전체적으로 판매지수가 낮지만 공동 저자를 통한 분산적 구조를 보이며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출판 방식에 따라 저자 구성과 성과 양상이 다르게 형성됨을 시사한다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20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Problem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누구나 책을 낼 수 있는 시대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좋은 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잘 팔리는 책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’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으로 이어지는가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잘 팔리는 책은 정말 좋은 책일까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아니면 잘 설계된 구조물일 뿐일까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?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시간 흐름에 따른 판매 지속성 비교를 통해 판매지수 상위 도서가 단발성 인기도서인지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장기 판매되는 책인지 비교하는 분석 제안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34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CC79D-D271-BD11-4A1A-31156224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49" y="1185366"/>
            <a:ext cx="11070115" cy="47816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에세이 장르 약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59,000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권의 데이터 수집 및 구조화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중복 제외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수집 항목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출판사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저자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책 소개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목차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페이지 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 지수 등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주요 분석 주제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 구조 주목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i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i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(Print-On-Demand; </a:t>
            </a:r>
            <a:r>
              <a:rPr lang="ko-KR" altLang="en-US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주문형 인쇄</a:t>
            </a:r>
            <a:r>
              <a:rPr lang="en-US" altLang="ko-KR" sz="20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: 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독자가 주문한 만큼 제작</a:t>
            </a:r>
            <a:r>
              <a:rPr lang="en-US" altLang="ko-KR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2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출간하는 방식으로 재고 부담 없이 누구나 출판 가능한 플랫폼 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F110B3-21B0-409F-74D4-8DCD21B1F521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D6F6061-F8C4-61BA-8CD2-7E3D2A8762C5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6923F0-7BC5-19B5-84FC-0894B276BDDB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데이터 수집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42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DB36E-EB65-8B7C-B4E4-994F7CD1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37D51-B909-41C5-C786-52D164A93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749" y="1185366"/>
            <a:ext cx="11070115" cy="478165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전체 분석 대상 도서 </a:t>
            </a:r>
            <a:r>
              <a:rPr lang="en-US" altLang="ko-KR" sz="2400" dirty="0">
                <a:solidFill>
                  <a:schemeClr val="accent3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59,083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페이지 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259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쪽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252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쪽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판매지수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746,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72         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매우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비대칭적인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구조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저자 수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1.3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명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                              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대부분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중심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책 소개 길이 </a:t>
            </a:r>
            <a:r>
              <a:rPr lang="en-US" altLang="ko-KR" sz="2400" dirty="0">
                <a:solidFill>
                  <a:schemeClr val="accent3"/>
                </a:solidFill>
                <a:latin typeface="Noto Sans KR Bold" panose="020B0200000000000000" pitchFamily="50" charset="-127"/>
                <a:ea typeface="Noto Sans KR Bold" panose="020B0200000000000000" pitchFamily="50" charset="-127"/>
              </a:rPr>
              <a:t>: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490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 </a:t>
            </a:r>
            <a:endParaRPr lang="en-US" altLang="ko-KR" sz="2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B6B908-D0CD-3749-27CC-77162ABB4166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60BC8B1-68E2-F314-904A-A2C80ECF4BFE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1B5359-8164-8F1D-5E16-C6FDCAC81670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데이터 구조  </a:t>
              </a:r>
            </a:p>
          </p:txBody>
        </p:sp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BF9661E-E97E-17EB-30F1-FEEBD7717C8D}"/>
              </a:ext>
            </a:extLst>
          </p:cNvPr>
          <p:cNvSpPr/>
          <p:nvPr/>
        </p:nvSpPr>
        <p:spPr>
          <a:xfrm>
            <a:off x="4956463" y="2779568"/>
            <a:ext cx="363682" cy="21820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B693B4E-7EEC-4F20-7862-EBF213893F2D}"/>
              </a:ext>
            </a:extLst>
          </p:cNvPr>
          <p:cNvSpPr/>
          <p:nvPr/>
        </p:nvSpPr>
        <p:spPr>
          <a:xfrm>
            <a:off x="4287981" y="3429000"/>
            <a:ext cx="363682" cy="218209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0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DD74FC-B49D-06C1-4132-AFAF402A1419}"/>
              </a:ext>
            </a:extLst>
          </p:cNvPr>
          <p:cNvSpPr/>
          <p:nvPr/>
        </p:nvSpPr>
        <p:spPr>
          <a:xfrm>
            <a:off x="806189" y="5444839"/>
            <a:ext cx="10499120" cy="121573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1D3AB8-7FE1-8E3C-44F8-37B28B839D9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6081237-A9CF-7C50-A5F3-453EF45B0DDE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5E6825-D0F2-C667-5097-7D3E4F4E86DD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의 부상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출판 구조의 변화 </a:t>
              </a:r>
            </a:p>
          </p:txBody>
        </p:sp>
      </p:grpSp>
      <p:pic>
        <p:nvPicPr>
          <p:cNvPr id="7" name="그림 6" descr="텍스트, 스크린샷, 디스플레이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758E2F3-1575-714E-20EB-25A965ECE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9" y="1171674"/>
            <a:ext cx="4125747" cy="380453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EBB566C-8937-8932-6636-DEC2F3F63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1"/>
          <a:stretch>
            <a:fillRect/>
          </a:stretch>
        </p:blipFill>
        <p:spPr bwMode="auto">
          <a:xfrm>
            <a:off x="6795099" y="1205343"/>
            <a:ext cx="4125747" cy="351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4B3F94-0FFD-97C9-E403-35CF2714029D}"/>
              </a:ext>
            </a:extLst>
          </p:cNvPr>
          <p:cNvSpPr txBox="1"/>
          <p:nvPr/>
        </p:nvSpPr>
        <p:spPr>
          <a:xfrm>
            <a:off x="1007918" y="5621485"/>
            <a:ext cx="1029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에세이 출판 시장에서 출간 수 기준 가장 큰 점유율을 차지함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도서는 전통 출판사와 비교했을 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물리적으로 더 짧고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부담 없는 형식을 특징으로 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※ ‘Traditional’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BOOKK(</a:t>
            </a:r>
            <a:r>
              <a:rPr lang="ko-KR" altLang="en-US" sz="1400" i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부크크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외 모든 출판사가 아닌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출간 상위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 전통출판사 기준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B9D56-9E5A-E731-500D-0A44E3223457}"/>
              </a:ext>
            </a:extLst>
          </p:cNvPr>
          <p:cNvSpPr txBox="1"/>
          <p:nvPr/>
        </p:nvSpPr>
        <p:spPr>
          <a:xfrm>
            <a:off x="1444337" y="4976212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1.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에세이 전체 출간 수 상위 출판사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곳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67A45E-63FE-7FDD-D525-AFE73F15B818}"/>
              </a:ext>
            </a:extLst>
          </p:cNvPr>
          <p:cNvSpPr txBox="1"/>
          <p:nvPr/>
        </p:nvSpPr>
        <p:spPr>
          <a:xfrm>
            <a:off x="7516091" y="4976211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2.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출판사 유형별 페이지 수 분포 </a:t>
            </a:r>
          </a:p>
        </p:txBody>
      </p:sp>
    </p:spTree>
    <p:extLst>
      <p:ext uri="{BB962C8B-B14F-4D97-AF65-F5344CB8AC3E}">
        <p14:creationId xmlns:p14="http://schemas.microsoft.com/office/powerpoint/2010/main" val="1744585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072BADB-6606-3B76-7C3F-0F7BEC7F31DF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54EF580-F1C8-CEC0-021A-E9A2A82AFCBC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68A15C-5000-6D48-E230-1C57429B60EF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의 진화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협업형 글쓰기의 증가  </a:t>
              </a:r>
            </a:p>
          </p:txBody>
        </p:sp>
      </p:grpSp>
      <p:pic>
        <p:nvPicPr>
          <p:cNvPr id="8" name="Picture 2" descr="업로드한 이미지">
            <a:extLst>
              <a:ext uri="{FF2B5EF4-FFF2-40B4-BE49-F238E27FC236}">
                <a16:creationId xmlns:a16="http://schemas.microsoft.com/office/drawing/2014/main" id="{BD10FF16-4FBF-4829-6BD2-C6EF9F97D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66"/>
          <a:stretch>
            <a:fillRect/>
          </a:stretch>
        </p:blipFill>
        <p:spPr bwMode="auto">
          <a:xfrm>
            <a:off x="6347335" y="1139566"/>
            <a:ext cx="4369708" cy="366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F86019B-F5EF-DA00-1A8B-943560873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r="4111"/>
          <a:stretch/>
        </p:blipFill>
        <p:spPr bwMode="auto">
          <a:xfrm>
            <a:off x="850338" y="1289446"/>
            <a:ext cx="4035603" cy="344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CD36EC-8696-EC1A-4734-1BD90ADF2749}"/>
              </a:ext>
            </a:extLst>
          </p:cNvPr>
          <p:cNvSpPr/>
          <p:nvPr/>
        </p:nvSpPr>
        <p:spPr>
          <a:xfrm>
            <a:off x="806189" y="5285377"/>
            <a:ext cx="10499120" cy="1375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D0F0A-0EEB-858A-5659-1D750A3E6498}"/>
              </a:ext>
            </a:extLst>
          </p:cNvPr>
          <p:cNvSpPr txBox="1"/>
          <p:nvPr/>
        </p:nvSpPr>
        <p:spPr>
          <a:xfrm>
            <a:off x="1007918" y="5385410"/>
            <a:ext cx="10297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이상 도서의 출판사 다수가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플랫폼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협업 중심 구조 확대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늘어나지만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비율은 감소하거나 정체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-&gt;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협업 증가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혼자 쓰는 책이 아니라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공동 창작의 장으로 기능하고 있음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(SNS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기반 협업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프로젝트로서의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특성 으로 추측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43BC5-5A82-0CE6-7561-A627B9F42A4D}"/>
              </a:ext>
            </a:extLst>
          </p:cNvPr>
          <p:cNvSpPr txBox="1"/>
          <p:nvPr/>
        </p:nvSpPr>
        <p:spPr>
          <a:xfrm>
            <a:off x="6722916" y="4820346"/>
            <a:ext cx="3764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4.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연도별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POD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출간 비율과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POD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내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저자 비율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(2010– 2024)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816C6F-95BB-FEC4-7742-1E7EABB334EB}"/>
              </a:ext>
            </a:extLst>
          </p:cNvPr>
          <p:cNvSpPr txBox="1"/>
          <p:nvPr/>
        </p:nvSpPr>
        <p:spPr>
          <a:xfrm>
            <a:off x="1654369" y="4774179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3.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저자 수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2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이상 책 상위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출판사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10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곳  </a:t>
            </a:r>
          </a:p>
        </p:txBody>
      </p:sp>
    </p:spTree>
    <p:extLst>
      <p:ext uri="{BB962C8B-B14F-4D97-AF65-F5344CB8AC3E}">
        <p14:creationId xmlns:p14="http://schemas.microsoft.com/office/powerpoint/2010/main" val="310871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B004A-8C68-75C0-C481-37959731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A2C1038-69C0-4529-D7B2-BB7363290DB2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57271F0-7649-71B3-5A7F-D5662C5EFA20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879DF6-D72E-2FE4-E5F8-8D6EC17FA084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1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인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vs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다인 저자의 성과 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3D3BDAF-95CB-220B-15DC-300D9D48D16B}"/>
              </a:ext>
            </a:extLst>
          </p:cNvPr>
          <p:cNvSpPr/>
          <p:nvPr/>
        </p:nvSpPr>
        <p:spPr>
          <a:xfrm>
            <a:off x="806189" y="4938962"/>
            <a:ext cx="10499120" cy="18765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2D3313-B01E-5704-71AE-037509861DAC}"/>
              </a:ext>
            </a:extLst>
          </p:cNvPr>
          <p:cNvSpPr txBox="1"/>
          <p:nvPr/>
        </p:nvSpPr>
        <p:spPr>
          <a:xfrm>
            <a:off x="1007918" y="5080427"/>
            <a:ext cx="102973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평균 페이지 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책이 다인 저자 책보다 근소하게 짧았으나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큰 차이는 없음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책소개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길이는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저자 책이 더 길었고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Others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다인 저자 책이 더 길었음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다인 저자의 판매지수가 평균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 모두 높았고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Others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큰 차이 없었음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 분포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(boxplot)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는 다인 저자 그룹의 중앙값과 분산이 더 큰 반면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Others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에서는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인과 다인 간 분포 차이가 거의 없음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판매지수는 절대적 판매량이 아닌 </a:t>
            </a:r>
            <a:r>
              <a:rPr lang="en-US" altLang="ko-KR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YES24 </a:t>
            </a:r>
            <a:r>
              <a:rPr lang="ko-KR" altLang="en-US" sz="1400" i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자체 지표임</a:t>
            </a:r>
          </a:p>
          <a:p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A907BB-470D-DCF1-53FD-75191D8C9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9406" y="1449900"/>
            <a:ext cx="6967462" cy="1214998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619D6-BB48-3E85-A628-55038854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" b="5354"/>
          <a:stretch/>
        </p:blipFill>
        <p:spPr bwMode="auto">
          <a:xfrm>
            <a:off x="432117" y="1082689"/>
            <a:ext cx="4319752" cy="329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679EE-3A11-BEB7-6362-99805DD21D40}"/>
              </a:ext>
            </a:extLst>
          </p:cNvPr>
          <p:cNvSpPr txBox="1"/>
          <p:nvPr/>
        </p:nvSpPr>
        <p:spPr>
          <a:xfrm>
            <a:off x="716973" y="4516488"/>
            <a:ext cx="3740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5.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와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Others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저자의 판매지수 분포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DC8CD-3DC6-163A-BF57-444C45621864}"/>
              </a:ext>
            </a:extLst>
          </p:cNvPr>
          <p:cNvSpPr txBox="1"/>
          <p:nvPr/>
        </p:nvSpPr>
        <p:spPr>
          <a:xfrm>
            <a:off x="6449063" y="2723094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1.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 비교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04B934-263B-643E-9F7B-999A573BA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06" y="3140695"/>
            <a:ext cx="6801578" cy="1259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95B6C2-AEE4-BCD3-6DB6-C4CFAB3852C7}"/>
              </a:ext>
            </a:extLst>
          </p:cNvPr>
          <p:cNvSpPr txBox="1"/>
          <p:nvPr/>
        </p:nvSpPr>
        <p:spPr>
          <a:xfrm>
            <a:off x="6528726" y="4434133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2. Others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1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다인 저자 비교</a:t>
            </a:r>
          </a:p>
        </p:txBody>
      </p:sp>
    </p:spTree>
    <p:extLst>
      <p:ext uri="{BB962C8B-B14F-4D97-AF65-F5344CB8AC3E}">
        <p14:creationId xmlns:p14="http://schemas.microsoft.com/office/powerpoint/2010/main" val="309488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0D5A0-781E-EDD5-C8BD-FA73108FC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60CE276-94A6-30A1-5CC7-24C0CC1F95D8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05225C0-8588-F44C-331D-CC7A5D3E0621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74FCFB-AA25-6564-7687-16FE802B1BB8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POD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vs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그 외 출판사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: 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차이  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22ECA1-4927-A8F1-427C-A1A3EA702D3F}"/>
              </a:ext>
            </a:extLst>
          </p:cNvPr>
          <p:cNvSpPr/>
          <p:nvPr/>
        </p:nvSpPr>
        <p:spPr>
          <a:xfrm>
            <a:off x="806189" y="5151794"/>
            <a:ext cx="10499120" cy="15711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10A9AC-E388-0C8C-46C7-97E5DD04ACBB}"/>
              </a:ext>
            </a:extLst>
          </p:cNvPr>
          <p:cNvSpPr txBox="1"/>
          <p:nvPr/>
        </p:nvSpPr>
        <p:spPr>
          <a:xfrm>
            <a:off x="1007918" y="5208763"/>
            <a:ext cx="10297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그룹은 도서 수가 많아 평균 판매지수는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높으나 베스트셀러가 평균값을 크게 끌어올릴 수 있는 구조임을 감안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그러나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중앙값과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IQR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분포 전반에서도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보다 높은 값을 보임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Others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그룹의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IQR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범위가 더 넓고 이상치의 수와 크기도 월등히 많아 판매 성과의 상위 분산이 훨씬 큰 구조임을 보임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6844BE-9505-F043-74AD-1B1AB9349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621" y="2603997"/>
            <a:ext cx="7093345" cy="11832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3E91F-0814-D1FC-8FB8-086E11435FF5}"/>
              </a:ext>
            </a:extLst>
          </p:cNvPr>
          <p:cNvSpPr txBox="1"/>
          <p:nvPr/>
        </p:nvSpPr>
        <p:spPr>
          <a:xfrm>
            <a:off x="6449063" y="3845311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3.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와 그 외 출판사의 판매지수 </a:t>
            </a:r>
            <a:r>
              <a:rPr lang="ko-KR" altLang="en-US" sz="12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요약통계량</a:t>
            </a:r>
            <a:endParaRPr lang="ko-KR" altLang="en-US" sz="12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pic>
        <p:nvPicPr>
          <p:cNvPr id="3074" name="Picture 2" descr="업로드한 이미지">
            <a:extLst>
              <a:ext uri="{FF2B5EF4-FFF2-40B4-BE49-F238E27FC236}">
                <a16:creationId xmlns:a16="http://schemas.microsoft.com/office/drawing/2014/main" id="{08EA5347-9EBB-E7B7-A085-0666A6BD9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>
            <a:fillRect/>
          </a:stretch>
        </p:blipFill>
        <p:spPr bwMode="auto">
          <a:xfrm>
            <a:off x="666357" y="1620982"/>
            <a:ext cx="3803463" cy="301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901FF-9B68-8C45-BE4E-80048C4BABFE}"/>
              </a:ext>
            </a:extLst>
          </p:cNvPr>
          <p:cNvSpPr txBox="1"/>
          <p:nvPr/>
        </p:nvSpPr>
        <p:spPr>
          <a:xfrm>
            <a:off x="837362" y="4755481"/>
            <a:ext cx="3231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Fig. 5.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vs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그 외 출판사의 판매지수 분포 </a:t>
            </a:r>
          </a:p>
        </p:txBody>
      </p:sp>
    </p:spTree>
    <p:extLst>
      <p:ext uri="{BB962C8B-B14F-4D97-AF65-F5344CB8AC3E}">
        <p14:creationId xmlns:p14="http://schemas.microsoft.com/office/powerpoint/2010/main" val="621407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E2BA8-EF15-09C4-41DC-08E7F17D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47E77C0-85F7-EF29-63CD-796D861705AC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E6C10C5-9F55-D643-99CC-893AD22B621F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A3E300-44AD-0C6A-8EC7-35EFEB8A4C5C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책 분석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(POD)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277390B-57B6-4B67-BD78-7A73DA95A969}"/>
              </a:ext>
            </a:extLst>
          </p:cNvPr>
          <p:cNvSpPr/>
          <p:nvPr/>
        </p:nvSpPr>
        <p:spPr>
          <a:xfrm>
            <a:off x="806189" y="5070764"/>
            <a:ext cx="10499120" cy="15898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D0302-96C2-21B9-F2E2-88C7F89D42B8}"/>
              </a:ext>
            </a:extLst>
          </p:cNvPr>
          <p:cNvSpPr txBox="1"/>
          <p:nvPr/>
        </p:nvSpPr>
        <p:spPr>
          <a:xfrm>
            <a:off x="1007918" y="5140766"/>
            <a:ext cx="10141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인 이상의 공동저자 책이 판매지수 상위권을 기록함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감정 공유형 서사로 짧고 감각적인 언어와 개인 서사를 중심으로 구성됨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일부 도서는 예외적으로 직업 기반 정체성이나 실용적 기능 중심의 콘텐츠로 성장함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POD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 단순히 감정적 글쓰기만으로 구성된 것이 아니라 신뢰 가능한 역할 또는 구체적 팁을 중심으로 소비되는 콘텐츠가 동시에 존재함을 보여줌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60A4CA-41F5-76AF-B2C7-F5BE9FAD8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51805"/>
              </p:ext>
            </p:extLst>
          </p:nvPr>
        </p:nvGraphicFramePr>
        <p:xfrm>
          <a:off x="2031999" y="1311007"/>
          <a:ext cx="8128002" cy="327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1574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0964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6030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886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842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8039594"/>
                    </a:ext>
                  </a:extLst>
                </a:gridCol>
              </a:tblGrid>
              <a:tr h="26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순위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제목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저자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판매지수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출판사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출판유형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75373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스무하루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소바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월든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바람결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붕어빵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스텔라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키쿠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해바라기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지니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3552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POD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92257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하필이면 네 향수가 그리운 어느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여름밤을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 닮아서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김나윤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3120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4638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RE : 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검은 장미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하연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2970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67"/>
                  </a:ext>
                </a:extLst>
              </a:tr>
              <a:tr h="537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황금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멘탈을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 만드는 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60</a:t>
                      </a:r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가지 열쇠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이은대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2046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북랩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8329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5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교감으로 산다는 것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이창수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1962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BOOKK(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부크크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)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  <a:p>
                      <a:pPr algn="ctr" latinLnBrk="1"/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94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992E9D-9C6D-CF60-9E48-0B9EFDEBD181}"/>
              </a:ext>
            </a:extLst>
          </p:cNvPr>
          <p:cNvSpPr txBox="1"/>
          <p:nvPr/>
        </p:nvSpPr>
        <p:spPr>
          <a:xfrm>
            <a:off x="4172442" y="4548887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4. POD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판매지수 상위 책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2270564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30673-845A-0C9A-4004-7CE028C1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759E7B4-F819-B115-FCFA-C6831E97DC97}"/>
              </a:ext>
            </a:extLst>
          </p:cNvPr>
          <p:cNvGrpSpPr/>
          <p:nvPr/>
        </p:nvGrpSpPr>
        <p:grpSpPr>
          <a:xfrm>
            <a:off x="600954" y="238664"/>
            <a:ext cx="10907949" cy="652318"/>
            <a:chOff x="600954" y="238664"/>
            <a:chExt cx="10907949" cy="65231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B2371CA-F6A1-05F3-4830-68B5D15D1EE4}"/>
                </a:ext>
              </a:extLst>
            </p:cNvPr>
            <p:cNvCxnSpPr>
              <a:cxnSpLocks/>
            </p:cNvCxnSpPr>
            <p:nvPr/>
          </p:nvCxnSpPr>
          <p:spPr>
            <a:xfrm>
              <a:off x="600954" y="890982"/>
              <a:ext cx="10907948" cy="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1B20E7-A011-C5A4-C079-B2093C4D9B71}"/>
                </a:ext>
              </a:extLst>
            </p:cNvPr>
            <p:cNvSpPr txBox="1"/>
            <p:nvPr/>
          </p:nvSpPr>
          <p:spPr>
            <a:xfrm>
              <a:off x="600955" y="238664"/>
              <a:ext cx="109079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판매지수 상위권 책 분석 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(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전체</a:t>
              </a:r>
              <a:r>
                <a:rPr lang="en-US" altLang="ko-KR" sz="3000" b="1" dirty="0">
                  <a:solidFill>
                    <a:schemeClr val="accent3"/>
                  </a:solidFill>
                  <a:latin typeface="+mj-lt"/>
                </a:rPr>
                <a:t>)</a:t>
              </a:r>
              <a:r>
                <a:rPr lang="ko-KR" altLang="en-US" sz="3000" b="1" dirty="0">
                  <a:solidFill>
                    <a:schemeClr val="accent3"/>
                  </a:solidFill>
                  <a:latin typeface="+mj-lt"/>
                </a:rPr>
                <a:t> </a:t>
              </a:r>
            </a:p>
          </p:txBody>
        </p:sp>
      </p:grp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1FDA32F-9C97-9623-9D44-49A25CAEC371}"/>
              </a:ext>
            </a:extLst>
          </p:cNvPr>
          <p:cNvSpPr/>
          <p:nvPr/>
        </p:nvSpPr>
        <p:spPr>
          <a:xfrm>
            <a:off x="806189" y="5285377"/>
            <a:ext cx="10499120" cy="13751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D9A93F-CE8A-72CB-3BBA-CC41146AB155}"/>
              </a:ext>
            </a:extLst>
          </p:cNvPr>
          <p:cNvSpPr txBox="1"/>
          <p:nvPr/>
        </p:nvSpPr>
        <p:spPr>
          <a:xfrm>
            <a:off x="1007918" y="5525233"/>
            <a:ext cx="10297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상위 도서들은 대부분 브랜드 작가의 신작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정제된 문체와 깊이 있는 개인 서사 중심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대형 출판사의 마케팅과 신뢰도가 결합되어 높은 판매지수를 보인 것으로 추측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C3BA1D-4F22-B0D2-E333-180D6E83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76996"/>
              </p:ext>
            </p:extLst>
          </p:nvPr>
        </p:nvGraphicFramePr>
        <p:xfrm>
          <a:off x="2031999" y="1311007"/>
          <a:ext cx="8128002" cy="309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815742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0964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86030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08860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488429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18039594"/>
                    </a:ext>
                  </a:extLst>
                </a:gridCol>
              </a:tblGrid>
              <a:tr h="2633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순위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제목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저자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판매지수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출판사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출판유형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275373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어른의 행복은 조용하다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태수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435036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페이지</a:t>
                      </a:r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북스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Others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392257"/>
                  </a:ext>
                </a:extLst>
              </a:tr>
              <a:tr h="69066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단 한 번의 삶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김영하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408522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문학동네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04638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빛과 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한강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367356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문학과지성사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867"/>
                  </a:ext>
                </a:extLst>
              </a:tr>
              <a:tr h="5371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4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나는 메트로폴리탄 미술관의 경비원입니다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패트릭 </a:t>
                      </a:r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브링리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187656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웅진지식하우스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683295"/>
                  </a:ext>
                </a:extLst>
              </a:tr>
              <a:tr h="38370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5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허송세월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김훈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164220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Noto Sans KR Bold" panose="020B0200000000000000" pitchFamily="50" charset="-127"/>
                          <a:ea typeface="Noto Sans KR Bold" panose="020B0200000000000000" pitchFamily="50" charset="-127"/>
                        </a:rPr>
                        <a:t>나남출판사</a:t>
                      </a:r>
                      <a:endParaRPr lang="ko-KR" altLang="en-US" sz="1200" dirty="0">
                        <a:latin typeface="Noto Sans KR Bold" panose="020B0200000000000000" pitchFamily="50" charset="-127"/>
                        <a:ea typeface="Noto Sans KR Bold" panose="020B0200000000000000" pitchFamily="50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23945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B8D711-E3DF-9787-B554-2378EE1A0DB5}"/>
              </a:ext>
            </a:extLst>
          </p:cNvPr>
          <p:cNvSpPr txBox="1"/>
          <p:nvPr/>
        </p:nvSpPr>
        <p:spPr>
          <a:xfrm>
            <a:off x="4172442" y="4548887"/>
            <a:ext cx="3764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Table. 4. 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전체 판매지수 상위 책 </a:t>
            </a:r>
            <a:r>
              <a:rPr lang="en-US" altLang="ko-KR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2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권</a:t>
            </a:r>
          </a:p>
        </p:txBody>
      </p:sp>
    </p:spTree>
    <p:extLst>
      <p:ext uri="{BB962C8B-B14F-4D97-AF65-F5344CB8AC3E}">
        <p14:creationId xmlns:p14="http://schemas.microsoft.com/office/powerpoint/2010/main" val="22154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1073</Words>
  <Application>Microsoft Office PowerPoint</Application>
  <PresentationFormat>와이드스크린</PresentationFormat>
  <Paragraphs>159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Noto Sans KR</vt:lpstr>
      <vt:lpstr>Noto Sans KR Bold</vt:lpstr>
      <vt:lpstr>Noto Sans KR Light</vt:lpstr>
      <vt:lpstr>맑은 고딕</vt:lpstr>
      <vt:lpstr>Arial</vt:lpstr>
      <vt:lpstr>Office 테마</vt:lpstr>
      <vt:lpstr>캡스톤 디자인 기말 발표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양이원</dc:creator>
  <cp:lastModifiedBy>양이원</cp:lastModifiedBy>
  <cp:revision>44</cp:revision>
  <dcterms:created xsi:type="dcterms:W3CDTF">2025-06-04T05:31:34Z</dcterms:created>
  <dcterms:modified xsi:type="dcterms:W3CDTF">2025-06-09T06:10:45Z</dcterms:modified>
</cp:coreProperties>
</file>