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08/09/2019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08/09/2019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08/09/2019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08/09/2019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08/09/2019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CONCEPTO DE HERENCIA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199D2-800D-4E1E-9F64-11B889A8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056AE-D5A1-4524-AB55-409ADC67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de las principales propiedades de las clases.</a:t>
            </a:r>
          </a:p>
          <a:p>
            <a:r>
              <a:rPr lang="es-MX" dirty="0"/>
              <a:t>Esta nos permite crear nuevas clases a partir de clases ya existentes, conservando las propiedades de la clase original y añadiendo otras nuevas.</a:t>
            </a:r>
          </a:p>
          <a:p>
            <a:r>
              <a:rPr lang="es-MX" dirty="0"/>
              <a:t>Cada nueva clase obtenida se conoce como clase derivada.</a:t>
            </a:r>
          </a:p>
          <a:p>
            <a:r>
              <a:rPr lang="es-MX" dirty="0"/>
              <a:t>Las clases a partir de las cuales se deriva, clase base.</a:t>
            </a:r>
          </a:p>
          <a:p>
            <a:r>
              <a:rPr lang="es-MX" dirty="0"/>
              <a:t>Cada clase derivada puede usarse como clase base para obtener una nueva clase derivada.</a:t>
            </a:r>
          </a:p>
          <a:p>
            <a:r>
              <a:rPr lang="es-MX" dirty="0"/>
              <a:t>Y clase derivada puede serlo de una o mas clases base, esto hablando de </a:t>
            </a:r>
            <a:r>
              <a:rPr lang="es-MX" i="1" dirty="0"/>
              <a:t>derivación </a:t>
            </a:r>
            <a:r>
              <a:rPr lang="es-MX" i="1" dirty="0" err="1"/>
              <a:t>multiple</a:t>
            </a:r>
            <a:r>
              <a:rPr lang="es-MX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4559C7-F58E-45F0-ADE9-F1A2B9AF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1097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D56B-FE51-47EC-8E18-59B85D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90931-086F-4673-9969-2F38964B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1001949"/>
          </a:xfrm>
        </p:spPr>
        <p:txBody>
          <a:bodyPr/>
          <a:lstStyle/>
          <a:p>
            <a:r>
              <a:rPr lang="es-MX" dirty="0"/>
              <a:t>Para declarar una clase derivada de una clase previamente definida se usa la siguiente sintaxis.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4C1EAD-4E00-4511-9E21-C2D2E0D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73F464-A84A-4C8B-8C34-FF7D76266135}"/>
              </a:ext>
            </a:extLst>
          </p:cNvPr>
          <p:cNvSpPr txBox="1"/>
          <p:nvPr/>
        </p:nvSpPr>
        <p:spPr>
          <a:xfrm>
            <a:off x="897467" y="2472266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class</a:t>
            </a:r>
            <a:r>
              <a:rPr lang="es-MX" dirty="0"/>
              <a:t> Base</a:t>
            </a:r>
            <a:r>
              <a:rPr lang="en-US" dirty="0"/>
              <a:t>{</a:t>
            </a:r>
          </a:p>
          <a:p>
            <a:r>
              <a:rPr lang="en-US" dirty="0"/>
              <a:t>//</a:t>
            </a:r>
            <a:r>
              <a:rPr lang="en-US" dirty="0" err="1"/>
              <a:t>Declaracion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metodos</a:t>
            </a:r>
            <a:r>
              <a:rPr lang="en-US" dirty="0"/>
              <a:t> de //la </a:t>
            </a:r>
            <a:r>
              <a:rPr lang="en-US" dirty="0" err="1"/>
              <a:t>clase</a:t>
            </a:r>
            <a:r>
              <a:rPr lang="en-US" dirty="0"/>
              <a:t> Base</a:t>
            </a:r>
          </a:p>
          <a:p>
            <a:r>
              <a:rPr lang="en-US" dirty="0"/>
              <a:t>};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3F6874-9EA1-4426-AC54-F7BFF76BB04E}"/>
              </a:ext>
            </a:extLst>
          </p:cNvPr>
          <p:cNvSpPr txBox="1"/>
          <p:nvPr/>
        </p:nvSpPr>
        <p:spPr>
          <a:xfrm>
            <a:off x="6383867" y="2472265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//Relación de herencia publica entre las //clases Base y Derivada</a:t>
            </a:r>
          </a:p>
          <a:p>
            <a:r>
              <a:rPr lang="es-MX" dirty="0" err="1"/>
              <a:t>class</a:t>
            </a:r>
            <a:r>
              <a:rPr lang="es-MX" dirty="0"/>
              <a:t> Derivada : </a:t>
            </a:r>
            <a:r>
              <a:rPr lang="es-MX" dirty="0" err="1"/>
              <a:t>public</a:t>
            </a:r>
            <a:r>
              <a:rPr lang="es-MX" dirty="0"/>
              <a:t> base</a:t>
            </a:r>
            <a:r>
              <a:rPr lang="en-US" dirty="0"/>
              <a:t>{</a:t>
            </a:r>
          </a:p>
          <a:p>
            <a:r>
              <a:rPr lang="en-US" dirty="0"/>
              <a:t>//</a:t>
            </a:r>
            <a:r>
              <a:rPr lang="en-US" dirty="0" err="1"/>
              <a:t>Declaracion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metodos</a:t>
            </a:r>
            <a:r>
              <a:rPr lang="en-US" dirty="0"/>
              <a:t> de //la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Derivada</a:t>
            </a:r>
            <a:endParaRPr lang="en-US" dirty="0"/>
          </a:p>
          <a:p>
            <a:r>
              <a:rPr lang="en-US" dirty="0"/>
              <a:t>};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827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69D2-5930-4836-B557-2F54234F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57CED-8062-4EBD-9729-21CA2195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1476082"/>
          </a:xfrm>
        </p:spPr>
        <p:txBody>
          <a:bodyPr/>
          <a:lstStyle/>
          <a:p>
            <a:r>
              <a:rPr lang="es-MX" dirty="0"/>
              <a:t>Se usan dos o mas clases base para derivar una clase.</a:t>
            </a:r>
          </a:p>
          <a:p>
            <a:r>
              <a:rPr lang="es-MX" dirty="0"/>
              <a:t>Es decir, la clase derivada comparte los atributos y métodos de mas de una clase.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5DEC3C-21F4-4AC0-B22F-68F589C3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B26111A-9BC0-46BC-BC10-8D9DAFFB8F56}"/>
              </a:ext>
            </a:extLst>
          </p:cNvPr>
          <p:cNvSpPr/>
          <p:nvPr/>
        </p:nvSpPr>
        <p:spPr>
          <a:xfrm>
            <a:off x="1016000" y="3098800"/>
            <a:ext cx="2937933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Clase Base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E880A8-9F64-4A91-BA48-F72A4DF80709}"/>
              </a:ext>
            </a:extLst>
          </p:cNvPr>
          <p:cNvSpPr/>
          <p:nvPr/>
        </p:nvSpPr>
        <p:spPr>
          <a:xfrm>
            <a:off x="6684433" y="3098799"/>
            <a:ext cx="2937933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Clase Base 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0B1A79E-C765-45F2-9261-20A5AA688A0D}"/>
              </a:ext>
            </a:extLst>
          </p:cNvPr>
          <p:cNvSpPr/>
          <p:nvPr/>
        </p:nvSpPr>
        <p:spPr>
          <a:xfrm>
            <a:off x="3890433" y="4885265"/>
            <a:ext cx="2937933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Clase Derivada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9BF9556-21F2-49B6-B9F2-5CD49C410D50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2484967" y="3996267"/>
            <a:ext cx="2874433" cy="88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6CBAF6-2B51-4657-8405-56F6DC33BD67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5359400" y="3996266"/>
            <a:ext cx="2794000" cy="88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D8791-BBF7-482C-833C-423F4E37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142BD-3D40-4E10-BBB7-E479C72B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894036"/>
          </a:xfrm>
        </p:spPr>
        <p:txBody>
          <a:bodyPr/>
          <a:lstStyle/>
          <a:p>
            <a:r>
              <a:rPr lang="es-MX" dirty="0"/>
              <a:t>Para definir una relación de herencia múltiple se utiliza la siguiente sintaxis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150E30-3B64-4AC4-90CE-2457176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915D09-71B0-44BA-8A91-D037B94CC044}"/>
              </a:ext>
            </a:extLst>
          </p:cNvPr>
          <p:cNvSpPr txBox="1"/>
          <p:nvPr/>
        </p:nvSpPr>
        <p:spPr>
          <a:xfrm>
            <a:off x="914400" y="2311400"/>
            <a:ext cx="5181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class</a:t>
            </a:r>
            <a:r>
              <a:rPr lang="es-MX" sz="1400" dirty="0"/>
              <a:t> Base1</a:t>
            </a:r>
          </a:p>
          <a:p>
            <a:r>
              <a:rPr lang="es-MX" sz="1400" dirty="0"/>
              <a:t>{</a:t>
            </a:r>
          </a:p>
          <a:p>
            <a:r>
              <a:rPr lang="es-MX" sz="1400" dirty="0"/>
              <a:t>	//</a:t>
            </a:r>
            <a:r>
              <a:rPr lang="es-MX" sz="1400" dirty="0" err="1"/>
              <a:t>Declaracion</a:t>
            </a:r>
            <a:r>
              <a:rPr lang="es-MX" sz="1400" dirty="0"/>
              <a:t> de atributos y </a:t>
            </a:r>
            <a:r>
              <a:rPr lang="es-MX" sz="1400" dirty="0" err="1"/>
              <a:t>metodos</a:t>
            </a:r>
            <a:r>
              <a:rPr lang="es-MX" sz="1400" dirty="0"/>
              <a:t> de la clase Base1	</a:t>
            </a:r>
          </a:p>
          <a:p>
            <a:r>
              <a:rPr lang="es-MX" sz="1400" dirty="0"/>
              <a:t>};</a:t>
            </a:r>
          </a:p>
          <a:p>
            <a:endParaRPr lang="es-MX" sz="1400" dirty="0"/>
          </a:p>
          <a:p>
            <a:r>
              <a:rPr lang="es-MX" sz="1400" dirty="0" err="1"/>
              <a:t>class</a:t>
            </a:r>
            <a:r>
              <a:rPr lang="es-MX" sz="1400" dirty="0"/>
              <a:t> Base2</a:t>
            </a:r>
          </a:p>
          <a:p>
            <a:r>
              <a:rPr lang="es-MX" sz="1400" dirty="0"/>
              <a:t>{</a:t>
            </a:r>
          </a:p>
          <a:p>
            <a:r>
              <a:rPr lang="es-MX" sz="1400" dirty="0"/>
              <a:t>	//</a:t>
            </a:r>
            <a:r>
              <a:rPr lang="es-MX" sz="1400" dirty="0" err="1"/>
              <a:t>Declaracion</a:t>
            </a:r>
            <a:r>
              <a:rPr lang="es-MX" sz="1400" dirty="0"/>
              <a:t> de atributos y </a:t>
            </a:r>
            <a:r>
              <a:rPr lang="es-MX" sz="1400" dirty="0" err="1"/>
              <a:t>metodos</a:t>
            </a:r>
            <a:r>
              <a:rPr lang="es-MX" sz="1400" dirty="0"/>
              <a:t> de la clase Base2</a:t>
            </a:r>
          </a:p>
          <a:p>
            <a:r>
              <a:rPr lang="es-MX" sz="1400" dirty="0"/>
              <a:t>};</a:t>
            </a:r>
          </a:p>
          <a:p>
            <a:endParaRPr lang="es-MX" sz="1400" dirty="0"/>
          </a:p>
          <a:p>
            <a:r>
              <a:rPr lang="es-MX" sz="1400" dirty="0" err="1"/>
              <a:t>class</a:t>
            </a:r>
            <a:r>
              <a:rPr lang="es-MX" sz="1400" dirty="0"/>
              <a:t> </a:t>
            </a:r>
            <a:r>
              <a:rPr lang="es-MX" sz="1400" dirty="0" err="1"/>
              <a:t>BaseN</a:t>
            </a:r>
            <a:endParaRPr lang="es-MX" sz="1400" dirty="0"/>
          </a:p>
          <a:p>
            <a:r>
              <a:rPr lang="es-MX" sz="1400" dirty="0"/>
              <a:t>{</a:t>
            </a:r>
          </a:p>
          <a:p>
            <a:r>
              <a:rPr lang="es-MX" sz="1400" dirty="0"/>
              <a:t>	//</a:t>
            </a:r>
            <a:r>
              <a:rPr lang="es-MX" sz="1400" dirty="0" err="1"/>
              <a:t>Declaracion</a:t>
            </a:r>
            <a:r>
              <a:rPr lang="es-MX" sz="1400" dirty="0"/>
              <a:t> de atributos y </a:t>
            </a:r>
            <a:r>
              <a:rPr lang="es-MX" sz="1400" dirty="0" err="1"/>
              <a:t>metodos</a:t>
            </a:r>
            <a:r>
              <a:rPr lang="es-MX" sz="1400" dirty="0"/>
              <a:t> de la clase </a:t>
            </a:r>
            <a:r>
              <a:rPr lang="es-MX" sz="1400" dirty="0" err="1"/>
              <a:t>BaseN</a:t>
            </a:r>
            <a:endParaRPr lang="es-MX" sz="1400" dirty="0"/>
          </a:p>
          <a:p>
            <a:r>
              <a:rPr lang="es-MX" sz="1400" dirty="0"/>
              <a:t>};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3D6B09-068D-4D96-BC79-70F224115CF0}"/>
              </a:ext>
            </a:extLst>
          </p:cNvPr>
          <p:cNvSpPr txBox="1"/>
          <p:nvPr/>
        </p:nvSpPr>
        <p:spPr>
          <a:xfrm>
            <a:off x="6159380" y="3571917"/>
            <a:ext cx="5915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err="1"/>
              <a:t>class</a:t>
            </a:r>
            <a:r>
              <a:rPr lang="es-MX" sz="1600" dirty="0"/>
              <a:t> Derivada: </a:t>
            </a:r>
            <a:r>
              <a:rPr lang="es-MX" sz="1600" dirty="0" err="1"/>
              <a:t>public</a:t>
            </a:r>
            <a:r>
              <a:rPr lang="es-MX" sz="1600" dirty="0"/>
              <a:t> Base1, </a:t>
            </a:r>
            <a:r>
              <a:rPr lang="es-MX" sz="1600" dirty="0" err="1"/>
              <a:t>public</a:t>
            </a:r>
            <a:r>
              <a:rPr lang="es-MX" sz="1600" dirty="0"/>
              <a:t> Base2, </a:t>
            </a:r>
            <a:r>
              <a:rPr lang="es-MX" sz="1600" dirty="0" err="1"/>
              <a:t>public</a:t>
            </a:r>
            <a:r>
              <a:rPr lang="es-MX" sz="1600" dirty="0"/>
              <a:t> </a:t>
            </a:r>
            <a:r>
              <a:rPr lang="es-MX" sz="1600" dirty="0" err="1"/>
              <a:t>BaseN</a:t>
            </a:r>
            <a:endParaRPr lang="es-MX" sz="1600" dirty="0"/>
          </a:p>
          <a:p>
            <a:r>
              <a:rPr lang="es-MX" sz="1600" dirty="0"/>
              <a:t>{</a:t>
            </a:r>
          </a:p>
          <a:p>
            <a:r>
              <a:rPr lang="es-MX" sz="1600" dirty="0"/>
              <a:t>	//</a:t>
            </a:r>
            <a:r>
              <a:rPr lang="es-MX" sz="1600" dirty="0" err="1"/>
              <a:t>Declaracion</a:t>
            </a:r>
            <a:r>
              <a:rPr lang="es-MX" sz="1600" dirty="0"/>
              <a:t> de atributos y </a:t>
            </a:r>
            <a:r>
              <a:rPr lang="es-MX" sz="1600" dirty="0" err="1"/>
              <a:t>metodos</a:t>
            </a:r>
            <a:r>
              <a:rPr lang="es-MX" sz="1600" dirty="0"/>
              <a:t> de la clase Derivada</a:t>
            </a:r>
          </a:p>
          <a:p>
            <a:r>
              <a:rPr lang="es-MX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723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C860C-0AC2-4C78-9014-427BB62E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 de niveles múltiples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69BB0-4022-437C-A72C-82E32FC9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7016931" cy="4892911"/>
          </a:xfrm>
        </p:spPr>
        <p:txBody>
          <a:bodyPr/>
          <a:lstStyle/>
          <a:p>
            <a:r>
              <a:rPr lang="es-MX" dirty="0"/>
              <a:t>Se presenta cuando una clase derivada se usa como base para definir otra clase derivada.</a:t>
            </a:r>
          </a:p>
          <a:p>
            <a:r>
              <a:rPr lang="es-MX" dirty="0"/>
              <a:t>Existen diferentes niveles de herencia:</a:t>
            </a:r>
          </a:p>
          <a:p>
            <a:pPr lvl="1"/>
            <a:r>
              <a:rPr lang="es-MX" dirty="0"/>
              <a:t>Primero, la clase derivada hereda los miembros de una clase base</a:t>
            </a:r>
          </a:p>
          <a:p>
            <a:pPr lvl="1"/>
            <a:r>
              <a:rPr lang="es-MX" dirty="0"/>
              <a:t>Segundo, la clase derivada funciona a su vez como una base.</a:t>
            </a:r>
          </a:p>
          <a:p>
            <a:pPr lvl="1"/>
            <a:r>
              <a:rPr lang="es-MX" dirty="0"/>
              <a:t>Tercero, comparte clases con sus propios miembros y los que heredo</a:t>
            </a:r>
          </a:p>
          <a:p>
            <a:r>
              <a:rPr lang="es-MX" dirty="0"/>
              <a:t>Esta relación puede extenderse a tantos niveles como lo requiera el problema que se este resolviendo.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915138-0414-45EE-8FE2-61B9E48E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6AF474-9D40-4A3F-B023-2B3B7F8A18E6}"/>
              </a:ext>
            </a:extLst>
          </p:cNvPr>
          <p:cNvSpPr/>
          <p:nvPr/>
        </p:nvSpPr>
        <p:spPr>
          <a:xfrm>
            <a:off x="8760822" y="1515291"/>
            <a:ext cx="21858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Clase base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3FA2F8-A13D-4175-802D-C6042CDCF1A1}"/>
              </a:ext>
            </a:extLst>
          </p:cNvPr>
          <p:cNvSpPr/>
          <p:nvPr/>
        </p:nvSpPr>
        <p:spPr>
          <a:xfrm>
            <a:off x="8760822" y="2798796"/>
            <a:ext cx="21858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Clase Derivada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E19F4E-4D55-4F60-9FD3-E9198AACFA2B}"/>
              </a:ext>
            </a:extLst>
          </p:cNvPr>
          <p:cNvSpPr/>
          <p:nvPr/>
        </p:nvSpPr>
        <p:spPr>
          <a:xfrm>
            <a:off x="8760821" y="4152979"/>
            <a:ext cx="21858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Clase Derivada 1.1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984549E-49B8-4B66-B656-CC412517561B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9853747" y="3713196"/>
            <a:ext cx="1" cy="43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3DBEA9A-3096-4BD6-9456-E04A1E8F9A8D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9853748" y="2429691"/>
            <a:ext cx="0" cy="36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16114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147</TotalTime>
  <Words>434</Words>
  <Application>Microsoft Office PowerPoint</Application>
  <PresentationFormat>Panorámica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es?</vt:lpstr>
      <vt:lpstr>Presentación de PowerPoint</vt:lpstr>
      <vt:lpstr>Herencia Múltiple</vt:lpstr>
      <vt:lpstr>Presentación de PowerPoint</vt:lpstr>
      <vt:lpstr>Herencia de niveles múltiples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17</cp:revision>
  <dcterms:created xsi:type="dcterms:W3CDTF">2019-07-31T02:38:47Z</dcterms:created>
  <dcterms:modified xsi:type="dcterms:W3CDTF">2019-09-09T03:52:11Z</dcterms:modified>
</cp:coreProperties>
</file>