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08/09/2019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08/09/2019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08/09/2019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CLASES VIRTUALES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5278-B4AA-426D-A187-8370759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665896-0ACE-4ACD-B6E1-D0110873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4DAA8A-3C4B-43A8-B1AF-A7F5944310C4}"/>
              </a:ext>
            </a:extLst>
          </p:cNvPr>
          <p:cNvSpPr txBox="1"/>
          <p:nvPr/>
        </p:nvSpPr>
        <p:spPr>
          <a:xfrm>
            <a:off x="626535" y="1583268"/>
            <a:ext cx="3519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BaseClass</a:t>
            </a:r>
            <a:endParaRPr lang="es-MX" dirty="0"/>
          </a:p>
          <a:p>
            <a:r>
              <a:rPr lang="es-MX" dirty="0"/>
              <a:t>{</a:t>
            </a:r>
          </a:p>
          <a:p>
            <a:r>
              <a:rPr lang="es-MX" dirty="0"/>
              <a:t>    virtual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func</a:t>
            </a:r>
            <a:r>
              <a:rPr lang="es-MX" dirty="0"/>
              <a:t>() final;</a:t>
            </a:r>
          </a:p>
          <a:p>
            <a:r>
              <a:rPr lang="es-MX" dirty="0"/>
              <a:t>};</a:t>
            </a:r>
          </a:p>
          <a:p>
            <a:endParaRPr lang="es-MX" dirty="0"/>
          </a:p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DerivedClass</a:t>
            </a:r>
            <a:r>
              <a:rPr lang="es-MX" dirty="0"/>
              <a:t>: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BaseClass</a:t>
            </a:r>
            <a:endParaRPr lang="es-MX" dirty="0"/>
          </a:p>
          <a:p>
            <a:r>
              <a:rPr lang="es-MX" dirty="0"/>
              <a:t>{</a:t>
            </a:r>
          </a:p>
          <a:p>
            <a:r>
              <a:rPr lang="es-MX" dirty="0"/>
              <a:t>    virtual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func</a:t>
            </a:r>
            <a:r>
              <a:rPr lang="es-MX" dirty="0"/>
              <a:t>(); //error</a:t>
            </a:r>
          </a:p>
          <a:p>
            <a:r>
              <a:rPr lang="es-MX" dirty="0"/>
              <a:t>};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658266-B294-4728-8A50-A652E946BCD5}"/>
              </a:ext>
            </a:extLst>
          </p:cNvPr>
          <p:cNvSpPr txBox="1"/>
          <p:nvPr/>
        </p:nvSpPr>
        <p:spPr>
          <a:xfrm>
            <a:off x="6096000" y="1498600"/>
            <a:ext cx="42230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BaseClass</a:t>
            </a:r>
            <a:r>
              <a:rPr lang="en-US" dirty="0"/>
              <a:t> final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DerivedClass</a:t>
            </a:r>
            <a:r>
              <a:rPr lang="en-US" dirty="0"/>
              <a:t>: public </a:t>
            </a:r>
            <a:r>
              <a:rPr lang="en-US" dirty="0" err="1"/>
              <a:t>BaseClass</a:t>
            </a:r>
            <a:r>
              <a:rPr lang="en-US" dirty="0"/>
              <a:t> //Error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ECD7-6D47-430E-8251-E1D52410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 reservada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3DF48-AD54-46FA-BBC7-E7E57A36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Evita que se instancie la clase base referida, es decir, se “dice” que ya existe una y que use la declarada.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0DE4A8-2202-4AE8-841B-9033071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7823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C3EF9-18B4-4770-9079-E29D6BEE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66126-5DE4-4B97-AD2D-A43C9A1D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miembro que espera ser redefinida en las clases derivadas.</a:t>
            </a:r>
          </a:p>
          <a:p>
            <a:r>
              <a:rPr lang="es-MX" dirty="0"/>
              <a:t>Cuando se refiere a un objeto de una clase derivada usando un puntero o referencia a la clase base, se puede llamar a la función virtual del objeto y ejecutar la versión de la función la clase derivada.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78415-5F91-4045-8E99-AB5B14F4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3365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D2F7B-92E6-4BEB-A13D-B6F4D6CA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Overriding</a:t>
            </a:r>
            <a:r>
              <a:rPr lang="es-MX" dirty="0"/>
              <a:t> o </a:t>
            </a:r>
            <a:r>
              <a:rPr lang="es-MX" dirty="0" err="1"/>
              <a:t>Superposicion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FC285-AA24-4F5E-9B28-467AB328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clase derivada se pueden definir una función que ya existía en la clase base.</a:t>
            </a:r>
          </a:p>
          <a:p>
            <a:r>
              <a:rPr lang="es-MX" dirty="0"/>
              <a:t>Esto se conoce como “</a:t>
            </a:r>
            <a:r>
              <a:rPr lang="es-MX" dirty="0" err="1"/>
              <a:t>overriding</a:t>
            </a:r>
            <a:r>
              <a:rPr lang="es-MX" dirty="0"/>
              <a:t>”, o superposición de una función.</a:t>
            </a:r>
          </a:p>
          <a:p>
            <a:r>
              <a:rPr lang="es-MX" dirty="0"/>
              <a:t>La definición de la función en la clase derivada oculta la definición previa en  la clase base.</a:t>
            </a:r>
          </a:p>
          <a:p>
            <a:r>
              <a:rPr lang="es-MX" dirty="0"/>
              <a:t>En caso necesario, es posible acceder a la función oculta de la clase base mediante su nombre completo.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B79BA4-1833-4016-963E-F8A7726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17003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82C9-1210-455E-829D-DFDEAF2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14AAE-DA7C-4703-9671-60D76D6E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#</a:t>
            </a:r>
            <a:r>
              <a:rPr lang="es-MX" sz="1600" dirty="0" err="1"/>
              <a:t>include</a:t>
            </a:r>
            <a:r>
              <a:rPr lang="es-MX" sz="1600" dirty="0"/>
              <a:t> 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err="1"/>
              <a:t>using</a:t>
            </a:r>
            <a:r>
              <a:rPr lang="es-MX" sz="1600" dirty="0"/>
              <a:t> </a:t>
            </a:r>
            <a:r>
              <a:rPr lang="es-MX" sz="1600" dirty="0" err="1"/>
              <a:t>namespace</a:t>
            </a:r>
            <a:r>
              <a:rPr lang="es-MX" sz="1600" dirty="0"/>
              <a:t> </a:t>
            </a:r>
            <a:r>
              <a:rPr lang="es-MX" sz="1600" dirty="0" err="1"/>
              <a:t>std</a:t>
            </a:r>
            <a:r>
              <a:rPr lang="es-MX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ClaseA</a:t>
            </a:r>
            <a:r>
              <a:rPr lang="es-MX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ClaseA</a:t>
            </a:r>
            <a:r>
              <a:rPr lang="es-MX" sz="1600" dirty="0"/>
              <a:t>(): </a:t>
            </a:r>
            <a:r>
              <a:rPr lang="es-MX" sz="1600" dirty="0" err="1"/>
              <a:t>datoA</a:t>
            </a:r>
            <a:r>
              <a:rPr lang="es-MX" sz="1600" dirty="0"/>
              <a:t>(10){}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LeerA</a:t>
            </a:r>
            <a:r>
              <a:rPr lang="es-MX" sz="1600" dirty="0"/>
              <a:t>() </a:t>
            </a:r>
            <a:r>
              <a:rPr lang="es-MX" sz="1600" dirty="0" err="1"/>
              <a:t>const</a:t>
            </a:r>
            <a:r>
              <a:rPr lang="es-MX" sz="16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	</a:t>
            </a:r>
            <a:r>
              <a:rPr lang="es-MX" sz="1600" dirty="0" err="1"/>
              <a:t>return</a:t>
            </a:r>
            <a:r>
              <a:rPr lang="es-MX" sz="1600" dirty="0"/>
              <a:t> </a:t>
            </a:r>
            <a:r>
              <a:rPr lang="es-MX" sz="1600" dirty="0" err="1"/>
              <a:t>datoA</a:t>
            </a:r>
            <a:r>
              <a:rPr lang="es-MX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void</a:t>
            </a:r>
            <a:r>
              <a:rPr lang="es-MX" sz="1600" dirty="0"/>
              <a:t> Mostrar(){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	</a:t>
            </a:r>
            <a:r>
              <a:rPr lang="es-MX" sz="1600" dirty="0" err="1"/>
              <a:t>cout</a:t>
            </a:r>
            <a:r>
              <a:rPr lang="es-MX" sz="1600" dirty="0"/>
              <a:t> &lt;&lt; "a =" &lt;&lt; </a:t>
            </a:r>
            <a:r>
              <a:rPr lang="es-MX" sz="1600" dirty="0" err="1"/>
              <a:t>datoA</a:t>
            </a:r>
            <a:r>
              <a:rPr lang="es-MX" sz="1600" dirty="0"/>
              <a:t> &lt;&lt; </a:t>
            </a:r>
            <a:r>
              <a:rPr lang="es-MX" sz="1600" dirty="0" err="1"/>
              <a:t>endl</a:t>
            </a:r>
            <a:r>
              <a:rPr lang="es-MX" sz="1600" dirty="0"/>
              <a:t>; //(1)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protected</a:t>
            </a:r>
            <a:r>
              <a:rPr lang="es-MX" sz="16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datoA</a:t>
            </a:r>
            <a:r>
              <a:rPr lang="es-MX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ClaseB</a:t>
            </a:r>
            <a:r>
              <a:rPr lang="es-MX" sz="1600" dirty="0"/>
              <a:t>: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ClaseA</a:t>
            </a:r>
            <a:r>
              <a:rPr lang="es-MX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ClaseB</a:t>
            </a:r>
            <a:r>
              <a:rPr lang="es-MX" sz="1600" dirty="0"/>
              <a:t>(): </a:t>
            </a:r>
            <a:r>
              <a:rPr lang="es-MX" sz="1600" dirty="0" err="1"/>
              <a:t>datoB</a:t>
            </a:r>
            <a:r>
              <a:rPr lang="es-MX" sz="1600" dirty="0"/>
              <a:t>(20){}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LeerB</a:t>
            </a:r>
            <a:r>
              <a:rPr lang="es-MX" sz="1600" dirty="0"/>
              <a:t>() </a:t>
            </a:r>
            <a:r>
              <a:rPr lang="es-MX" sz="1600" dirty="0" err="1"/>
              <a:t>const</a:t>
            </a:r>
            <a:r>
              <a:rPr lang="es-MX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	</a:t>
            </a:r>
            <a:r>
              <a:rPr lang="es-MX" sz="1600" dirty="0" err="1"/>
              <a:t>return</a:t>
            </a:r>
            <a:r>
              <a:rPr lang="es-MX" sz="1600" dirty="0"/>
              <a:t> </a:t>
            </a:r>
            <a:r>
              <a:rPr lang="es-MX" sz="1600" dirty="0" err="1"/>
              <a:t>datoB</a:t>
            </a:r>
            <a:r>
              <a:rPr lang="es-MX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void</a:t>
            </a:r>
            <a:r>
              <a:rPr lang="es-MX" sz="1600" dirty="0"/>
              <a:t> Mostrar(){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	</a:t>
            </a:r>
            <a:r>
              <a:rPr lang="es-MX" sz="1600" dirty="0" err="1"/>
              <a:t>cout</a:t>
            </a:r>
            <a:r>
              <a:rPr lang="es-MX" sz="1600" dirty="0"/>
              <a:t> &lt;&lt; "a =" &lt;&lt; </a:t>
            </a:r>
            <a:r>
              <a:rPr lang="es-MX" sz="1600" dirty="0" err="1"/>
              <a:t>datoA</a:t>
            </a:r>
            <a:r>
              <a:rPr lang="es-MX" sz="1600" dirty="0"/>
              <a:t> &lt;&lt; ", b = " &lt;&lt; </a:t>
            </a:r>
            <a:r>
              <a:rPr lang="es-MX" sz="1600" dirty="0" err="1"/>
              <a:t>datoB</a:t>
            </a:r>
            <a:r>
              <a:rPr lang="es-MX" sz="1600" dirty="0"/>
              <a:t> &lt;&lt; </a:t>
            </a:r>
            <a:r>
              <a:rPr lang="es-MX" sz="1600" dirty="0" err="1"/>
              <a:t>endl</a:t>
            </a:r>
            <a:r>
              <a:rPr lang="es-MX" sz="1600" dirty="0"/>
              <a:t>; //(2)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</a:t>
            </a:r>
            <a:r>
              <a:rPr lang="es-MX" sz="1600" dirty="0" err="1"/>
              <a:t>protected</a:t>
            </a:r>
            <a:r>
              <a:rPr lang="es-MX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		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datoB</a:t>
            </a:r>
            <a:r>
              <a:rPr lang="es-MX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/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ClaseB</a:t>
            </a:r>
            <a:r>
              <a:rPr lang="es-MX" sz="1600" dirty="0"/>
              <a:t> objeto;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objeto.Mostrar</a:t>
            </a:r>
            <a:r>
              <a:rPr lang="es-MX" sz="16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objeto.ClaseA</a:t>
            </a:r>
            <a:r>
              <a:rPr lang="es-MX" sz="1600" dirty="0"/>
              <a:t>::Mostrar();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	</a:t>
            </a:r>
            <a:r>
              <a:rPr lang="es-MX" sz="1600" dirty="0" err="1"/>
              <a:t>return</a:t>
            </a:r>
            <a:r>
              <a:rPr lang="es-MX" sz="1600" dirty="0"/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BB9E58-0294-46C6-A016-C4ED1105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1710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6E30-D4AD-4DAE-9721-D02DB2A5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Abstractas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4847D-5179-433B-AC94-DBB1F681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actúan como una expresión general de conceptos de los cuales clases mas especificas pueden derivar.</a:t>
            </a:r>
          </a:p>
          <a:p>
            <a:r>
              <a:rPr lang="es-MX" dirty="0"/>
              <a:t>No puedes crear un objeto de una clase abstracta</a:t>
            </a:r>
          </a:p>
          <a:p>
            <a:r>
              <a:rPr lang="es-MX" dirty="0"/>
              <a:t>Pero puedes usar punteros y referencias a una clase abstracta.</a:t>
            </a:r>
          </a:p>
          <a:p>
            <a:r>
              <a:rPr lang="es-MX" dirty="0"/>
              <a:t>Una clase que contiene al menos una función completamente virtual es considerada una clase abstracta.</a:t>
            </a:r>
          </a:p>
          <a:p>
            <a:r>
              <a:rPr lang="es-MX" dirty="0"/>
              <a:t>Las clases que deriven de las clases abstractas deben implementar las funciones virtuales.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154827-4CFF-4745-951C-1BCBC493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1459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E1D29-4F37-404A-9A5B-7B388D05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Palabra clave override (</a:t>
            </a:r>
            <a:r>
              <a:rPr lang="en-US" dirty="0" err="1"/>
              <a:t>Opcional</a:t>
            </a:r>
            <a:r>
              <a:rPr lang="en-US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96F10-6291-4326-8BF9-12670363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usar superposición de funciones esta palabra clave nos permite designar a una función que superpondrá a una función virtual de la clase base.</a:t>
            </a:r>
          </a:p>
          <a:p>
            <a:r>
              <a:rPr lang="es-MX" dirty="0"/>
              <a:t>No se puede usar con una función constante, dado que no se pueden superponer.</a:t>
            </a:r>
          </a:p>
          <a:p>
            <a:r>
              <a:rPr lang="es-MX" dirty="0"/>
              <a:t>No se puede usar si los métodos no usan le mismo tipo de parámetro, dado que esto causa que sea un método distinto.</a:t>
            </a:r>
          </a:p>
          <a:p>
            <a:r>
              <a:rPr lang="es-MX" dirty="0"/>
              <a:t>No se puede usar con un método no virtual.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CD89DE-CECC-4C5D-B6A3-76655BBF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890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A85D9-1B27-4F6A-BBC8-709BC540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DE7E53-FBFF-451E-BEF9-6B44A701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F78D7C-06D6-466A-ACB6-FB0815B00C9A}"/>
              </a:ext>
            </a:extLst>
          </p:cNvPr>
          <p:cNvSpPr txBox="1"/>
          <p:nvPr/>
        </p:nvSpPr>
        <p:spPr>
          <a:xfrm>
            <a:off x="1989668" y="1284052"/>
            <a:ext cx="7010612" cy="48013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virtual void </a:t>
            </a:r>
            <a:r>
              <a:rPr lang="en-US" dirty="0" err="1"/>
              <a:t>funcA</a:t>
            </a:r>
            <a:r>
              <a:rPr lang="en-US" dirty="0"/>
              <a:t>();</a:t>
            </a:r>
          </a:p>
          <a:p>
            <a:r>
              <a:rPr lang="en-US" dirty="0"/>
              <a:t>    virtual void </a:t>
            </a:r>
            <a:r>
              <a:rPr lang="en-US" dirty="0" err="1"/>
              <a:t>funcB</a:t>
            </a:r>
            <a:r>
              <a:rPr lang="en-US" dirty="0"/>
              <a:t>() const;</a:t>
            </a:r>
          </a:p>
          <a:p>
            <a:r>
              <a:rPr lang="en-US" dirty="0"/>
              <a:t>    virtual void </a:t>
            </a:r>
            <a:r>
              <a:rPr lang="en-US" dirty="0" err="1"/>
              <a:t>funcC</a:t>
            </a:r>
            <a:r>
              <a:rPr lang="en-US" dirty="0"/>
              <a:t>(int = 0);</a:t>
            </a:r>
          </a:p>
          <a:p>
            <a:r>
              <a:rPr lang="en-US" dirty="0"/>
              <a:t>    void </a:t>
            </a:r>
            <a:r>
              <a:rPr lang="en-US" dirty="0" err="1"/>
              <a:t>funcD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DerivedClass</a:t>
            </a:r>
            <a:r>
              <a:rPr lang="en-US" dirty="0"/>
              <a:t>: public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virtual void </a:t>
            </a:r>
            <a:r>
              <a:rPr lang="en-US" dirty="0" err="1"/>
              <a:t>funcA</a:t>
            </a:r>
            <a:r>
              <a:rPr lang="en-US" dirty="0"/>
              <a:t>() override;</a:t>
            </a:r>
          </a:p>
          <a:p>
            <a:endParaRPr lang="en-US" dirty="0"/>
          </a:p>
          <a:p>
            <a:r>
              <a:rPr lang="en-US" dirty="0"/>
              <a:t>    virtual void </a:t>
            </a:r>
            <a:r>
              <a:rPr lang="en-US" dirty="0" err="1"/>
              <a:t>funcB</a:t>
            </a:r>
            <a:r>
              <a:rPr lang="en-US" dirty="0"/>
              <a:t>() override; //error </a:t>
            </a:r>
          </a:p>
          <a:p>
            <a:endParaRPr lang="en-US" dirty="0"/>
          </a:p>
          <a:p>
            <a:r>
              <a:rPr lang="en-US" dirty="0"/>
              <a:t>    virtual void </a:t>
            </a:r>
            <a:r>
              <a:rPr lang="en-US" dirty="0" err="1"/>
              <a:t>funcC</a:t>
            </a:r>
            <a:r>
              <a:rPr lang="en-US" dirty="0"/>
              <a:t>( double = 0.0 ) override;  //error 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funcD</a:t>
            </a:r>
            <a:r>
              <a:rPr lang="en-US" dirty="0"/>
              <a:t>() override; //error </a:t>
            </a:r>
          </a:p>
          <a:p>
            <a:r>
              <a:rPr lang="en-US" dirty="0"/>
              <a:t>};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62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BE4F4-D3FF-441B-A3E7-52FB3B5E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 clave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8DE0E-A636-4341-99AF-2FD9447A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1738549"/>
          </a:xfrm>
        </p:spPr>
        <p:txBody>
          <a:bodyPr/>
          <a:lstStyle/>
          <a:p>
            <a:r>
              <a:rPr lang="es-MX" dirty="0"/>
              <a:t>Se puede usar esta palabra clave para designar una función virtual que se desea no se </a:t>
            </a:r>
            <a:r>
              <a:rPr lang="es-MX" dirty="0" err="1"/>
              <a:t>superposicione</a:t>
            </a:r>
            <a:r>
              <a:rPr lang="es-MX" dirty="0"/>
              <a:t> en una clase derivada.</a:t>
            </a:r>
          </a:p>
          <a:p>
            <a:r>
              <a:rPr lang="es-MX" dirty="0"/>
              <a:t>Igualmente se puede usar con clases que se desea que no se herede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E60B8A-D080-4937-A1F3-DFABEC4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68564571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144</TotalTime>
  <Words>662</Words>
  <Application>Microsoft Office PowerPoint</Application>
  <PresentationFormat>Panorámica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</vt:lpstr>
      <vt:lpstr>Calibri</vt:lpstr>
      <vt:lpstr>Calibri Light</vt:lpstr>
      <vt:lpstr>LMAD</vt:lpstr>
      <vt:lpstr>PROGRAMACIÓN ORIENTADA A OBJETOS</vt:lpstr>
      <vt:lpstr>Palabra reservada virtual</vt:lpstr>
      <vt:lpstr>Función virtual</vt:lpstr>
      <vt:lpstr>Overriding o Superposicion</vt:lpstr>
      <vt:lpstr>Presentación de PowerPoint</vt:lpstr>
      <vt:lpstr>Clases Abstractas</vt:lpstr>
      <vt:lpstr>Palabra clave override (Opcional)</vt:lpstr>
      <vt:lpstr>Presentación de PowerPoint</vt:lpstr>
      <vt:lpstr>Palabra clave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22</cp:revision>
  <dcterms:created xsi:type="dcterms:W3CDTF">2019-07-31T02:38:47Z</dcterms:created>
  <dcterms:modified xsi:type="dcterms:W3CDTF">2019-09-09T04:27:53Z</dcterms:modified>
</cp:coreProperties>
</file>