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97D20-5AB8-4202-86CB-BDEF8BBEBB8B}" type="datetimeFigureOut">
              <a:rPr lang="es-MX" smtClean="0"/>
              <a:t>06/11/2019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B54D5-E2E3-4485-A3F9-C40324D73D9D}" type="slidenum">
              <a:rPr lang="es-MX" smtClean="0"/>
              <a:t>‹Nº›</a:t>
            </a:fld>
            <a:endParaRPr lang="es-MX"/>
          </a:p>
        </p:txBody>
      </p:sp>
    </p:spTree>
    <p:extLst>
      <p:ext uri="{BB962C8B-B14F-4D97-AF65-F5344CB8AC3E}">
        <p14:creationId xmlns:p14="http://schemas.microsoft.com/office/powerpoint/2010/main" val="7253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B671AA-36EE-413D-A572-585A956C9B16}" type="datetime1">
              <a:rPr lang="es-MX" smtClean="0"/>
              <a:t>06/11/2019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504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BFB213C7-076B-4FF7-BB06-1A22B51DA141}" type="datetime1">
              <a:rPr lang="es-MX" smtClean="0"/>
              <a:t>06/11/2019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7440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D566A94A-1F47-4B22-A64A-AD514BEF3371}" type="datetime1">
              <a:rPr lang="es-MX" smtClean="0"/>
              <a:t>06/11/2019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08760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EA5667-61D1-4BE3-BC88-D0775B0CE7BF}" type="datetime1">
              <a:rPr lang="es-MX" smtClean="0"/>
              <a:t>06/11/2019</a:t>
            </a:fld>
            <a:endParaRPr lang="es-MX"/>
          </a:p>
        </p:txBody>
      </p:sp>
      <p:sp>
        <p:nvSpPr>
          <p:cNvPr id="5" name="Footer Placeholder 4"/>
          <p:cNvSpPr>
            <a:spLocks noGrp="1"/>
          </p:cNvSpPr>
          <p:nvPr>
            <p:ph type="ftr" sz="quarter" idx="11"/>
          </p:nvPr>
        </p:nvSpPr>
        <p:spPr/>
        <p:txBody>
          <a:body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p>
            <a:fld id="{8975E1B1-6534-48D3-9170-076E60A71B9D}" type="slidenum">
              <a:rPr lang="es-MX" smtClean="0"/>
              <a:t>‹Nº›</a:t>
            </a:fld>
            <a:endParaRPr lang="es-MX"/>
          </a:p>
        </p:txBody>
      </p:sp>
    </p:spTree>
    <p:extLst>
      <p:ext uri="{BB962C8B-B14F-4D97-AF65-F5344CB8AC3E}">
        <p14:creationId xmlns:p14="http://schemas.microsoft.com/office/powerpoint/2010/main" val="323280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6348" y="176008"/>
            <a:ext cx="9437452" cy="894035"/>
          </a:xfrm>
        </p:spPr>
        <p:txBody>
          <a:bodyPr/>
          <a:lstStyle/>
          <a:p>
            <a:r>
              <a:rPr lang="es-ES"/>
              <a:t>Haga clic para modificar el estilo de título del patrón</a:t>
            </a:r>
          </a:p>
        </p:txBody>
      </p:sp>
      <p:sp>
        <p:nvSpPr>
          <p:cNvPr id="3" name="Content Placeholder 2"/>
          <p:cNvSpPr>
            <a:spLocks noGrp="1"/>
          </p:cNvSpPr>
          <p:nvPr>
            <p:ph idx="1"/>
          </p:nvPr>
        </p:nvSpPr>
        <p:spPr>
          <a:xfrm>
            <a:off x="838200" y="1284051"/>
            <a:ext cx="10515600" cy="48929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76376A3B-0107-4616-87D6-703077194D20}" type="datetime1">
              <a:rPr lang="es-MX" smtClean="0"/>
              <a:t>06/11/2019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009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lvl1pPr>
          </a:lstStyle>
          <a:p>
            <a:fld id="{24D76800-E4B6-4FB0-B2CA-02F0776AD991}" type="datetime1">
              <a:rPr lang="es-MX" smtClean="0"/>
              <a:t>06/11/2019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81982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Date Placeholder 3"/>
          <p:cNvSpPr>
            <a:spLocks noGrp="1"/>
          </p:cNvSpPr>
          <p:nvPr>
            <p:ph type="dt" sz="half" idx="10"/>
          </p:nvPr>
        </p:nvSpPr>
        <p:spPr/>
        <p:txBody>
          <a:bodyPr/>
          <a:lstStyle>
            <a:lvl1pPr>
              <a:defRPr/>
            </a:lvl1pPr>
          </a:lstStyle>
          <a:p>
            <a:fld id="{136F3DF0-5F3F-4864-8BA8-32B9FA8CB6D0}" type="datetime1">
              <a:rPr lang="es-MX" smtClean="0"/>
              <a:t>06/11/2019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2412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Date Placeholder 3"/>
          <p:cNvSpPr>
            <a:spLocks noGrp="1"/>
          </p:cNvSpPr>
          <p:nvPr>
            <p:ph type="dt" sz="half" idx="10"/>
          </p:nvPr>
        </p:nvSpPr>
        <p:spPr/>
        <p:txBody>
          <a:bodyPr/>
          <a:lstStyle>
            <a:lvl1pPr>
              <a:defRPr/>
            </a:lvl1pPr>
          </a:lstStyle>
          <a:p>
            <a:fld id="{93D47216-A7D5-48FA-BBD0-19935FED73C9}" type="datetime1">
              <a:rPr lang="es-MX" smtClean="0"/>
              <a:t>06/11/2019</a:t>
            </a:fld>
            <a:endParaRPr lang="es-MX"/>
          </a:p>
        </p:txBody>
      </p:sp>
      <p:sp>
        <p:nvSpPr>
          <p:cNvPr id="8"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9"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409441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Date Placeholder 3"/>
          <p:cNvSpPr>
            <a:spLocks noGrp="1"/>
          </p:cNvSpPr>
          <p:nvPr>
            <p:ph type="dt" sz="half" idx="10"/>
          </p:nvPr>
        </p:nvSpPr>
        <p:spPr/>
        <p:txBody>
          <a:bodyPr/>
          <a:lstStyle>
            <a:lvl1pPr>
              <a:defRPr/>
            </a:lvl1pPr>
          </a:lstStyle>
          <a:p>
            <a:fld id="{35BD4F2E-D93F-40C4-873C-B4B3C170EDB0}" type="datetime1">
              <a:rPr lang="es-MX" smtClean="0"/>
              <a:t>06/11/2019</a:t>
            </a:fld>
            <a:endParaRPr lang="es-MX"/>
          </a:p>
        </p:txBody>
      </p:sp>
      <p:sp>
        <p:nvSpPr>
          <p:cNvPr id="4"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5"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41318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ACBF71-E8E5-4331-BDE8-2F092D87BB4B}" type="datetime1">
              <a:rPr lang="es-MX" smtClean="0"/>
              <a:t>06/11/2019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1897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667B98FE-A5A8-4F61-BE07-A4DED0588BF3}" type="datetime1">
              <a:rPr lang="es-MX" smtClean="0"/>
              <a:t>06/11/2019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15873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AD6910E8-CB16-414E-9A56-70B58D7BE554}" type="datetime1">
              <a:rPr lang="es-MX" smtClean="0"/>
              <a:t>06/11/2019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5245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8CC22882-CEDE-4774-9783-DCB97AD615E8}" type="datetime1">
              <a:rPr lang="es-MX" smtClean="0"/>
              <a:t>06/11/2019</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655290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93E13B7E-49EF-457C-B5AD-8765CE3CCE25}"/>
              </a:ext>
            </a:extLst>
          </p:cNvPr>
          <p:cNvSpPr>
            <a:spLocks noGrp="1"/>
          </p:cNvSpPr>
          <p:nvPr>
            <p:ph type="ftr" sz="quarter" idx="11"/>
          </p:nvPr>
        </p:nvSpPr>
        <p:spPr/>
        <p:txBody>
          <a:bodyPr/>
          <a:lstStyle/>
          <a:p>
            <a:r>
              <a:rPr lang="es-MX"/>
              <a:t>Lic. José Orihuela Sánchez y M.C. Rafael Alberto Rosas Torres  Programación Orientada a Objetos</a:t>
            </a:r>
          </a:p>
        </p:txBody>
      </p:sp>
      <p:sp>
        <p:nvSpPr>
          <p:cNvPr id="2" name="Título 1">
            <a:extLst>
              <a:ext uri="{FF2B5EF4-FFF2-40B4-BE49-F238E27FC236}">
                <a16:creationId xmlns:a16="http://schemas.microsoft.com/office/drawing/2014/main" id="{3BE20F02-A2E0-47ED-BD73-16C79F90B09D}"/>
              </a:ext>
            </a:extLst>
          </p:cNvPr>
          <p:cNvSpPr>
            <a:spLocks noGrp="1"/>
          </p:cNvSpPr>
          <p:nvPr>
            <p:ph type="ctrTitle" idx="4294967295"/>
          </p:nvPr>
        </p:nvSpPr>
        <p:spPr>
          <a:xfrm>
            <a:off x="0" y="3690938"/>
            <a:ext cx="12192000" cy="1738312"/>
          </a:xfrm>
        </p:spPr>
        <p:txBody>
          <a:bodyPr/>
          <a:lstStyle/>
          <a:p>
            <a:pPr algn="ctr"/>
            <a:r>
              <a:rPr lang="es-MX" dirty="0">
                <a:solidFill>
                  <a:schemeClr val="bg1"/>
                </a:solidFill>
                <a:latin typeface="Calibr"/>
              </a:rPr>
              <a:t>PROGRAMACIÓN ORIENTADA A OBJETOS</a:t>
            </a:r>
          </a:p>
        </p:txBody>
      </p:sp>
      <p:sp>
        <p:nvSpPr>
          <p:cNvPr id="3" name="Subtítulo 2">
            <a:extLst>
              <a:ext uri="{FF2B5EF4-FFF2-40B4-BE49-F238E27FC236}">
                <a16:creationId xmlns:a16="http://schemas.microsoft.com/office/drawing/2014/main" id="{EF03484E-DFCC-4268-B8C2-CDF2FA2FA114}"/>
              </a:ext>
            </a:extLst>
          </p:cNvPr>
          <p:cNvSpPr>
            <a:spLocks noGrp="1"/>
          </p:cNvSpPr>
          <p:nvPr>
            <p:ph type="subTitle" idx="4294967295"/>
          </p:nvPr>
        </p:nvSpPr>
        <p:spPr>
          <a:xfrm>
            <a:off x="0" y="4774406"/>
            <a:ext cx="12192000" cy="1309687"/>
          </a:xfrm>
        </p:spPr>
        <p:txBody>
          <a:bodyPr/>
          <a:lstStyle/>
          <a:p>
            <a:pPr marL="0" indent="0" algn="ctr">
              <a:buNone/>
            </a:pPr>
            <a:r>
              <a:rPr lang="es-MX">
                <a:solidFill>
                  <a:schemeClr val="bg1"/>
                </a:solidFill>
              </a:rPr>
              <a:t>EFICIENCIA DE LOS HILOS</a:t>
            </a:r>
            <a:endParaRPr lang="es-MX" dirty="0">
              <a:solidFill>
                <a:schemeClr val="bg1"/>
              </a:solidFill>
            </a:endParaRPr>
          </a:p>
        </p:txBody>
      </p:sp>
      <p:sp>
        <p:nvSpPr>
          <p:cNvPr id="5" name="Title 1">
            <a:extLst>
              <a:ext uri="{FF2B5EF4-FFF2-40B4-BE49-F238E27FC236}">
                <a16:creationId xmlns:a16="http://schemas.microsoft.com/office/drawing/2014/main" id="{53CC7687-C895-4CF8-A1E9-25244D71D088}"/>
              </a:ext>
            </a:extLst>
          </p:cNvPr>
          <p:cNvSpPr txBox="1">
            <a:spLocks/>
          </p:cNvSpPr>
          <p:nvPr/>
        </p:nvSpPr>
        <p:spPr>
          <a:xfrm>
            <a:off x="365759" y="202391"/>
            <a:ext cx="1147156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s-MX" sz="3200" dirty="0">
                <a:solidFill>
                  <a:schemeClr val="bg1">
                    <a:lumMod val="10000"/>
                    <a:lumOff val="90000"/>
                  </a:schemeClr>
                </a:solidFill>
              </a:rPr>
              <a:t>UNIVERSIDAD AUTONOMA DE NUEVO LEÓN</a:t>
            </a:r>
          </a:p>
          <a:p>
            <a:r>
              <a:rPr lang="es-MX" sz="3200" dirty="0">
                <a:solidFill>
                  <a:schemeClr val="bg1">
                    <a:lumMod val="10000"/>
                    <a:lumOff val="90000"/>
                  </a:schemeClr>
                </a:solidFill>
              </a:rPr>
              <a:t>FACULTAD DE CIENCIAS FISICO-MATEMATICAS</a:t>
            </a:r>
          </a:p>
        </p:txBody>
      </p:sp>
    </p:spTree>
    <p:extLst>
      <p:ext uri="{BB962C8B-B14F-4D97-AF65-F5344CB8AC3E}">
        <p14:creationId xmlns:p14="http://schemas.microsoft.com/office/powerpoint/2010/main" val="123852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10A55-3DD9-477F-899E-CE76936BB5C5}"/>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928F4BDC-D529-4AA0-A622-179D5F534861}"/>
              </a:ext>
            </a:extLst>
          </p:cNvPr>
          <p:cNvSpPr>
            <a:spLocks noGrp="1"/>
          </p:cNvSpPr>
          <p:nvPr>
            <p:ph idx="1"/>
          </p:nvPr>
        </p:nvSpPr>
        <p:spPr/>
        <p:txBody>
          <a:bodyPr/>
          <a:lstStyle/>
          <a:p>
            <a:r>
              <a:rPr lang="es-MX" dirty="0"/>
              <a:t>Los hilos como ya se ha mostrado nos permite llevar a cabo un procesamiento distinto al principal en paralelo</a:t>
            </a:r>
          </a:p>
          <a:p>
            <a:r>
              <a:rPr lang="es-MX" dirty="0"/>
              <a:t>Hasta ahora solo habíamos logrado programar linealmente sin tener la oportunidad de realizar mas, pero con el uso de estos nos permite realizar diversas operaciones</a:t>
            </a:r>
          </a:p>
          <a:p>
            <a:r>
              <a:rPr lang="es-MX" dirty="0"/>
              <a:t>Pero ¿acaso esto tiene algún impacto?</a:t>
            </a:r>
          </a:p>
          <a:p>
            <a:r>
              <a:rPr lang="es-MX" dirty="0"/>
              <a:t>La respuesta es si, tendrá un impacto tanto positivo como negativo, según sea el uso y la exigencia de esta tecnología.</a:t>
            </a:r>
          </a:p>
          <a:p>
            <a:endParaRPr lang="es-MX" dirty="0"/>
          </a:p>
        </p:txBody>
      </p:sp>
      <p:sp>
        <p:nvSpPr>
          <p:cNvPr id="4" name="Marcador de pie de página 3">
            <a:extLst>
              <a:ext uri="{FF2B5EF4-FFF2-40B4-BE49-F238E27FC236}">
                <a16:creationId xmlns:a16="http://schemas.microsoft.com/office/drawing/2014/main" id="{42578973-1874-4EE5-9856-DA17656E47B8}"/>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4070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A1195-4D6F-4E67-B145-E36DDA875F33}"/>
              </a:ext>
            </a:extLst>
          </p:cNvPr>
          <p:cNvSpPr>
            <a:spLocks noGrp="1"/>
          </p:cNvSpPr>
          <p:nvPr>
            <p:ph type="title"/>
          </p:nvPr>
        </p:nvSpPr>
        <p:spPr/>
        <p:txBody>
          <a:bodyPr/>
          <a:lstStyle/>
          <a:p>
            <a:r>
              <a:rPr lang="es-MX" dirty="0"/>
              <a:t>Lados positivos</a:t>
            </a:r>
          </a:p>
        </p:txBody>
      </p:sp>
      <p:sp>
        <p:nvSpPr>
          <p:cNvPr id="3" name="Marcador de contenido 2">
            <a:extLst>
              <a:ext uri="{FF2B5EF4-FFF2-40B4-BE49-F238E27FC236}">
                <a16:creationId xmlns:a16="http://schemas.microsoft.com/office/drawing/2014/main" id="{09A910D3-45D8-4FCC-89AA-AD307F9DD8E9}"/>
              </a:ext>
            </a:extLst>
          </p:cNvPr>
          <p:cNvSpPr>
            <a:spLocks noGrp="1"/>
          </p:cNvSpPr>
          <p:nvPr>
            <p:ph idx="1"/>
          </p:nvPr>
        </p:nvSpPr>
        <p:spPr/>
        <p:txBody>
          <a:bodyPr/>
          <a:lstStyle/>
          <a:p>
            <a:r>
              <a:rPr lang="es-MX" dirty="0"/>
              <a:t>Como habremos notado si logramos separar las operaciones en distintos hilos, nuestras operaciones se pueden llegar a realizar mas rápidas, tomando desde segundos hasta minutos de ventaja.</a:t>
            </a:r>
          </a:p>
          <a:p>
            <a:r>
              <a:rPr lang="es-MX" dirty="0"/>
              <a:t>Esto conlleva que podamos realizar múltiples cargas u operaciones, para que no se tenga que esperar a que algo este listo.</a:t>
            </a:r>
          </a:p>
        </p:txBody>
      </p:sp>
      <p:sp>
        <p:nvSpPr>
          <p:cNvPr id="4" name="Marcador de pie de página 3">
            <a:extLst>
              <a:ext uri="{FF2B5EF4-FFF2-40B4-BE49-F238E27FC236}">
                <a16:creationId xmlns:a16="http://schemas.microsoft.com/office/drawing/2014/main" id="{55402B7F-D494-4F68-B3AB-733BE94051FA}"/>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199185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F4D83-B642-4530-A2F0-A3949681652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CDE14EC-CD54-4355-8599-1EFAB188928C}"/>
              </a:ext>
            </a:extLst>
          </p:cNvPr>
          <p:cNvSpPr>
            <a:spLocks noGrp="1"/>
          </p:cNvSpPr>
          <p:nvPr>
            <p:ph idx="1"/>
          </p:nvPr>
        </p:nvSpPr>
        <p:spPr/>
        <p:txBody>
          <a:bodyPr/>
          <a:lstStyle/>
          <a:p>
            <a:r>
              <a:rPr lang="es-MX" dirty="0"/>
              <a:t>Veamos esto como si fueran una cocina de un restaurante.</a:t>
            </a:r>
          </a:p>
          <a:p>
            <a:r>
              <a:rPr lang="es-MX" dirty="0"/>
              <a:t>En una cocina existen distintos tipos de cocineros, y cada uno tiene alguna tarea en especifico, esto permitiendo que uno se dedique a la preparación de las salsas, otro de las carnes, otro de las sopas.</a:t>
            </a:r>
          </a:p>
          <a:p>
            <a:r>
              <a:rPr lang="es-MX" dirty="0"/>
              <a:t>Esto permite que todos puedan tener su parte lista cuando se le tenga que servir a un comensal</a:t>
            </a:r>
          </a:p>
          <a:p>
            <a:r>
              <a:rPr lang="es-MX" dirty="0"/>
              <a:t>Esto nos ahorra tiempo, en lugar de que un solo chef este realizando todo en orden y tardando mas tiempo</a:t>
            </a:r>
          </a:p>
        </p:txBody>
      </p:sp>
      <p:sp>
        <p:nvSpPr>
          <p:cNvPr id="4" name="Marcador de pie de página 3">
            <a:extLst>
              <a:ext uri="{FF2B5EF4-FFF2-40B4-BE49-F238E27FC236}">
                <a16:creationId xmlns:a16="http://schemas.microsoft.com/office/drawing/2014/main" id="{18027DA4-26A2-4FFC-A2D4-4A748F88B22C}"/>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97483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8BC13-4526-4AD8-9CFE-E2E90A6C57D4}"/>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55541E04-6396-4022-BB9C-67972C7DCF24}"/>
              </a:ext>
            </a:extLst>
          </p:cNvPr>
          <p:cNvSpPr>
            <a:spLocks noGrp="1"/>
          </p:cNvSpPr>
          <p:nvPr>
            <p:ph idx="1"/>
          </p:nvPr>
        </p:nvSpPr>
        <p:spPr/>
        <p:txBody>
          <a:bodyPr/>
          <a:lstStyle/>
          <a:p>
            <a:r>
              <a:rPr lang="es-MX" dirty="0"/>
              <a:t>Ahora ¿como esto puede llegar a ser algo malo?</a:t>
            </a:r>
          </a:p>
          <a:p>
            <a:r>
              <a:rPr lang="es-MX" dirty="0"/>
              <a:t>Es una respuesta simple, como estamos realizando múltiples operaciones, estamos realizando una mayor carga de trabajo a nuestros componentes, y por ende consumiendo una mayor cantidad de recursos.</a:t>
            </a:r>
          </a:p>
          <a:p>
            <a:r>
              <a:rPr lang="es-MX" dirty="0"/>
              <a:t>Si no tenemos control de esto nuestro sistema se puede alentar, causando que nuestra optimización no sea efectiva.</a:t>
            </a:r>
          </a:p>
        </p:txBody>
      </p:sp>
      <p:sp>
        <p:nvSpPr>
          <p:cNvPr id="4" name="Marcador de pie de página 3">
            <a:extLst>
              <a:ext uri="{FF2B5EF4-FFF2-40B4-BE49-F238E27FC236}">
                <a16:creationId xmlns:a16="http://schemas.microsoft.com/office/drawing/2014/main" id="{F0DEF7AD-B16D-47E6-942C-52E9B3FC907D}"/>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236630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0C581-FC57-4451-83DD-1B90B34B09D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D107398-CAB6-423F-9A4D-73D66D7C9539}"/>
              </a:ext>
            </a:extLst>
          </p:cNvPr>
          <p:cNvSpPr>
            <a:spLocks noGrp="1"/>
          </p:cNvSpPr>
          <p:nvPr>
            <p:ph idx="1"/>
          </p:nvPr>
        </p:nvSpPr>
        <p:spPr/>
        <p:txBody>
          <a:bodyPr/>
          <a:lstStyle/>
          <a:p>
            <a:r>
              <a:rPr lang="es-MX" dirty="0"/>
              <a:t>Volviendo al ejemplo del restaurante, tal como nuestros cocineros nos ayudan a realizar múltiples tareas, también están consumiendo recursos compartidos.</a:t>
            </a:r>
          </a:p>
          <a:p>
            <a:r>
              <a:rPr lang="es-MX" dirty="0"/>
              <a:t>Esto conlleva a un mayor uso de electricidad, de gas, de agua, de ingredientes y otras cosas, causando que si no tenemos un control adecuado nuestros costos de servicios sean mayores o incluso que se nos acaben si no nos damos cuenta.</a:t>
            </a:r>
          </a:p>
        </p:txBody>
      </p:sp>
      <p:sp>
        <p:nvSpPr>
          <p:cNvPr id="4" name="Marcador de pie de página 3">
            <a:extLst>
              <a:ext uri="{FF2B5EF4-FFF2-40B4-BE49-F238E27FC236}">
                <a16:creationId xmlns:a16="http://schemas.microsoft.com/office/drawing/2014/main" id="{DF44A501-7248-48E2-AAD4-2AA52320689D}"/>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85071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BA5044-0E2E-40F7-8DCF-DCDC03DF2EC6}"/>
              </a:ext>
            </a:extLst>
          </p:cNvPr>
          <p:cNvSpPr>
            <a:spLocks noGrp="1"/>
          </p:cNvSpPr>
          <p:nvPr>
            <p:ph type="title"/>
          </p:nvPr>
        </p:nvSpPr>
        <p:spPr/>
        <p:txBody>
          <a:bodyPr/>
          <a:lstStyle/>
          <a:p>
            <a:r>
              <a:rPr lang="es-MX" dirty="0"/>
              <a:t>¿Cómo podemos controlar esto?</a:t>
            </a:r>
          </a:p>
        </p:txBody>
      </p:sp>
      <p:sp>
        <p:nvSpPr>
          <p:cNvPr id="3" name="Marcador de contenido 2">
            <a:extLst>
              <a:ext uri="{FF2B5EF4-FFF2-40B4-BE49-F238E27FC236}">
                <a16:creationId xmlns:a16="http://schemas.microsoft.com/office/drawing/2014/main" id="{DB173D4D-3C04-4A7F-A9B1-963D54C021B3}"/>
              </a:ext>
            </a:extLst>
          </p:cNvPr>
          <p:cNvSpPr>
            <a:spLocks noGrp="1"/>
          </p:cNvSpPr>
          <p:nvPr>
            <p:ph idx="1"/>
          </p:nvPr>
        </p:nvSpPr>
        <p:spPr/>
        <p:txBody>
          <a:bodyPr/>
          <a:lstStyle/>
          <a:p>
            <a:r>
              <a:rPr lang="es-MX" dirty="0"/>
              <a:t>Al inicio, empezando con hilos será un tanto difícil, dado que comúnmente no se tiene tanto control del uso de memoria.</a:t>
            </a:r>
          </a:p>
          <a:p>
            <a:r>
              <a:rPr lang="es-MX" dirty="0"/>
              <a:t>Pero existen aun así tareas que podemos controlar, tal como que un hilo solo se dedique a un procesamiento en especifico para no sobresaturarlo.</a:t>
            </a:r>
          </a:p>
          <a:p>
            <a:r>
              <a:rPr lang="es-MX" dirty="0"/>
              <a:t>Lo otro es aprender a ver los “</a:t>
            </a:r>
            <a:r>
              <a:rPr lang="es-MX" dirty="0" err="1"/>
              <a:t>profiler</a:t>
            </a:r>
            <a:r>
              <a:rPr lang="es-MX" dirty="0"/>
              <a:t>” o las graficas de desempeño de nuestro sistema y nuestros IDE.</a:t>
            </a:r>
          </a:p>
          <a:p>
            <a:r>
              <a:rPr lang="es-MX" dirty="0"/>
              <a:t>Estos comúnmente nos pueden mostrar la cantidad de recursos que estamos usando.</a:t>
            </a:r>
          </a:p>
        </p:txBody>
      </p:sp>
      <p:sp>
        <p:nvSpPr>
          <p:cNvPr id="4" name="Marcador de pie de página 3">
            <a:extLst>
              <a:ext uri="{FF2B5EF4-FFF2-40B4-BE49-F238E27FC236}">
                <a16:creationId xmlns:a16="http://schemas.microsoft.com/office/drawing/2014/main" id="{0CF843A8-0336-4A61-A895-2486F537BCE5}"/>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178941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2F7FC-E919-494D-8DF6-DFF1623986C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78B341F-9E4E-445E-9775-39C341269918}"/>
              </a:ext>
            </a:extLst>
          </p:cNvPr>
          <p:cNvSpPr>
            <a:spLocks noGrp="1"/>
          </p:cNvSpPr>
          <p:nvPr>
            <p:ph idx="1"/>
          </p:nvPr>
        </p:nvSpPr>
        <p:spPr/>
        <p:txBody>
          <a:bodyPr/>
          <a:lstStyle/>
          <a:p>
            <a:r>
              <a:rPr lang="es-MX" dirty="0"/>
              <a:t>De ser necesario también estar verificando el estado de nuestros hilos, o colocar banderas que nos permitan saber en que estado del proceso se encuentra.</a:t>
            </a:r>
          </a:p>
        </p:txBody>
      </p:sp>
      <p:sp>
        <p:nvSpPr>
          <p:cNvPr id="4" name="Marcador de pie de página 3">
            <a:extLst>
              <a:ext uri="{FF2B5EF4-FFF2-40B4-BE49-F238E27FC236}">
                <a16:creationId xmlns:a16="http://schemas.microsoft.com/office/drawing/2014/main" id="{82AFDFDA-F3B6-4F16-ABC3-6F8CCE370B49}"/>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229137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2389D-98FA-4653-AF92-B1E3A96D8DB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EF4B031-046D-42F8-9B65-FB811E26492C}"/>
              </a:ext>
            </a:extLst>
          </p:cNvPr>
          <p:cNvSpPr>
            <a:spLocks noGrp="1"/>
          </p:cNvSpPr>
          <p:nvPr>
            <p:ph idx="1"/>
          </p:nvPr>
        </p:nvSpPr>
        <p:spPr/>
        <p:txBody>
          <a:bodyPr/>
          <a:lstStyle/>
          <a:p>
            <a:r>
              <a:rPr lang="es-MX" dirty="0"/>
              <a:t>Por ultimo hay que tomar encuentra que estos son hilos, si tomamos mucho de un carrete se nos agotara, por ende hay que tener limites, para así no sobrecargar el sistema.</a:t>
            </a:r>
          </a:p>
          <a:p>
            <a:r>
              <a:rPr lang="es-MX" dirty="0"/>
              <a:t>Siempre es bueno saber cual es la máxima cantidad de hilos que podemos tener y hacer uso de ella.</a:t>
            </a:r>
          </a:p>
        </p:txBody>
      </p:sp>
      <p:sp>
        <p:nvSpPr>
          <p:cNvPr id="4" name="Marcador de pie de página 3">
            <a:extLst>
              <a:ext uri="{FF2B5EF4-FFF2-40B4-BE49-F238E27FC236}">
                <a16:creationId xmlns:a16="http://schemas.microsoft.com/office/drawing/2014/main" id="{53B8B9AA-162A-4069-B1B8-AC8F2F01F74E}"/>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182586997"/>
      </p:ext>
    </p:extLst>
  </p:cSld>
  <p:clrMapOvr>
    <a:masterClrMapping/>
  </p:clrMapOvr>
</p:sld>
</file>

<file path=ppt/theme/theme1.xml><?xml version="1.0" encoding="utf-8"?>
<a:theme xmlns:a="http://schemas.openxmlformats.org/drawingml/2006/main" name="LMA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MAD" id="{F4499AF8-FD75-4685-8958-7C11A4FE9900}" vid="{82C0D164-F092-4CCB-92E2-57A21F60E96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LMAD</Template>
  <TotalTime>146</TotalTime>
  <Words>708</Words>
  <Application>Microsoft Office PowerPoint</Application>
  <PresentationFormat>Panorámica</PresentationFormat>
  <Paragraphs>37</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vt:lpstr>
      <vt:lpstr>Calibri</vt:lpstr>
      <vt:lpstr>Calibri Light</vt:lpstr>
      <vt:lpstr>LMAD</vt:lpstr>
      <vt:lpstr>PROGRAMACIÓN ORIENTADA A OBJETOS</vt:lpstr>
      <vt:lpstr>Presentación de PowerPoint</vt:lpstr>
      <vt:lpstr>Lados positivos</vt:lpstr>
      <vt:lpstr>Presentación de PowerPoint</vt:lpstr>
      <vt:lpstr>Presentación de PowerPoint</vt:lpstr>
      <vt:lpstr>Presentación de PowerPoint</vt:lpstr>
      <vt:lpstr>¿Cómo podemos controlar esto?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Jose OS</dc:creator>
  <cp:lastModifiedBy>Jose OS</cp:lastModifiedBy>
  <cp:revision>45</cp:revision>
  <dcterms:created xsi:type="dcterms:W3CDTF">2019-07-31T02:38:47Z</dcterms:created>
  <dcterms:modified xsi:type="dcterms:W3CDTF">2019-11-06T06:20:22Z</dcterms:modified>
</cp:coreProperties>
</file>