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7CF65E9-3EF8-4CE9-B560-356A016E2105}">
          <p14:sldIdLst>
            <p14:sldId id="256"/>
            <p14:sldId id="257"/>
            <p14:sldId id="260"/>
            <p14:sldId id="261"/>
            <p14:sldId id="262"/>
            <p14:sldId id="25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97D20-5AB8-4202-86CB-BDEF8BBEBB8B}" type="datetimeFigureOut">
              <a:rPr lang="es-MX" smtClean="0"/>
              <a:t>31/07/2019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B54D5-E2E3-4485-A3F9-C40324D73D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preprocessor/preprocessor?view=vs-2019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preprocessor/phases-of-translation?view=vs-201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pp/preprocessor/preprocessor-directives?view=vs-201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https://docs.microsoft.com/en-us/cpp/preprocessor/preprocessor?view=vs-2019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B54D5-E2E3-4485-A3F9-C40324D73D9D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65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https://docs.microsoft.com/en-us/cpp/preprocessor/phases-of-translation?view=vs-2019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B54D5-E2E3-4485-A3F9-C40324D73D9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433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hlinkClick r:id="rId3"/>
              </a:rPr>
              <a:t>https://docs.microsoft.com/en-us/cpp/preprocessor/preprocessor-directives?view=vs-2019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B54D5-E2E3-4485-A3F9-C40324D73D9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91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F3AC8B-827D-4A33-9B15-1BA35DB27026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F7C555-3810-4E1E-8554-9ABBC0220693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4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988D-55AD-417F-90C8-D5C6EFF93E70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608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20FA3-24DD-4E96-969B-E41DA3E72FC2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80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48" y="176008"/>
            <a:ext cx="9437452" cy="8940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4051"/>
            <a:ext cx="10515600" cy="48929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A753E-DED9-49CA-9AF8-D0AE54268F9C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3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325BEC-0FF6-41B0-92A6-5115DB6446B5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DE9F6A-2A12-4178-984D-61CA6D9047FB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29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03A38C-32EA-4769-B2B6-65838CD0578F}" type="datetime1">
              <a:rPr lang="es-MX" smtClean="0"/>
              <a:t>31/07/2019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44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6248C-695A-4D52-B397-124D9B91826B}" type="datetime1">
              <a:rPr lang="es-MX" smtClean="0"/>
              <a:t>31/07/2019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318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8ADEDC-CDEB-4440-8992-E13F984C7493}" type="datetime1">
              <a:rPr lang="es-MX" smtClean="0"/>
              <a:t>31/07/2019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1A59F1-6492-43F3-9313-F912862502D9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3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07EA54-FBCF-46B6-B9A7-7874C96D9E79}" type="datetime1">
              <a:rPr lang="es-MX" smtClean="0"/>
              <a:t>31/07/2019</a:t>
            </a:fld>
            <a:endParaRPr lang="es-MX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5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82F535B-42D4-4CCD-B986-67DEF74B8E33}" type="datetime1">
              <a:rPr lang="es-MX" smtClean="0"/>
              <a:t>31/07/2019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975E1B1-6534-48D3-9170-076E60A71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29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13B7E-49EF-457C-B5AD-8765CE3C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0F02-A2E0-47ED-BD73-16C79F90B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690938"/>
            <a:ext cx="12192000" cy="1738312"/>
          </a:xfrm>
        </p:spPr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Calibr"/>
              </a:rPr>
              <a:t>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3484E-DFCC-4268-B8C2-CDF2FA2FA11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774406"/>
            <a:ext cx="12192000" cy="1309687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MACROS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3CC7687-C895-4CF8-A1E9-25244D71D088}"/>
              </a:ext>
            </a:extLst>
          </p:cNvPr>
          <p:cNvSpPr txBox="1">
            <a:spLocks/>
          </p:cNvSpPr>
          <p:nvPr/>
        </p:nvSpPr>
        <p:spPr>
          <a:xfrm>
            <a:off x="365759" y="202391"/>
            <a:ext cx="1147156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UNIVERSIDAD AUTONOMA DE NUEVO LEÓN</a:t>
            </a:r>
          </a:p>
          <a:p>
            <a:r>
              <a:rPr lang="es-MX" sz="3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FACULTAD DE CIENCIAS FISICO-MATEMATICAS</a:t>
            </a:r>
          </a:p>
        </p:txBody>
      </p:sp>
    </p:spTree>
    <p:extLst>
      <p:ext uri="{BB962C8B-B14F-4D97-AF65-F5344CB8AC3E}">
        <p14:creationId xmlns:p14="http://schemas.microsoft.com/office/powerpoint/2010/main" val="1238520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F3633-D261-41B8-96C3-2BD7E581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1CF65-3AE8-4943-AEF4-69E15B4D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Un error común es olvidar lo que se supone que debe hacer la macro. Por ejemplo, dado el siguiente ejemplo</a:t>
            </a:r>
          </a:p>
          <a:p>
            <a:r>
              <a:rPr lang="es-MX" dirty="0"/>
              <a:t>#</a:t>
            </a:r>
            <a:r>
              <a:rPr lang="es-MX" dirty="0" err="1"/>
              <a:t>include</a:t>
            </a:r>
            <a:r>
              <a:rPr lang="es-MX" dirty="0"/>
              <a:t> &lt;</a:t>
            </a:r>
            <a:r>
              <a:rPr lang="es-MX" dirty="0" err="1"/>
              <a:t>stdio.h</a:t>
            </a:r>
            <a:r>
              <a:rPr lang="es-MX" dirty="0"/>
              <a:t>&gt;</a:t>
            </a:r>
          </a:p>
          <a:p>
            <a:r>
              <a:rPr lang="es-MX" dirty="0"/>
              <a:t>#define SQUARE(n) n*n</a:t>
            </a:r>
          </a:p>
          <a:p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main</a:t>
            </a:r>
            <a:r>
              <a:rPr lang="es-MX" dirty="0"/>
              <a:t>()</a:t>
            </a:r>
          </a:p>
          <a:p>
            <a:r>
              <a:rPr lang="es-MX" dirty="0"/>
              <a:t>{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j = 64/SQUARE(4);</a:t>
            </a:r>
          </a:p>
          <a:p>
            <a:pPr lvl="1"/>
            <a:r>
              <a:rPr lang="es-MX" dirty="0" err="1"/>
              <a:t>printf</a:t>
            </a:r>
            <a:r>
              <a:rPr lang="es-MX" dirty="0"/>
              <a:t>(“j = %d”, j);</a:t>
            </a:r>
          </a:p>
          <a:p>
            <a:r>
              <a:rPr lang="es-MX" dirty="0"/>
              <a:t>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5A95B1-D3E7-494A-AF9D-0710D7AE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6185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FFC29-B044-4046-8FA3-833F9073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46D248-7773-4C58-8F90-06F556DA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resultado a mostrar será 64 en lugar de 4</a:t>
            </a:r>
          </a:p>
          <a:p>
            <a:r>
              <a:rPr lang="es-MX" dirty="0"/>
              <a:t>Recordemos que las Macros reemplazan el código donde sean llamadas, causando que sea reemplazado como </a:t>
            </a:r>
          </a:p>
          <a:p>
            <a:pPr lvl="1"/>
            <a:r>
              <a:rPr lang="es-MX" dirty="0"/>
              <a:t>j = 64/4 * 4</a:t>
            </a:r>
          </a:p>
          <a:p>
            <a:r>
              <a:rPr lang="es-MX" dirty="0"/>
              <a:t>Y no como</a:t>
            </a:r>
          </a:p>
          <a:p>
            <a:pPr lvl="1"/>
            <a:r>
              <a:rPr lang="es-MX" dirty="0"/>
              <a:t>j = 64/(4*4)</a:t>
            </a:r>
          </a:p>
          <a:p>
            <a:r>
              <a:rPr lang="es-MX" dirty="0"/>
              <a:t>Para solucionar esto deberíamos realizar lo siguiente</a:t>
            </a:r>
          </a:p>
          <a:p>
            <a:pPr lvl="1"/>
            <a:r>
              <a:rPr lang="es-MX" dirty="0"/>
              <a:t>#define SQUARE(n) (n*n)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4E9B0E-A8E2-4A9C-BF61-C6F25F6D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62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2A92A-642A-4E52-AAA3-0E3A094E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Preprocesador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5E9746-E8E5-490D-9069-8109A733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procesador de texto que manipula el texto de un archivo fuente de una primera fase de translación.</a:t>
            </a:r>
          </a:p>
          <a:p>
            <a:r>
              <a:rPr lang="es-MX" dirty="0"/>
              <a:t>El preprocesador no convierte el texto fuente, pero lo separa en tokens con el propósito de localizar las llamadas de las macros.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EEEF1D-7E2E-4931-8359-650C4A12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1287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08104-BC5B-40B7-A1C2-E20EA8AE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 translación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279A9-DB38-4CED-9C9A-9268847B7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programas de C y C++ consisten en uno o mas archivos fuente.</a:t>
            </a:r>
          </a:p>
          <a:p>
            <a:r>
              <a:rPr lang="es-MX" dirty="0"/>
              <a:t>Un archivo fuente incluye archivos (incluidos con #</a:t>
            </a:r>
            <a:r>
              <a:rPr lang="es-MX" dirty="0" err="1"/>
              <a:t>include</a:t>
            </a:r>
            <a:r>
              <a:rPr lang="es-MX" dirty="0"/>
              <a:t>) pero no incluye las secciones removidas con condiciones de compilación, directivas tales como #</a:t>
            </a:r>
            <a:r>
              <a:rPr lang="es-MX" dirty="0" err="1"/>
              <a:t>if</a:t>
            </a:r>
            <a:r>
              <a:rPr lang="es-MX" dirty="0"/>
              <a:t>, llamadas “unidad de traducción”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A9B3A9-13F0-4337-9D35-38DCCD93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63262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14C6D-4C3E-4DE5-A408-61EDD634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5C0C0F-64AD-4EF8-A754-DF76C18F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Character</a:t>
            </a:r>
            <a:r>
              <a:rPr lang="es-MX" dirty="0"/>
              <a:t>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/>
              <a:t>Line </a:t>
            </a:r>
            <a:r>
              <a:rPr lang="es-MX" dirty="0" err="1"/>
              <a:t>Splicing</a:t>
            </a:r>
            <a:endParaRPr lang="es-MX" dirty="0"/>
          </a:p>
          <a:p>
            <a:r>
              <a:rPr lang="es-MX" dirty="0" err="1"/>
              <a:t>Tokenization</a:t>
            </a:r>
            <a:endParaRPr lang="es-MX" dirty="0"/>
          </a:p>
          <a:p>
            <a:r>
              <a:rPr lang="es-MX" dirty="0" err="1"/>
              <a:t>Preprocessing</a:t>
            </a:r>
            <a:endParaRPr lang="es-MX" dirty="0"/>
          </a:p>
          <a:p>
            <a:r>
              <a:rPr lang="es-MX" dirty="0" err="1"/>
              <a:t>Character</a:t>
            </a:r>
            <a:r>
              <a:rPr lang="es-MX" dirty="0"/>
              <a:t>-set </a:t>
            </a:r>
            <a:r>
              <a:rPr lang="es-MX" dirty="0" err="1"/>
              <a:t>mapping</a:t>
            </a:r>
            <a:endParaRPr lang="es-MX" dirty="0"/>
          </a:p>
          <a:p>
            <a:r>
              <a:rPr lang="es-MX" dirty="0" err="1"/>
              <a:t>String</a:t>
            </a:r>
            <a:r>
              <a:rPr lang="es-MX" dirty="0"/>
              <a:t> </a:t>
            </a:r>
            <a:r>
              <a:rPr lang="es-MX" dirty="0" err="1"/>
              <a:t>concatenation</a:t>
            </a:r>
            <a:endParaRPr lang="es-MX" dirty="0"/>
          </a:p>
          <a:p>
            <a:r>
              <a:rPr lang="es-MX" dirty="0" err="1"/>
              <a:t>Translation</a:t>
            </a:r>
            <a:endParaRPr lang="es-MX" dirty="0"/>
          </a:p>
          <a:p>
            <a:r>
              <a:rPr lang="es-MX" dirty="0" err="1"/>
              <a:t>Linkage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03DCE-2079-4039-B957-50444FED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9993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D6E77-ECB9-4076-BEBF-55D8B7D2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Transformación de </a:t>
            </a:r>
            <a:r>
              <a:rPr lang="es-MX" dirty="0" err="1"/>
              <a:t>codigo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F864C-210A-4305-9883-5C9A2B24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s-MX" dirty="0"/>
          </a:p>
          <a:p>
            <a:r>
              <a:rPr lang="es-MX" dirty="0" err="1"/>
              <a:t>Preprocessor</a:t>
            </a:r>
            <a:endParaRPr lang="es-MX" dirty="0"/>
          </a:p>
          <a:p>
            <a:r>
              <a:rPr lang="es-MX" dirty="0" err="1"/>
              <a:t>Compiler</a:t>
            </a:r>
            <a:endParaRPr lang="es-MX" dirty="0"/>
          </a:p>
          <a:p>
            <a:r>
              <a:rPr lang="es-MX" dirty="0" err="1"/>
              <a:t>Assembler</a:t>
            </a:r>
            <a:endParaRPr lang="es-MX" dirty="0"/>
          </a:p>
          <a:p>
            <a:r>
              <a:rPr lang="es-MX" dirty="0" err="1"/>
              <a:t>Linker</a:t>
            </a:r>
            <a:endParaRPr lang="es-MX" dirty="0"/>
          </a:p>
          <a:p>
            <a:r>
              <a:rPr lang="es-MX" dirty="0" err="1"/>
              <a:t>Executable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005FF3-2CA3-4F8D-A15B-A9AD816E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5997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70548-6876-4D0D-9B60-15DE3970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Directivas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E1362A-4F92-4EBF-BA94-64C6A3DF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directivas, tales como #define y #</a:t>
            </a:r>
            <a:r>
              <a:rPr lang="es-MX" dirty="0" err="1"/>
              <a:t>ifdef</a:t>
            </a:r>
            <a:r>
              <a:rPr lang="es-MX" dirty="0"/>
              <a:t>, son usadas para poder hacer que el código fuente del programa sea fácil de cambiar y fácil de compilar en distintos ambientes</a:t>
            </a:r>
          </a:p>
          <a:p>
            <a:r>
              <a:rPr lang="es-MX" dirty="0"/>
              <a:t>Las directivas en el código fuente le dicen al preprocesador que realice acciones especificas </a:t>
            </a:r>
          </a:p>
          <a:p>
            <a:r>
              <a:rPr lang="es-MX" dirty="0"/>
              <a:t>El símbolo de numero (#) debe ser el primer carácter de la línea que contendrá la directiva; espacios en blanco pueden estar entre el símbolo de numero y la primera letra de la directiva.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354DE4-B98E-4BCF-A2B1-7D6100E0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5199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660A2-CEAD-4FA9-BC8E-0BBE7B66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#define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01B010-F4A3-4A89-926D-7D47AEDF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#define </a:t>
            </a:r>
            <a:r>
              <a:rPr lang="es-MX" i="1" dirty="0"/>
              <a:t>identificador</a:t>
            </a:r>
            <a:r>
              <a:rPr lang="es-MX" dirty="0"/>
              <a:t> </a:t>
            </a:r>
            <a:r>
              <a:rPr lang="es-MX" i="1" dirty="0"/>
              <a:t>token-</a:t>
            </a:r>
            <a:r>
              <a:rPr lang="es-MX" i="1" dirty="0" err="1"/>
              <a:t>string</a:t>
            </a:r>
            <a:endParaRPr lang="es-MX" i="1" dirty="0"/>
          </a:p>
          <a:p>
            <a:r>
              <a:rPr lang="es-MX" dirty="0"/>
              <a:t>#define </a:t>
            </a:r>
            <a:r>
              <a:rPr lang="es-MX" i="1" dirty="0"/>
              <a:t>identificador (identificador,…) token-</a:t>
            </a:r>
            <a:r>
              <a:rPr lang="es-MX" i="1" dirty="0" err="1"/>
              <a:t>string</a:t>
            </a:r>
            <a:endParaRPr lang="es-MX" dirty="0"/>
          </a:p>
          <a:p>
            <a:r>
              <a:rPr lang="es-MX" dirty="0"/>
              <a:t>Causa que el compilador sustituya un token cada vez que ocurre un identificador en un archivo fuente.</a:t>
            </a:r>
          </a:p>
          <a:p>
            <a:r>
              <a:rPr lang="es-MX" dirty="0"/>
              <a:t>Un uso de esto es crear </a:t>
            </a:r>
            <a:r>
              <a:rPr lang="es-MX" b="1" dirty="0"/>
              <a:t>macro funciones</a:t>
            </a:r>
          </a:p>
          <a:p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E85C87-9EB2-490E-A6F8-BA66777A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69633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30E7B-EA09-4DD6-B525-C0158DCB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C739F2-2DD1-4587-8FE8-2C8536CD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Constantes</a:t>
            </a:r>
          </a:p>
          <a:p>
            <a:pPr lvl="1"/>
            <a:r>
              <a:rPr lang="es-MX" dirty="0"/>
              <a:t>#define PI 3.1415</a:t>
            </a:r>
          </a:p>
          <a:p>
            <a:r>
              <a:rPr lang="es-MX" dirty="0"/>
              <a:t>Macros</a:t>
            </a:r>
          </a:p>
          <a:p>
            <a:pPr lvl="1"/>
            <a:r>
              <a:rPr lang="es-MX" dirty="0"/>
              <a:t>#define MAX(</a:t>
            </a:r>
            <a:r>
              <a:rPr lang="es-MX" dirty="0" err="1"/>
              <a:t>a,b</a:t>
            </a:r>
            <a:r>
              <a:rPr lang="es-MX" dirty="0"/>
              <a:t>) (a</a:t>
            </a:r>
            <a:r>
              <a:rPr lang="en-US" dirty="0"/>
              <a:t>&gt;b ? a : b</a:t>
            </a:r>
            <a:r>
              <a:rPr lang="es-MX" dirty="0"/>
              <a:t>)</a:t>
            </a:r>
          </a:p>
          <a:p>
            <a:pPr lvl="1"/>
            <a:endParaRPr lang="es-MX" dirty="0"/>
          </a:p>
          <a:p>
            <a:r>
              <a:rPr lang="es-MX" dirty="0"/>
              <a:t>Como podremos notar en el caso de las macros, podremos usar el </a:t>
            </a:r>
            <a:r>
              <a:rPr lang="es-MX" b="1" dirty="0"/>
              <a:t>operador ternario </a:t>
            </a:r>
          </a:p>
          <a:p>
            <a:r>
              <a:rPr lang="es-MX" dirty="0"/>
              <a:t>Condición ? Valor verdadero : valor falso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314705-6795-4AE0-B464-D8BCCD9D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2607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D532E-4630-4867-8A35-A1B27A2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82CF9-9AC4-4B9A-8A4B-F40EFDF29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Cuando se usan macros no se realiza ninguna validación, dado esto las funciones </a:t>
            </a:r>
            <a:r>
              <a:rPr lang="es-MX" dirty="0" err="1"/>
              <a:t>inline</a:t>
            </a:r>
            <a:r>
              <a:rPr lang="es-MX" dirty="0"/>
              <a:t> son preferidas sobre las macro funciones. Pero como las macro sustituyen directamente su código, reducen la sobrecarga de una llamada de función.</a:t>
            </a:r>
          </a:p>
          <a:p>
            <a:endParaRPr lang="es-MX" dirty="0"/>
          </a:p>
          <a:p>
            <a:r>
              <a:rPr lang="es-MX" dirty="0"/>
              <a:t>#define MAX(</a:t>
            </a:r>
            <a:r>
              <a:rPr lang="es-MX" dirty="0" err="1"/>
              <a:t>a,b</a:t>
            </a:r>
            <a:r>
              <a:rPr lang="es-MX" dirty="0"/>
              <a:t>) (a &gt; b ? a : b)</a:t>
            </a:r>
          </a:p>
          <a:p>
            <a:r>
              <a:rPr lang="es-MX" dirty="0" err="1"/>
              <a:t>inline</a:t>
            </a:r>
            <a:r>
              <a:rPr lang="es-MX" dirty="0"/>
              <a:t>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max</a:t>
            </a:r>
            <a:r>
              <a:rPr lang="es-MX" dirty="0"/>
              <a:t>(</a:t>
            </a:r>
            <a:r>
              <a:rPr lang="es-MX" dirty="0" err="1"/>
              <a:t>int</a:t>
            </a:r>
            <a:r>
              <a:rPr lang="es-MX" dirty="0"/>
              <a:t> a, </a:t>
            </a:r>
            <a:r>
              <a:rPr lang="es-MX" dirty="0" err="1"/>
              <a:t>int</a:t>
            </a:r>
            <a:r>
              <a:rPr lang="es-MX" dirty="0"/>
              <a:t> b){ </a:t>
            </a:r>
            <a:r>
              <a:rPr lang="es-MX" dirty="0" err="1"/>
              <a:t>return</a:t>
            </a:r>
            <a:r>
              <a:rPr lang="es-MX" dirty="0"/>
              <a:t> (a &gt; b ? a : b);}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5B8C75-FEC6-4647-9FD2-1FAFD1B9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Lic. José Orihuela Sánchez y M.C. Rafael Alberto Rosas Torres  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4171889103"/>
      </p:ext>
    </p:extLst>
  </p:cSld>
  <p:clrMapOvr>
    <a:masterClrMapping/>
  </p:clrMapOvr>
</p:sld>
</file>

<file path=ppt/theme/theme1.xml><?xml version="1.0" encoding="utf-8"?>
<a:theme xmlns:a="http://schemas.openxmlformats.org/drawingml/2006/main" name="LM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AD" id="{F4499AF8-FD75-4685-8958-7C11A4FE9900}" vid="{82C0D164-F092-4CCB-92E2-57A21F60E96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LMAD</Template>
  <TotalTime>122</TotalTime>
  <Words>756</Words>
  <Application>Microsoft Office PowerPoint</Application>
  <PresentationFormat>Panorámica</PresentationFormat>
  <Paragraphs>78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</vt:lpstr>
      <vt:lpstr>Calibri</vt:lpstr>
      <vt:lpstr>Calibri Light</vt:lpstr>
      <vt:lpstr>LMAD</vt:lpstr>
      <vt:lpstr>PROGRAMACIÓN ORIENTADA A OBJETOS</vt:lpstr>
      <vt:lpstr>Preprocesador</vt:lpstr>
      <vt:lpstr>Fases de translación</vt:lpstr>
      <vt:lpstr>Presentación de PowerPoint</vt:lpstr>
      <vt:lpstr>Transformación de codigo</vt:lpstr>
      <vt:lpstr>Directivas</vt:lpstr>
      <vt:lpstr>#define</vt:lpstr>
      <vt:lpstr>Ejemplos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</dc:title>
  <dc:creator>Jose OS</dc:creator>
  <cp:lastModifiedBy>Jose OS</cp:lastModifiedBy>
  <cp:revision>13</cp:revision>
  <dcterms:created xsi:type="dcterms:W3CDTF">2019-07-31T02:38:47Z</dcterms:created>
  <dcterms:modified xsi:type="dcterms:W3CDTF">2019-07-31T05:55:44Z</dcterms:modified>
</cp:coreProperties>
</file>