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73" r:id="rId8"/>
    <p:sldId id="269" r:id="rId9"/>
    <p:sldId id="268" r:id="rId10"/>
    <p:sldId id="270" r:id="rId11"/>
    <p:sldId id="274" r:id="rId12"/>
    <p:sldId id="271" r:id="rId13"/>
    <p:sldId id="26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Katherine" initials="LK" lastIdx="4" clrIdx="0">
    <p:extLst>
      <p:ext uri="{19B8F6BF-5375-455C-9EA6-DF929625EA0E}">
        <p15:presenceInfo xmlns:p15="http://schemas.microsoft.com/office/powerpoint/2012/main" userId="S::KATHERINE_LEE@homedepot.com::a933cdb1-61e5-477d-b8d8-5e7ddc464c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p:cViewPr varScale="1">
        <p:scale>
          <a:sx n="114" d="100"/>
          <a:sy n="114" d="100"/>
        </p:scale>
        <p:origin x="300"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2/18/2020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2/18/2020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2/18/2020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2/18/2020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2/18/2020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2/18/2020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2/18/2020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2/18/2020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magogate.github.io/Project3/index.html"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000/classifica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COrR-m5k8eVPTgRthDFGAfUChZXRHsde#scrollTo=q_1LJ7KlKuq0" TargetMode="External"/><Relationship Id="rId2" Type="http://schemas.openxmlformats.org/officeDocument/2006/relationships/hyperlink" Target="https://usacity-accidents-population.herokuapp.com/allcities" TargetMode="Externa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youtu.be/QBQIk5S2t4c" TargetMode="External"/><Relationship Id="rId2" Type="http://schemas.openxmlformats.org/officeDocument/2006/relationships/hyperlink" Target="https://usacity-accidents-population.herokuapp.com/allcounties" TargetMode="Externa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hyperlink" Target="https://colab.research.google.com/drive/1COrR-m5k8eVPTgRthDFGAfUChZXRHsde#scrollTo=q_1LJ7KlKuq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127.0.0.1:5000/classif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Predicting Frequency and Severity of Car Accidents</a:t>
            </a:r>
          </a:p>
        </p:txBody>
      </p:sp>
      <p:sp>
        <p:nvSpPr>
          <p:cNvPr id="3" name="Subtitle 2"/>
          <p:cNvSpPr>
            <a:spLocks noGrp="1"/>
          </p:cNvSpPr>
          <p:nvPr>
            <p:ph type="subTitle" idx="1"/>
          </p:nvPr>
        </p:nvSpPr>
        <p:spPr>
          <a:xfrm>
            <a:off x="626225" y="5181600"/>
            <a:ext cx="4098175" cy="990600"/>
          </a:xfrm>
        </p:spPr>
        <p:txBody>
          <a:bodyPr>
            <a:noAutofit/>
          </a:bodyPr>
          <a:lstStyle/>
          <a:p>
            <a:pPr>
              <a:lnSpc>
                <a:spcPct val="100000"/>
              </a:lnSpc>
              <a:spcBef>
                <a:spcPts val="0"/>
              </a:spcBef>
            </a:pPr>
            <a:r>
              <a:rPr lang="en-US" sz="1200" b="1" dirty="0" err="1">
                <a:solidFill>
                  <a:schemeClr val="tx1"/>
                </a:solidFill>
                <a:latin typeface="Times New Roman" panose="02020603050405020304" pitchFamily="18" charset="0"/>
                <a:cs typeface="Times New Roman" panose="02020603050405020304" pitchFamily="18" charset="0"/>
              </a:rPr>
              <a:t>Grettel</a:t>
            </a:r>
            <a:r>
              <a:rPr lang="en-US" sz="1200" b="1" dirty="0">
                <a:solidFill>
                  <a:schemeClr val="tx1"/>
                </a:solidFill>
                <a:latin typeface="Times New Roman" panose="02020603050405020304" pitchFamily="18" charset="0"/>
                <a:cs typeface="Times New Roman" panose="02020603050405020304" pitchFamily="18" charset="0"/>
              </a:rPr>
              <a:t> </a:t>
            </a:r>
            <a:r>
              <a:rPr lang="en-US" sz="1200" b="1" dirty="0" err="1">
                <a:solidFill>
                  <a:schemeClr val="tx1"/>
                </a:solidFill>
                <a:latin typeface="Times New Roman" panose="02020603050405020304" pitchFamily="18" charset="0"/>
                <a:cs typeface="Times New Roman" panose="02020603050405020304" pitchFamily="18" charset="0"/>
              </a:rPr>
              <a:t>Canepari</a:t>
            </a:r>
            <a:endParaRPr lang="en-US" sz="12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r>
              <a:rPr lang="en-US" sz="1200" b="1" dirty="0">
                <a:solidFill>
                  <a:schemeClr val="tx1"/>
                </a:solidFill>
                <a:latin typeface="Times New Roman" panose="02020603050405020304" pitchFamily="18" charset="0"/>
                <a:cs typeface="Times New Roman" panose="02020603050405020304" pitchFamily="18" charset="0"/>
              </a:rPr>
              <a:t>Mandar </a:t>
            </a:r>
            <a:r>
              <a:rPr lang="en-US" sz="1200" b="1" dirty="0" err="1">
                <a:solidFill>
                  <a:schemeClr val="tx1"/>
                </a:solidFill>
                <a:latin typeface="Times New Roman" panose="02020603050405020304" pitchFamily="18" charset="0"/>
                <a:cs typeface="Times New Roman" panose="02020603050405020304" pitchFamily="18" charset="0"/>
              </a:rPr>
              <a:t>Gogate</a:t>
            </a:r>
            <a:endParaRPr lang="en-US" sz="12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r>
              <a:rPr lang="en-US" sz="1200" b="1" dirty="0">
                <a:solidFill>
                  <a:schemeClr val="tx1"/>
                </a:solidFill>
                <a:latin typeface="Times New Roman" panose="02020603050405020304" pitchFamily="18" charset="0"/>
                <a:cs typeface="Times New Roman" panose="02020603050405020304" pitchFamily="18" charset="0"/>
              </a:rPr>
              <a:t>Preet </a:t>
            </a:r>
            <a:r>
              <a:rPr lang="en-US" sz="1200" b="1" dirty="0" err="1">
                <a:solidFill>
                  <a:schemeClr val="tx1"/>
                </a:solidFill>
                <a:latin typeface="Times New Roman" panose="02020603050405020304" pitchFamily="18" charset="0"/>
                <a:cs typeface="Times New Roman" panose="02020603050405020304" pitchFamily="18" charset="0"/>
              </a:rPr>
              <a:t>Puri</a:t>
            </a:r>
            <a:endParaRPr lang="en-US" sz="12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r>
              <a:rPr lang="en-US" sz="1200" b="1" dirty="0">
                <a:solidFill>
                  <a:schemeClr val="tx1"/>
                </a:solidFill>
                <a:latin typeface="Times New Roman" panose="02020603050405020304" pitchFamily="18" charset="0"/>
                <a:cs typeface="Times New Roman" panose="02020603050405020304" pitchFamily="18" charset="0"/>
              </a:rPr>
              <a:t>Katherine Lee</a:t>
            </a:r>
          </a:p>
          <a:p>
            <a:pPr>
              <a:lnSpc>
                <a:spcPct val="100000"/>
              </a:lnSpc>
              <a:spcBef>
                <a:spcPts val="0"/>
              </a:spcBef>
            </a:pPr>
            <a:r>
              <a:rPr lang="en-US" sz="1200" b="1" dirty="0" err="1">
                <a:solidFill>
                  <a:schemeClr val="tx1"/>
                </a:solidFill>
                <a:latin typeface="Times New Roman" panose="02020603050405020304" pitchFamily="18" charset="0"/>
                <a:cs typeface="Times New Roman" panose="02020603050405020304" pitchFamily="18" charset="0"/>
              </a:rPr>
              <a:t>Sweta</a:t>
            </a:r>
            <a:r>
              <a:rPr lang="en-US" sz="1200" b="1" dirty="0">
                <a:solidFill>
                  <a:schemeClr val="tx1"/>
                </a:solidFill>
                <a:latin typeface="Times New Roman" panose="02020603050405020304" pitchFamily="18" charset="0"/>
                <a:cs typeface="Times New Roman" panose="02020603050405020304" pitchFamily="18" charset="0"/>
              </a:rPr>
              <a:t> Shekhar</a:t>
            </a:r>
          </a:p>
          <a:p>
            <a:pPr>
              <a:lnSpc>
                <a:spcPct val="100000"/>
              </a:lnSpc>
              <a:spcBef>
                <a:spcPts val="0"/>
              </a:spcBef>
            </a:pPr>
            <a:endParaRPr lang="en-US" sz="12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 – Frequency and Severity</a:t>
            </a:r>
          </a:p>
        </p:txBody>
      </p:sp>
      <p:pic>
        <p:nvPicPr>
          <p:cNvPr id="2050" name="Picture 2">
            <a:extLst>
              <a:ext uri="{FF2B5EF4-FFF2-40B4-BE49-F238E27FC236}">
                <a16:creationId xmlns:a16="http://schemas.microsoft.com/office/drawing/2014/main" id="{25FC3BF8-E6C3-438F-AF68-65FA8AB0D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1"/>
            <a:ext cx="4953000" cy="35450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3A29C1-F920-46D4-98DE-AF31C7D97E7D}"/>
              </a:ext>
            </a:extLst>
          </p:cNvPr>
          <p:cNvSpPr txBox="1"/>
          <p:nvPr/>
        </p:nvSpPr>
        <p:spPr>
          <a:xfrm>
            <a:off x="2756264" y="3962400"/>
            <a:ext cx="2196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Linear Regression</a:t>
            </a:r>
          </a:p>
        </p:txBody>
      </p:sp>
      <p:pic>
        <p:nvPicPr>
          <p:cNvPr id="2052" name="Picture 4">
            <a:extLst>
              <a:ext uri="{FF2B5EF4-FFF2-40B4-BE49-F238E27FC236}">
                <a16:creationId xmlns:a16="http://schemas.microsoft.com/office/drawing/2014/main" id="{4376BF7B-D4D3-4721-BCD9-2446145D0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526177"/>
            <a:ext cx="5105400" cy="34196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2A2D17-BA1D-424D-B071-D9D46CFB18AE}"/>
              </a:ext>
            </a:extLst>
          </p:cNvPr>
          <p:cNvSpPr txBox="1"/>
          <p:nvPr/>
        </p:nvSpPr>
        <p:spPr>
          <a:xfrm>
            <a:off x="10820400" y="3713704"/>
            <a:ext cx="12526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Random Forrest</a:t>
            </a:r>
          </a:p>
        </p:txBody>
      </p:sp>
      <p:pic>
        <p:nvPicPr>
          <p:cNvPr id="2054" name="Picture 6">
            <a:extLst>
              <a:ext uri="{FF2B5EF4-FFF2-40B4-BE49-F238E27FC236}">
                <a16:creationId xmlns:a16="http://schemas.microsoft.com/office/drawing/2014/main" id="{C8E6BD56-BDED-41D0-BC1C-D3B7B0193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733" y="4268619"/>
            <a:ext cx="4953000" cy="25959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5FD92AF-D196-4519-A0BB-19D0F907BB1C}"/>
              </a:ext>
            </a:extLst>
          </p:cNvPr>
          <p:cNvSpPr txBox="1"/>
          <p:nvPr/>
        </p:nvSpPr>
        <p:spPr>
          <a:xfrm>
            <a:off x="5943600" y="5867400"/>
            <a:ext cx="1524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KNN</a:t>
            </a:r>
          </a:p>
        </p:txBody>
      </p:sp>
      <p:sp>
        <p:nvSpPr>
          <p:cNvPr id="5" name="TextBox 4">
            <a:extLst>
              <a:ext uri="{FF2B5EF4-FFF2-40B4-BE49-F238E27FC236}">
                <a16:creationId xmlns:a16="http://schemas.microsoft.com/office/drawing/2014/main" id="{E8D660E0-E05A-47CE-B493-0A8B0309F01E}"/>
              </a:ext>
            </a:extLst>
          </p:cNvPr>
          <p:cNvSpPr txBox="1"/>
          <p:nvPr/>
        </p:nvSpPr>
        <p:spPr>
          <a:xfrm>
            <a:off x="5228410" y="2735593"/>
            <a:ext cx="1600200" cy="369332"/>
          </a:xfrm>
          <a:prstGeom prst="rect">
            <a:avLst/>
          </a:prstGeom>
          <a:noFill/>
        </p:spPr>
        <p:txBody>
          <a:bodyPr wrap="square" rtlCol="0">
            <a:spAutoFit/>
          </a:bodyPr>
          <a:lstStyle/>
          <a:p>
            <a:pPr algn="ctr"/>
            <a:r>
              <a:rPr lang="en-US" dirty="0">
                <a:hlinkClick r:id="rId5"/>
              </a:rPr>
              <a:t>Models</a:t>
            </a:r>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B152-8D7D-484C-AD9F-2807FCC4D2A8}"/>
              </a:ext>
            </a:extLst>
          </p:cNvPr>
          <p:cNvSpPr>
            <a:spLocks noGrp="1"/>
          </p:cNvSpPr>
          <p:nvPr>
            <p:ph type="title"/>
          </p:nvPr>
        </p:nvSpPr>
        <p:spPr>
          <a:xfrm>
            <a:off x="228600" y="1600201"/>
            <a:ext cx="6172200" cy="3428999"/>
          </a:xfrm>
        </p:spPr>
        <p:txBody>
          <a:bodyPr>
            <a:normAutofit fontScale="90000"/>
          </a:bodyPr>
          <a:lstStyle/>
          <a:p>
            <a:r>
              <a:rPr lang="en-US" sz="2400" dirty="0">
                <a:solidFill>
                  <a:schemeClr val="tx1"/>
                </a:solidFill>
                <a:latin typeface="Times New Roman" panose="02020603050405020304" pitchFamily="18" charset="0"/>
                <a:cs typeface="Times New Roman" panose="02020603050405020304" pitchFamily="18" charset="0"/>
              </a:rPr>
              <a:t>1. Data integrity is key</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Necessity to wrangle, clean and thoroughly process data used</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Understand feature definitions, i.e. Severity, city, volume, population</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Feature engineering, ensure access to relevant and impactful features</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4. Models aren’t guaranteed to produce positive results, it is important to use multiple models to ensure correlation</a:t>
            </a: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3274438-322E-4842-A18C-7797F3F8DBD0}"/>
              </a:ext>
            </a:extLst>
          </p:cNvPr>
          <p:cNvSpPr>
            <a:spLocks noGrp="1"/>
          </p:cNvSpPr>
          <p:nvPr>
            <p:ph type="body" sz="half" idx="2"/>
          </p:nvPr>
        </p:nvSpPr>
        <p:spPr/>
        <p:txBody>
          <a:bodyPr/>
          <a:lstStyle/>
          <a:p>
            <a:pPr>
              <a:lnSpc>
                <a:spcPct val="100000"/>
              </a:lnSpc>
              <a:spcBef>
                <a:spcPts val="0"/>
              </a:spcBef>
            </a:pPr>
            <a:r>
              <a:rPr lang="en-US" b="1" dirty="0" err="1"/>
              <a:t>Grettel</a:t>
            </a:r>
            <a:r>
              <a:rPr lang="en-US" b="1" dirty="0"/>
              <a:t> </a:t>
            </a:r>
            <a:r>
              <a:rPr lang="en-US" b="1" dirty="0" err="1"/>
              <a:t>Canepari</a:t>
            </a:r>
            <a:endParaRPr lang="en-US" b="1" dirty="0"/>
          </a:p>
          <a:p>
            <a:pPr>
              <a:lnSpc>
                <a:spcPct val="100000"/>
              </a:lnSpc>
              <a:spcBef>
                <a:spcPts val="0"/>
              </a:spcBef>
            </a:pPr>
            <a:r>
              <a:rPr lang="en-US" b="1" dirty="0"/>
              <a:t>Mandar </a:t>
            </a:r>
            <a:r>
              <a:rPr lang="en-US" b="1" dirty="0" err="1"/>
              <a:t>Gogate</a:t>
            </a:r>
            <a:endParaRPr lang="en-US" b="1" dirty="0"/>
          </a:p>
          <a:p>
            <a:pPr>
              <a:lnSpc>
                <a:spcPct val="100000"/>
              </a:lnSpc>
              <a:spcBef>
                <a:spcPts val="0"/>
              </a:spcBef>
            </a:pPr>
            <a:r>
              <a:rPr lang="en-US" b="1" dirty="0"/>
              <a:t>Preet </a:t>
            </a:r>
            <a:r>
              <a:rPr lang="en-US" b="1" dirty="0" err="1"/>
              <a:t>Puri</a:t>
            </a:r>
            <a:endParaRPr lang="en-US" b="1" dirty="0"/>
          </a:p>
          <a:p>
            <a:pPr>
              <a:lnSpc>
                <a:spcPct val="100000"/>
              </a:lnSpc>
              <a:spcBef>
                <a:spcPts val="0"/>
              </a:spcBef>
            </a:pPr>
            <a:r>
              <a:rPr lang="en-US" b="1" dirty="0"/>
              <a:t>Katherine Lee</a:t>
            </a:r>
          </a:p>
          <a:p>
            <a:pPr>
              <a:lnSpc>
                <a:spcPct val="100000"/>
              </a:lnSpc>
              <a:spcBef>
                <a:spcPts val="0"/>
              </a:spcBef>
            </a:pPr>
            <a:r>
              <a:rPr lang="en-US" b="1" dirty="0" err="1"/>
              <a:t>Sweta</a:t>
            </a:r>
            <a:r>
              <a:rPr lang="en-US" b="1" dirty="0"/>
              <a:t> Shekhar</a:t>
            </a:r>
          </a:p>
          <a:p>
            <a:pPr>
              <a:lnSpc>
                <a:spcPct val="100000"/>
              </a:lnSpc>
              <a:spcBef>
                <a:spcPts val="0"/>
              </a:spcBef>
            </a:pPr>
            <a:endParaRPr lang="en-US" b="1" dirty="0"/>
          </a:p>
          <a:p>
            <a:pPr>
              <a:lnSpc>
                <a:spcPct val="100000"/>
              </a:lnSpc>
              <a:spcBef>
                <a:spcPts val="0"/>
              </a:spcBef>
            </a:pPr>
            <a:endParaRPr lang="en-US" b="1" dirty="0"/>
          </a:p>
          <a:p>
            <a:endParaRPr lang="en-US" dirty="0"/>
          </a:p>
        </p:txBody>
      </p:sp>
      <p:sp>
        <p:nvSpPr>
          <p:cNvPr id="5" name="Title 1">
            <a:extLst>
              <a:ext uri="{FF2B5EF4-FFF2-40B4-BE49-F238E27FC236}">
                <a16:creationId xmlns:a16="http://schemas.microsoft.com/office/drawing/2014/main" id="{E42F0988-418F-4129-81DD-EBD4B1A8D36E}"/>
              </a:ext>
            </a:extLst>
          </p:cNvPr>
          <p:cNvSpPr>
            <a:spLocks noGrp="1"/>
          </p:cNvSpPr>
          <p:nvPr>
            <p:ph type="title"/>
          </p:nvPr>
        </p:nvSpPr>
        <p:spPr>
          <a:xfrm>
            <a:off x="4354" y="19594"/>
            <a:ext cx="7008810" cy="1325563"/>
          </a:xfrm>
        </p:spPr>
        <p:txBody>
          <a:bodyPr/>
          <a:lstStyle/>
          <a:p>
            <a:r>
              <a:rPr lang="en-US" dirty="0">
                <a:solidFill>
                  <a:schemeClr val="tx1"/>
                </a:solidFill>
                <a:latin typeface="Times New Roman" panose="02020603050405020304" pitchFamily="18" charset="0"/>
                <a:cs typeface="Times New Roman" panose="02020603050405020304" pitchFamily="18" charset="0"/>
              </a:rPr>
              <a:t>Take </a:t>
            </a:r>
            <a:r>
              <a:rPr lang="en-US" dirty="0" err="1">
                <a:solidFill>
                  <a:schemeClr val="tx1"/>
                </a:solidFill>
                <a:latin typeface="Times New Roman" panose="02020603050405020304" pitchFamily="18" charset="0"/>
                <a:cs typeface="Times New Roman" panose="02020603050405020304" pitchFamily="18" charset="0"/>
              </a:rPr>
              <a:t>Away’s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88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838200" y="1828800"/>
            <a:ext cx="4267200" cy="457200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Predict the frequency and the severity of accidents in United States </a:t>
            </a:r>
          </a:p>
          <a:p>
            <a:pPr lvl="1"/>
            <a:r>
              <a:rPr lang="en-US" sz="2000" dirty="0">
                <a:latin typeface="Times New Roman" panose="02020603050405020304" pitchFamily="18" charset="0"/>
                <a:cs typeface="Times New Roman" panose="02020603050405020304" pitchFamily="18" charset="0"/>
              </a:rPr>
              <a:t>Severity: Severity is recorded 1 to 4 </a:t>
            </a:r>
          </a:p>
          <a:p>
            <a:pPr lvl="1"/>
            <a:r>
              <a:rPr lang="en-US" sz="2000" dirty="0">
                <a:latin typeface="Times New Roman" panose="02020603050405020304" pitchFamily="18" charset="0"/>
                <a:cs typeface="Times New Roman" panose="02020603050405020304" pitchFamily="18" charset="0"/>
              </a:rPr>
              <a:t>Frequency:  We looked at frequency vs population</a:t>
            </a:r>
          </a:p>
          <a:p>
            <a:pPr lvl="1"/>
            <a:r>
              <a:rPr lang="en-US" sz="2000" dirty="0">
                <a:latin typeface="Times New Roman" panose="02020603050405020304" pitchFamily="18" charset="0"/>
                <a:cs typeface="Times New Roman" panose="02020603050405020304" pitchFamily="18" charset="0"/>
              </a:rPr>
              <a:t>Regression vs. Classification</a:t>
            </a:r>
          </a:p>
          <a:p>
            <a:pPr marL="228600" lvl="1" indent="0">
              <a:buNone/>
            </a:pPr>
            <a:endParaRPr lang="en-US" sz="2000" dirty="0">
              <a:latin typeface="Times New Roman" panose="02020603050405020304" pitchFamily="18" charset="0"/>
              <a:cs typeface="Times New Roman" panose="02020603050405020304" pitchFamily="18" charset="0"/>
            </a:endParaRPr>
          </a:p>
          <a:p>
            <a:pPr marL="228600" lvl="1" indent="0">
              <a:buNone/>
            </a:pPr>
            <a:r>
              <a:rPr lang="en-US" sz="2800" dirty="0">
                <a:latin typeface="Times New Roman" panose="02020603050405020304" pitchFamily="18" charset="0"/>
                <a:cs typeface="Times New Roman" panose="02020603050405020304" pitchFamily="18" charset="0"/>
                <a:hlinkClick r:id="rId2"/>
              </a:rPr>
              <a:t>Flow Diagram</a:t>
            </a:r>
            <a:endParaRPr lang="en-US" sz="2800" dirty="0">
              <a:latin typeface="Times New Roman" panose="02020603050405020304" pitchFamily="18" charset="0"/>
              <a:cs typeface="Times New Roman" panose="02020603050405020304" pitchFamily="18" charset="0"/>
            </a:endParaRPr>
          </a:p>
        </p:txBody>
      </p:sp>
      <p:pic>
        <p:nvPicPr>
          <p:cNvPr id="5" name="Picture 4" descr="A close up of a logo&#10;&#10;Description automatically generated">
            <a:extLst>
              <a:ext uri="{FF2B5EF4-FFF2-40B4-BE49-F238E27FC236}">
                <a16:creationId xmlns:a16="http://schemas.microsoft.com/office/drawing/2014/main" id="{EA4AF18D-7ADA-C94D-8269-79A8897382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6602" y="1600200"/>
            <a:ext cx="3657600" cy="2565252"/>
          </a:xfrm>
          <a:prstGeom prst="rect">
            <a:avLst/>
          </a:prstGeom>
        </p:spPr>
      </p:pic>
      <p:pic>
        <p:nvPicPr>
          <p:cNvPr id="7" name="Picture 6" descr="A close up of a logo&#10;&#10;Description automatically generated">
            <a:extLst>
              <a:ext uri="{FF2B5EF4-FFF2-40B4-BE49-F238E27FC236}">
                <a16:creationId xmlns:a16="http://schemas.microsoft.com/office/drawing/2014/main" id="{7E0F54F7-9CB9-FA4C-9F18-F8D75782C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2" y="4191000"/>
            <a:ext cx="3657600" cy="2667000"/>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Regression: How did we go about it? – Frequency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9C29B9-7B45-48B0-A056-3AA02BCEAE3B}"/>
                  </a:ext>
                </a:extLst>
              </p:cNvPr>
              <p:cNvSpPr>
                <a:spLocks noGrp="1"/>
              </p:cNvSpPr>
              <p:nvPr>
                <p:ph idx="1"/>
              </p:nvPr>
            </p:nvSpPr>
            <p:spPr>
              <a:xfrm>
                <a:off x="228600" y="1600200"/>
                <a:ext cx="10439400" cy="5029200"/>
              </a:xfrm>
            </p:spPr>
            <p:txBody>
              <a:bodyPr>
                <a:normAutofit/>
              </a:bodyPr>
              <a:lstStyle/>
              <a:p>
                <a:r>
                  <a:rPr lang="en-US" sz="2000" dirty="0">
                    <a:latin typeface="Times New Roman" panose="02020603050405020304" pitchFamily="18" charset="0"/>
                    <a:cs typeface="Times New Roman" panose="02020603050405020304" pitchFamily="18" charset="0"/>
                  </a:rPr>
                  <a:t>Accident count using Kaggle data</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Filtered for 2018 data – 892,615 records</a:t>
                </a:r>
              </a:p>
              <a:p>
                <a:r>
                  <a:rPr lang="en-US" sz="2000" dirty="0">
                    <a:latin typeface="Times New Roman" panose="02020603050405020304" pitchFamily="18" charset="0"/>
                    <a:cs typeface="Times New Roman" panose="02020603050405020304" pitchFamily="18" charset="0"/>
                  </a:rPr>
                  <a:t>Chose to correlate “City” population with accident count</a:t>
                </a:r>
              </a:p>
              <a:p>
                <a:pPr lvl="1"/>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i="1" smtClean="0">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results were negative on regression</a:t>
                </a:r>
              </a:p>
              <a:p>
                <a:pPr lvl="1"/>
                <a:r>
                  <a:rPr lang="en-US" sz="2000" dirty="0">
                    <a:latin typeface="Times New Roman" panose="02020603050405020304" pitchFamily="18" charset="0"/>
                    <a:cs typeface="Times New Roman" panose="02020603050405020304" pitchFamily="18" charset="0"/>
                  </a:rPr>
                  <a:t>City is defined differently across MSA and city limits leading to 0.2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r>
                      <a:rPr lang="en-US" sz="2000" i="1">
                        <a:latin typeface="Cambria Math" panose="02040503050406030204" pitchFamily="18" charset="0"/>
                      </a:rPr>
                      <m:t> </m:t>
                    </m:r>
                  </m:oMath>
                </a14:m>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Looked at  using county population and accident count </a:t>
                </a:r>
              </a:p>
              <a:p>
                <a:pPr lvl="1"/>
                <a:r>
                  <a:rPr lang="en-US" sz="2000" dirty="0">
                    <a:latin typeface="Times New Roman" panose="02020603050405020304" pitchFamily="18" charset="0"/>
                    <a:cs typeface="Times New Roman" panose="02020603050405020304" pitchFamily="18" charset="0"/>
                  </a:rPr>
                  <a:t>Cleaned data in Excel and combining population with accidents</a:t>
                </a:r>
              </a:p>
              <a:p>
                <a:pPr lvl="1"/>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2</m:t>
                        </m:r>
                      </m:sup>
                    </m:sSup>
                  </m:oMath>
                </a14:m>
                <a:r>
                  <a:rPr lang="en-US" sz="2000" dirty="0">
                    <a:latin typeface="Times New Roman" panose="02020603050405020304" pitchFamily="18" charset="0"/>
                    <a:cs typeface="Times New Roman" panose="02020603050405020304" pitchFamily="18" charset="0"/>
                  </a:rPr>
                  <a:t> =  .61, MSE = 52659544204</a:t>
                </a:r>
              </a:p>
              <a:p>
                <a:r>
                  <a:rPr lang="en-US" sz="2000" dirty="0">
                    <a:latin typeface="Times New Roman" panose="02020603050405020304" pitchFamily="18" charset="0"/>
                    <a:cs typeface="Times New Roman" panose="02020603050405020304" pitchFamily="18" charset="0"/>
                  </a:rPr>
                  <a:t>Observation – need to understand your data source and definitions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D49C29B9-7B45-48B0-A056-3AA02BCEAE3B}"/>
                  </a:ext>
                </a:extLst>
              </p:cNvPr>
              <p:cNvSpPr>
                <a:spLocks noGrp="1" noRot="1" noChangeAspect="1" noMove="1" noResize="1" noEditPoints="1" noAdjustHandles="1" noChangeArrowheads="1" noChangeShapeType="1" noTextEdit="1"/>
              </p:cNvSpPr>
              <p:nvPr>
                <p:ph idx="1"/>
              </p:nvPr>
            </p:nvSpPr>
            <p:spPr>
              <a:xfrm>
                <a:off x="228600" y="1600200"/>
                <a:ext cx="10439400" cy="5029200"/>
              </a:xfrm>
              <a:blipFill>
                <a:blip r:embed="rId2"/>
                <a:stretch>
                  <a:fillRect l="-526" t="-1333"/>
                </a:stretch>
              </a:blipFill>
            </p:spPr>
            <p:txBody>
              <a:bodyPr/>
              <a:lstStyle/>
              <a:p>
                <a:r>
                  <a:rPr lang="en-US">
                    <a:noFill/>
                  </a:rPr>
                  <a:t> </a:t>
                </a:r>
              </a:p>
            </p:txBody>
          </p:sp>
        </mc:Fallback>
      </mc:AlternateContent>
      <p:pic>
        <p:nvPicPr>
          <p:cNvPr id="5" name="Picture 4" descr="A close up of a sign&#10;&#10;Description automatically generated">
            <a:extLst>
              <a:ext uri="{FF2B5EF4-FFF2-40B4-BE49-F238E27FC236}">
                <a16:creationId xmlns:a16="http://schemas.microsoft.com/office/drawing/2014/main" id="{B13F7232-658D-E547-B9D7-5FBB4EF81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256" y="1905000"/>
            <a:ext cx="8165471" cy="1219200"/>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1DAA1F-18B0-4DC4-AD1B-3143A039065F}"/>
              </a:ext>
            </a:extLst>
          </p:cNvPr>
          <p:cNvGrpSpPr/>
          <p:nvPr/>
        </p:nvGrpSpPr>
        <p:grpSpPr>
          <a:xfrm>
            <a:off x="280008" y="1825622"/>
            <a:ext cx="3533025" cy="4933157"/>
            <a:chOff x="4800600" y="2057400"/>
            <a:chExt cx="3505200" cy="4038600"/>
          </a:xfrm>
        </p:grpSpPr>
        <p:sp>
          <p:nvSpPr>
            <p:cNvPr id="16" name="Rectangle 15">
              <a:extLst>
                <a:ext uri="{FF2B5EF4-FFF2-40B4-BE49-F238E27FC236}">
                  <a16:creationId xmlns:a16="http://schemas.microsoft.com/office/drawing/2014/main" id="{D6C05886-29B9-463A-A71C-016529D35416}"/>
                </a:ext>
              </a:extLst>
            </p:cNvPr>
            <p:cNvSpPr/>
            <p:nvPr/>
          </p:nvSpPr>
          <p:spPr>
            <a:xfrm>
              <a:off x="4800600" y="2057400"/>
              <a:ext cx="3505200" cy="403860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7" name="Rectangle 16">
              <a:extLst>
                <a:ext uri="{FF2B5EF4-FFF2-40B4-BE49-F238E27FC236}">
                  <a16:creationId xmlns:a16="http://schemas.microsoft.com/office/drawing/2014/main" id="{C4DF4C09-C59D-4BF2-97E3-FB52724B6192}"/>
                </a:ext>
              </a:extLst>
            </p:cNvPr>
            <p:cNvSpPr/>
            <p:nvPr/>
          </p:nvSpPr>
          <p:spPr>
            <a:xfrm>
              <a:off x="6206637" y="2138467"/>
              <a:ext cx="693140" cy="302359"/>
            </a:xfrm>
            <a:prstGeom prst="rect">
              <a:avLst/>
            </a:prstGeom>
          </p:spPr>
          <p:txBody>
            <a:bodyPr wrap="none">
              <a:spAutoFit/>
            </a:bodyPr>
            <a:lstStyle/>
            <a:p>
              <a:pPr algn="ctr"/>
              <a:r>
                <a:rPr lang="en-US" dirty="0"/>
                <a:t>Inputs</a:t>
              </a:r>
            </a:p>
          </p:txBody>
        </p:sp>
      </p:grpSp>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Regression: City Population vs Accidents</a:t>
            </a:r>
            <a:br>
              <a:rPr lang="en-US"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Can a higher population lead to a higher accident count?</a:t>
            </a:r>
          </a:p>
        </p:txBody>
      </p:sp>
      <p:sp>
        <p:nvSpPr>
          <p:cNvPr id="3" name="Content Placeholder 2"/>
          <p:cNvSpPr>
            <a:spLocks noGrp="1"/>
          </p:cNvSpPr>
          <p:nvPr>
            <p:ph sz="half" idx="1"/>
          </p:nvPr>
        </p:nvSpPr>
        <p:spPr>
          <a:xfrm>
            <a:off x="440871" y="2539902"/>
            <a:ext cx="3140529" cy="3632298"/>
          </a:xfrm>
        </p:spPr>
        <p:txBody>
          <a:bodyPr>
            <a:noAutofit/>
          </a:bodyPr>
          <a:lstStyle/>
          <a:p>
            <a:pPr>
              <a:lnSpc>
                <a:spcPct val="100000"/>
              </a:lnSpc>
              <a:spcBef>
                <a:spcPts val="0"/>
              </a:spcBef>
            </a:pPr>
            <a:r>
              <a:rPr lang="en-US" sz="1400" b="1" dirty="0">
                <a:solidFill>
                  <a:schemeClr val="tx1"/>
                </a:solidFill>
                <a:latin typeface="Times New Roman" panose="02020603050405020304" pitchFamily="18" charset="0"/>
                <a:cs typeface="Times New Roman" panose="02020603050405020304" pitchFamily="18" charset="0"/>
              </a:rPr>
              <a:t>US population and number of accidents based on </a:t>
            </a:r>
            <a:r>
              <a:rPr lang="en-US" sz="1400" b="1" dirty="0">
                <a:solidFill>
                  <a:schemeClr val="tx1"/>
                </a:solidFill>
                <a:latin typeface="Times New Roman" panose="02020603050405020304" pitchFamily="18" charset="0"/>
                <a:cs typeface="Times New Roman" panose="02020603050405020304" pitchFamily="18" charset="0"/>
                <a:hlinkClick r:id="rId2"/>
              </a:rPr>
              <a:t>cities</a:t>
            </a:r>
            <a:r>
              <a:rPr lang="en-US" sz="1400" b="1" dirty="0">
                <a:solidFill>
                  <a:schemeClr val="tx1"/>
                </a:solidFill>
                <a:latin typeface="Times New Roman" panose="02020603050405020304" pitchFamily="18" charset="0"/>
                <a:cs typeface="Times New Roman" panose="02020603050405020304" pitchFamily="18" charset="0"/>
              </a:rPr>
              <a:t> </a:t>
            </a:r>
          </a:p>
          <a:p>
            <a:pPr>
              <a:lnSpc>
                <a:spcPct val="100000"/>
              </a:lnSpc>
              <a:spcBef>
                <a:spcPts val="0"/>
              </a:spcBef>
            </a:pPr>
            <a:r>
              <a:rPr lang="en-US" sz="1400" b="1" dirty="0">
                <a:solidFill>
                  <a:schemeClr val="tx1"/>
                </a:solidFill>
                <a:latin typeface="Times New Roman" panose="02020603050405020304" pitchFamily="18" charset="0"/>
                <a:cs typeface="Times New Roman" panose="02020603050405020304" pitchFamily="18" charset="0"/>
              </a:rPr>
              <a:t>Python libraries Pandas</a:t>
            </a:r>
          </a:p>
          <a:p>
            <a:pPr>
              <a:lnSpc>
                <a:spcPct val="100000"/>
              </a:lnSpc>
              <a:spcBef>
                <a:spcPts val="0"/>
              </a:spcBef>
            </a:pPr>
            <a:r>
              <a:rPr lang="en-US" sz="1400" b="1" dirty="0" err="1">
                <a:solidFill>
                  <a:schemeClr val="tx1"/>
                </a:solidFill>
                <a:latin typeface="Times New Roman" panose="02020603050405020304" pitchFamily="18" charset="0"/>
                <a:cs typeface="Times New Roman" panose="02020603050405020304" pitchFamily="18" charset="0"/>
              </a:rPr>
              <a:t>Scikit</a:t>
            </a:r>
            <a:r>
              <a:rPr lang="en-US" sz="1400" b="1" dirty="0">
                <a:solidFill>
                  <a:schemeClr val="tx1"/>
                </a:solidFill>
                <a:latin typeface="Times New Roman" panose="02020603050405020304" pitchFamily="18" charset="0"/>
                <a:cs typeface="Times New Roman" panose="02020603050405020304" pitchFamily="18" charset="0"/>
              </a:rPr>
              <a:t>-learn</a:t>
            </a:r>
          </a:p>
          <a:p>
            <a:pPr>
              <a:lnSpc>
                <a:spcPct val="100000"/>
              </a:lnSpc>
              <a:spcBef>
                <a:spcPts val="0"/>
              </a:spcBef>
            </a:pPr>
            <a:r>
              <a:rPr lang="en-US" sz="1400" b="1" dirty="0">
                <a:solidFill>
                  <a:schemeClr val="tx1"/>
                </a:solidFill>
                <a:latin typeface="Times New Roman" panose="02020603050405020304" pitchFamily="18" charset="0"/>
                <a:cs typeface="Times New Roman" panose="02020603050405020304" pitchFamily="18" charset="0"/>
              </a:rPr>
              <a:t>Seaborn</a:t>
            </a:r>
          </a:p>
          <a:p>
            <a:pPr>
              <a:lnSpc>
                <a:spcPct val="100000"/>
              </a:lnSpc>
              <a:spcBef>
                <a:spcPts val="0"/>
              </a:spcBef>
            </a:pPr>
            <a:r>
              <a:rPr lang="en-US" sz="1400" b="1" dirty="0">
                <a:solidFill>
                  <a:schemeClr val="tx1"/>
                </a:solidFill>
                <a:latin typeface="Times New Roman" panose="02020603050405020304" pitchFamily="18" charset="0"/>
                <a:cs typeface="Times New Roman" panose="02020603050405020304" pitchFamily="18" charset="0"/>
              </a:rPr>
              <a:t>matplotlib</a:t>
            </a:r>
          </a:p>
          <a:p>
            <a:pPr>
              <a:lnSpc>
                <a:spcPct val="100000"/>
              </a:lnSpc>
              <a:spcBef>
                <a:spcPts val="0"/>
              </a:spcBef>
            </a:pPr>
            <a:endParaRPr lang="en-US" sz="14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pPr>
            <a:endParaRPr lang="en-US" sz="1400" i="1" dirty="0">
              <a:solidFill>
                <a:schemeClr val="tx1"/>
              </a:solidFill>
              <a:latin typeface="Times New Roman" panose="02020603050405020304" pitchFamily="18" charset="0"/>
              <a:cs typeface="Times New Roman" panose="02020603050405020304" pitchFamily="18" charset="0"/>
            </a:endParaRPr>
          </a:p>
        </p:txBody>
      </p:sp>
      <p:sp>
        <p:nvSpPr>
          <p:cNvPr id="4" name="Isosceles Triangle 3">
            <a:extLst>
              <a:ext uri="{FF2B5EF4-FFF2-40B4-BE49-F238E27FC236}">
                <a16:creationId xmlns:a16="http://schemas.microsoft.com/office/drawing/2014/main" id="{A84B0ACF-9D9B-4850-BC70-27513BFA1EFC}"/>
              </a:ext>
            </a:extLst>
          </p:cNvPr>
          <p:cNvSpPr/>
          <p:nvPr/>
        </p:nvSpPr>
        <p:spPr>
          <a:xfrm rot="5400000">
            <a:off x="2796090" y="4117276"/>
            <a:ext cx="2709297" cy="2796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A46F966-BC43-429A-AB7E-4B74C8F89260}"/>
              </a:ext>
            </a:extLst>
          </p:cNvPr>
          <p:cNvGrpSpPr/>
          <p:nvPr/>
        </p:nvGrpSpPr>
        <p:grpSpPr>
          <a:xfrm>
            <a:off x="4488444" y="1825623"/>
            <a:ext cx="4038598" cy="4933157"/>
            <a:chOff x="4800600" y="2057400"/>
            <a:chExt cx="3505200" cy="4038600"/>
          </a:xfrm>
        </p:grpSpPr>
        <p:sp>
          <p:nvSpPr>
            <p:cNvPr id="6" name="Rectangle 5">
              <a:extLst>
                <a:ext uri="{FF2B5EF4-FFF2-40B4-BE49-F238E27FC236}">
                  <a16:creationId xmlns:a16="http://schemas.microsoft.com/office/drawing/2014/main" id="{8521FC58-84B3-483F-A29A-800E7147B787}"/>
                </a:ext>
              </a:extLst>
            </p:cNvPr>
            <p:cNvSpPr/>
            <p:nvPr/>
          </p:nvSpPr>
          <p:spPr>
            <a:xfrm>
              <a:off x="4800600" y="2057400"/>
              <a:ext cx="3505200" cy="403860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7" name="Rectangle 6">
              <a:extLst>
                <a:ext uri="{FF2B5EF4-FFF2-40B4-BE49-F238E27FC236}">
                  <a16:creationId xmlns:a16="http://schemas.microsoft.com/office/drawing/2014/main" id="{69206146-4930-4A21-82B0-6F81ACD89F31}"/>
                </a:ext>
              </a:extLst>
            </p:cNvPr>
            <p:cNvSpPr/>
            <p:nvPr/>
          </p:nvSpPr>
          <p:spPr>
            <a:xfrm>
              <a:off x="5424735" y="2138467"/>
              <a:ext cx="2256945" cy="302359"/>
            </a:xfrm>
            <a:prstGeom prst="rect">
              <a:avLst/>
            </a:prstGeom>
          </p:spPr>
          <p:txBody>
            <a:bodyPr wrap="none">
              <a:spAutoFit/>
            </a:bodyPr>
            <a:lstStyle/>
            <a:p>
              <a:pPr algn="ctr"/>
              <a:r>
                <a:rPr lang="en-US" dirty="0"/>
                <a:t>Visualization &amp; Analytics</a:t>
              </a:r>
            </a:p>
          </p:txBody>
        </p:sp>
      </p:grpSp>
      <p:sp>
        <p:nvSpPr>
          <p:cNvPr id="9" name="Isosceles Triangle 8">
            <a:extLst>
              <a:ext uri="{FF2B5EF4-FFF2-40B4-BE49-F238E27FC236}">
                <a16:creationId xmlns:a16="http://schemas.microsoft.com/office/drawing/2014/main" id="{40297BF8-BA82-4C06-A1FB-5D696B4B5DC8}"/>
              </a:ext>
            </a:extLst>
          </p:cNvPr>
          <p:cNvSpPr/>
          <p:nvPr/>
        </p:nvSpPr>
        <p:spPr>
          <a:xfrm rot="5400000">
            <a:off x="7510099" y="4034219"/>
            <a:ext cx="2709297" cy="2796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hlinkClick r:id="rId3"/>
            <a:extLst>
              <a:ext uri="{FF2B5EF4-FFF2-40B4-BE49-F238E27FC236}">
                <a16:creationId xmlns:a16="http://schemas.microsoft.com/office/drawing/2014/main" id="{1A4BC0BC-7F09-4867-BF58-596DF2D03B68}"/>
              </a:ext>
            </a:extLst>
          </p:cNvPr>
          <p:cNvPicPr>
            <a:picLocks noChangeAspect="1"/>
          </p:cNvPicPr>
          <p:nvPr/>
        </p:nvPicPr>
        <p:blipFill rotWithShape="1">
          <a:blip r:embed="rId4"/>
          <a:srcRect t="389" r="18028" b="94575"/>
          <a:stretch/>
        </p:blipFill>
        <p:spPr>
          <a:xfrm>
            <a:off x="4626482" y="2438400"/>
            <a:ext cx="3762520" cy="2217172"/>
          </a:xfrm>
          <a:prstGeom prst="rect">
            <a:avLst/>
          </a:prstGeom>
        </p:spPr>
      </p:pic>
      <p:sp>
        <p:nvSpPr>
          <p:cNvPr id="14" name="TextBox 13">
            <a:extLst>
              <a:ext uri="{FF2B5EF4-FFF2-40B4-BE49-F238E27FC236}">
                <a16:creationId xmlns:a16="http://schemas.microsoft.com/office/drawing/2014/main" id="{FAAC8EDC-8EFE-47F5-95DE-B60356DD4189}"/>
              </a:ext>
            </a:extLst>
          </p:cNvPr>
          <p:cNvSpPr txBox="1"/>
          <p:nvPr/>
        </p:nvSpPr>
        <p:spPr>
          <a:xfrm>
            <a:off x="4495800" y="4799994"/>
            <a:ext cx="4031241" cy="1181862"/>
          </a:xfrm>
          <a:prstGeom prst="rect">
            <a:avLst/>
          </a:prstGeom>
          <a:noFill/>
        </p:spPr>
        <p:txBody>
          <a:bodyPr wrap="square" rtlCol="0">
            <a:spAutoFit/>
          </a:bodyPr>
          <a:lstStyle/>
          <a:p>
            <a:pPr marL="228600" indent="-228600">
              <a:lnSpc>
                <a:spcPct val="90000"/>
              </a:lnSpc>
              <a:spcBef>
                <a:spcPts val="1800"/>
              </a:spcBef>
              <a:spcAft>
                <a:spcPts val="600"/>
              </a:spcAft>
              <a:buSzPct val="100000"/>
              <a:buFont typeface="Arial" pitchFamily="34" charset="0"/>
              <a:buChar char="▪"/>
            </a:pPr>
            <a:r>
              <a:rPr lang="en-US" sz="1400" dirty="0">
                <a:latin typeface="Times New Roman" panose="02020603050405020304" pitchFamily="18" charset="0"/>
                <a:cs typeface="Times New Roman" panose="02020603050405020304" pitchFamily="18" charset="0"/>
              </a:rPr>
              <a:t>Visualization seems to indicate that high population would be correlated to high number of accidents </a:t>
            </a:r>
          </a:p>
          <a:p>
            <a:pPr marL="228600" indent="-228600">
              <a:buSzPct val="100000"/>
              <a:buFont typeface="Arial" pitchFamily="34" charset="0"/>
              <a:buChar char="▪"/>
            </a:pPr>
            <a:r>
              <a:rPr lang="en-US" sz="1400" dirty="0">
                <a:latin typeface="Times New Roman" panose="02020603050405020304" pitchFamily="18" charset="0"/>
                <a:cs typeface="Times New Roman" panose="02020603050405020304" pitchFamily="18" charset="0"/>
                <a:hlinkClick r:id="rId3"/>
              </a:rPr>
              <a:t>However, upon running the regression models, we found no such correlation </a:t>
            </a:r>
            <a:endParaRPr lang="en-US" sz="14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C9B26387-AC47-49C8-8E23-21E4EDFC5E6E}"/>
              </a:ext>
            </a:extLst>
          </p:cNvPr>
          <p:cNvGrpSpPr/>
          <p:nvPr/>
        </p:nvGrpSpPr>
        <p:grpSpPr>
          <a:xfrm>
            <a:off x="9202451" y="1825622"/>
            <a:ext cx="2837149" cy="4933157"/>
            <a:chOff x="4800600" y="2057400"/>
            <a:chExt cx="3505200" cy="4038600"/>
          </a:xfrm>
        </p:grpSpPr>
        <p:sp>
          <p:nvSpPr>
            <p:cNvPr id="19" name="Rectangle 18">
              <a:extLst>
                <a:ext uri="{FF2B5EF4-FFF2-40B4-BE49-F238E27FC236}">
                  <a16:creationId xmlns:a16="http://schemas.microsoft.com/office/drawing/2014/main" id="{8DA289C1-53D8-4AA6-9AA8-DD8F2438527F}"/>
                </a:ext>
              </a:extLst>
            </p:cNvPr>
            <p:cNvSpPr/>
            <p:nvPr/>
          </p:nvSpPr>
          <p:spPr>
            <a:xfrm>
              <a:off x="4800600" y="2057400"/>
              <a:ext cx="3505200" cy="403860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0" name="Rectangle 19">
              <a:extLst>
                <a:ext uri="{FF2B5EF4-FFF2-40B4-BE49-F238E27FC236}">
                  <a16:creationId xmlns:a16="http://schemas.microsoft.com/office/drawing/2014/main" id="{FF855AD0-AC52-439C-9EA6-4BF024AD6A76}"/>
                </a:ext>
              </a:extLst>
            </p:cNvPr>
            <p:cNvSpPr/>
            <p:nvPr/>
          </p:nvSpPr>
          <p:spPr>
            <a:xfrm>
              <a:off x="6136380" y="2138467"/>
              <a:ext cx="833658" cy="302359"/>
            </a:xfrm>
            <a:prstGeom prst="rect">
              <a:avLst/>
            </a:prstGeom>
          </p:spPr>
          <p:txBody>
            <a:bodyPr wrap="none">
              <a:spAutoFit/>
            </a:bodyPr>
            <a:lstStyle/>
            <a:p>
              <a:pPr algn="ctr"/>
              <a:r>
                <a:rPr lang="en-US" dirty="0"/>
                <a:t>Outputs</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7F4E40-B148-4492-9BD9-24D29C9FF79A}"/>
                  </a:ext>
                </a:extLst>
              </p:cNvPr>
              <p:cNvSpPr txBox="1"/>
              <p:nvPr/>
            </p:nvSpPr>
            <p:spPr>
              <a:xfrm>
                <a:off x="9391878" y="2446697"/>
                <a:ext cx="2679061" cy="358559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Liner Regression Model:</a:t>
                </a:r>
              </a:p>
              <a:p>
                <a:pPr>
                  <a:spcAft>
                    <a:spcPts val="600"/>
                  </a:spcAft>
                </a:pPr>
                <a:r>
                  <a:rPr lang="en-US" sz="1400" dirty="0">
                    <a:latin typeface="Times New Roman" panose="02020603050405020304" pitchFamily="18" charset="0"/>
                    <a:cs typeface="Times New Roman" panose="02020603050405020304" pitchFamily="18" charset="0"/>
                  </a:rPr>
                  <a:t>MSE: 1.0204832956081566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m:t>
                        </m:r>
                      </m:sup>
                    </m:sSup>
                    <m:r>
                      <a:rPr lang="en-US" sz="1400" i="1">
                        <a:latin typeface="Cambria Math" panose="02040503050406030204" pitchFamily="18" charset="0"/>
                      </a:rPr>
                      <m:t> </m:t>
                    </m:r>
                  </m:oMath>
                </a14:m>
                <a:r>
                  <a:rPr lang="en-US" sz="1400" dirty="0">
                    <a:latin typeface="Times New Roman" panose="02020603050405020304" pitchFamily="18" charset="0"/>
                    <a:cs typeface="Times New Roman" panose="02020603050405020304" pitchFamily="18" charset="0"/>
                  </a:rPr>
                  <a:t>: 0.20563633246376864</a:t>
                </a: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Lasso Model</a:t>
                </a:r>
              </a:p>
              <a:p>
                <a:pPr>
                  <a:spcAft>
                    <a:spcPts val="600"/>
                  </a:spcAft>
                </a:pPr>
                <a:r>
                  <a:rPr lang="en-US" sz="1400" dirty="0">
                    <a:latin typeface="Times New Roman" panose="02020603050405020304" pitchFamily="18" charset="0"/>
                    <a:cs typeface="Times New Roman" panose="02020603050405020304" pitchFamily="18" charset="0"/>
                  </a:rPr>
                  <a:t>MSE: 1.0254160795014169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m:t>
                        </m:r>
                      </m:sup>
                    </m:sSup>
                    <m:r>
                      <a:rPr lang="en-US" sz="1400" i="1">
                        <a:latin typeface="Cambria Math" panose="02040503050406030204" pitchFamily="18" charset="0"/>
                      </a:rPr>
                      <m:t> </m:t>
                    </m:r>
                  </m:oMath>
                </a14:m>
                <a:r>
                  <a:rPr lang="en-US" sz="1400" dirty="0">
                    <a:latin typeface="Times New Roman" panose="02020603050405020304" pitchFamily="18" charset="0"/>
                    <a:cs typeface="Times New Roman" panose="02020603050405020304" pitchFamily="18" charset="0"/>
                  </a:rPr>
                  <a:t>: 0.20179655936657293</a:t>
                </a:r>
                <a:endParaRPr lang="en-US" sz="1400" b="1"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Ridge Model</a:t>
                </a:r>
                <a:endParaRPr lang="en-US" sz="1400" dirty="0">
                  <a:latin typeface="Times New Roman" panose="02020603050405020304" pitchFamily="18" charset="0"/>
                  <a:cs typeface="Times New Roman" panose="02020603050405020304" pitchFamily="18" charset="0"/>
                </a:endParaRPr>
              </a:p>
              <a:p>
                <a:pPr>
                  <a:spcAft>
                    <a:spcPts val="600"/>
                  </a:spcAft>
                </a:pPr>
                <a:r>
                  <a:rPr lang="en-US" sz="1400" dirty="0">
                    <a:latin typeface="Times New Roman" panose="02020603050405020304" pitchFamily="18" charset="0"/>
                    <a:cs typeface="Times New Roman" panose="02020603050405020304" pitchFamily="18" charset="0"/>
                  </a:rPr>
                  <a:t>MSE: 1.020483938626</a:t>
                </a:r>
              </a:p>
              <a:p>
                <a:pPr>
                  <a:spcAft>
                    <a:spcPts val="600"/>
                  </a:spcAft>
                </a:pPr>
                <a:r>
                  <a:rPr lang="en-US" sz="1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m:t>
                        </m:r>
                      </m:sup>
                    </m:sSup>
                    <m:r>
                      <a:rPr lang="en-US" sz="1400" i="1">
                        <a:latin typeface="Cambria Math" panose="02040503050406030204" pitchFamily="18" charset="0"/>
                      </a:rPr>
                      <m:t> </m:t>
                    </m:r>
                  </m:oMath>
                </a14:m>
                <a:r>
                  <a:rPr lang="en-US" sz="1400" dirty="0">
                    <a:latin typeface="Times New Roman" panose="02020603050405020304" pitchFamily="18" charset="0"/>
                    <a:cs typeface="Times New Roman" panose="02020603050405020304" pitchFamily="18" charset="0"/>
                  </a:rPr>
                  <a:t>: 0.20563583192623427</a:t>
                </a:r>
              </a:p>
              <a:p>
                <a:pPr marL="285750" indent="-285750">
                  <a:spcAft>
                    <a:spcPts val="600"/>
                  </a:spcAf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Elastic Net Model</a:t>
                </a:r>
              </a:p>
              <a:p>
                <a:pPr>
                  <a:spcAft>
                    <a:spcPts val="600"/>
                  </a:spcAft>
                </a:pPr>
                <a:r>
                  <a:rPr lang="en-US" sz="1400" dirty="0">
                    <a:latin typeface="Times New Roman" panose="02020603050405020304" pitchFamily="18" charset="0"/>
                    <a:cs typeface="Times New Roman" panose="02020603050405020304" pitchFamily="18" charset="0"/>
                  </a:rPr>
                  <a:t>MSE: 1.0240457760962112,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m:t>
                        </m:r>
                      </m:sup>
                    </m:sSup>
                    <m:r>
                      <a:rPr lang="en-US" sz="1400" i="1">
                        <a:latin typeface="Cambria Math" panose="02040503050406030204" pitchFamily="18" charset="0"/>
                      </a:rPr>
                      <m:t> </m:t>
                    </m:r>
                  </m:oMath>
                </a14:m>
                <a:r>
                  <a:rPr lang="en-US" sz="1400" dirty="0">
                    <a:latin typeface="Times New Roman" panose="02020603050405020304" pitchFamily="18" charset="0"/>
                    <a:cs typeface="Times New Roman" panose="02020603050405020304" pitchFamily="18" charset="0"/>
                  </a:rPr>
                  <a:t>: 0.2028632296817865</a:t>
                </a:r>
              </a:p>
              <a:p>
                <a:pPr marL="285750" indent="-285750">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8F7F4E40-B148-4492-9BD9-24D29C9FF79A}"/>
                  </a:ext>
                </a:extLst>
              </p:cNvPr>
              <p:cNvSpPr txBox="1">
                <a:spLocks noRot="1" noChangeAspect="1" noMove="1" noResize="1" noEditPoints="1" noAdjustHandles="1" noChangeArrowheads="1" noChangeShapeType="1" noTextEdit="1"/>
              </p:cNvSpPr>
              <p:nvPr/>
            </p:nvSpPr>
            <p:spPr>
              <a:xfrm>
                <a:off x="9391878" y="2446697"/>
                <a:ext cx="2679061" cy="3585597"/>
              </a:xfrm>
              <a:prstGeom prst="rect">
                <a:avLst/>
              </a:prstGeom>
              <a:blipFill>
                <a:blip r:embed="rId5"/>
                <a:stretch>
                  <a:fillRect l="-683" t="-170"/>
                </a:stretch>
              </a:blipFill>
            </p:spPr>
            <p:txBody>
              <a:bodyPr/>
              <a:lstStyle/>
              <a:p>
                <a:r>
                  <a:rPr lang="en-US">
                    <a:noFill/>
                  </a:rPr>
                  <a:t> </a:t>
                </a:r>
              </a:p>
            </p:txBody>
          </p:sp>
        </mc:Fallback>
      </mc:AlternateContent>
    </p:spTree>
    <p:extLst>
      <p:ext uri="{BB962C8B-B14F-4D97-AF65-F5344CB8AC3E}">
        <p14:creationId xmlns:p14="http://schemas.microsoft.com/office/powerpoint/2010/main" val="27898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91DAA1F-18B0-4DC4-AD1B-3143A039065F}"/>
              </a:ext>
            </a:extLst>
          </p:cNvPr>
          <p:cNvGrpSpPr/>
          <p:nvPr/>
        </p:nvGrpSpPr>
        <p:grpSpPr>
          <a:xfrm>
            <a:off x="280008" y="1825622"/>
            <a:ext cx="3533025" cy="4933157"/>
            <a:chOff x="4800600" y="2057400"/>
            <a:chExt cx="3505200" cy="4038600"/>
          </a:xfrm>
        </p:grpSpPr>
        <p:sp>
          <p:nvSpPr>
            <p:cNvPr id="16" name="Rectangle 15">
              <a:extLst>
                <a:ext uri="{FF2B5EF4-FFF2-40B4-BE49-F238E27FC236}">
                  <a16:creationId xmlns:a16="http://schemas.microsoft.com/office/drawing/2014/main" id="{D6C05886-29B9-463A-A71C-016529D35416}"/>
                </a:ext>
              </a:extLst>
            </p:cNvPr>
            <p:cNvSpPr/>
            <p:nvPr/>
          </p:nvSpPr>
          <p:spPr>
            <a:xfrm>
              <a:off x="4800600" y="2057400"/>
              <a:ext cx="3505200" cy="403860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7" name="Rectangle 16">
              <a:extLst>
                <a:ext uri="{FF2B5EF4-FFF2-40B4-BE49-F238E27FC236}">
                  <a16:creationId xmlns:a16="http://schemas.microsoft.com/office/drawing/2014/main" id="{C4DF4C09-C59D-4BF2-97E3-FB52724B6192}"/>
                </a:ext>
              </a:extLst>
            </p:cNvPr>
            <p:cNvSpPr/>
            <p:nvPr/>
          </p:nvSpPr>
          <p:spPr>
            <a:xfrm>
              <a:off x="6206637" y="2138467"/>
              <a:ext cx="693140" cy="302359"/>
            </a:xfrm>
            <a:prstGeom prst="rect">
              <a:avLst/>
            </a:prstGeom>
          </p:spPr>
          <p:txBody>
            <a:bodyPr wrap="none">
              <a:spAutoFit/>
            </a:bodyPr>
            <a:lstStyle/>
            <a:p>
              <a:pPr algn="ctr"/>
              <a:r>
                <a:rPr lang="en-US" dirty="0"/>
                <a:t>Inputs</a:t>
              </a:r>
            </a:p>
          </p:txBody>
        </p:sp>
      </p:grpSp>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County Population Vs Accidents</a:t>
            </a:r>
            <a:br>
              <a:rPr lang="en-US"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Can high population lead to a higher number of accidents?</a:t>
            </a:r>
          </a:p>
        </p:txBody>
      </p:sp>
      <p:sp>
        <p:nvSpPr>
          <p:cNvPr id="3" name="Content Placeholder 2"/>
          <p:cNvSpPr>
            <a:spLocks noGrp="1"/>
          </p:cNvSpPr>
          <p:nvPr>
            <p:ph sz="half" idx="1"/>
          </p:nvPr>
        </p:nvSpPr>
        <p:spPr>
          <a:xfrm>
            <a:off x="440871" y="2539902"/>
            <a:ext cx="3140529" cy="3937098"/>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hlinkClick r:id="rId2"/>
              </a:rPr>
              <a:t>US population and number of accidents based on counties</a:t>
            </a:r>
            <a:r>
              <a:rPr lang="en-US" sz="2000" i="1" dirty="0">
                <a:solidFill>
                  <a:schemeClr val="tx1"/>
                </a:solidFill>
                <a:latin typeface="Times New Roman" panose="02020603050405020304" pitchFamily="18" charset="0"/>
                <a:cs typeface="Times New Roman" panose="02020603050405020304" pitchFamily="18" charset="0"/>
                <a:hlinkClick r:id="rId2"/>
              </a:rPr>
              <a:t> </a:t>
            </a:r>
            <a:endParaRPr lang="en-US" sz="1200" i="1" dirty="0">
              <a:solidFill>
                <a:srgbClr val="0070C0"/>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Python libraries Pandas</a:t>
            </a:r>
          </a:p>
          <a:p>
            <a:r>
              <a:rPr lang="en-US" sz="2000" dirty="0" err="1">
                <a:solidFill>
                  <a:schemeClr val="tx1"/>
                </a:solidFill>
                <a:latin typeface="Times New Roman" panose="02020603050405020304" pitchFamily="18" charset="0"/>
                <a:cs typeface="Times New Roman" panose="02020603050405020304" pitchFamily="18" charset="0"/>
              </a:rPr>
              <a:t>Scikit</a:t>
            </a:r>
            <a:r>
              <a:rPr lang="en-US" sz="2000" dirty="0">
                <a:solidFill>
                  <a:schemeClr val="tx1"/>
                </a:solidFill>
                <a:latin typeface="Times New Roman" panose="02020603050405020304" pitchFamily="18" charset="0"/>
                <a:cs typeface="Times New Roman" panose="02020603050405020304" pitchFamily="18" charset="0"/>
              </a:rPr>
              <a:t>-learn</a:t>
            </a:r>
          </a:p>
          <a:p>
            <a:r>
              <a:rPr lang="en-US" sz="2000" dirty="0">
                <a:solidFill>
                  <a:schemeClr val="tx1"/>
                </a:solidFill>
                <a:latin typeface="Times New Roman" panose="02020603050405020304" pitchFamily="18" charset="0"/>
                <a:cs typeface="Times New Roman" panose="02020603050405020304" pitchFamily="18" charset="0"/>
              </a:rPr>
              <a:t>Seaborn</a:t>
            </a:r>
          </a:p>
          <a:p>
            <a:r>
              <a:rPr lang="en-US" sz="2000" dirty="0">
                <a:solidFill>
                  <a:schemeClr val="tx1"/>
                </a:solidFill>
                <a:latin typeface="Times New Roman" panose="02020603050405020304" pitchFamily="18" charset="0"/>
                <a:cs typeface="Times New Roman" panose="02020603050405020304" pitchFamily="18" charset="0"/>
              </a:rPr>
              <a:t>Matplotlib</a:t>
            </a:r>
          </a:p>
          <a:p>
            <a:r>
              <a:rPr lang="en-US" sz="2000" dirty="0">
                <a:solidFill>
                  <a:schemeClr val="tx1"/>
                </a:solidFill>
                <a:latin typeface="Times New Roman" panose="02020603050405020304" pitchFamily="18" charset="0"/>
                <a:cs typeface="Times New Roman" panose="02020603050405020304" pitchFamily="18" charset="0"/>
                <a:hlinkClick r:id="rId3"/>
              </a:rPr>
              <a:t>Preet</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i="1" dirty="0">
              <a:solidFill>
                <a:schemeClr val="tx1"/>
              </a:solidFill>
              <a:latin typeface="Times New Roman" panose="02020603050405020304" pitchFamily="18" charset="0"/>
              <a:cs typeface="Times New Roman" panose="02020603050405020304" pitchFamily="18" charset="0"/>
            </a:endParaRPr>
          </a:p>
        </p:txBody>
      </p:sp>
      <p:sp>
        <p:nvSpPr>
          <p:cNvPr id="4" name="Isosceles Triangle 3">
            <a:extLst>
              <a:ext uri="{FF2B5EF4-FFF2-40B4-BE49-F238E27FC236}">
                <a16:creationId xmlns:a16="http://schemas.microsoft.com/office/drawing/2014/main" id="{A84B0ACF-9D9B-4850-BC70-27513BFA1EFC}"/>
              </a:ext>
            </a:extLst>
          </p:cNvPr>
          <p:cNvSpPr/>
          <p:nvPr/>
        </p:nvSpPr>
        <p:spPr>
          <a:xfrm rot="5400000">
            <a:off x="2796090" y="4117276"/>
            <a:ext cx="2709297" cy="2796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A46F966-BC43-429A-AB7E-4B74C8F89260}"/>
              </a:ext>
            </a:extLst>
          </p:cNvPr>
          <p:cNvGrpSpPr/>
          <p:nvPr/>
        </p:nvGrpSpPr>
        <p:grpSpPr>
          <a:xfrm>
            <a:off x="4444089" y="1790526"/>
            <a:ext cx="4038598" cy="4933157"/>
            <a:chOff x="4800600" y="2057400"/>
            <a:chExt cx="3505200" cy="4038600"/>
          </a:xfrm>
        </p:grpSpPr>
        <p:sp>
          <p:nvSpPr>
            <p:cNvPr id="6" name="Rectangle 5">
              <a:extLst>
                <a:ext uri="{FF2B5EF4-FFF2-40B4-BE49-F238E27FC236}">
                  <a16:creationId xmlns:a16="http://schemas.microsoft.com/office/drawing/2014/main" id="{8521FC58-84B3-483F-A29A-800E7147B787}"/>
                </a:ext>
              </a:extLst>
            </p:cNvPr>
            <p:cNvSpPr/>
            <p:nvPr/>
          </p:nvSpPr>
          <p:spPr>
            <a:xfrm>
              <a:off x="4800600" y="2057400"/>
              <a:ext cx="3505200" cy="403860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7" name="Rectangle 6">
              <a:extLst>
                <a:ext uri="{FF2B5EF4-FFF2-40B4-BE49-F238E27FC236}">
                  <a16:creationId xmlns:a16="http://schemas.microsoft.com/office/drawing/2014/main" id="{69206146-4930-4A21-82B0-6F81ACD89F31}"/>
                </a:ext>
              </a:extLst>
            </p:cNvPr>
            <p:cNvSpPr/>
            <p:nvPr/>
          </p:nvSpPr>
          <p:spPr>
            <a:xfrm>
              <a:off x="5424735" y="2138467"/>
              <a:ext cx="2256945" cy="302359"/>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Visualization &amp; Analytics</a:t>
              </a:r>
            </a:p>
          </p:txBody>
        </p:sp>
      </p:grpSp>
      <p:sp>
        <p:nvSpPr>
          <p:cNvPr id="9" name="Isosceles Triangle 8">
            <a:extLst>
              <a:ext uri="{FF2B5EF4-FFF2-40B4-BE49-F238E27FC236}">
                <a16:creationId xmlns:a16="http://schemas.microsoft.com/office/drawing/2014/main" id="{40297BF8-BA82-4C06-A1FB-5D696B4B5DC8}"/>
              </a:ext>
            </a:extLst>
          </p:cNvPr>
          <p:cNvSpPr/>
          <p:nvPr/>
        </p:nvSpPr>
        <p:spPr>
          <a:xfrm rot="5400000">
            <a:off x="7425222" y="4025721"/>
            <a:ext cx="2709297" cy="2796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AAC8EDC-8EFE-47F5-95DE-B60356DD4189}"/>
              </a:ext>
            </a:extLst>
          </p:cNvPr>
          <p:cNvSpPr txBox="1"/>
          <p:nvPr/>
        </p:nvSpPr>
        <p:spPr>
          <a:xfrm>
            <a:off x="4495800" y="4799994"/>
            <a:ext cx="4031241" cy="124649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Visualization seems to indicate that high population would be correlated to high number of accidents </a:t>
            </a:r>
          </a:p>
          <a:p>
            <a:pPr marL="285750" indent="-285750">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Upon running the regression models on county level, we found positive correlation exist </a:t>
            </a:r>
            <a:endParaRPr lang="en-US" sz="14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C9B26387-AC47-49C8-8E23-21E4EDFC5E6E}"/>
              </a:ext>
            </a:extLst>
          </p:cNvPr>
          <p:cNvGrpSpPr/>
          <p:nvPr/>
        </p:nvGrpSpPr>
        <p:grpSpPr>
          <a:xfrm>
            <a:off x="8965076" y="1803851"/>
            <a:ext cx="3059435" cy="4933157"/>
            <a:chOff x="4800600" y="2057400"/>
            <a:chExt cx="3505200" cy="4038600"/>
          </a:xfrm>
        </p:grpSpPr>
        <p:sp>
          <p:nvSpPr>
            <p:cNvPr id="19" name="Rectangle 18">
              <a:extLst>
                <a:ext uri="{FF2B5EF4-FFF2-40B4-BE49-F238E27FC236}">
                  <a16:creationId xmlns:a16="http://schemas.microsoft.com/office/drawing/2014/main" id="{8DA289C1-53D8-4AA6-9AA8-DD8F2438527F}"/>
                </a:ext>
              </a:extLst>
            </p:cNvPr>
            <p:cNvSpPr/>
            <p:nvPr/>
          </p:nvSpPr>
          <p:spPr>
            <a:xfrm>
              <a:off x="4800600" y="2057400"/>
              <a:ext cx="3505200" cy="403860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0" name="Rectangle 19">
              <a:extLst>
                <a:ext uri="{FF2B5EF4-FFF2-40B4-BE49-F238E27FC236}">
                  <a16:creationId xmlns:a16="http://schemas.microsoft.com/office/drawing/2014/main" id="{FF855AD0-AC52-439C-9EA6-4BF024AD6A76}"/>
                </a:ext>
              </a:extLst>
            </p:cNvPr>
            <p:cNvSpPr/>
            <p:nvPr/>
          </p:nvSpPr>
          <p:spPr>
            <a:xfrm>
              <a:off x="6028688" y="2138467"/>
              <a:ext cx="1049045" cy="302359"/>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Outputs</a:t>
              </a:r>
            </a:p>
          </p:txBody>
        </p:sp>
      </p:grpSp>
      <p:sp>
        <p:nvSpPr>
          <p:cNvPr id="23" name="TextBox 22">
            <a:extLst>
              <a:ext uri="{FF2B5EF4-FFF2-40B4-BE49-F238E27FC236}">
                <a16:creationId xmlns:a16="http://schemas.microsoft.com/office/drawing/2014/main" id="{8F7F4E40-B148-4492-9BD9-24D29C9FF79A}"/>
              </a:ext>
            </a:extLst>
          </p:cNvPr>
          <p:cNvSpPr txBox="1"/>
          <p:nvPr/>
        </p:nvSpPr>
        <p:spPr>
          <a:xfrm>
            <a:off x="9155262" y="2258881"/>
            <a:ext cx="2679061" cy="36933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Liner Regression Model:</a:t>
            </a:r>
          </a:p>
          <a:p>
            <a:pPr>
              <a:spcAft>
                <a:spcPts val="600"/>
              </a:spcAft>
            </a:pPr>
            <a:r>
              <a:rPr lang="en-US" sz="1400" i="1" dirty="0">
                <a:latin typeface="Times New Roman" panose="02020603050405020304" pitchFamily="18" charset="0"/>
                <a:cs typeface="Times New Roman" panose="02020603050405020304" pitchFamily="18" charset="0"/>
              </a:rPr>
              <a:t>MSE</a:t>
            </a:r>
            <a:r>
              <a:rPr lang="en-US" sz="1400" dirty="0">
                <a:latin typeface="Times New Roman" panose="02020603050405020304" pitchFamily="18" charset="0"/>
                <a:cs typeface="Times New Roman" panose="02020603050405020304" pitchFamily="18" charset="0"/>
              </a:rPr>
              <a:t>: 0.218278852186442</a:t>
            </a:r>
          </a:p>
          <a:p>
            <a:pPr>
              <a:spcAft>
                <a:spcPts val="600"/>
              </a:spcAft>
            </a:pPr>
            <a:r>
              <a:rPr lang="en-US" sz="1400" i="1" dirty="0">
                <a:latin typeface="Times New Roman" panose="02020603050405020304" pitchFamily="18" charset="0"/>
                <a:cs typeface="Times New Roman" panose="02020603050405020304" pitchFamily="18" charset="0"/>
              </a:rPr>
              <a:t> R2</a:t>
            </a:r>
            <a:r>
              <a:rPr lang="en-US" sz="1400" dirty="0">
                <a:latin typeface="Times New Roman" panose="02020603050405020304" pitchFamily="18" charset="0"/>
                <a:cs typeface="Times New Roman" panose="02020603050405020304" pitchFamily="18" charset="0"/>
              </a:rPr>
              <a:t>: 0.6241869033942</a:t>
            </a:r>
          </a:p>
          <a:p>
            <a:pPr marL="285750" indent="-28575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Lasso Model</a:t>
            </a:r>
          </a:p>
          <a:p>
            <a:pPr>
              <a:spcAft>
                <a:spcPts val="600"/>
              </a:spcAft>
            </a:pPr>
            <a:r>
              <a:rPr lang="en-US" sz="1400" i="1" dirty="0">
                <a:latin typeface="Times New Roman" panose="02020603050405020304" pitchFamily="18" charset="0"/>
                <a:cs typeface="Times New Roman" panose="02020603050405020304" pitchFamily="18" charset="0"/>
              </a:rPr>
              <a:t>MSE: </a:t>
            </a:r>
            <a:r>
              <a:rPr lang="en-US" sz="1400" dirty="0">
                <a:latin typeface="Times New Roman" panose="02020603050405020304" pitchFamily="18" charset="0"/>
                <a:cs typeface="Times New Roman" panose="02020603050405020304" pitchFamily="18" charset="0"/>
              </a:rPr>
              <a:t>1479455.436923</a:t>
            </a:r>
          </a:p>
          <a:p>
            <a:pPr>
              <a:spcAft>
                <a:spcPts val="600"/>
              </a:spcAft>
            </a:pPr>
            <a:r>
              <a:rPr lang="en-US" sz="1400" i="1" dirty="0">
                <a:latin typeface="Times New Roman" panose="02020603050405020304" pitchFamily="18" charset="0"/>
                <a:cs typeface="Times New Roman" panose="02020603050405020304" pitchFamily="18" charset="0"/>
              </a:rPr>
              <a:t>R2</a:t>
            </a:r>
            <a:r>
              <a:rPr lang="en-US" sz="1400" dirty="0">
                <a:latin typeface="Times New Roman" panose="02020603050405020304" pitchFamily="18" charset="0"/>
                <a:cs typeface="Times New Roman" panose="02020603050405020304" pitchFamily="18" charset="0"/>
              </a:rPr>
              <a:t>: 0.62418690339302</a:t>
            </a:r>
          </a:p>
          <a:p>
            <a:pPr marL="342900" indent="-342900">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Ridge Model</a:t>
            </a:r>
          </a:p>
          <a:p>
            <a:pPr>
              <a:spcAft>
                <a:spcPts val="600"/>
              </a:spcAft>
            </a:pPr>
            <a:r>
              <a:rPr lang="en-US" sz="1400" i="1" dirty="0">
                <a:latin typeface="Times New Roman" panose="02020603050405020304" pitchFamily="18" charset="0"/>
                <a:cs typeface="Times New Roman" panose="02020603050405020304" pitchFamily="18" charset="0"/>
              </a:rPr>
              <a:t>MSE</a:t>
            </a:r>
            <a:r>
              <a:rPr lang="en-US" sz="1400" dirty="0">
                <a:latin typeface="Times New Roman" panose="02020603050405020304" pitchFamily="18" charset="0"/>
                <a:cs typeface="Times New Roman" panose="02020603050405020304" pitchFamily="18" charset="0"/>
              </a:rPr>
              <a:t>: 0.218279561684533</a:t>
            </a:r>
          </a:p>
          <a:p>
            <a:pPr>
              <a:spcAft>
                <a:spcPts val="600"/>
              </a:spcAft>
            </a:pPr>
            <a:r>
              <a:rPr lang="en-US" sz="1400" i="1" dirty="0">
                <a:latin typeface="Times New Roman" panose="02020603050405020304" pitchFamily="18" charset="0"/>
                <a:cs typeface="Times New Roman" panose="02020603050405020304" pitchFamily="18" charset="0"/>
              </a:rPr>
              <a:t> R2: </a:t>
            </a:r>
            <a:r>
              <a:rPr lang="en-US" sz="1400" dirty="0">
                <a:latin typeface="Times New Roman" panose="02020603050405020304" pitchFamily="18" charset="0"/>
                <a:cs typeface="Times New Roman" panose="02020603050405020304" pitchFamily="18" charset="0"/>
              </a:rPr>
              <a:t>0.624185681843556</a:t>
            </a:r>
          </a:p>
          <a:p>
            <a:pPr marL="285750" indent="-285750">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Elastic Net Model</a:t>
            </a:r>
          </a:p>
          <a:p>
            <a:pPr>
              <a:spcAft>
                <a:spcPts val="600"/>
              </a:spcAft>
            </a:pPr>
            <a:r>
              <a:rPr lang="en-US" sz="1400" i="1" dirty="0">
                <a:latin typeface="Times New Roman" panose="02020603050405020304" pitchFamily="18" charset="0"/>
                <a:cs typeface="Times New Roman" panose="02020603050405020304" pitchFamily="18" charset="0"/>
              </a:rPr>
              <a:t>MSE</a:t>
            </a:r>
            <a:r>
              <a:rPr lang="en-US" sz="1400" dirty="0">
                <a:latin typeface="Times New Roman" panose="02020603050405020304" pitchFamily="18" charset="0"/>
                <a:cs typeface="Times New Roman" panose="02020603050405020304" pitchFamily="18" charset="0"/>
              </a:rPr>
              <a:t>: 1479455.4369212466 </a:t>
            </a:r>
            <a:r>
              <a:rPr lang="en-US" sz="1400" i="1" dirty="0">
                <a:latin typeface="Times New Roman" panose="02020603050405020304" pitchFamily="18" charset="0"/>
                <a:cs typeface="Times New Roman" panose="02020603050405020304" pitchFamily="18" charset="0"/>
              </a:rPr>
              <a:t>R2: </a:t>
            </a:r>
            <a:r>
              <a:rPr lang="en-US" sz="1400" dirty="0">
                <a:latin typeface="Times New Roman" panose="02020603050405020304" pitchFamily="18" charset="0"/>
                <a:cs typeface="Times New Roman" panose="02020603050405020304" pitchFamily="18" charset="0"/>
              </a:rPr>
              <a:t>0.6241869033936154</a:t>
            </a:r>
          </a:p>
        </p:txBody>
      </p:sp>
      <p:pic>
        <p:nvPicPr>
          <p:cNvPr id="5" name="Picture 4">
            <a:extLst>
              <a:ext uri="{FF2B5EF4-FFF2-40B4-BE49-F238E27FC236}">
                <a16:creationId xmlns:a16="http://schemas.microsoft.com/office/drawing/2014/main" id="{F388301E-BD7A-4188-B259-0D4053C0C716}"/>
              </a:ext>
            </a:extLst>
          </p:cNvPr>
          <p:cNvPicPr>
            <a:picLocks noChangeAspect="1"/>
          </p:cNvPicPr>
          <p:nvPr/>
        </p:nvPicPr>
        <p:blipFill>
          <a:blip r:embed="rId5"/>
          <a:stretch>
            <a:fillRect/>
          </a:stretch>
        </p:blipFill>
        <p:spPr>
          <a:xfrm>
            <a:off x="4522688" y="2357904"/>
            <a:ext cx="3861759" cy="2278438"/>
          </a:xfrm>
          <a:prstGeom prst="rect">
            <a:avLst/>
          </a:prstGeom>
        </p:spPr>
      </p:pic>
    </p:spTree>
    <p:extLst>
      <p:ext uri="{BB962C8B-B14F-4D97-AF65-F5344CB8AC3E}">
        <p14:creationId xmlns:p14="http://schemas.microsoft.com/office/powerpoint/2010/main" val="236034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How did we go about it? – Severity </a:t>
            </a:r>
          </a:p>
        </p:txBody>
      </p:sp>
      <p:sp>
        <p:nvSpPr>
          <p:cNvPr id="4" name="Content Placeholder 3">
            <a:extLst>
              <a:ext uri="{FF2B5EF4-FFF2-40B4-BE49-F238E27FC236}">
                <a16:creationId xmlns:a16="http://schemas.microsoft.com/office/drawing/2014/main" id="{D49C29B9-7B45-48B0-A056-3AA02BCEAE3B}"/>
              </a:ext>
            </a:extLst>
          </p:cNvPr>
          <p:cNvSpPr>
            <a:spLocks noGrp="1"/>
          </p:cNvSpPr>
          <p:nvPr>
            <p:ph idx="1"/>
          </p:nvPr>
        </p:nvSpPr>
        <p:spPr>
          <a:xfrm>
            <a:off x="381000" y="1828799"/>
            <a:ext cx="10287000" cy="4572001"/>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Let's understand the dataset and why particular features are more important when it comes to predicting Severity...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Severity</a:t>
            </a:r>
            <a:r>
              <a:rPr lang="en-US" sz="2000" dirty="0">
                <a:latin typeface="Times New Roman" panose="02020603050405020304" pitchFamily="18" charset="0"/>
                <a:cs typeface="Times New Roman" panose="02020603050405020304" pitchFamily="18" charset="0"/>
              </a:rPr>
              <a:t> - Shows the severity of the accident, a number between 1 and 4, where 1 indicates the least impact on traffic (i.e., short delay as a result of the accident) and 4 indicates a significant impact on traffic (i.e., long delay).</a:t>
            </a:r>
          </a:p>
          <a:p>
            <a:r>
              <a:rPr lang="en-US" sz="2000" b="1" dirty="0">
                <a:latin typeface="Times New Roman" panose="02020603050405020304" pitchFamily="18" charset="0"/>
                <a:cs typeface="Times New Roman" panose="02020603050405020304" pitchFamily="18" charset="0"/>
              </a:rPr>
              <a:t>Accident Location</a:t>
            </a:r>
            <a:r>
              <a:rPr lang="en-US" sz="2000" dirty="0">
                <a:latin typeface="Times New Roman" panose="02020603050405020304" pitchFamily="18" charset="0"/>
                <a:cs typeface="Times New Roman" panose="02020603050405020304" pitchFamily="18" charset="0"/>
              </a:rPr>
              <a:t> - Accident Location in current dataset - such as Lat-Lon, City, States - are very important while predicting the Severity. Accident happened in parking lot won't have any impact on-going traffic; whereas if it its on interstate-highway then it will have significant impact on traffic.</a:t>
            </a:r>
          </a:p>
          <a:p>
            <a:r>
              <a:rPr lang="en-US" sz="2000" b="1" dirty="0">
                <a:latin typeface="Times New Roman" panose="02020603050405020304" pitchFamily="18" charset="0"/>
                <a:cs typeface="Times New Roman" panose="02020603050405020304" pitchFamily="18" charset="0"/>
              </a:rPr>
              <a:t>Time Duration(min)</a:t>
            </a:r>
            <a:r>
              <a:rPr lang="en-US" sz="2000" dirty="0">
                <a:latin typeface="Times New Roman" panose="02020603050405020304" pitchFamily="18" charset="0"/>
                <a:cs typeface="Times New Roman" panose="02020603050405020304" pitchFamily="18" charset="0"/>
              </a:rPr>
              <a:t> - Is a difference between Start &amp; End Time of an accident - or how much time was needed to clear the traffic</a:t>
            </a:r>
          </a:p>
          <a:p>
            <a:r>
              <a:rPr lang="en-US" sz="2000" b="1" dirty="0">
                <a:latin typeface="Times New Roman" panose="02020603050405020304" pitchFamily="18" charset="0"/>
                <a:cs typeface="Times New Roman" panose="02020603050405020304" pitchFamily="18" charset="0"/>
              </a:rPr>
              <a:t>Hour</a:t>
            </a:r>
            <a:r>
              <a:rPr lang="en-US" sz="2000" dirty="0">
                <a:latin typeface="Times New Roman" panose="02020603050405020304" pitchFamily="18" charset="0"/>
                <a:cs typeface="Times New Roman" panose="02020603050405020304" pitchFamily="18" charset="0"/>
              </a:rPr>
              <a:t> - Hour tells at what time the accident occurred. Again, this is very important data point as if accident happened on pick time then it will have a high impact on traffic.</a:t>
            </a:r>
          </a:p>
        </p:txBody>
      </p:sp>
    </p:spTree>
    <p:extLst>
      <p:ext uri="{BB962C8B-B14F-4D97-AF65-F5344CB8AC3E}">
        <p14:creationId xmlns:p14="http://schemas.microsoft.com/office/powerpoint/2010/main" val="43809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08AD-C674-4C9D-B02D-44A990D0C7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Classification: How did we go about it? – Severity </a:t>
            </a:r>
          </a:p>
        </p:txBody>
      </p:sp>
      <p:sp>
        <p:nvSpPr>
          <p:cNvPr id="3" name="Content Placeholder 2">
            <a:extLst>
              <a:ext uri="{FF2B5EF4-FFF2-40B4-BE49-F238E27FC236}">
                <a16:creationId xmlns:a16="http://schemas.microsoft.com/office/drawing/2014/main" id="{A0F4F1CF-DFDE-46C1-81D3-7A0992A08A97}"/>
              </a:ext>
            </a:extLst>
          </p:cNvPr>
          <p:cNvSpPr>
            <a:spLocks noGrp="1"/>
          </p:cNvSpPr>
          <p:nvPr>
            <p:ph idx="1"/>
          </p:nvPr>
        </p:nvSpPr>
        <p:spPr>
          <a:xfrm>
            <a:off x="533400" y="1828799"/>
            <a:ext cx="10134600" cy="4572001"/>
          </a:xfrm>
        </p:spPr>
        <p:txBody>
          <a:bodyPr>
            <a:normAutofit/>
          </a:bodyPr>
          <a:lstStyle/>
          <a:p>
            <a:r>
              <a:rPr lang="en-US" sz="2000" b="1" dirty="0">
                <a:latin typeface="Times New Roman" panose="02020603050405020304" pitchFamily="18" charset="0"/>
                <a:cs typeface="Times New Roman" panose="02020603050405020304" pitchFamily="18" charset="0"/>
              </a:rPr>
              <a:t>Weather</a:t>
            </a:r>
            <a:r>
              <a:rPr lang="en-US" sz="2000" dirty="0">
                <a:latin typeface="Times New Roman" panose="02020603050405020304" pitchFamily="18" charset="0"/>
                <a:cs typeface="Times New Roman" panose="02020603050405020304" pitchFamily="18" charset="0"/>
              </a:rPr>
              <a:t> - Bad weather conditions - </a:t>
            </a:r>
            <a:r>
              <a:rPr lang="en-US" sz="2000" dirty="0" err="1">
                <a:latin typeface="Times New Roman" panose="02020603050405020304" pitchFamily="18" charset="0"/>
                <a:cs typeface="Times New Roman" panose="02020603050405020304" pitchFamily="18" charset="0"/>
              </a:rPr>
              <a:t>Percipitation</a:t>
            </a:r>
            <a:r>
              <a:rPr lang="en-US" sz="2000" dirty="0">
                <a:latin typeface="Times New Roman" panose="02020603050405020304" pitchFamily="18" charset="0"/>
                <a:cs typeface="Times New Roman" panose="02020603050405020304" pitchFamily="18" charset="0"/>
              </a:rPr>
              <a:t>, Wind, </a:t>
            </a:r>
            <a:r>
              <a:rPr lang="en-US" sz="2000" dirty="0" err="1">
                <a:latin typeface="Times New Roman" panose="02020603050405020304" pitchFamily="18" charset="0"/>
                <a:cs typeface="Times New Roman" panose="02020603050405020304" pitchFamily="18" charset="0"/>
              </a:rPr>
              <a:t>Temprature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 will increase the probability of accidents</a:t>
            </a:r>
          </a:p>
          <a:p>
            <a:r>
              <a:rPr lang="en-US" sz="2000" b="1" dirty="0">
                <a:latin typeface="Times New Roman" panose="02020603050405020304" pitchFamily="18" charset="0"/>
                <a:cs typeface="Times New Roman" panose="02020603050405020304" pitchFamily="18" charset="0"/>
              </a:rPr>
              <a:t>Day</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Weeday</a:t>
            </a:r>
            <a:r>
              <a:rPr lang="en-US" sz="2000" dirty="0">
                <a:latin typeface="Times New Roman" panose="02020603050405020304" pitchFamily="18" charset="0"/>
                <a:cs typeface="Times New Roman" panose="02020603050405020304" pitchFamily="18" charset="0"/>
              </a:rPr>
              <a:t> or Weekend matters, as on Weekends there won't be much traffic on roads</a:t>
            </a:r>
          </a:p>
          <a:p>
            <a:r>
              <a:rPr lang="en-US" sz="2000" b="1" dirty="0">
                <a:latin typeface="Times New Roman" panose="02020603050405020304" pitchFamily="18" charset="0"/>
                <a:cs typeface="Times New Roman" panose="02020603050405020304" pitchFamily="18" charset="0"/>
              </a:rPr>
              <a:t>TMC</a:t>
            </a:r>
            <a:r>
              <a:rPr lang="en-US" sz="2000" dirty="0">
                <a:latin typeface="Times New Roman" panose="02020603050405020304" pitchFamily="18" charset="0"/>
                <a:cs typeface="Times New Roman" panose="02020603050405020304" pitchFamily="18" charset="0"/>
              </a:rPr>
              <a:t> - A traffic accident may have a Traffic Message Channel (TMC) code which provides more detailed description of the event.</a:t>
            </a:r>
          </a:p>
          <a:p>
            <a:r>
              <a:rPr lang="en-US" sz="2000" b="1" dirty="0">
                <a:latin typeface="Times New Roman" panose="02020603050405020304" pitchFamily="18" charset="0"/>
                <a:cs typeface="Times New Roman" panose="02020603050405020304" pitchFamily="18" charset="0"/>
              </a:rPr>
              <a:t>Other Data Points</a:t>
            </a:r>
            <a:r>
              <a:rPr lang="en-US" sz="2000" dirty="0">
                <a:latin typeface="Times New Roman" panose="02020603050405020304" pitchFamily="18" charset="0"/>
                <a:cs typeface="Times New Roman" panose="02020603050405020304" pitchFamily="18" charset="0"/>
              </a:rPr>
              <a:t> - Traffic Signals, Stop Signs, Roundabouts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may have some co-relation with Severity. e.g. Accidents at Roundabouts may have less severity than accidents at Traffic Signals</a:t>
            </a:r>
          </a:p>
        </p:txBody>
      </p:sp>
    </p:spTree>
    <p:extLst>
      <p:ext uri="{BB962C8B-B14F-4D97-AF65-F5344CB8AC3E}">
        <p14:creationId xmlns:p14="http://schemas.microsoft.com/office/powerpoint/2010/main" val="1496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4BF9A7-8F19-42E6-B2C2-184B2216A8D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92549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3B68-2012-4F64-9613-4B07D08D3E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a:t>
            </a:r>
            <a:r>
              <a:rPr lang="en-US" dirty="0">
                <a:latin typeface="Times New Roman" panose="02020603050405020304" pitchFamily="18" charset="0"/>
                <a:cs typeface="Times New Roman" panose="02020603050405020304" pitchFamily="18" charset="0"/>
                <a:hlinkClick r:id="rId2"/>
              </a:rPr>
              <a:t>Models</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BA6B8EB-6527-48C7-8B8A-22C895963E51}"/>
              </a:ext>
            </a:extLst>
          </p:cNvPr>
          <p:cNvSpPr>
            <a:spLocks noGrp="1"/>
          </p:cNvSpPr>
          <p:nvPr>
            <p:ph idx="1"/>
          </p:nvPr>
        </p:nvSpPr>
        <p:spPr>
          <a:xfrm>
            <a:off x="457200" y="1828799"/>
            <a:ext cx="11506200" cy="4800601"/>
          </a:xfrm>
        </p:spPr>
        <p:txBody>
          <a:bodyPr>
            <a:normAutofit/>
          </a:bodyPr>
          <a:lstStyle/>
          <a:p>
            <a:r>
              <a:rPr lang="en-US" sz="2000" dirty="0">
                <a:latin typeface="Times New Roman" panose="02020603050405020304" pitchFamily="18" charset="0"/>
                <a:cs typeface="Times New Roman" panose="02020603050405020304" pitchFamily="18" charset="0"/>
              </a:rPr>
              <a:t>Following steps were needed before creating an actual model</a:t>
            </a:r>
          </a:p>
          <a:p>
            <a:pPr marL="457200" indent="-457200">
              <a:buAutoNum type="arabicPeriod"/>
            </a:pPr>
            <a:r>
              <a:rPr lang="en-US" sz="2000" dirty="0">
                <a:latin typeface="Times New Roman" panose="02020603050405020304" pitchFamily="18" charset="0"/>
                <a:cs typeface="Times New Roman" panose="02020603050405020304" pitchFamily="18" charset="0"/>
              </a:rPr>
              <a:t>Loading US Accidents data file (csv) to data frame</a:t>
            </a:r>
          </a:p>
          <a:p>
            <a:pPr marL="457200" indent="-457200">
              <a:buAutoNum type="arabicPeriod"/>
            </a:pPr>
            <a:r>
              <a:rPr lang="en-US" sz="2000" dirty="0">
                <a:latin typeface="Times New Roman" panose="02020603050405020304" pitchFamily="18" charset="0"/>
                <a:cs typeface="Times New Roman" panose="02020603050405020304" pitchFamily="18" charset="0"/>
              </a:rPr>
              <a:t>Creating new columns e.g. date, hour, duration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Deleting null values from data</a:t>
            </a:r>
          </a:p>
          <a:p>
            <a:pPr marL="457200" indent="-457200">
              <a:buAutoNum type="arabicPeriod"/>
            </a:pPr>
            <a:r>
              <a:rPr lang="en-US" sz="2000" dirty="0">
                <a:latin typeface="Times New Roman" panose="02020603050405020304" pitchFamily="18" charset="0"/>
                <a:cs typeface="Times New Roman" panose="02020603050405020304" pitchFamily="18" charset="0"/>
              </a:rPr>
              <a:t>Handling Str values, and replacing them with numeric values</a:t>
            </a:r>
          </a:p>
          <a:p>
            <a:pPr marL="457200" indent="-457200">
              <a:buAutoNum type="arabicPeriod"/>
            </a:pPr>
            <a:r>
              <a:rPr lang="en-US" sz="2000" dirty="0">
                <a:latin typeface="Times New Roman" panose="02020603050405020304" pitchFamily="18" charset="0"/>
                <a:cs typeface="Times New Roman" panose="02020603050405020304" pitchFamily="18" charset="0"/>
              </a:rPr>
              <a:t>Define x and y</a:t>
            </a:r>
          </a:p>
          <a:p>
            <a:pPr marL="914400" lvl="2" indent="-457200">
              <a:buFont typeface="+mj-lt"/>
              <a:buAutoNum type="alphaLcParenR"/>
            </a:pPr>
            <a:r>
              <a:rPr lang="en-US" dirty="0">
                <a:latin typeface="Times New Roman" panose="02020603050405020304" pitchFamily="18" charset="0"/>
                <a:cs typeface="Times New Roman" panose="02020603050405020304" pitchFamily="18" charset="0"/>
              </a:rPr>
              <a:t>In this case, our “y” variable is Severity and x is </a:t>
            </a:r>
            <a:r>
              <a:rPr lang="en-US" dirty="0" err="1">
                <a:latin typeface="Times New Roman" panose="02020603050405020304" pitchFamily="18" charset="0"/>
                <a:cs typeface="Times New Roman" panose="02020603050405020304" pitchFamily="18" charset="0"/>
              </a:rPr>
              <a:t>ard</a:t>
            </a:r>
            <a:r>
              <a:rPr lang="en-US" dirty="0">
                <a:latin typeface="Times New Roman" panose="02020603050405020304" pitchFamily="18" charset="0"/>
                <a:cs typeface="Times New Roman" panose="02020603050405020304" pitchFamily="18" charset="0"/>
              </a:rPr>
              <a:t> 25+ other attributes from source file. </a:t>
            </a:r>
          </a:p>
          <a:p>
            <a:pPr marL="0" lvl="2" indent="0">
              <a:buNone/>
            </a:pPr>
            <a:r>
              <a:rPr lang="en-US" dirty="0">
                <a:latin typeface="Times New Roman" panose="02020603050405020304" pitchFamily="18" charset="0"/>
                <a:cs typeface="Times New Roman" panose="02020603050405020304" pitchFamily="18" charset="0"/>
              </a:rPr>
              <a:t>6. Splitting Train and Test data</a:t>
            </a:r>
          </a:p>
          <a:p>
            <a:pPr marL="0" lvl="2" indent="0">
              <a:buNone/>
            </a:pPr>
            <a:r>
              <a:rPr lang="en-US" dirty="0">
                <a:latin typeface="Times New Roman" panose="02020603050405020304" pitchFamily="18" charset="0"/>
                <a:cs typeface="Times New Roman" panose="02020603050405020304" pitchFamily="18" charset="0"/>
              </a:rPr>
              <a:t>7. Declare separate List for Algorithms &amp; Accuracy</a:t>
            </a:r>
          </a:p>
          <a:p>
            <a:pPr marL="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16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1EC73EC7B0B4CB6E969D9EED40B98" ma:contentTypeVersion="9" ma:contentTypeDescription="Create a new document." ma:contentTypeScope="" ma:versionID="8ac25727f98e5d964d30cf53649c514f">
  <xsd:schema xmlns:xsd="http://www.w3.org/2001/XMLSchema" xmlns:xs="http://www.w3.org/2001/XMLSchema" xmlns:p="http://schemas.microsoft.com/office/2006/metadata/properties" xmlns:ns3="ccd99ec1-b997-4c76-b50e-229546ad60ee" targetNamespace="http://schemas.microsoft.com/office/2006/metadata/properties" ma:root="true" ma:fieldsID="84365250f09634752108dea1b28dd595" ns3:_="">
    <xsd:import namespace="ccd99ec1-b997-4c76-b50e-229546ad60e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99ec1-b997-4c76-b50e-229546ad60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F2F4B7-80DA-4C07-AC64-EA255121A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d99ec1-b997-4c76-b50e-229546ad60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0C1519-1529-4166-AC2C-4A4ED41BA08D}">
  <ds:schemaRefs>
    <ds:schemaRef ds:uri="http://schemas.microsoft.com/sharepoint/v3/contenttype/forms"/>
  </ds:schemaRefs>
</ds:datastoreItem>
</file>

<file path=customXml/itemProps3.xml><?xml version="1.0" encoding="utf-8"?>
<ds:datastoreItem xmlns:ds="http://schemas.openxmlformats.org/officeDocument/2006/customXml" ds:itemID="{A076C207-D153-4EEC-8EC9-7B9F551BFE2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Medical design presentation (widescreen)</Template>
  <TotalTime>2635</TotalTime>
  <Words>842</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Franklin Gothic Medium</vt:lpstr>
      <vt:lpstr>Times New Roman</vt:lpstr>
      <vt:lpstr>Medical Design 16x9</vt:lpstr>
      <vt:lpstr>Predicting Frequency and Severity of Car Accidents</vt:lpstr>
      <vt:lpstr>Objective</vt:lpstr>
      <vt:lpstr>Regression: How did we go about it? – Frequency</vt:lpstr>
      <vt:lpstr>Regression: City Population vs Accidents Can a higher population lead to a higher accident count?</vt:lpstr>
      <vt:lpstr>County Population Vs Accidents Can high population lead to a higher number of accidents?</vt:lpstr>
      <vt:lpstr>Classification: How did we go about it? – Severity </vt:lpstr>
      <vt:lpstr>Classification: How did we go about it? – Severity </vt:lpstr>
      <vt:lpstr>PowerPoint Presentation</vt:lpstr>
      <vt:lpstr>Creating Models !</vt:lpstr>
      <vt:lpstr>Models – Frequency and Severity</vt:lpstr>
      <vt:lpstr>1. Data integrity is key 3. Necessity to wrangle, clean and thoroughly process data used 2. Understand feature definitions, i.e. Severity, city, volume, population 3. Feature engineering, ensure access to relevant and impactful features 4. Models aren’t guaranteed to produce positive results, it is important to use multiple models to ensure correlation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vs. Accident Counts</dc:title>
  <dc:creator>Lee, Katherine</dc:creator>
  <cp:lastModifiedBy>Mandar Gogate</cp:lastModifiedBy>
  <cp:revision>57</cp:revision>
  <dcterms:created xsi:type="dcterms:W3CDTF">2020-02-15T15:57:48Z</dcterms:created>
  <dcterms:modified xsi:type="dcterms:W3CDTF">2020-02-19T02:18:05Z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0x0101007CC1EC73EC7B0B4CB6E969D9EED40B98</vt:lpwstr>
  </property>
</Properties>
</file>