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8"/>
          <p:cNvSpPr/>
          <p:nvPr/>
        </p:nvSpPr>
        <p:spPr>
          <a:xfrm>
            <a:off x="1920240" y="2175840"/>
            <a:ext cx="8770320" cy="360"/>
          </a:xfrm>
          <a:prstGeom prst="line">
            <a:avLst/>
          </a:prstGeom>
          <a:ln w="2540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Freeform: Shape 27"/>
          <p:cNvSpPr/>
          <p:nvPr/>
        </p:nvSpPr>
        <p:spPr>
          <a:xfrm>
            <a:off x="0" y="0"/>
            <a:ext cx="3493440" cy="6855120"/>
          </a:xfrm>
          <a:custGeom>
            <a:avLst/>
            <a:gdLst/>
            <a:ah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Freeform: Shape 3"/>
          <p:cNvSpPr/>
          <p:nvPr/>
        </p:nvSpPr>
        <p:spPr>
          <a:xfrm>
            <a:off x="1375560" y="0"/>
            <a:ext cx="2526840" cy="6855120"/>
          </a:xfrm>
          <a:custGeom>
            <a:avLst/>
            <a:gdLst/>
            <a:ah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Freeform: Shape 4"/>
          <p:cNvSpPr/>
          <p:nvPr/>
        </p:nvSpPr>
        <p:spPr>
          <a:xfrm>
            <a:off x="1155240" y="0"/>
            <a:ext cx="2533680" cy="6855120"/>
          </a:xfrm>
          <a:custGeom>
            <a:avLst/>
            <a:gdLst/>
            <a:ah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Freeform: Shape 5"/>
          <p:cNvSpPr/>
          <p:nvPr/>
        </p:nvSpPr>
        <p:spPr>
          <a:xfrm>
            <a:off x="924120" y="0"/>
            <a:ext cx="2258640" cy="6855120"/>
          </a:xfrm>
          <a:custGeom>
            <a:avLst/>
            <a:gdLst/>
            <a:ah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traight Connector 8"/>
          <p:cNvSpPr/>
          <p:nvPr/>
        </p:nvSpPr>
        <p:spPr>
          <a:xfrm>
            <a:off x="1920240" y="2175840"/>
            <a:ext cx="8770320" cy="360"/>
          </a:xfrm>
          <a:prstGeom prst="line">
            <a:avLst/>
          </a:prstGeom>
          <a:ln w="2540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"/>
          <p:cNvSpPr/>
          <p:nvPr/>
        </p:nvSpPr>
        <p:spPr>
          <a:xfrm>
            <a:off x="360" y="0"/>
            <a:ext cx="12188880" cy="685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icture 3"/>
          <p:cNvSpPr/>
          <p:nvPr/>
        </p:nvSpPr>
        <p:spPr>
          <a:xfrm>
            <a:off x="4487400" y="0"/>
            <a:ext cx="7701840" cy="6874920"/>
          </a:xfrm>
          <a:custGeom>
            <a:avLst/>
            <a:gdLst/>
            <a:ah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Freeform: Shape 10"/>
          <p:cNvSpPr/>
          <p:nvPr/>
        </p:nvSpPr>
        <p:spPr>
          <a:xfrm>
            <a:off x="0" y="0"/>
            <a:ext cx="7472880" cy="6855120"/>
          </a:xfrm>
          <a:custGeom>
            <a:avLst/>
            <a:gdLst/>
            <a:ahLst/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Freeform: Shape 12"/>
          <p:cNvSpPr/>
          <p:nvPr/>
        </p:nvSpPr>
        <p:spPr>
          <a:xfrm>
            <a:off x="0" y="0"/>
            <a:ext cx="7280280" cy="6855120"/>
          </a:xfrm>
          <a:custGeom>
            <a:avLst/>
            <a:gdLst/>
            <a:ahLst/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Freeform: Shape 14"/>
          <p:cNvSpPr/>
          <p:nvPr/>
        </p:nvSpPr>
        <p:spPr>
          <a:xfrm>
            <a:off x="5198400" y="0"/>
            <a:ext cx="2526840" cy="6855120"/>
          </a:xfrm>
          <a:custGeom>
            <a:avLst/>
            <a:gdLst/>
            <a:ah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1840" y="1355040"/>
            <a:ext cx="6664320" cy="10868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p>
            <a:pPr algn="ctr">
              <a:lnSpc>
                <a:spcPct val="120000"/>
              </a:lnSpc>
            </a:pPr>
            <a:r>
              <a:rPr b="1" lang="pt-BR" sz="2800" spc="128" strike="noStrike">
                <a:solidFill>
                  <a:srgbClr val="262626"/>
                </a:solidFill>
                <a:latin typeface="Times New Roman"/>
              </a:rPr>
              <a:t>Bootcamp Accenture</a:t>
            </a:r>
            <a:br/>
            <a:r>
              <a:rPr b="1" lang="pt-BR" sz="2800" spc="128" strike="noStrike">
                <a:solidFill>
                  <a:srgbClr val="262626"/>
                </a:solidFill>
                <a:latin typeface="Times New Roman"/>
              </a:rPr>
              <a:t>Residência de Software 2021.2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51760" y="2986560"/>
            <a:ext cx="5608800" cy="31100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t">
            <a:normAutofit/>
          </a:bodyPr>
          <a:p>
            <a:pPr>
              <a:lnSpc>
                <a:spcPct val="130000"/>
              </a:lnSpc>
              <a:spcBef>
                <a:spcPts val="930"/>
              </a:spcBef>
              <a:tabLst>
                <a:tab algn="l" pos="0"/>
              </a:tabLst>
            </a:pPr>
            <a:r>
              <a:rPr b="0" lang="pt-BR" sz="1600" spc="128" strike="noStrike">
                <a:solidFill>
                  <a:srgbClr val="262626"/>
                </a:solidFill>
                <a:latin typeface="Times New Roman"/>
              </a:rPr>
              <a:t>Instituição: UNIT Universidade Tiradentes</a:t>
            </a:r>
            <a:br/>
            <a:r>
              <a:rPr b="0" lang="pt-BR" sz="1600" spc="128" strike="noStrike">
                <a:solidFill>
                  <a:srgbClr val="262626"/>
                </a:solidFill>
                <a:latin typeface="Times New Roman"/>
              </a:rPr>
              <a:t>Curso: Análise e Desenvolvimento de Sistemas</a:t>
            </a:r>
            <a:br/>
            <a:r>
              <a:rPr b="0" lang="pt-BR" sz="1600" spc="128" strike="noStrike">
                <a:solidFill>
                  <a:srgbClr val="262626"/>
                </a:solidFill>
                <a:latin typeface="Times New Roman"/>
              </a:rPr>
              <a:t>Instrutor: Júlio César Vieira Ferreira</a:t>
            </a:r>
            <a:br/>
            <a:r>
              <a:rPr b="0" lang="pt-BR" sz="1600" spc="128" strike="noStrike">
                <a:solidFill>
                  <a:srgbClr val="262626"/>
                </a:solidFill>
                <a:latin typeface="Times New Roman"/>
              </a:rPr>
              <a:t>Turma: 4º Período - Noite</a:t>
            </a:r>
            <a:br/>
            <a:endParaRPr b="0" lang="pt-BR" sz="16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930"/>
              </a:spcBef>
              <a:tabLst>
                <a:tab algn="l" pos="0"/>
              </a:tabLst>
            </a:pPr>
            <a:r>
              <a:rPr b="0" lang="pt-BR" sz="1600" spc="128" strike="noStrike">
                <a:solidFill>
                  <a:srgbClr val="262626"/>
                </a:solidFill>
                <a:latin typeface="Times New Roman"/>
              </a:rPr>
              <a:t>Grupo:</a:t>
            </a:r>
            <a:br/>
            <a:r>
              <a:rPr b="0" lang="pt-BR" sz="1600" spc="128" strike="noStrike">
                <a:solidFill>
                  <a:srgbClr val="262626"/>
                </a:solidFill>
                <a:latin typeface="Times New Roman"/>
              </a:rPr>
              <a:t>Auriclecio Marques Pereira</a:t>
            </a:r>
            <a:br/>
            <a:r>
              <a:rPr b="0" lang="pt-BR" sz="1600" spc="128" strike="noStrike">
                <a:solidFill>
                  <a:srgbClr val="262626"/>
                </a:solidFill>
                <a:latin typeface="Times New Roman"/>
              </a:rPr>
              <a:t>Arthur de Oliveira Ávila</a:t>
            </a:r>
            <a:br/>
            <a:r>
              <a:rPr b="0" lang="pt-BR" sz="1600" spc="128" strike="noStrike">
                <a:solidFill>
                  <a:srgbClr val="262626"/>
                </a:solidFill>
                <a:latin typeface="Times New Roman"/>
              </a:rPr>
              <a:t>Edson Ramos da Silva Filho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866960" y="1080000"/>
            <a:ext cx="8767800" cy="6735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p>
            <a:pPr algn="ctr">
              <a:lnSpc>
                <a:spcPct val="130000"/>
              </a:lnSpc>
            </a:pPr>
            <a:r>
              <a:rPr b="1" lang="pt-BR" sz="2800" spc="128" strike="noStrike">
                <a:solidFill>
                  <a:srgbClr val="000000"/>
                </a:solidFill>
                <a:latin typeface="Times New Roman"/>
              </a:rPr>
              <a:t>Desafio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0" name="CaixaDeTexto 4"/>
          <p:cNvSpPr/>
          <p:nvPr/>
        </p:nvSpPr>
        <p:spPr>
          <a:xfrm>
            <a:off x="1360800" y="2557440"/>
            <a:ext cx="960084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Com a problemática da pandemia instaurada pelo Coronavírus, as empresas, após início gradual das atividades presenciais perceberam que suas instalações físicas, como salas e escritórios, eventualmente podiam encontrar-se com quantidade de funcionários acima do permitido pelo protocolo de convivência e sanitário definido pela OMS, ou com quantidades bem abaixo. Ambas as situações são indesejadas pelas empresas gerando transtornos, como ociosidade dos espaços físicos, deslocamento desnecessário de funcionários para o trabalho, ou mesmo, paliativos com permuta de funcionários entre salas e setores.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866960" y="1080000"/>
            <a:ext cx="8767800" cy="6735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p>
            <a:pPr algn="ctr">
              <a:lnSpc>
                <a:spcPct val="130000"/>
              </a:lnSpc>
            </a:pPr>
            <a:r>
              <a:rPr b="1" lang="pt-BR" sz="2800" spc="128" strike="noStrike">
                <a:solidFill>
                  <a:srgbClr val="000000"/>
                </a:solidFill>
                <a:latin typeface="Times New Roman"/>
              </a:rPr>
              <a:t>Solução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2" name="CaixaDeTexto 2"/>
          <p:cNvSpPr/>
          <p:nvPr/>
        </p:nvSpPr>
        <p:spPr>
          <a:xfrm>
            <a:off x="1360800" y="2557440"/>
            <a:ext cx="96008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Desenvolver uma plataforma que gerencie os agendamentos das salas das empresas de forma que os problemas citados anteriormente possam ser evitados. A aplicação deve ser intuitiva e controlar todo o fluxo de alocações dos funcionários entre salas, departamentos e dias da semana, conforme regras de negócio definidas pela empresa utilizadora da ferramenta e pelos protocolos de convivência e sanitários definidos pela OMS.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866960" y="1080000"/>
            <a:ext cx="8767800" cy="6735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p>
            <a:pPr algn="ctr">
              <a:lnSpc>
                <a:spcPct val="130000"/>
              </a:lnSpc>
            </a:pPr>
            <a:r>
              <a:rPr b="1" lang="pt-BR" sz="2800" spc="128" strike="noStrike">
                <a:solidFill>
                  <a:srgbClr val="000000"/>
                </a:solidFill>
                <a:latin typeface="Times New Roman"/>
              </a:rPr>
              <a:t>Regras de Negócio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4" name="CaixaDeTexto 6"/>
          <p:cNvSpPr/>
          <p:nvPr/>
        </p:nvSpPr>
        <p:spPr>
          <a:xfrm>
            <a:off x="1017720" y="2700000"/>
            <a:ext cx="996084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→ </a:t>
            </a:r>
            <a:r>
              <a:rPr b="0" lang="pt-BR" sz="24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Somente será permitido ao funcionário realizar no máximo 02 (dois) agendamentos por semana;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→ </a:t>
            </a:r>
            <a:r>
              <a:rPr b="0" lang="pt-BR" sz="24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Será limitada a quantidade de colaboradores em até um funcionário por 3,14m² da área da sala, conforme orientação do protocolo de convivência e sanitário da OMS;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→ </a:t>
            </a:r>
            <a:r>
              <a:rPr b="0" lang="pt-BR" sz="24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Cada agendamento cadastrado terá validade até às 18:00h de cada dia útil, sendo excluído da aplicação após este horário;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→ </a:t>
            </a:r>
            <a:r>
              <a:rPr b="0" lang="pt-BR" sz="24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Somente será permitido ao funcionário agendar uma sala do departamento ao qual ele pertence.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866960" y="1080000"/>
            <a:ext cx="8767800" cy="6735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p>
            <a:pPr algn="ctr">
              <a:lnSpc>
                <a:spcPct val="130000"/>
              </a:lnSpc>
            </a:pPr>
            <a:r>
              <a:rPr b="1" lang="pt-BR" sz="2800" spc="128" strike="noStrike">
                <a:solidFill>
                  <a:srgbClr val="000000"/>
                </a:solidFill>
                <a:latin typeface="Times New Roman"/>
              </a:rPr>
              <a:t>eam</a:t>
            </a:r>
            <a:br/>
            <a:r>
              <a:rPr b="1" lang="pt-BR" sz="2800" spc="128" strike="noStrike">
                <a:solidFill>
                  <a:srgbClr val="000000"/>
                </a:solidFill>
                <a:latin typeface="Times New Roman"/>
              </a:rPr>
              <a:t>Employee Access Manager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6" name="CaixaDeTexto 7"/>
          <p:cNvSpPr/>
          <p:nvPr/>
        </p:nvSpPr>
        <p:spPr>
          <a:xfrm>
            <a:off x="1017720" y="2700000"/>
            <a:ext cx="9960840" cy="33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865240" y="2520000"/>
            <a:ext cx="7018560" cy="379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984040" y="457560"/>
            <a:ext cx="5979240" cy="9806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rmAutofit/>
          </a:bodyPr>
          <a:p>
            <a:pPr algn="ctr">
              <a:lnSpc>
                <a:spcPct val="130000"/>
              </a:lnSpc>
            </a:pPr>
            <a:r>
              <a:rPr b="1" lang="pt-BR" sz="2800" spc="128" strike="noStrike">
                <a:solidFill>
                  <a:srgbClr val="000000"/>
                </a:solidFill>
                <a:latin typeface="Times New Roman"/>
              </a:rPr>
              <a:t>Tecnologias e Ferramentas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9" name="CaixaDeTexto 4"/>
          <p:cNvSpPr/>
          <p:nvPr/>
        </p:nvSpPr>
        <p:spPr>
          <a:xfrm>
            <a:off x="1620000" y="2084040"/>
            <a:ext cx="9291960" cy="11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br/>
            <a:r>
              <a:rPr b="0" lang="pt-BR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Existem três novas categorias, quatro categorias com alterações de nomenclatura e escopo e alguma consolidação  no Top 10 para 2021.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9720000" y="4860000"/>
            <a:ext cx="1176480" cy="117648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4115160" y="2880000"/>
            <a:ext cx="1463400" cy="117036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6840000" y="2880000"/>
            <a:ext cx="1258560" cy="125856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4"/>
          <a:stretch/>
        </p:blipFill>
        <p:spPr>
          <a:xfrm>
            <a:off x="3780000" y="4860000"/>
            <a:ext cx="2026080" cy="101232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5"/>
          <a:stretch/>
        </p:blipFill>
        <p:spPr>
          <a:xfrm>
            <a:off x="1080000" y="4860000"/>
            <a:ext cx="1927440" cy="108360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6"/>
          <a:stretch/>
        </p:blipFill>
        <p:spPr>
          <a:xfrm>
            <a:off x="9023760" y="2880000"/>
            <a:ext cx="1954800" cy="112284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7"/>
          <a:stretch/>
        </p:blipFill>
        <p:spPr>
          <a:xfrm>
            <a:off x="6660000" y="4860000"/>
            <a:ext cx="2292480" cy="116676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8"/>
          <a:stretch/>
        </p:blipFill>
        <p:spPr>
          <a:xfrm>
            <a:off x="1080000" y="2880000"/>
            <a:ext cx="2186640" cy="115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05000" y="720000"/>
            <a:ext cx="5979240" cy="7182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rmAutofit fontScale="93000"/>
          </a:bodyPr>
          <a:p>
            <a:pPr algn="ctr">
              <a:lnSpc>
                <a:spcPct val="130000"/>
              </a:lnSpc>
            </a:pPr>
            <a:r>
              <a:rPr b="1" lang="pt-BR" sz="2800" spc="128" strike="noStrike">
                <a:solidFill>
                  <a:srgbClr val="000000"/>
                </a:solidFill>
                <a:latin typeface="Times New Roman"/>
              </a:rPr>
              <a:t>Dificuldades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9" name="CaixaDeTexto 1"/>
          <p:cNvSpPr/>
          <p:nvPr/>
        </p:nvSpPr>
        <p:spPr>
          <a:xfrm>
            <a:off x="1686240" y="2444040"/>
            <a:ext cx="9111960" cy="35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  </a:t>
            </a:r>
            <a:r>
              <a:rPr b="0" lang="pt-BR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Diferentes níveis de conhecimento técnico dos componentes do grupo;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 </a:t>
            </a:r>
            <a:r>
              <a:rPr b="0" lang="pt-BR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Diferentes níveis de comprometimento dos componentes do grupo;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 </a:t>
            </a:r>
            <a:r>
              <a:rPr b="0" lang="pt-BR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Pouco tempo para estudar, entender e absorver as novas tecnologias.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05000" y="956520"/>
            <a:ext cx="5979240" cy="7275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rmAutofit fontScale="38000"/>
          </a:bodyPr>
          <a:p>
            <a:pPr algn="ctr">
              <a:lnSpc>
                <a:spcPct val="100000"/>
              </a:lnSpc>
            </a:pPr>
            <a:r>
              <a:rPr b="0" lang="pt-BR" sz="8800" spc="-1" strike="noStrike">
                <a:latin typeface="Arial"/>
              </a:rPr>
              <a:t>  </a:t>
            </a:r>
            <a:r>
              <a:rPr b="1" lang="pt-BR" sz="8000" spc="-1" strike="noStrike">
                <a:latin typeface="Times New Roman"/>
              </a:rPr>
              <a:t> </a:t>
            </a:r>
            <a:r>
              <a:rPr b="1" lang="pt-BR" sz="8000" spc="-1" strike="noStrike">
                <a:latin typeface="Times New Roman"/>
              </a:rPr>
              <a:t>Apresentação da aplicação</a:t>
            </a:r>
            <a:endParaRPr b="0" lang="pt-BR" sz="8000" spc="-1" strike="noStrike">
              <a:latin typeface="Arial"/>
            </a:endParaRPr>
          </a:p>
        </p:txBody>
      </p:sp>
      <p:sp>
        <p:nvSpPr>
          <p:cNvPr id="111" name="CaixaDeTexto 5"/>
          <p:cNvSpPr/>
          <p:nvPr/>
        </p:nvSpPr>
        <p:spPr>
          <a:xfrm>
            <a:off x="3600000" y="3586680"/>
            <a:ext cx="53985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</a:t>
            </a:r>
            <a:r>
              <a:rPr b="0" lang="pt-BR" sz="5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Vídeo</a:t>
            </a:r>
            <a:endParaRPr b="0" lang="pt-BR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05000" y="956520"/>
            <a:ext cx="5979240" cy="7275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rmAutofit fontScale="39000"/>
          </a:bodyPr>
          <a:p>
            <a:pPr algn="ctr">
              <a:lnSpc>
                <a:spcPct val="100000"/>
              </a:lnSpc>
            </a:pPr>
            <a:r>
              <a:rPr b="0" lang="pt-BR" sz="8800" spc="-1" strike="noStrike">
                <a:latin typeface="Arial"/>
              </a:rPr>
              <a:t>   </a:t>
            </a:r>
            <a:endParaRPr b="0" lang="pt-BR" sz="8800" spc="-1" strike="noStrike">
              <a:latin typeface="Arial"/>
            </a:endParaRPr>
          </a:p>
        </p:txBody>
      </p:sp>
      <p:sp>
        <p:nvSpPr>
          <p:cNvPr id="113" name="CaixaDeTexto 3"/>
          <p:cNvSpPr/>
          <p:nvPr/>
        </p:nvSpPr>
        <p:spPr>
          <a:xfrm>
            <a:off x="4680000" y="3420000"/>
            <a:ext cx="29916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Obrigado</a:t>
            </a:r>
            <a:endParaRPr b="0" lang="pt-BR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2831"/>
      </a:dk2>
      <a:lt2>
        <a:srgbClr val="f0f3f1"/>
      </a:lt2>
      <a:accent1>
        <a:srgbClr val="e729cf"/>
      </a:accent1>
      <a:accent2>
        <a:srgbClr val="9d17d5"/>
      </a:accent2>
      <a:accent3>
        <a:srgbClr val="6029e7"/>
      </a:accent3>
      <a:accent4>
        <a:srgbClr val="2b41d8"/>
      </a:accent4>
      <a:accent5>
        <a:srgbClr val="2990e7"/>
      </a:accent5>
      <a:accent6>
        <a:srgbClr val="15bec5"/>
      </a:accent6>
      <a:hlink>
        <a:srgbClr val="3f6f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2831"/>
      </a:dk2>
      <a:lt2>
        <a:srgbClr val="f0f3f1"/>
      </a:lt2>
      <a:accent1>
        <a:srgbClr val="e729cf"/>
      </a:accent1>
      <a:accent2>
        <a:srgbClr val="9d17d5"/>
      </a:accent2>
      <a:accent3>
        <a:srgbClr val="6029e7"/>
      </a:accent3>
      <a:accent4>
        <a:srgbClr val="2b41d8"/>
      </a:accent4>
      <a:accent5>
        <a:srgbClr val="2990e7"/>
      </a:accent5>
      <a:accent6>
        <a:srgbClr val="15bec5"/>
      </a:accent6>
      <a:hlink>
        <a:srgbClr val="3f6f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Application>LibreOffice/7.2.1.2$Windows_X86_64 LibreOffice_project/87b77fad49947c1441b67c559c339af8f3517e22</Application>
  <AppVersion>15.0000</AppVersion>
  <Words>467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2021-10-17T18:03:54Z</dcterms:created>
  <dc:creator>ARTHUR DE OLIVEIRA AVILA</dc:creator>
  <dc:description/>
  <dc:language>pt-BR</dc:language>
  <cp:lastModifiedBy/>
  <dcterms:modified xsi:type="dcterms:W3CDTF">2021-11-22T16:51:05Z</dcterms:modified>
  <cp:revision>40</cp:revision>
  <dc:subject/>
  <dc:title>Grupo A5 - Insecure Direct Object References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