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935" y="601025"/>
            <a:ext cx="4919929" cy="817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76392" y="2966338"/>
            <a:ext cx="316229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4686"/>
            <a:ext cx="2640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95" dirty="0">
                <a:solidFill>
                  <a:srgbClr val="22373A"/>
                </a:solidFill>
                <a:latin typeface="Trebuchet MS"/>
                <a:cs typeface="Trebuchet MS"/>
              </a:rPr>
              <a:t>Лабораторная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работа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11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612589"/>
            <a:ext cx="3185795" cy="67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Мажитов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000" spc="60" dirty="0">
                <a:solidFill>
                  <a:srgbClr val="22373A"/>
                </a:solidFill>
                <a:latin typeface="Georgia"/>
                <a:cs typeface="Georgia"/>
              </a:rPr>
              <a:t>М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А.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r>
              <a:rPr lang="ru-RU" sz="1000" spc="70" dirty="0">
                <a:solidFill>
                  <a:srgbClr val="22373A"/>
                </a:solidFill>
                <a:latin typeface="Georgia"/>
                <a:cs typeface="Georgia"/>
              </a:rPr>
              <a:t>5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000" spc="75" dirty="0">
                <a:solidFill>
                  <a:srgbClr val="22373A"/>
                </a:solidFill>
                <a:latin typeface="Georgia"/>
                <a:cs typeface="Georgia"/>
              </a:rPr>
              <a:t>мая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202</a:t>
            </a:r>
            <a:r>
              <a:rPr lang="ru-RU" sz="1000" spc="60" dirty="0">
                <a:solidFill>
                  <a:srgbClr val="22373A"/>
                </a:solidFill>
                <a:latin typeface="Georgia"/>
                <a:cs typeface="Georgia"/>
              </a:rPr>
              <a:t>4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Российский 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университет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дружбы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45" dirty="0">
                <a:solidFill>
                  <a:srgbClr val="22373A"/>
                </a:solidFill>
                <a:latin typeface="Georgia"/>
                <a:cs typeface="Georgia"/>
              </a:rPr>
              <a:t>народов,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Москва,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Россия</a:t>
            </a:r>
            <a:endParaRPr sz="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1</a:t>
            </a:fld>
            <a:r>
              <a:rPr spc="75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36039"/>
            <a:ext cx="4989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6.</a:t>
            </a:r>
            <a:r>
              <a:rPr sz="1100" spc="2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Запустив,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получим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log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файл,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при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помощи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которого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можем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построить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изменения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задержки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очереди.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0894" y="2931419"/>
            <a:ext cx="3238500" cy="1746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8: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изменения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задержки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очереди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10</a:t>
            </a:fld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/15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3EA44A-FC70-4A1D-9C2D-62F754AE77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0842" y="1002894"/>
            <a:ext cx="2438400" cy="175156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224655" cy="5080"/>
            </a:xfrm>
            <a:custGeom>
              <a:avLst/>
              <a:gdLst/>
              <a:ahLst/>
              <a:cxnLst/>
              <a:rect l="l" t="t" r="r" b="b"/>
              <a:pathLst>
                <a:path w="4224655" h="5079">
                  <a:moveTo>
                    <a:pt x="0" y="5060"/>
                  </a:moveTo>
                  <a:lnTo>
                    <a:pt x="0" y="0"/>
                  </a:lnTo>
                  <a:lnTo>
                    <a:pt x="4224077" y="0"/>
                  </a:lnTo>
                  <a:lnTo>
                    <a:pt x="422407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pc="95" dirty="0"/>
              <a:t>7.</a:t>
            </a:r>
            <a:r>
              <a:rPr spc="285" dirty="0"/>
              <a:t> </a:t>
            </a:r>
            <a:r>
              <a:rPr spc="80" dirty="0"/>
              <a:t>Посчитаем</a:t>
            </a:r>
            <a:r>
              <a:rPr spc="90" dirty="0"/>
              <a:t> задержку</a:t>
            </a:r>
            <a:r>
              <a:rPr spc="85" dirty="0"/>
              <a:t> </a:t>
            </a:r>
            <a:r>
              <a:rPr spc="40" dirty="0"/>
              <a:t>в</a:t>
            </a:r>
            <a:r>
              <a:rPr spc="90" dirty="0"/>
              <a:t> </a:t>
            </a:r>
            <a:r>
              <a:rPr spc="65" dirty="0"/>
              <a:t>действительных</a:t>
            </a:r>
            <a:r>
              <a:rPr spc="85" dirty="0"/>
              <a:t> </a:t>
            </a:r>
            <a:r>
              <a:rPr spc="70" dirty="0"/>
              <a:t>значениях.</a:t>
            </a:r>
            <a:r>
              <a:rPr spc="90" dirty="0"/>
              <a:t> </a:t>
            </a:r>
            <a:r>
              <a:rPr spc="125" dirty="0"/>
              <a:t>С</a:t>
            </a:r>
            <a:r>
              <a:rPr spc="85" dirty="0"/>
              <a:t> </a:t>
            </a:r>
            <a:r>
              <a:rPr spc="60" dirty="0"/>
              <a:t>помощью </a:t>
            </a:r>
            <a:r>
              <a:rPr spc="-250" dirty="0"/>
              <a:t> </a:t>
            </a:r>
            <a:r>
              <a:rPr spc="65" dirty="0"/>
              <a:t>палитры</a:t>
            </a:r>
            <a:r>
              <a:rPr spc="75" dirty="0"/>
              <a:t> </a:t>
            </a:r>
            <a:r>
              <a:rPr spc="65" dirty="0"/>
              <a:t>Monitoring</a:t>
            </a:r>
            <a:r>
              <a:rPr spc="80" dirty="0"/>
              <a:t> </a:t>
            </a:r>
            <a:r>
              <a:rPr spc="65" dirty="0"/>
              <a:t>выбираем</a:t>
            </a:r>
            <a:r>
              <a:rPr spc="80" dirty="0"/>
              <a:t> </a:t>
            </a:r>
            <a:r>
              <a:rPr spc="75" dirty="0"/>
              <a:t>Data </a:t>
            </a:r>
            <a:r>
              <a:rPr spc="70" dirty="0"/>
              <a:t>Call</a:t>
            </a:r>
            <a:r>
              <a:rPr spc="80" dirty="0"/>
              <a:t> </a:t>
            </a:r>
            <a:r>
              <a:rPr spc="50" dirty="0"/>
              <a:t>и</a:t>
            </a:r>
            <a:r>
              <a:rPr spc="80" dirty="0"/>
              <a:t> </a:t>
            </a:r>
            <a:r>
              <a:rPr spc="75" dirty="0"/>
              <a:t>устанавливаем</a:t>
            </a:r>
            <a:r>
              <a:rPr spc="80" dirty="0"/>
              <a:t> </a:t>
            </a:r>
            <a:r>
              <a:rPr spc="75" dirty="0"/>
              <a:t>на </a:t>
            </a:r>
            <a:r>
              <a:rPr spc="80" dirty="0"/>
              <a:t> переходе</a:t>
            </a:r>
            <a:r>
              <a:rPr spc="75" dirty="0"/>
              <a:t> Start.</a:t>
            </a:r>
            <a:r>
              <a:rPr spc="80" dirty="0"/>
              <a:t> </a:t>
            </a:r>
            <a:r>
              <a:rPr spc="65" dirty="0"/>
              <a:t>Появившийся</a:t>
            </a:r>
            <a:r>
              <a:rPr spc="80" dirty="0"/>
              <a:t> </a:t>
            </a:r>
            <a:r>
              <a:rPr spc="40" dirty="0"/>
              <a:t>в</a:t>
            </a:r>
            <a:r>
              <a:rPr spc="80" dirty="0"/>
              <a:t> </a:t>
            </a:r>
            <a:r>
              <a:rPr spc="75" dirty="0"/>
              <a:t>меню</a:t>
            </a:r>
            <a:r>
              <a:rPr spc="80" dirty="0"/>
              <a:t> </a:t>
            </a:r>
            <a:r>
              <a:rPr spc="65" dirty="0"/>
              <a:t>монитор</a:t>
            </a:r>
            <a:r>
              <a:rPr spc="80" dirty="0"/>
              <a:t> </a:t>
            </a:r>
            <a:r>
              <a:rPr spc="70" dirty="0"/>
              <a:t>называем</a:t>
            </a:r>
            <a:r>
              <a:rPr spc="75" dirty="0"/>
              <a:t> </a:t>
            </a:r>
            <a:r>
              <a:rPr spc="85" dirty="0"/>
              <a:t>Queue </a:t>
            </a:r>
            <a:r>
              <a:rPr spc="-250" dirty="0"/>
              <a:t> </a:t>
            </a:r>
            <a:r>
              <a:rPr spc="70" dirty="0"/>
              <a:t>Delay</a:t>
            </a:r>
            <a:r>
              <a:rPr spc="75" dirty="0"/>
              <a:t> </a:t>
            </a:r>
            <a:r>
              <a:rPr spc="65" dirty="0"/>
              <a:t>Real.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88" y="1519930"/>
            <a:ext cx="2519805" cy="79242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4150" y="2383908"/>
            <a:ext cx="3651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9: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Функция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Observer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монитора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Queue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Delay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Real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90" dirty="0">
                <a:solidFill>
                  <a:srgbClr val="22373A"/>
                </a:solidFill>
                <a:latin typeface="Georgia"/>
                <a:cs typeface="Georgia"/>
              </a:rPr>
              <a:t>11</a:t>
            </a:fld>
            <a:r>
              <a:rPr sz="800" spc="90" dirty="0">
                <a:solidFill>
                  <a:srgbClr val="22373A"/>
                </a:solidFill>
                <a:latin typeface="Georgia"/>
                <a:cs typeface="Georgia"/>
              </a:rPr>
              <a:t>/15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76" y="0"/>
                  </a:lnTo>
                  <a:lnTo>
                    <a:pt x="46080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36039"/>
            <a:ext cx="4989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8.</a:t>
            </a:r>
            <a:r>
              <a:rPr sz="1100" spc="2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Запустив,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получим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log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файл,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при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помощи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которого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можем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построить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изменения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задержки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очереди.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6875" y="2924485"/>
            <a:ext cx="3326765" cy="1746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70" dirty="0">
                <a:solidFill>
                  <a:srgbClr val="22373A"/>
                </a:solidFill>
                <a:latin typeface="Trebuchet MS"/>
                <a:cs typeface="Trebuchet MS"/>
              </a:rPr>
              <a:t>10: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изменения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задержки </a:t>
            </a:r>
            <a:r>
              <a:rPr sz="10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очереди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70" dirty="0">
                <a:solidFill>
                  <a:srgbClr val="22373A"/>
                </a:solidFill>
                <a:latin typeface="Georgia"/>
                <a:cs typeface="Georgia"/>
              </a:rPr>
              <a:t>12</a:t>
            </a:fld>
            <a:r>
              <a:rPr sz="800" spc="70" dirty="0">
                <a:solidFill>
                  <a:srgbClr val="22373A"/>
                </a:solidFill>
                <a:latin typeface="Georgia"/>
                <a:cs typeface="Georgia"/>
              </a:rPr>
              <a:t>/15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E7C02A-C055-474A-BE17-68E4204C96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8139" y="936625"/>
            <a:ext cx="2503805" cy="177457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992370" cy="5080"/>
            </a:xfrm>
            <a:custGeom>
              <a:avLst/>
              <a:gdLst/>
              <a:ahLst/>
              <a:cxnLst/>
              <a:rect l="l" t="t" r="r" b="b"/>
              <a:pathLst>
                <a:path w="4992370" h="5079">
                  <a:moveTo>
                    <a:pt x="0" y="5060"/>
                  </a:moveTo>
                  <a:lnTo>
                    <a:pt x="0" y="0"/>
                  </a:lnTo>
                  <a:lnTo>
                    <a:pt x="4992075" y="0"/>
                  </a:lnTo>
                  <a:lnTo>
                    <a:pt x="49920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243314"/>
            <a:ext cx="5020945" cy="81724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9.</a:t>
            </a:r>
            <a:r>
              <a:rPr sz="1100" spc="2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Посчитаем,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сколько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раз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задержка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превысила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заданное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значение.</a:t>
            </a:r>
            <a:endParaRPr sz="1100">
              <a:latin typeface="Georgia"/>
              <a:cs typeface="Georgia"/>
            </a:endParaRPr>
          </a:p>
          <a:p>
            <a:pPr marL="213995">
              <a:lnSpc>
                <a:spcPct val="100000"/>
              </a:lnSpc>
              <a:spcBef>
                <a:spcPts val="235"/>
              </a:spcBef>
            </a:pPr>
            <a:r>
              <a:rPr sz="1100" spc="125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помощью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палит-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ры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Monitoring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выбираем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Data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Call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endParaRPr sz="1100">
              <a:latin typeface="Georgia"/>
              <a:cs typeface="Georgia"/>
            </a:endParaRPr>
          </a:p>
          <a:p>
            <a:pPr marL="209550" marR="32384" indent="4445">
              <a:lnSpc>
                <a:spcPct val="118000"/>
              </a:lnSpc>
            </a:pP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устанавливаем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переходе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Start.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Монитор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называем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Long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Delay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Time.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70" dirty="0">
                <a:solidFill>
                  <a:srgbClr val="22373A"/>
                </a:solidFill>
                <a:latin typeface="Georgia"/>
                <a:cs typeface="Georgia"/>
              </a:rPr>
              <a:t>13</a:t>
            </a:fld>
            <a:r>
              <a:rPr sz="800" spc="70" dirty="0">
                <a:solidFill>
                  <a:srgbClr val="22373A"/>
                </a:solidFill>
                <a:latin typeface="Georgia"/>
                <a:cs typeface="Georgia"/>
              </a:rPr>
              <a:t>/15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376545" cy="5080"/>
            </a:xfrm>
            <a:custGeom>
              <a:avLst/>
              <a:gdLst/>
              <a:ahLst/>
              <a:cxnLst/>
              <a:rect l="l" t="t" r="r" b="b"/>
              <a:pathLst>
                <a:path w="5376545" h="5079">
                  <a:moveTo>
                    <a:pt x="0" y="5060"/>
                  </a:moveTo>
                  <a:lnTo>
                    <a:pt x="0" y="0"/>
                  </a:lnTo>
                  <a:lnTo>
                    <a:pt x="5376074" y="0"/>
                  </a:lnTo>
                  <a:lnTo>
                    <a:pt x="53760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4784" y="436039"/>
            <a:ext cx="5078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>
              <a:lnSpc>
                <a:spcPct val="118000"/>
              </a:lnSpc>
              <a:spcBef>
                <a:spcPts val="100"/>
              </a:spcBef>
            </a:pP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10.</a:t>
            </a:r>
            <a:r>
              <a:rPr sz="1100" spc="2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Запустив,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получим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log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файл,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при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помощи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которого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можем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построить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изменения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задержки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очереди.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6875" y="2928485"/>
            <a:ext cx="3326765" cy="1746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70" dirty="0">
                <a:solidFill>
                  <a:srgbClr val="22373A"/>
                </a:solidFill>
                <a:latin typeface="Trebuchet MS"/>
                <a:cs typeface="Trebuchet MS"/>
              </a:rPr>
              <a:t>11: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изменения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задержки </a:t>
            </a:r>
            <a:r>
              <a:rPr sz="10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очереди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70" dirty="0">
                <a:solidFill>
                  <a:srgbClr val="22373A"/>
                </a:solidFill>
                <a:latin typeface="Georgia"/>
                <a:cs typeface="Georgia"/>
              </a:rPr>
              <a:t>14</a:t>
            </a:fld>
            <a:r>
              <a:rPr sz="800" spc="70" dirty="0">
                <a:solidFill>
                  <a:srgbClr val="22373A"/>
                </a:solidFill>
                <a:latin typeface="Georgia"/>
                <a:cs typeface="Georgia"/>
              </a:rPr>
              <a:t>/15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432DF4-57DB-41A9-B7A3-965621527B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4631" y="937134"/>
            <a:ext cx="2438400" cy="186588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204" dirty="0">
                <a:solidFill>
                  <a:srgbClr val="F9F9F9"/>
                </a:solidFill>
                <a:latin typeface="Trebuchet MS"/>
                <a:cs typeface="Trebuchet MS"/>
              </a:rPr>
              <a:t>Выводы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25826"/>
            <a:ext cx="40119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Во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время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выполнения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лабораторной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работы,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я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провел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моделирование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M|M|1.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75" dirty="0">
                <a:solidFill>
                  <a:srgbClr val="22373A"/>
                </a:solidFill>
                <a:latin typeface="Georgia"/>
                <a:cs typeface="Georgia"/>
              </a:rPr>
              <a:t>15</a:t>
            </a:fld>
            <a:r>
              <a:rPr sz="800" spc="75" dirty="0">
                <a:solidFill>
                  <a:srgbClr val="22373A"/>
                </a:solidFill>
                <a:latin typeface="Georgia"/>
                <a:cs typeface="Georgia"/>
              </a:rPr>
              <a:t>/15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Цель</a:t>
            </a:r>
            <a:r>
              <a:rPr spc="-1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768350" cy="5080"/>
            </a:xfrm>
            <a:custGeom>
              <a:avLst/>
              <a:gdLst/>
              <a:ahLst/>
              <a:cxnLst/>
              <a:rect l="l" t="t" r="r" b="b"/>
              <a:pathLst>
                <a:path w="768350" h="5079">
                  <a:moveTo>
                    <a:pt x="0" y="5060"/>
                  </a:moveTo>
                  <a:lnTo>
                    <a:pt x="0" y="0"/>
                  </a:lnTo>
                  <a:lnTo>
                    <a:pt x="767997" y="0"/>
                  </a:lnTo>
                  <a:lnTo>
                    <a:pt x="767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29941"/>
            <a:ext cx="4968875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">
              <a:lnSpc>
                <a:spcPct val="118000"/>
              </a:lnSpc>
              <a:spcBef>
                <a:spcPts val="100"/>
              </a:spcBef>
            </a:pP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систему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поступает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поток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заявок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двух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типов,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распределённый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пуассоновскому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закону.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Заявки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поступают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очередь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сервера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18000"/>
              </a:lnSpc>
            </a:pP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обработку.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Дисциплина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очереди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Georgia"/>
                <a:cs typeface="Georgia"/>
              </a:rPr>
              <a:t>-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FIFO.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Если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сервер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находится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режиме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ожидания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(нет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заявок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сервере),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то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заявка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поступает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на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обработку сервером.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2</a:t>
            </a:fld>
            <a:r>
              <a:rPr spc="75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061909"/>
            <a:ext cx="1574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35" dirty="0">
                <a:solidFill>
                  <a:srgbClr val="22373A"/>
                </a:solidFill>
                <a:latin typeface="Georgia"/>
                <a:cs typeface="Georgia"/>
              </a:rPr>
              <a:t>1.</a:t>
            </a:r>
            <a:r>
              <a:rPr sz="1100" spc="25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Рисуем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граф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сети.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37" y="1355527"/>
            <a:ext cx="2519932" cy="5275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94928" y="1954648"/>
            <a:ext cx="17703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1: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Граф 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сети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модели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3</a:t>
            </a:fld>
            <a:r>
              <a:rPr spc="75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58364" y="1927225"/>
            <a:ext cx="1443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2: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Граф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Arrivals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4</a:t>
            </a:fld>
            <a:r>
              <a:rPr spc="75" dirty="0"/>
              <a:t>/15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82C7E6-C548-4276-AE68-96FC0BCC03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4141" y="958436"/>
            <a:ext cx="2971800" cy="83579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96680" y="1929540"/>
            <a:ext cx="1367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3:</a:t>
            </a:r>
            <a:r>
              <a:rPr sz="1000" b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Граф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Sevrer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5</a:t>
            </a:fld>
            <a:r>
              <a:rPr spc="75" dirty="0"/>
              <a:t>/15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6F29A7-B63F-4421-806D-9AEE1BF03B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90" y="1037429"/>
            <a:ext cx="2519903" cy="794808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0085" cy="386715"/>
            <a:chOff x="0" y="0"/>
            <a:chExt cx="5760085" cy="386715"/>
          </a:xfrm>
        </p:grpSpPr>
        <p:sp>
          <p:nvSpPr>
            <p:cNvPr id="3" name="object 3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3994" y="0"/>
                  </a:lnTo>
                  <a:lnTo>
                    <a:pt x="2303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2631" y="81481"/>
            <a:ext cx="3152140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rebuchet MS"/>
              <a:cs typeface="Trebuchet MS"/>
            </a:endParaRPr>
          </a:p>
          <a:p>
            <a:pPr marL="312420">
              <a:lnSpc>
                <a:spcPct val="100000"/>
              </a:lnSpc>
              <a:spcBef>
                <a:spcPts val="5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2.</a:t>
            </a:r>
            <a:r>
              <a:rPr sz="1100" spc="2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Зададим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декларации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модель.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5154" y="2711289"/>
            <a:ext cx="1910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4:</a:t>
            </a:r>
            <a:r>
              <a:rPr sz="1000" b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Декларации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модели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6</a:t>
            </a:fld>
            <a:r>
              <a:rPr spc="75" dirty="0"/>
              <a:t>/15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FBFEC5-3664-4947-8668-D41CDCE239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1821" y="763148"/>
            <a:ext cx="2536442" cy="184432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2688590" cy="5080"/>
            </a:xfrm>
            <a:custGeom>
              <a:avLst/>
              <a:gdLst/>
              <a:ahLst/>
              <a:cxnLst/>
              <a:rect l="l" t="t" r="r" b="b"/>
              <a:pathLst>
                <a:path w="2688590" h="5079">
                  <a:moveTo>
                    <a:pt x="0" y="5060"/>
                  </a:moveTo>
                  <a:lnTo>
                    <a:pt x="0" y="0"/>
                  </a:lnTo>
                  <a:lnTo>
                    <a:pt x="2687993" y="0"/>
                  </a:lnTo>
                  <a:lnTo>
                    <a:pt x="26879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850008"/>
            <a:ext cx="45446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3.</a:t>
            </a:r>
            <a:r>
              <a:rPr sz="1100" spc="2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Если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прокрутить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моделирование,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то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сможешь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увидеть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как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пакеты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поступают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систему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обрабатываются.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5337" y="2536825"/>
            <a:ext cx="1629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5: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Моделирование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7</a:t>
            </a:fld>
            <a:r>
              <a:rPr spc="75" dirty="0"/>
              <a:t>/15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A03D2FD-F949-4C10-B8E5-4038C66863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9116" y="1393825"/>
            <a:ext cx="2527568" cy="10773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80" y="0"/>
                  </a:lnTo>
                  <a:lnTo>
                    <a:pt x="30720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953246"/>
            <a:ext cx="46462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4.</a:t>
            </a:r>
            <a:r>
              <a:rPr sz="1100" spc="2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Добавим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мониторы.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Изменим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предикат,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задав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число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шагов, </a:t>
            </a:r>
            <a:r>
              <a:rPr sz="1100" spc="-25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через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которое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будем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останавливать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мониторинг.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37" y="1476377"/>
            <a:ext cx="2519914" cy="48375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78318" y="2031687"/>
            <a:ext cx="3203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6: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Функция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Predicate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монитора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Ostanovka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8</a:t>
            </a:fld>
            <a:r>
              <a:rPr spc="75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922653"/>
            <a:ext cx="1579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5.</a:t>
            </a:r>
            <a:r>
              <a:rPr sz="1100" spc="2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Добавим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Data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call.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37" y="1207188"/>
            <a:ext cx="2519994" cy="8151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17282" y="2093904"/>
            <a:ext cx="3325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7: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Функция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Observer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монитора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Queue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Delay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9</a:t>
            </a:fld>
            <a:r>
              <a:rPr spc="75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396</Words>
  <Application>Microsoft Office PowerPoint</Application>
  <PresentationFormat>Произвольный</PresentationFormat>
  <Paragraphs>60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Georgia</vt:lpstr>
      <vt:lpstr>Trebuchet MS</vt:lpstr>
      <vt:lpstr>Office Theme</vt:lpstr>
      <vt:lpstr>Презентация PowerPoint</vt:lpstr>
      <vt:lpstr>Цель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11</dc:title>
  <dc:creator>Тагиев Б. А.</dc:creator>
  <cp:lastModifiedBy>Магомед Мажитов</cp:lastModifiedBy>
  <cp:revision>1</cp:revision>
  <dcterms:created xsi:type="dcterms:W3CDTF">2024-05-25T02:41:29Z</dcterms:created>
  <dcterms:modified xsi:type="dcterms:W3CDTF">2024-05-25T02:49:38Z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2023-05-27T00:00:00Z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2024-05-25T00:00:00Z</vt:filetime>
  </property>
</Properties>
</file>