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185991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185991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429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894686"/>
            <a:ext cx="2640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85" dirty="0">
                <a:solidFill>
                  <a:srgbClr val="22373A"/>
                </a:solidFill>
                <a:latin typeface="Cambria"/>
                <a:cs typeface="Cambria"/>
              </a:rPr>
              <a:t>Лабораторная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55" dirty="0">
                <a:solidFill>
                  <a:srgbClr val="22373A"/>
                </a:solidFill>
                <a:latin typeface="Cambria"/>
                <a:cs typeface="Cambria"/>
              </a:rPr>
              <a:t>работа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40" dirty="0">
                <a:solidFill>
                  <a:srgbClr val="22373A"/>
                </a:solidFill>
                <a:latin typeface="Cambria"/>
                <a:cs typeface="Cambria"/>
              </a:rPr>
              <a:t>14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612589"/>
            <a:ext cx="3373806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23465">
              <a:lnSpc>
                <a:spcPct val="135300"/>
              </a:lnSpc>
              <a:spcBef>
                <a:spcPts val="100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 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М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lang="ru-RU"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Georgia"/>
                <a:cs typeface="Georgia"/>
              </a:rPr>
              <a:t>А. </a:t>
            </a:r>
            <a:r>
              <a:rPr sz="1000" dirty="0">
                <a:solidFill>
                  <a:srgbClr val="22373A"/>
                </a:solidFill>
                <a:latin typeface="Georgia"/>
                <a:cs typeface="Georgia"/>
              </a:rPr>
              <a:t>8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июня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Georgia"/>
                <a:cs typeface="Georgia"/>
              </a:rPr>
              <a:t>2023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</a:t>
            </a:r>
            <a:r>
              <a:rPr sz="8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университет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1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20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Georgia"/>
                <a:cs typeface="Georgia"/>
              </a:rPr>
              <a:t>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1</a:t>
            </a:fld>
            <a:r>
              <a:rPr spc="-2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618740" cy="5080"/>
            </a:xfrm>
            <a:custGeom>
              <a:avLst/>
              <a:gdLst/>
              <a:ahLst/>
              <a:cxnLst/>
              <a:rect l="l" t="t" r="r" b="b"/>
              <a:pathLst>
                <a:path w="2618740" h="5079">
                  <a:moveTo>
                    <a:pt x="0" y="5060"/>
                  </a:moveTo>
                  <a:lnTo>
                    <a:pt x="0" y="0"/>
                  </a:lnTo>
                  <a:lnTo>
                    <a:pt x="2618207" y="0"/>
                  </a:lnTo>
                  <a:lnTo>
                    <a:pt x="26182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130945"/>
            <a:ext cx="498983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6.</a:t>
            </a:r>
            <a:r>
              <a:rPr sz="1100" spc="3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гистограмму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вхождения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заявок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очередь.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отчете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нашу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таблицу,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которой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строится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гистограмма.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Georgia"/>
                <a:cs typeface="Georgia"/>
              </a:rPr>
              <a:t>2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все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еще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очереди,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а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15" dirty="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обрабатывается.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Среднее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время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обслуживания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заявок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от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8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до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14,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большинство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заявок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Georgia"/>
                <a:cs typeface="Georgia"/>
              </a:rPr>
              <a:t>было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обработано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10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12.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10</a:t>
            </a:fld>
            <a:r>
              <a:rPr spc="-1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8599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sz="1200" b="1" spc="17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83066" y="2403720"/>
            <a:ext cx="1594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6: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Гистограмма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11</a:t>
            </a:fld>
            <a:r>
              <a:rPr spc="-10" dirty="0"/>
              <a:t>/22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DB7C6D-CBB1-45A5-9278-A2B4D21DD8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27823"/>
          <a:stretch/>
        </p:blipFill>
        <p:spPr bwMode="auto">
          <a:xfrm>
            <a:off x="1644490" y="757018"/>
            <a:ext cx="2471104" cy="15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8599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sz="1200" b="1" spc="17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22004" y="2522973"/>
            <a:ext cx="1116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7: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Отчет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12</a:t>
            </a:fld>
            <a:r>
              <a:rPr spc="-10" dirty="0"/>
              <a:t>/22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CE47D0-88EE-431E-85AF-1D6011E79A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42" y="446774"/>
            <a:ext cx="2286000" cy="197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404235" cy="5080"/>
            </a:xfrm>
            <a:custGeom>
              <a:avLst/>
              <a:gdLst/>
              <a:ahLst/>
              <a:cxnLst/>
              <a:rect l="l" t="t" r="r" b="b"/>
              <a:pathLst>
                <a:path w="3404235" h="5079">
                  <a:moveTo>
                    <a:pt x="0" y="5060"/>
                  </a:moveTo>
                  <a:lnTo>
                    <a:pt x="0" y="0"/>
                  </a:lnTo>
                  <a:lnTo>
                    <a:pt x="3403695" y="0"/>
                  </a:lnTo>
                  <a:lnTo>
                    <a:pt x="34036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426791"/>
            <a:ext cx="4892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7.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Построим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обработкой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двух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типов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заказов.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Здесь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у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нас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имеется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основная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услуга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еще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дополнительный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пакет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услуг.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13</a:t>
            </a:fld>
            <a:r>
              <a:rPr spc="-1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8599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sz="1200" b="1" spc="17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1599" y="2889514"/>
            <a:ext cx="4516806" cy="26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825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Georgia"/>
                <a:cs typeface="Georgia"/>
              </a:rPr>
              <a:t>14/22</a:t>
            </a:r>
            <a:endParaRPr sz="800" dirty="0">
              <a:latin typeface="Georgia"/>
              <a:cs typeface="Georgia"/>
            </a:endParaRPr>
          </a:p>
          <a:p>
            <a:pPr marL="12700">
              <a:lnSpc>
                <a:spcPts val="1065"/>
              </a:lnSpc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8: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обслуживания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двух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типов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 err="1">
                <a:solidFill>
                  <a:srgbClr val="22373A"/>
                </a:solidFill>
                <a:latin typeface="Georgia"/>
                <a:cs typeface="Georgia"/>
              </a:rPr>
              <a:t>от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 err="1">
                <a:solidFill>
                  <a:srgbClr val="22373A"/>
                </a:solidFill>
                <a:latin typeface="Georgia"/>
                <a:cs typeface="Georgia"/>
              </a:rPr>
              <a:t>клиентов</a:t>
            </a:r>
            <a:endParaRPr sz="1000" dirty="0">
              <a:latin typeface="Georgia"/>
              <a:cs typeface="Georgia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18A11A-621D-4E30-A5AD-BB9BEE0D71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06" y="742100"/>
            <a:ext cx="1682791" cy="215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927475" cy="5080"/>
            </a:xfrm>
            <a:custGeom>
              <a:avLst/>
              <a:gdLst/>
              <a:ahLst/>
              <a:cxnLst/>
              <a:rect l="l" t="t" r="r" b="b"/>
              <a:pathLst>
                <a:path w="3927475" h="5079">
                  <a:moveTo>
                    <a:pt x="0" y="5060"/>
                  </a:moveTo>
                  <a:lnTo>
                    <a:pt x="0" y="0"/>
                  </a:lnTo>
                  <a:lnTo>
                    <a:pt x="3927354" y="0"/>
                  </a:lnTo>
                  <a:lnTo>
                    <a:pt x="39273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54645"/>
            <a:ext cx="494093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8.</a:t>
            </a:r>
            <a:r>
              <a:rPr sz="1100" spc="3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Сформулируем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отчет.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Наблюдаем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то,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что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32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обычных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Georgia"/>
                <a:cs typeface="Georgia"/>
              </a:rPr>
              <a:t>и </a:t>
            </a:r>
            <a:r>
              <a:rPr sz="1100" spc="165" dirty="0">
                <a:solidFill>
                  <a:srgbClr val="22373A"/>
                </a:solidFill>
                <a:latin typeface="Georgia"/>
                <a:cs typeface="Georgia"/>
              </a:rPr>
              <a:t>15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из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них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доп.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пакетом.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первого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типа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очереди,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15" dirty="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Georgia"/>
                <a:cs typeface="Georgia"/>
              </a:rPr>
              <a:t>в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обработке.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второго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типа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3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еще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очереди.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599" y="2530288"/>
            <a:ext cx="4041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9: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Отчёт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двух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типов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15</a:t>
            </a:fld>
            <a:r>
              <a:rPr spc="-10" dirty="0"/>
              <a:t>/22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6FD1B8-20F2-431C-B3CD-60E51317BEE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72"/>
          <a:stretch/>
        </p:blipFill>
        <p:spPr bwMode="auto">
          <a:xfrm>
            <a:off x="2007945" y="1083582"/>
            <a:ext cx="1796854" cy="13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189095" cy="5080"/>
            </a:xfrm>
            <a:custGeom>
              <a:avLst/>
              <a:gdLst/>
              <a:ahLst/>
              <a:cxnLst/>
              <a:rect l="l" t="t" r="r" b="b"/>
              <a:pathLst>
                <a:path w="4189095" h="5079">
                  <a:moveTo>
                    <a:pt x="0" y="5060"/>
                  </a:moveTo>
                  <a:lnTo>
                    <a:pt x="0" y="0"/>
                  </a:lnTo>
                  <a:lnTo>
                    <a:pt x="4189096" y="0"/>
                  </a:lnTo>
                  <a:lnTo>
                    <a:pt x="41890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333662"/>
            <a:ext cx="498983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9.</a:t>
            </a:r>
            <a:r>
              <a:rPr sz="1100" spc="2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Скоректируем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так,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чтобы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учитывалось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условие,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что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число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дополнительным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пакетом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услуг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составляет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30%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от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общего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числа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заказов.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16</a:t>
            </a:fld>
            <a:r>
              <a:rPr spc="-1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451350" cy="5080"/>
            </a:xfrm>
            <a:custGeom>
              <a:avLst/>
              <a:gdLst/>
              <a:ahLst/>
              <a:cxnLst/>
              <a:rect l="l" t="t" r="r" b="b"/>
              <a:pathLst>
                <a:path w="4451350" h="5079">
                  <a:moveTo>
                    <a:pt x="0" y="5060"/>
                  </a:moveTo>
                  <a:lnTo>
                    <a:pt x="0" y="0"/>
                  </a:lnTo>
                  <a:lnTo>
                    <a:pt x="4450926" y="0"/>
                  </a:lnTo>
                  <a:lnTo>
                    <a:pt x="44509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2203151"/>
            <a:ext cx="459930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10: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обслуживания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двух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типов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от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клиентов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 интернет-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магазине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17</a:t>
            </a:fld>
            <a:r>
              <a:rPr spc="-10" dirty="0"/>
              <a:t>/22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C10DD3-9BE7-4C63-9348-663F42276C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03" y="555625"/>
            <a:ext cx="2254885" cy="157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712970" cy="5080"/>
            </a:xfrm>
            <a:custGeom>
              <a:avLst/>
              <a:gdLst/>
              <a:ahLst/>
              <a:cxnLst/>
              <a:rect l="l" t="t" r="r" b="b"/>
              <a:pathLst>
                <a:path w="4712970" h="5079">
                  <a:moveTo>
                    <a:pt x="0" y="5060"/>
                  </a:moveTo>
                  <a:lnTo>
                    <a:pt x="0" y="0"/>
                  </a:lnTo>
                  <a:lnTo>
                    <a:pt x="4712755" y="0"/>
                  </a:lnTo>
                  <a:lnTo>
                    <a:pt x="47127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4784" y="997963"/>
            <a:ext cx="5076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18000"/>
              </a:lnSpc>
              <a:spcBef>
                <a:spcPts val="100"/>
              </a:spcBef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10.</a:t>
            </a:r>
            <a:r>
              <a:rPr sz="1100" spc="2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Сформируем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отчет.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Видим,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что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32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заказа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создано,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из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них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6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доп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обслуживанием.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40" y="2683180"/>
            <a:ext cx="41294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11:</a:t>
            </a:r>
            <a:r>
              <a:rPr sz="1000" b="1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Отчёт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двух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типов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18</a:t>
            </a:fld>
            <a:r>
              <a:rPr spc="-10" dirty="0"/>
              <a:t>/22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6D691C-655D-463B-95DE-39025ECA2CD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78"/>
          <a:stretch/>
        </p:blipFill>
        <p:spPr bwMode="auto">
          <a:xfrm>
            <a:off x="1504771" y="1477720"/>
            <a:ext cx="2736215" cy="110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974590" cy="5080"/>
            </a:xfrm>
            <a:custGeom>
              <a:avLst/>
              <a:gdLst/>
              <a:ahLst/>
              <a:cxnLst/>
              <a:rect l="l" t="t" r="r" b="b"/>
              <a:pathLst>
                <a:path w="4974590" h="5079">
                  <a:moveTo>
                    <a:pt x="0" y="5060"/>
                  </a:moveTo>
                  <a:lnTo>
                    <a:pt x="0" y="0"/>
                  </a:lnTo>
                  <a:lnTo>
                    <a:pt x="4974585" y="0"/>
                  </a:lnTo>
                  <a:lnTo>
                    <a:pt x="49745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4784" y="1129941"/>
            <a:ext cx="507301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18000"/>
              </a:lnSpc>
              <a:spcBef>
                <a:spcPts val="100"/>
              </a:spcBef>
            </a:pPr>
            <a:r>
              <a:rPr sz="1100" spc="155" dirty="0">
                <a:solidFill>
                  <a:srgbClr val="22373A"/>
                </a:solidFill>
                <a:latin typeface="Georgia"/>
                <a:cs typeface="Georgia"/>
              </a:rPr>
              <a:t>11.</a:t>
            </a:r>
            <a:r>
              <a:rPr sz="1100" spc="2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Перейдем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к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моделированию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несколькими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операторами.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Код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дан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самой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лабораторной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работе,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потому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перейдем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к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отчетам.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заданию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нужно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было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добавить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условие,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что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наличии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более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двух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заявок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клиент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отказывается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от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обслуживания.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Делается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это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помощи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TEST</a:t>
            </a:r>
            <a:r>
              <a:rPr sz="1100" spc="-1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19</a:t>
            </a:fld>
            <a:r>
              <a:rPr spc="-1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23875" cy="5080"/>
            </a:xfrm>
            <a:custGeom>
              <a:avLst/>
              <a:gdLst/>
              <a:ahLst/>
              <a:cxnLst/>
              <a:rect l="l" t="t" r="r" b="b"/>
              <a:pathLst>
                <a:path w="523875" h="5079">
                  <a:moveTo>
                    <a:pt x="0" y="5060"/>
                  </a:moveTo>
                  <a:lnTo>
                    <a:pt x="0" y="0"/>
                  </a:lnTo>
                  <a:lnTo>
                    <a:pt x="523658" y="0"/>
                  </a:lnTo>
                  <a:lnTo>
                    <a:pt x="5236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8339"/>
            <a:ext cx="33197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Смоделировать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“модель”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обработки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заказов.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2</a:t>
            </a:fld>
            <a:r>
              <a:rPr spc="-2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236845" cy="5080"/>
            </a:xfrm>
            <a:custGeom>
              <a:avLst/>
              <a:gdLst/>
              <a:ahLst/>
              <a:cxnLst/>
              <a:rect l="l" t="t" r="r" b="b"/>
              <a:pathLst>
                <a:path w="5236845" h="5079">
                  <a:moveTo>
                    <a:pt x="0" y="5060"/>
                  </a:moveTo>
                  <a:lnTo>
                    <a:pt x="0" y="0"/>
                  </a:lnTo>
                  <a:lnTo>
                    <a:pt x="5236414" y="0"/>
                  </a:lnTo>
                  <a:lnTo>
                    <a:pt x="52364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2204485"/>
            <a:ext cx="428879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12:</a:t>
            </a:r>
            <a:r>
              <a:rPr sz="1000" b="1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Отчёт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несколькими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операторами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без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TEST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20</a:t>
            </a:fld>
            <a:r>
              <a:rPr spc="-10" dirty="0"/>
              <a:t>/22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D89367-E79C-4E4F-8CFD-24257A7EE13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2" b="19338"/>
          <a:stretch/>
        </p:blipFill>
        <p:spPr bwMode="auto">
          <a:xfrm>
            <a:off x="1621986" y="420101"/>
            <a:ext cx="2516112" cy="175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498465" cy="5080"/>
            </a:xfrm>
            <a:custGeom>
              <a:avLst/>
              <a:gdLst/>
              <a:ahLst/>
              <a:cxnLst/>
              <a:rect l="l" t="t" r="r" b="b"/>
              <a:pathLst>
                <a:path w="5498465" h="5079">
                  <a:moveTo>
                    <a:pt x="0" y="5060"/>
                  </a:moveTo>
                  <a:lnTo>
                    <a:pt x="0" y="0"/>
                  </a:lnTo>
                  <a:lnTo>
                    <a:pt x="5498244" y="0"/>
                  </a:lnTo>
                  <a:lnTo>
                    <a:pt x="54982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4784" y="436039"/>
            <a:ext cx="5078095" cy="401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18000"/>
              </a:lnSpc>
              <a:spcBef>
                <a:spcPts val="100"/>
              </a:spcBef>
            </a:pP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12.</a:t>
            </a:r>
            <a:r>
              <a:rPr sz="1100" spc="3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отчетах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нет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никакой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Georgia"/>
                <a:cs typeface="Georgia"/>
              </a:rPr>
              <a:t>разницы,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так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как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максимальное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значение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очереди</a:t>
            </a:r>
            <a:r>
              <a:rPr sz="1100" spc="1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 err="1">
                <a:solidFill>
                  <a:srgbClr val="22373A"/>
                </a:solidFill>
                <a:latin typeface="Georgia"/>
                <a:cs typeface="Georgia"/>
              </a:rPr>
              <a:t>без</a:t>
            </a:r>
            <a:r>
              <a:rPr sz="1100" spc="1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TEST</a:t>
            </a:r>
            <a:r>
              <a:rPr lang="ru-RU"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ru-RU" sz="1100" dirty="0">
                <a:solidFill>
                  <a:srgbClr val="22373A"/>
                </a:solidFill>
                <a:latin typeface="Georgia" panose="02040502050405020303" pitchFamily="18" charset="0"/>
                <a:cs typeface="Courier New"/>
              </a:rPr>
              <a:t>такое же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622950"/>
            <a:ext cx="4288790" cy="352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13:</a:t>
            </a:r>
            <a:r>
              <a:rPr sz="1000" b="1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Отчёт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несколькими </a:t>
            </a:r>
            <a:r>
              <a:rPr sz="1000" spc="65" dirty="0" err="1">
                <a:solidFill>
                  <a:srgbClr val="22373A"/>
                </a:solidFill>
                <a:latin typeface="Georgia"/>
                <a:cs typeface="Georgia"/>
              </a:rPr>
              <a:t>операторами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75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TEST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21</a:t>
            </a:fld>
            <a:r>
              <a:rPr spc="-10" dirty="0"/>
              <a:t>/22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ADA248-7DEF-480F-BF9F-C0450E490C5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7" b="14029"/>
          <a:stretch/>
        </p:blipFill>
        <p:spPr bwMode="auto">
          <a:xfrm>
            <a:off x="1644650" y="1012825"/>
            <a:ext cx="2476500" cy="154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5" dirty="0">
                <a:solidFill>
                  <a:srgbClr val="F9F9F9"/>
                </a:solidFill>
                <a:latin typeface="Cambria"/>
                <a:cs typeface="Cambria"/>
              </a:rPr>
              <a:t>Выводы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7349"/>
            <a:ext cx="3314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Я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смоделировал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обработку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GPSS.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0" dirty="0"/>
              <a:t>22</a:t>
            </a:fld>
            <a:r>
              <a:rPr spc="-1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785495" cy="5080"/>
            </a:xfrm>
            <a:custGeom>
              <a:avLst/>
              <a:gdLst/>
              <a:ahLst/>
              <a:cxnLst/>
              <a:rect l="l" t="t" r="r" b="b"/>
              <a:pathLst>
                <a:path w="785495" h="5079">
                  <a:moveTo>
                    <a:pt x="0" y="5060"/>
                  </a:moveTo>
                  <a:lnTo>
                    <a:pt x="0" y="0"/>
                  </a:lnTo>
                  <a:lnTo>
                    <a:pt x="785488" y="0"/>
                  </a:lnTo>
                  <a:lnTo>
                    <a:pt x="7854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946465"/>
            <a:ext cx="4919345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30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интернет-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магазине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заказы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принимает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один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оператор.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Интервалы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поступления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распределены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равномерно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интервалом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Georgia"/>
                <a:cs typeface="Georgia"/>
              </a:rPr>
              <a:t>15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Georgia"/>
                <a:cs typeface="Georgia"/>
              </a:rPr>
              <a:t>±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мин.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Время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заказа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также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распределено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равномерно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интервале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10 </a:t>
            </a:r>
            <a:r>
              <a:rPr sz="1100" spc="195" dirty="0">
                <a:solidFill>
                  <a:srgbClr val="22373A"/>
                </a:solidFill>
                <a:latin typeface="Georgia"/>
                <a:cs typeface="Georgia"/>
              </a:rPr>
              <a:t>±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мин.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Обработка поступивших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происходит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порядке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очереди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Georgia"/>
                <a:cs typeface="Georgia"/>
              </a:rPr>
              <a:t>(FIFO).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Требуется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разработать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обработки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течение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Georgia"/>
                <a:cs typeface="Georgia"/>
              </a:rPr>
              <a:t>8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часов.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3</a:t>
            </a:fld>
            <a:r>
              <a:rPr spc="-2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8599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sz="1200" b="1" spc="17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047750" cy="5080"/>
            </a:xfrm>
            <a:custGeom>
              <a:avLst/>
              <a:gdLst/>
              <a:ahLst/>
              <a:cxnLst/>
              <a:rect l="l" t="t" r="r" b="b"/>
              <a:pathLst>
                <a:path w="1047750" h="5079">
                  <a:moveTo>
                    <a:pt x="0" y="5060"/>
                  </a:moveTo>
                  <a:lnTo>
                    <a:pt x="0" y="0"/>
                  </a:lnTo>
                  <a:lnTo>
                    <a:pt x="1047318" y="0"/>
                  </a:lnTo>
                  <a:lnTo>
                    <a:pt x="10473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0935" y="2573380"/>
            <a:ext cx="4098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1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интернет-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магазине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4</a:t>
            </a:fld>
            <a:r>
              <a:rPr spc="-20" dirty="0"/>
              <a:t>/22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E45BCB-7643-41E9-B8FC-252CD250BF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42" y="691874"/>
            <a:ext cx="1905000" cy="18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309370" cy="5080"/>
            </a:xfrm>
            <a:custGeom>
              <a:avLst/>
              <a:gdLst/>
              <a:ahLst/>
              <a:cxnLst/>
              <a:rect l="l" t="t" r="r" b="b"/>
              <a:pathLst>
                <a:path w="1309370" h="5079">
                  <a:moveTo>
                    <a:pt x="0" y="5060"/>
                  </a:moveTo>
                  <a:lnTo>
                    <a:pt x="0" y="0"/>
                  </a:lnTo>
                  <a:lnTo>
                    <a:pt x="1309059" y="0"/>
                  </a:lnTo>
                  <a:lnTo>
                    <a:pt x="13090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67676"/>
            <a:ext cx="2644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Сформулируем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отчет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модели.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82" y="2837501"/>
            <a:ext cx="51377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8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Отчёт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интернет-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магазине</a:t>
            </a:r>
            <a:endParaRPr sz="1000">
              <a:latin typeface="Georgia"/>
              <a:cs typeface="Georgia"/>
            </a:endParaRPr>
          </a:p>
          <a:p>
            <a:pPr marR="5080" algn="r">
              <a:lnSpc>
                <a:spcPts val="840"/>
              </a:lnSpc>
            </a:pPr>
            <a:r>
              <a:rPr sz="800" spc="-20" dirty="0">
                <a:solidFill>
                  <a:srgbClr val="22373A"/>
                </a:solidFill>
                <a:latin typeface="Georgia"/>
                <a:cs typeface="Georgia"/>
              </a:rPr>
              <a:t>5/22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BCC231-65E8-4920-B7E5-64509087F9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42" y="794368"/>
            <a:ext cx="2133600" cy="1908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570990" cy="5080"/>
            </a:xfrm>
            <a:custGeom>
              <a:avLst/>
              <a:gdLst/>
              <a:ahLst/>
              <a:cxnLst/>
              <a:rect l="l" t="t" r="r" b="b"/>
              <a:pathLst>
                <a:path w="1570990" h="5079">
                  <a:moveTo>
                    <a:pt x="0" y="5060"/>
                  </a:moveTo>
                  <a:lnTo>
                    <a:pt x="0" y="0"/>
                  </a:lnTo>
                  <a:lnTo>
                    <a:pt x="1570889" y="0"/>
                  </a:lnTo>
                  <a:lnTo>
                    <a:pt x="15708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144369"/>
            <a:ext cx="499364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3.</a:t>
            </a:r>
            <a:r>
              <a:rPr sz="1100" spc="2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Скорректируйте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соответствии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изменениями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входных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данных:</a:t>
            </a:r>
            <a:r>
              <a:rPr sz="1100" spc="1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интервалы</a:t>
            </a:r>
            <a:r>
              <a:rPr sz="1100" spc="1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поступления</a:t>
            </a:r>
            <a:r>
              <a:rPr sz="1100" spc="1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100" spc="1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распределены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равномерно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с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интервалом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3.14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Georgia"/>
                <a:cs typeface="Georgia"/>
              </a:rPr>
              <a:t>±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Georgia"/>
                <a:cs typeface="Georgia"/>
              </a:rPr>
              <a:t>1.7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мин;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время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заказа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также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распределено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равномерно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интервале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6.66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90" dirty="0">
                <a:solidFill>
                  <a:srgbClr val="22373A"/>
                </a:solidFill>
                <a:latin typeface="Georgia"/>
                <a:cs typeface="Georgia"/>
              </a:rPr>
              <a:t>±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1.7 </a:t>
            </a:r>
            <a:r>
              <a:rPr sz="1100" spc="-20" dirty="0">
                <a:solidFill>
                  <a:srgbClr val="22373A"/>
                </a:solidFill>
                <a:latin typeface="Georgia"/>
                <a:cs typeface="Georgia"/>
              </a:rPr>
              <a:t>мин.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6</a:t>
            </a:fld>
            <a:r>
              <a:rPr spc="-20" dirty="0"/>
              <a:t>/22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8599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sz="1200" b="1" spc="17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833245" cy="5080"/>
            </a:xfrm>
            <a:custGeom>
              <a:avLst/>
              <a:gdLst/>
              <a:ahLst/>
              <a:cxnLst/>
              <a:rect l="l" t="t" r="r" b="b"/>
              <a:pathLst>
                <a:path w="1833245" h="5079">
                  <a:moveTo>
                    <a:pt x="0" y="5060"/>
                  </a:moveTo>
                  <a:lnTo>
                    <a:pt x="0" y="0"/>
                  </a:lnTo>
                  <a:lnTo>
                    <a:pt x="1832718" y="0"/>
                  </a:lnTo>
                  <a:lnTo>
                    <a:pt x="18327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0935" y="2488010"/>
            <a:ext cx="4098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1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0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интернет-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магазине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7</a:t>
            </a:fld>
            <a:r>
              <a:rPr spc="-20" dirty="0"/>
              <a:t>/22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792699-D2E1-41BF-83D1-CB519EF153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14" y="500660"/>
            <a:ext cx="2116455" cy="194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48" y="0"/>
                  </a:lnTo>
                  <a:lnTo>
                    <a:pt x="20945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984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4.</a:t>
            </a:r>
            <a:r>
              <a:rPr sz="1100" spc="2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Сформулируем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отчет.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Наблюдаем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то,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что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появилась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очередь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Georgia"/>
                <a:cs typeface="Georgia"/>
              </a:rPr>
              <a:t>1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человек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еще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обрабатывается.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82" y="2997382"/>
            <a:ext cx="4725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Отчёт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оформления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заказов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интернет-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магазине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Georgia"/>
                <a:cs typeface="Georgia"/>
              </a:rPr>
              <a:t>8/22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A74F71-59B9-49FC-B265-C548BD7C3D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8" y="841935"/>
            <a:ext cx="3076257" cy="209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356485" cy="5080"/>
            </a:xfrm>
            <a:custGeom>
              <a:avLst/>
              <a:gdLst/>
              <a:ahLst/>
              <a:cxnLst/>
              <a:rect l="l" t="t" r="r" b="b"/>
              <a:pathLst>
                <a:path w="2356485" h="5079">
                  <a:moveTo>
                    <a:pt x="0" y="5060"/>
                  </a:moveTo>
                  <a:lnTo>
                    <a:pt x="0" y="0"/>
                  </a:lnTo>
                  <a:lnTo>
                    <a:pt x="2356377" y="0"/>
                  </a:lnTo>
                  <a:lnTo>
                    <a:pt x="23563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989830" cy="19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5.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Построим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гистограмму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помощи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 err="1">
                <a:solidFill>
                  <a:srgbClr val="22373A"/>
                </a:solidFill>
                <a:latin typeface="Georgia"/>
                <a:cs typeface="Georgia"/>
              </a:rPr>
              <a:t>следующего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 err="1">
                <a:solidFill>
                  <a:srgbClr val="22373A"/>
                </a:solidFill>
                <a:latin typeface="Georgia"/>
                <a:cs typeface="Georgia"/>
              </a:rPr>
              <a:t>код</a:t>
            </a:r>
            <a:r>
              <a:rPr lang="ru-RU" sz="1100" spc="70" dirty="0">
                <a:solidFill>
                  <a:srgbClr val="22373A"/>
                </a:solidFill>
                <a:latin typeface="Georgia"/>
                <a:cs typeface="Georgia"/>
              </a:rPr>
              <a:t>а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1862" y="2869582"/>
            <a:ext cx="3796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Код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программы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построения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гистограммы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Georgia"/>
                <a:cs typeface="Georgia"/>
              </a:rPr>
              <a:t>9/22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0052B8-3434-4437-A08D-D27E52204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784225"/>
            <a:ext cx="2209800" cy="189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558</Words>
  <Application>Microsoft Office PowerPoint</Application>
  <PresentationFormat>Произвольный</PresentationFormat>
  <Paragraphs>73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Calibri</vt:lpstr>
      <vt:lpstr>Cambria</vt:lpstr>
      <vt:lpstr>Courier New</vt:lpstr>
      <vt:lpstr>Georgia</vt:lpstr>
      <vt:lpstr>Office Theme</vt:lpstr>
      <vt:lpstr>Презентация PowerPoint</vt:lpstr>
      <vt:lpstr>Презентация PowerPoint</vt:lpstr>
      <vt:lpstr>Выполнение работы</vt:lpstr>
      <vt:lpstr>Презентация PowerPoint</vt:lpstr>
      <vt:lpstr>Выполнение работы</vt:lpstr>
      <vt:lpstr>Выполнение работы</vt:lpstr>
      <vt:lpstr>Презентация PowerPoint</vt:lpstr>
      <vt:lpstr>Выполнение работы</vt:lpstr>
      <vt:lpstr>Выполнение работы</vt:lpstr>
      <vt:lpstr>Выполнение работы</vt:lpstr>
      <vt:lpstr>Презентация PowerPoint</vt:lpstr>
      <vt:lpstr>Презентация PowerPoint</vt:lpstr>
      <vt:lpstr>Выполнение работы</vt:lpstr>
      <vt:lpstr>Презентация PowerPoint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14</dc:title>
  <dc:creator>Тагиев Б. А.</dc:creator>
  <cp:lastModifiedBy>Магомед Мажитов</cp:lastModifiedBy>
  <cp:revision>2</cp:revision>
  <dcterms:created xsi:type="dcterms:W3CDTF">2024-06-08T13:20:43Z</dcterms:created>
  <dcterms:modified xsi:type="dcterms:W3CDTF">2024-06-08T13:41:54Z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2023-06-08T00:00:00Z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2024-06-08T00:00:00Z</vt:filetime>
  </property>
  <property fmtid="{D5CDD505-2E9C-101B-9397-08002B2CF9AE}" pid="5" name="PTEX.FullBanner">
    <vt:lpwstr>This is LuaHBTeX, Version 1.14.0 (TeX Live 2022/dev/Debian)</vt:lpwstr>
  </property>
  <property fmtid="{D5CDD505-2E9C-101B-9397-08002B2CF9AE}" pid="6" name="Producer">
    <vt:lpwstr>LuaTeX-1.14.0</vt:lpwstr>
  </property>
</Properties>
</file>