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5765800" cy="3244850"/>
  <p:notesSz cx="5765800" cy="3244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67" d="100"/>
          <a:sy n="167" d="100"/>
        </p:scale>
        <p:origin x="802" y="1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2631" y="81481"/>
            <a:ext cx="3991610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F9F9F9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Cambria"/>
                <a:cs typeface="Cambria"/>
              </a:defRPr>
            </a:lvl1pPr>
          </a:lstStyle>
          <a:p>
            <a:pPr marL="102235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/10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5760085" cy="381635"/>
          </a:xfrm>
          <a:custGeom>
            <a:avLst/>
            <a:gdLst/>
            <a:ahLst/>
            <a:cxnLst/>
            <a:rect l="l" t="t" r="r" b="b"/>
            <a:pathLst>
              <a:path w="5760085" h="381635">
                <a:moveTo>
                  <a:pt x="5759996" y="0"/>
                </a:moveTo>
                <a:lnTo>
                  <a:pt x="0" y="0"/>
                </a:lnTo>
                <a:lnTo>
                  <a:pt x="0" y="381342"/>
                </a:lnTo>
                <a:lnTo>
                  <a:pt x="5759996" y="381342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Cambria"/>
                <a:cs typeface="Cambria"/>
              </a:defRPr>
            </a:lvl1pPr>
          </a:lstStyle>
          <a:p>
            <a:pPr marL="102235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/10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Cambria"/>
                <a:cs typeface="Cambria"/>
              </a:defRPr>
            </a:lvl1pPr>
          </a:lstStyle>
          <a:p>
            <a:pPr marL="102235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/10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5760085" cy="381635"/>
          </a:xfrm>
          <a:custGeom>
            <a:avLst/>
            <a:gdLst/>
            <a:ahLst/>
            <a:cxnLst/>
            <a:rect l="l" t="t" r="r" b="b"/>
            <a:pathLst>
              <a:path w="5760085" h="381635">
                <a:moveTo>
                  <a:pt x="5759996" y="0"/>
                </a:moveTo>
                <a:lnTo>
                  <a:pt x="0" y="0"/>
                </a:lnTo>
                <a:lnTo>
                  <a:pt x="0" y="381342"/>
                </a:lnTo>
                <a:lnTo>
                  <a:pt x="5759996" y="381342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Cambria"/>
                <a:cs typeface="Cambria"/>
              </a:defRPr>
            </a:lvl1pPr>
          </a:lstStyle>
          <a:p>
            <a:pPr marL="102235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/10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Cambria"/>
                <a:cs typeface="Cambria"/>
              </a:defRPr>
            </a:lvl1pPr>
          </a:lstStyle>
          <a:p>
            <a:pPr marL="102235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/10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631" y="81481"/>
            <a:ext cx="4356735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F9F9F9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8290" y="746315"/>
            <a:ext cx="5189220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311990" y="2966338"/>
            <a:ext cx="342900" cy="143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22373A"/>
                </a:solidFill>
                <a:latin typeface="Cambria"/>
                <a:cs typeface="Cambria"/>
              </a:defRPr>
            </a:lvl1pPr>
          </a:lstStyle>
          <a:p>
            <a:pPr marL="102235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/10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894686"/>
            <a:ext cx="26409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185" dirty="0">
                <a:solidFill>
                  <a:srgbClr val="22373A"/>
                </a:solidFill>
                <a:latin typeface="Cambria"/>
                <a:cs typeface="Cambria"/>
              </a:rPr>
              <a:t>Лабораторная</a:t>
            </a:r>
            <a:r>
              <a:rPr sz="1400" b="1" spc="20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400" b="1" spc="155" dirty="0">
                <a:solidFill>
                  <a:srgbClr val="22373A"/>
                </a:solidFill>
                <a:latin typeface="Cambria"/>
                <a:cs typeface="Cambria"/>
              </a:rPr>
              <a:t>работа</a:t>
            </a:r>
            <a:r>
              <a:rPr sz="1400" b="1" spc="20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400" b="1" spc="140" dirty="0">
                <a:solidFill>
                  <a:srgbClr val="22373A"/>
                </a:solidFill>
                <a:latin typeface="Cambria"/>
                <a:cs typeface="Cambria"/>
              </a:rPr>
              <a:t>15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994" y="1373498"/>
            <a:ext cx="5040630" cy="5080"/>
          </a:xfrm>
          <a:custGeom>
            <a:avLst/>
            <a:gdLst/>
            <a:ahLst/>
            <a:cxnLst/>
            <a:rect l="l" t="t" r="r" b="b"/>
            <a:pathLst>
              <a:path w="5040630" h="5080">
                <a:moveTo>
                  <a:pt x="0" y="5060"/>
                </a:moveTo>
                <a:lnTo>
                  <a:pt x="0" y="0"/>
                </a:lnTo>
                <a:lnTo>
                  <a:pt x="5040064" y="0"/>
                </a:lnTo>
                <a:lnTo>
                  <a:pt x="5040064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EB8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1612589"/>
            <a:ext cx="3373806" cy="6668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23465">
              <a:lnSpc>
                <a:spcPct val="135300"/>
              </a:lnSpc>
              <a:spcBef>
                <a:spcPts val="100"/>
              </a:spcBef>
            </a:pPr>
            <a:r>
              <a:rPr lang="ru-RU" sz="1000" spc="75" dirty="0">
                <a:solidFill>
                  <a:srgbClr val="22373A"/>
                </a:solidFill>
                <a:latin typeface="Cambria"/>
                <a:cs typeface="Cambria"/>
              </a:rPr>
              <a:t>Мажитов</a:t>
            </a:r>
            <a:r>
              <a:rPr sz="10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lang="ru-RU" sz="1000" spc="120" dirty="0">
                <a:solidFill>
                  <a:srgbClr val="22373A"/>
                </a:solidFill>
                <a:latin typeface="Cambria"/>
                <a:cs typeface="Cambria"/>
              </a:rPr>
              <a:t>М</a:t>
            </a:r>
            <a:r>
              <a:rPr sz="1000" spc="120" dirty="0">
                <a:solidFill>
                  <a:srgbClr val="22373A"/>
                </a:solidFill>
                <a:latin typeface="Cambria"/>
                <a:cs typeface="Cambria"/>
              </a:rPr>
              <a:t>.</a:t>
            </a:r>
            <a:r>
              <a:rPr sz="10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80" dirty="0">
                <a:solidFill>
                  <a:srgbClr val="22373A"/>
                </a:solidFill>
                <a:latin typeface="Cambria"/>
                <a:cs typeface="Cambria"/>
              </a:rPr>
              <a:t>А. 8</a:t>
            </a:r>
            <a:r>
              <a:rPr sz="10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85" dirty="0">
                <a:solidFill>
                  <a:srgbClr val="22373A"/>
                </a:solidFill>
                <a:latin typeface="Cambria"/>
                <a:cs typeface="Cambria"/>
              </a:rPr>
              <a:t>июня</a:t>
            </a:r>
            <a:r>
              <a:rPr sz="10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60" dirty="0">
                <a:solidFill>
                  <a:srgbClr val="22373A"/>
                </a:solidFill>
                <a:latin typeface="Cambria"/>
                <a:cs typeface="Cambria"/>
              </a:rPr>
              <a:t>2023</a:t>
            </a:r>
            <a:endParaRPr sz="1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800" spc="65" dirty="0">
                <a:solidFill>
                  <a:srgbClr val="22373A"/>
                </a:solidFill>
                <a:latin typeface="Cambria"/>
                <a:cs typeface="Cambria"/>
              </a:rPr>
              <a:t>Российский</a:t>
            </a:r>
            <a:r>
              <a:rPr sz="8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800" spc="55" dirty="0">
                <a:solidFill>
                  <a:srgbClr val="22373A"/>
                </a:solidFill>
                <a:latin typeface="Cambria"/>
                <a:cs typeface="Cambria"/>
              </a:rPr>
              <a:t>университет</a:t>
            </a:r>
            <a:r>
              <a:rPr sz="8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800" spc="60" dirty="0">
                <a:solidFill>
                  <a:srgbClr val="22373A"/>
                </a:solidFill>
                <a:latin typeface="Cambria"/>
                <a:cs typeface="Cambria"/>
              </a:rPr>
              <a:t>дружбы</a:t>
            </a:r>
            <a:r>
              <a:rPr sz="8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800" spc="55" dirty="0">
                <a:solidFill>
                  <a:srgbClr val="22373A"/>
                </a:solidFill>
                <a:latin typeface="Cambria"/>
                <a:cs typeface="Cambria"/>
              </a:rPr>
              <a:t>народов,</a:t>
            </a:r>
            <a:r>
              <a:rPr sz="8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800" spc="80" dirty="0">
                <a:solidFill>
                  <a:srgbClr val="22373A"/>
                </a:solidFill>
                <a:latin typeface="Cambria"/>
                <a:cs typeface="Cambria"/>
              </a:rPr>
              <a:t>Москва,</a:t>
            </a:r>
            <a:r>
              <a:rPr sz="8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800" spc="60" dirty="0">
                <a:solidFill>
                  <a:srgbClr val="22373A"/>
                </a:solidFill>
                <a:latin typeface="Cambria"/>
                <a:cs typeface="Cambria"/>
              </a:rPr>
              <a:t>Россия</a:t>
            </a:r>
            <a:endParaRPr sz="800" dirty="0"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02235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0" dirty="0"/>
              <a:t>1</a:t>
            </a:fld>
            <a:r>
              <a:rPr spc="-20" dirty="0"/>
              <a:t>/10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81635"/>
          </a:xfrm>
          <a:custGeom>
            <a:avLst/>
            <a:gdLst/>
            <a:ahLst/>
            <a:cxnLst/>
            <a:rect l="l" t="t" r="r" b="b"/>
            <a:pathLst>
              <a:path w="5760085" h="381635">
                <a:moveTo>
                  <a:pt x="5759996" y="0"/>
                </a:moveTo>
                <a:lnTo>
                  <a:pt x="0" y="0"/>
                </a:lnTo>
                <a:lnTo>
                  <a:pt x="0" y="381342"/>
                </a:lnTo>
                <a:lnTo>
                  <a:pt x="5759996" y="381342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1481"/>
            <a:ext cx="43567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145" dirty="0">
                <a:solidFill>
                  <a:srgbClr val="F9F9F9"/>
                </a:solidFill>
                <a:latin typeface="Cambria"/>
                <a:cs typeface="Cambria"/>
              </a:rPr>
              <a:t>Модель</a:t>
            </a:r>
            <a:r>
              <a:rPr sz="1200" b="1" spc="155" dirty="0">
                <a:solidFill>
                  <a:srgbClr val="F9F9F9"/>
                </a:solidFill>
                <a:latin typeface="Cambria"/>
                <a:cs typeface="Cambria"/>
              </a:rPr>
              <a:t> </a:t>
            </a:r>
            <a:r>
              <a:rPr sz="1200" b="1" spc="145" dirty="0">
                <a:solidFill>
                  <a:srgbClr val="F9F9F9"/>
                </a:solidFill>
                <a:latin typeface="Cambria"/>
                <a:cs typeface="Cambria"/>
              </a:rPr>
              <a:t>обслуживания</a:t>
            </a:r>
            <a:r>
              <a:rPr sz="1200" b="1" spc="160" dirty="0">
                <a:solidFill>
                  <a:srgbClr val="F9F9F9"/>
                </a:solidFill>
                <a:latin typeface="Cambria"/>
                <a:cs typeface="Cambria"/>
              </a:rPr>
              <a:t> </a:t>
            </a:r>
            <a:r>
              <a:rPr sz="1200" b="1" spc="165" dirty="0">
                <a:solidFill>
                  <a:srgbClr val="F9F9F9"/>
                </a:solidFill>
                <a:latin typeface="Cambria"/>
                <a:cs typeface="Cambria"/>
              </a:rPr>
              <a:t>в</a:t>
            </a:r>
            <a:r>
              <a:rPr sz="1200" b="1" spc="155" dirty="0">
                <a:solidFill>
                  <a:srgbClr val="F9F9F9"/>
                </a:solidFill>
                <a:latin typeface="Cambria"/>
                <a:cs typeface="Cambria"/>
              </a:rPr>
              <a:t> </a:t>
            </a:r>
            <a:r>
              <a:rPr sz="1200" b="1" spc="120" dirty="0">
                <a:solidFill>
                  <a:srgbClr val="F9F9F9"/>
                </a:solidFill>
                <a:latin typeface="Cambria"/>
                <a:cs typeface="Cambria"/>
              </a:rPr>
              <a:t>порту</a:t>
            </a:r>
            <a:r>
              <a:rPr sz="1200" b="1" spc="160" dirty="0">
                <a:solidFill>
                  <a:srgbClr val="F9F9F9"/>
                </a:solidFill>
                <a:latin typeface="Cambria"/>
                <a:cs typeface="Cambria"/>
              </a:rPr>
              <a:t> </a:t>
            </a:r>
            <a:r>
              <a:rPr sz="1200" b="1" spc="130" dirty="0">
                <a:solidFill>
                  <a:srgbClr val="F9F9F9"/>
                </a:solidFill>
                <a:latin typeface="Cambria"/>
                <a:cs typeface="Cambria"/>
              </a:rPr>
              <a:t>судов</a:t>
            </a:r>
            <a:r>
              <a:rPr sz="1200" b="1" spc="155" dirty="0">
                <a:solidFill>
                  <a:srgbClr val="F9F9F9"/>
                </a:solidFill>
                <a:latin typeface="Cambria"/>
                <a:cs typeface="Cambria"/>
              </a:rPr>
              <a:t> </a:t>
            </a:r>
            <a:r>
              <a:rPr sz="1200" b="1" spc="110" dirty="0">
                <a:solidFill>
                  <a:srgbClr val="F9F9F9"/>
                </a:solidFill>
                <a:latin typeface="Cambria"/>
                <a:cs typeface="Cambria"/>
              </a:rPr>
              <a:t>двух</a:t>
            </a:r>
            <a:r>
              <a:rPr sz="1200" b="1" spc="160" dirty="0">
                <a:solidFill>
                  <a:srgbClr val="F9F9F9"/>
                </a:solidFill>
                <a:latin typeface="Cambria"/>
                <a:cs typeface="Cambria"/>
              </a:rPr>
              <a:t> </a:t>
            </a:r>
            <a:r>
              <a:rPr sz="1200" b="1" spc="120" dirty="0">
                <a:solidFill>
                  <a:srgbClr val="F9F9F9"/>
                </a:solidFill>
                <a:latin typeface="Cambria"/>
                <a:cs typeface="Cambria"/>
              </a:rPr>
              <a:t>типов</a:t>
            </a:r>
            <a:endParaRPr sz="12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81349"/>
              <a:ext cx="5184140" cy="5080"/>
            </a:xfrm>
            <a:custGeom>
              <a:avLst/>
              <a:gdLst/>
              <a:ahLst/>
              <a:cxnLst/>
              <a:rect l="l" t="t" r="r" b="b"/>
              <a:pathLst>
                <a:path w="5184140" h="5079">
                  <a:moveTo>
                    <a:pt x="0" y="5060"/>
                  </a:moveTo>
                  <a:lnTo>
                    <a:pt x="0" y="0"/>
                  </a:lnTo>
                  <a:lnTo>
                    <a:pt x="5184031" y="0"/>
                  </a:lnTo>
                  <a:lnTo>
                    <a:pt x="518403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93483" y="2938150"/>
            <a:ext cx="4573270" cy="17462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000" b="1" spc="110" dirty="0">
                <a:solidFill>
                  <a:srgbClr val="22373A"/>
                </a:solidFill>
                <a:latin typeface="Cambria"/>
                <a:cs typeface="Cambria"/>
              </a:rPr>
              <a:t>Figure</a:t>
            </a:r>
            <a:r>
              <a:rPr sz="1000" b="1" spc="14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b="1" spc="95" dirty="0">
                <a:solidFill>
                  <a:srgbClr val="22373A"/>
                </a:solidFill>
                <a:latin typeface="Cambria"/>
                <a:cs typeface="Cambria"/>
              </a:rPr>
              <a:t>4:</a:t>
            </a:r>
            <a:r>
              <a:rPr sz="1000" b="1" spc="14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90" dirty="0">
                <a:solidFill>
                  <a:srgbClr val="22373A"/>
                </a:solidFill>
                <a:latin typeface="Cambria"/>
                <a:cs typeface="Cambria"/>
              </a:rPr>
              <a:t>Отчёт</a:t>
            </a:r>
            <a:r>
              <a:rPr sz="10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85" dirty="0">
                <a:solidFill>
                  <a:srgbClr val="22373A"/>
                </a:solidFill>
                <a:latin typeface="Cambria"/>
                <a:cs typeface="Cambria"/>
              </a:rPr>
              <a:t>по</a:t>
            </a:r>
            <a:r>
              <a:rPr sz="1000" spc="11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70" dirty="0">
                <a:solidFill>
                  <a:srgbClr val="22373A"/>
                </a:solidFill>
                <a:latin typeface="Cambria"/>
                <a:cs typeface="Cambria"/>
              </a:rPr>
              <a:t>модели</a:t>
            </a:r>
            <a:r>
              <a:rPr sz="10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85" dirty="0">
                <a:solidFill>
                  <a:srgbClr val="22373A"/>
                </a:solidFill>
                <a:latin typeface="Cambria"/>
                <a:cs typeface="Cambria"/>
              </a:rPr>
              <a:t>обслуживания</a:t>
            </a:r>
            <a:r>
              <a:rPr sz="10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dirty="0">
                <a:solidFill>
                  <a:srgbClr val="22373A"/>
                </a:solidFill>
                <a:latin typeface="Cambria"/>
                <a:cs typeface="Cambria"/>
              </a:rPr>
              <a:t>в</a:t>
            </a:r>
            <a:r>
              <a:rPr sz="10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70" dirty="0">
                <a:solidFill>
                  <a:srgbClr val="22373A"/>
                </a:solidFill>
                <a:latin typeface="Cambria"/>
                <a:cs typeface="Cambria"/>
              </a:rPr>
              <a:t>порту</a:t>
            </a:r>
            <a:r>
              <a:rPr sz="10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70" dirty="0">
                <a:solidFill>
                  <a:srgbClr val="22373A"/>
                </a:solidFill>
                <a:latin typeface="Cambria"/>
                <a:cs typeface="Cambria"/>
              </a:rPr>
              <a:t>судов</a:t>
            </a:r>
            <a:r>
              <a:rPr sz="10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55" dirty="0">
                <a:solidFill>
                  <a:srgbClr val="22373A"/>
                </a:solidFill>
                <a:latin typeface="Cambria"/>
                <a:cs typeface="Cambria"/>
              </a:rPr>
              <a:t>двух</a:t>
            </a:r>
            <a:r>
              <a:rPr sz="10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55" dirty="0">
                <a:solidFill>
                  <a:srgbClr val="22373A"/>
                </a:solidFill>
                <a:latin typeface="Cambria"/>
                <a:cs typeface="Cambria"/>
              </a:rPr>
              <a:t>типов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02235">
              <a:lnSpc>
                <a:spcPct val="100000"/>
              </a:lnSpc>
              <a:spcBef>
                <a:spcPts val="40"/>
              </a:spcBef>
            </a:pPr>
            <a:r>
              <a:rPr spc="-20" dirty="0"/>
              <a:t>9/10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8013B62-6018-4B57-9809-C7287259610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12"/>
          <a:stretch/>
        </p:blipFill>
        <p:spPr bwMode="auto">
          <a:xfrm>
            <a:off x="1109821" y="571373"/>
            <a:ext cx="3546158" cy="2247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81635"/>
          </a:xfrm>
          <a:custGeom>
            <a:avLst/>
            <a:gdLst/>
            <a:ahLst/>
            <a:cxnLst/>
            <a:rect l="l" t="t" r="r" b="b"/>
            <a:pathLst>
              <a:path w="5760085" h="381635">
                <a:moveTo>
                  <a:pt x="5759996" y="0"/>
                </a:moveTo>
                <a:lnTo>
                  <a:pt x="0" y="0"/>
                </a:lnTo>
                <a:lnTo>
                  <a:pt x="0" y="381342"/>
                </a:lnTo>
                <a:lnTo>
                  <a:pt x="5759996" y="381342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1481"/>
            <a:ext cx="7664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165" dirty="0">
                <a:solidFill>
                  <a:srgbClr val="F9F9F9"/>
                </a:solidFill>
                <a:latin typeface="Cambria"/>
                <a:cs typeface="Cambria"/>
              </a:rPr>
              <a:t>Выводы</a:t>
            </a:r>
            <a:endParaRPr sz="12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94" y="1557349"/>
            <a:ext cx="41605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75" dirty="0">
                <a:solidFill>
                  <a:srgbClr val="22373A"/>
                </a:solidFill>
                <a:latin typeface="Cambria"/>
                <a:cs typeface="Cambria"/>
              </a:rPr>
              <a:t>Я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смоделировал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Cambria"/>
                <a:cs typeface="Cambria"/>
              </a:rPr>
              <a:t>модель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обслуживания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20" dirty="0">
                <a:solidFill>
                  <a:srgbClr val="22373A"/>
                </a:solidFill>
                <a:latin typeface="Cambria"/>
                <a:cs typeface="Cambria"/>
              </a:rPr>
              <a:t>с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Cambria"/>
                <a:cs typeface="Cambria"/>
              </a:rPr>
              <a:t>приоритетами.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10/10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81635"/>
          </a:xfrm>
          <a:custGeom>
            <a:avLst/>
            <a:gdLst/>
            <a:ahLst/>
            <a:cxnLst/>
            <a:rect l="l" t="t" r="r" b="b"/>
            <a:pathLst>
              <a:path w="5760085" h="381635">
                <a:moveTo>
                  <a:pt x="5759996" y="0"/>
                </a:moveTo>
                <a:lnTo>
                  <a:pt x="0" y="0"/>
                </a:lnTo>
                <a:lnTo>
                  <a:pt x="0" y="381342"/>
                </a:lnTo>
                <a:lnTo>
                  <a:pt x="5759996" y="381342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1481"/>
            <a:ext cx="11855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170" dirty="0">
                <a:solidFill>
                  <a:srgbClr val="F9F9F9"/>
                </a:solidFill>
                <a:latin typeface="Cambria"/>
                <a:cs typeface="Cambria"/>
              </a:rPr>
              <a:t>Цель</a:t>
            </a:r>
            <a:r>
              <a:rPr sz="1200" b="1" spc="155" dirty="0">
                <a:solidFill>
                  <a:srgbClr val="F9F9F9"/>
                </a:solidFill>
                <a:latin typeface="Cambria"/>
                <a:cs typeface="Cambria"/>
              </a:rPr>
              <a:t> </a:t>
            </a:r>
            <a:r>
              <a:rPr sz="1200" b="1" spc="125" dirty="0">
                <a:solidFill>
                  <a:srgbClr val="F9F9F9"/>
                </a:solidFill>
                <a:latin typeface="Cambria"/>
                <a:cs typeface="Cambria"/>
              </a:rPr>
              <a:t>работы</a:t>
            </a:r>
            <a:endParaRPr sz="12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81349"/>
              <a:ext cx="1152525" cy="5080"/>
            </a:xfrm>
            <a:custGeom>
              <a:avLst/>
              <a:gdLst/>
              <a:ahLst/>
              <a:cxnLst/>
              <a:rect l="l" t="t" r="r" b="b"/>
              <a:pathLst>
                <a:path w="1152525" h="5079">
                  <a:moveTo>
                    <a:pt x="0" y="5060"/>
                  </a:moveTo>
                  <a:lnTo>
                    <a:pt x="0" y="0"/>
                  </a:lnTo>
                  <a:lnTo>
                    <a:pt x="1151997" y="0"/>
                  </a:lnTo>
                  <a:lnTo>
                    <a:pt x="115199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94" y="1557349"/>
            <a:ext cx="42386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Смоделировать</a:t>
            </a:r>
            <a:r>
              <a:rPr sz="1100" spc="12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“модель”</a:t>
            </a:r>
            <a:r>
              <a:rPr sz="1100" spc="12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обслуживания</a:t>
            </a:r>
            <a:r>
              <a:rPr sz="1100" spc="12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20" dirty="0">
                <a:solidFill>
                  <a:srgbClr val="22373A"/>
                </a:solidFill>
                <a:latin typeface="Cambria"/>
                <a:cs typeface="Cambria"/>
              </a:rPr>
              <a:t>с</a:t>
            </a:r>
            <a:r>
              <a:rPr sz="1100" spc="12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Cambria"/>
                <a:cs typeface="Cambria"/>
              </a:rPr>
              <a:t>приоритетами.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02235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0" dirty="0"/>
              <a:t>2</a:t>
            </a:fld>
            <a:r>
              <a:rPr spc="-20" dirty="0"/>
              <a:t>/10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3304" y="1313215"/>
            <a:ext cx="22269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195" dirty="0">
                <a:solidFill>
                  <a:srgbClr val="22373A"/>
                </a:solidFill>
                <a:latin typeface="Cambria"/>
                <a:cs typeface="Cambria"/>
                <a:hlinkClick r:id="rId2" action="ppaction://hlinksldjump"/>
              </a:rPr>
              <a:t>Выполнение</a:t>
            </a:r>
            <a:r>
              <a:rPr sz="1400" b="1" spc="220" dirty="0">
                <a:solidFill>
                  <a:srgbClr val="22373A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1400" b="1" spc="165" dirty="0">
                <a:solidFill>
                  <a:srgbClr val="22373A"/>
                </a:solidFill>
                <a:latin typeface="Cambria"/>
                <a:cs typeface="Cambria"/>
                <a:hlinkClick r:id="rId2" action="ppaction://hlinksldjump"/>
              </a:rPr>
              <a:t>работы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56004" y="1670386"/>
            <a:ext cx="3048635" cy="5080"/>
            <a:chOff x="1356004" y="1670386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1356004" y="1670386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6004" y="1670386"/>
              <a:ext cx="609600" cy="5080"/>
            </a:xfrm>
            <a:custGeom>
              <a:avLst/>
              <a:gdLst/>
              <a:ahLst/>
              <a:cxnLst/>
              <a:rect l="l" t="t" r="r" b="b"/>
              <a:pathLst>
                <a:path w="609600" h="5080">
                  <a:moveTo>
                    <a:pt x="0" y="5060"/>
                  </a:moveTo>
                  <a:lnTo>
                    <a:pt x="0" y="0"/>
                  </a:lnTo>
                  <a:lnTo>
                    <a:pt x="609598" y="0"/>
                  </a:lnTo>
                  <a:lnTo>
                    <a:pt x="60959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81635"/>
          </a:xfrm>
          <a:custGeom>
            <a:avLst/>
            <a:gdLst/>
            <a:ahLst/>
            <a:cxnLst/>
            <a:rect l="l" t="t" r="r" b="b"/>
            <a:pathLst>
              <a:path w="5760085" h="381635">
                <a:moveTo>
                  <a:pt x="5759996" y="0"/>
                </a:moveTo>
                <a:lnTo>
                  <a:pt x="0" y="0"/>
                </a:lnTo>
                <a:lnTo>
                  <a:pt x="0" y="381342"/>
                </a:lnTo>
                <a:lnTo>
                  <a:pt x="5759996" y="381342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45" dirty="0"/>
              <a:t>Модель</a:t>
            </a:r>
            <a:r>
              <a:rPr spc="165" dirty="0"/>
              <a:t> </a:t>
            </a:r>
            <a:r>
              <a:rPr spc="145" dirty="0"/>
              <a:t>обслуживания</a:t>
            </a:r>
            <a:r>
              <a:rPr spc="170" dirty="0"/>
              <a:t> </a:t>
            </a:r>
            <a:r>
              <a:rPr spc="130" dirty="0"/>
              <a:t>механиков</a:t>
            </a:r>
            <a:r>
              <a:rPr spc="165" dirty="0"/>
              <a:t> </a:t>
            </a:r>
            <a:r>
              <a:rPr spc="125" dirty="0"/>
              <a:t>на</a:t>
            </a:r>
            <a:r>
              <a:rPr spc="170" dirty="0"/>
              <a:t> </a:t>
            </a:r>
            <a:r>
              <a:rPr spc="114" dirty="0"/>
              <a:t>складе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81349"/>
              <a:ext cx="1728470" cy="5080"/>
            </a:xfrm>
            <a:custGeom>
              <a:avLst/>
              <a:gdLst/>
              <a:ahLst/>
              <a:cxnLst/>
              <a:rect l="l" t="t" r="r" b="b"/>
              <a:pathLst>
                <a:path w="1728470" h="5079">
                  <a:moveTo>
                    <a:pt x="0" y="5060"/>
                  </a:moveTo>
                  <a:lnTo>
                    <a:pt x="0" y="0"/>
                  </a:lnTo>
                  <a:lnTo>
                    <a:pt x="1728039" y="0"/>
                  </a:lnTo>
                  <a:lnTo>
                    <a:pt x="172803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22935" y="1327846"/>
            <a:ext cx="4990465" cy="619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995" marR="5080" indent="-201930">
              <a:lnSpc>
                <a:spcPct val="118000"/>
              </a:lnSpc>
              <a:spcBef>
                <a:spcPts val="100"/>
              </a:spcBef>
            </a:pP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1.</a:t>
            </a:r>
            <a:r>
              <a:rPr sz="1100" spc="31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Есть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Cambria"/>
                <a:cs typeface="Cambria"/>
              </a:rPr>
              <a:t>два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различных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Cambria"/>
                <a:cs typeface="Cambria"/>
              </a:rPr>
              <a:t>типа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заявок,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поступающих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на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Cambria"/>
                <a:cs typeface="Cambria"/>
              </a:rPr>
              <a:t>обслуживание </a:t>
            </a: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к</a:t>
            </a:r>
            <a:r>
              <a:rPr sz="1100" spc="12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Cambria"/>
                <a:cs typeface="Cambria"/>
              </a:rPr>
              <a:t>одному</a:t>
            </a:r>
            <a:r>
              <a:rPr sz="1100" spc="12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устройству.</a:t>
            </a:r>
            <a:r>
              <a:rPr sz="1100" spc="12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Различаются</a:t>
            </a:r>
            <a:r>
              <a:rPr sz="1100" spc="12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распределения</a:t>
            </a:r>
            <a:r>
              <a:rPr sz="1100" spc="12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Cambria"/>
                <a:cs typeface="Cambria"/>
              </a:rPr>
              <a:t>интервалов </a:t>
            </a:r>
            <a:r>
              <a:rPr sz="1100" spc="70" dirty="0">
                <a:solidFill>
                  <a:srgbClr val="22373A"/>
                </a:solidFill>
                <a:latin typeface="Cambria"/>
                <a:cs typeface="Cambria"/>
              </a:rPr>
              <a:t>приходов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Cambria"/>
                <a:cs typeface="Cambria"/>
              </a:rPr>
              <a:t>и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времени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обслуживания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для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Cambria"/>
                <a:cs typeface="Cambria"/>
              </a:rPr>
              <a:t>этих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Cambria"/>
                <a:cs typeface="Cambria"/>
              </a:rPr>
              <a:t>типов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заявок.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01792" y="2959073"/>
            <a:ext cx="252729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0" dirty="0">
                <a:solidFill>
                  <a:srgbClr val="22373A"/>
                </a:solidFill>
                <a:latin typeface="Cambria"/>
                <a:cs typeface="Cambria"/>
              </a:rPr>
              <a:t>3/10</a:t>
            </a:r>
            <a:endParaRPr sz="8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45" dirty="0"/>
              <a:t>Модель</a:t>
            </a:r>
            <a:r>
              <a:rPr spc="165" dirty="0"/>
              <a:t> </a:t>
            </a:r>
            <a:r>
              <a:rPr spc="145" dirty="0"/>
              <a:t>обслуживания</a:t>
            </a:r>
            <a:r>
              <a:rPr spc="170" dirty="0"/>
              <a:t> </a:t>
            </a:r>
            <a:r>
              <a:rPr spc="130" dirty="0"/>
              <a:t>механиков</a:t>
            </a:r>
            <a:r>
              <a:rPr spc="165" dirty="0"/>
              <a:t> </a:t>
            </a:r>
            <a:r>
              <a:rPr spc="125" dirty="0"/>
              <a:t>на</a:t>
            </a:r>
            <a:r>
              <a:rPr spc="170" dirty="0"/>
              <a:t> </a:t>
            </a:r>
            <a:r>
              <a:rPr spc="114" dirty="0"/>
              <a:t>складе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2304415" cy="5080"/>
            </a:xfrm>
            <a:custGeom>
              <a:avLst/>
              <a:gdLst/>
              <a:ahLst/>
              <a:cxnLst/>
              <a:rect l="l" t="t" r="r" b="b"/>
              <a:pathLst>
                <a:path w="2304415" h="5079">
                  <a:moveTo>
                    <a:pt x="0" y="5060"/>
                  </a:moveTo>
                  <a:lnTo>
                    <a:pt x="0" y="0"/>
                  </a:lnTo>
                  <a:lnTo>
                    <a:pt x="2303994" y="0"/>
                  </a:lnTo>
                  <a:lnTo>
                    <a:pt x="230399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26706" y="2940436"/>
            <a:ext cx="4827905" cy="34099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40"/>
              </a:spcBef>
            </a:pPr>
            <a:r>
              <a:rPr sz="800" spc="-20" dirty="0">
                <a:solidFill>
                  <a:srgbClr val="22373A"/>
                </a:solidFill>
                <a:latin typeface="Cambria"/>
                <a:cs typeface="Cambria"/>
              </a:rPr>
              <a:t>4/10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000" b="1" spc="110" dirty="0">
                <a:solidFill>
                  <a:srgbClr val="22373A"/>
                </a:solidFill>
                <a:latin typeface="Cambria"/>
                <a:cs typeface="Cambria"/>
              </a:rPr>
              <a:t>Figure</a:t>
            </a:r>
            <a:r>
              <a:rPr sz="1000" b="1" spc="14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b="1" spc="95" dirty="0">
                <a:solidFill>
                  <a:srgbClr val="22373A"/>
                </a:solidFill>
                <a:latin typeface="Cambria"/>
                <a:cs typeface="Cambria"/>
              </a:rPr>
              <a:t>1:</a:t>
            </a:r>
            <a:r>
              <a:rPr sz="1000" b="1" spc="14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85" dirty="0">
                <a:solidFill>
                  <a:srgbClr val="22373A"/>
                </a:solidFill>
                <a:latin typeface="Cambria"/>
                <a:cs typeface="Cambria"/>
              </a:rPr>
              <a:t>Модель</a:t>
            </a:r>
            <a:r>
              <a:rPr sz="10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85" dirty="0">
                <a:solidFill>
                  <a:srgbClr val="22373A"/>
                </a:solidFill>
                <a:latin typeface="Cambria"/>
                <a:cs typeface="Cambria"/>
              </a:rPr>
              <a:t>обслуживания</a:t>
            </a:r>
            <a:r>
              <a:rPr sz="10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75" dirty="0">
                <a:solidFill>
                  <a:srgbClr val="22373A"/>
                </a:solidFill>
                <a:latin typeface="Cambria"/>
                <a:cs typeface="Cambria"/>
              </a:rPr>
              <a:t>механиков</a:t>
            </a:r>
            <a:r>
              <a:rPr sz="10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114" dirty="0">
                <a:solidFill>
                  <a:srgbClr val="22373A"/>
                </a:solidFill>
                <a:latin typeface="Cambria"/>
                <a:cs typeface="Cambria"/>
              </a:rPr>
              <a:t>с</a:t>
            </a:r>
            <a:r>
              <a:rPr sz="10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65" dirty="0">
                <a:solidFill>
                  <a:srgbClr val="22373A"/>
                </a:solidFill>
                <a:latin typeface="Cambria"/>
                <a:cs typeface="Cambria"/>
              </a:rPr>
              <a:t>приоритетами</a:t>
            </a:r>
            <a:endParaRPr sz="1000">
              <a:latin typeface="Cambria"/>
              <a:cs typeface="Cambria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F96FA75-0D7B-4BA6-94E6-6ADCAB1FEA6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00" y="479425"/>
            <a:ext cx="1357630" cy="2630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45" dirty="0"/>
              <a:t>Модель</a:t>
            </a:r>
            <a:r>
              <a:rPr spc="165" dirty="0"/>
              <a:t> </a:t>
            </a:r>
            <a:r>
              <a:rPr spc="145" dirty="0"/>
              <a:t>обслуживания</a:t>
            </a:r>
            <a:r>
              <a:rPr spc="170" dirty="0"/>
              <a:t> </a:t>
            </a:r>
            <a:r>
              <a:rPr spc="130" dirty="0"/>
              <a:t>механиков</a:t>
            </a:r>
            <a:r>
              <a:rPr spc="165" dirty="0"/>
              <a:t> </a:t>
            </a:r>
            <a:r>
              <a:rPr spc="125" dirty="0"/>
              <a:t>на</a:t>
            </a:r>
            <a:r>
              <a:rPr spc="170" dirty="0"/>
              <a:t> </a:t>
            </a:r>
            <a:r>
              <a:rPr spc="114" dirty="0"/>
              <a:t>складе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2880360" cy="5080"/>
            </a:xfrm>
            <a:custGeom>
              <a:avLst/>
              <a:gdLst/>
              <a:ahLst/>
              <a:cxnLst/>
              <a:rect l="l" t="t" r="r" b="b"/>
              <a:pathLst>
                <a:path w="2880360" h="5079">
                  <a:moveTo>
                    <a:pt x="0" y="5060"/>
                  </a:moveTo>
                  <a:lnTo>
                    <a:pt x="0" y="0"/>
                  </a:lnTo>
                  <a:lnTo>
                    <a:pt x="2880037" y="0"/>
                  </a:lnTo>
                  <a:lnTo>
                    <a:pt x="28800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22935" y="436039"/>
            <a:ext cx="4956810" cy="8172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995" marR="5080" indent="-201930" algn="just">
              <a:lnSpc>
                <a:spcPct val="118000"/>
              </a:lnSpc>
              <a:spcBef>
                <a:spcPts val="100"/>
              </a:spcBef>
            </a:pP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2.</a:t>
            </a:r>
            <a:r>
              <a:rPr sz="1100" spc="3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Сформулируем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Cambria"/>
                <a:cs typeface="Cambria"/>
              </a:rPr>
              <a:t>отчет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по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модели.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20" dirty="0">
                <a:solidFill>
                  <a:srgbClr val="22373A"/>
                </a:solidFill>
                <a:latin typeface="Cambria"/>
                <a:cs typeface="Cambria"/>
              </a:rPr>
              <a:t>В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нем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Cambria"/>
                <a:cs typeface="Cambria"/>
              </a:rPr>
              <a:t>видно,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что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всего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Cambria"/>
                <a:cs typeface="Cambria"/>
              </a:rPr>
              <a:t>заявок </a:t>
            </a:r>
            <a:r>
              <a:rPr sz="1100" spc="55" dirty="0">
                <a:solidFill>
                  <a:srgbClr val="22373A"/>
                </a:solidFill>
                <a:latin typeface="Cambria"/>
                <a:cs typeface="Cambria"/>
              </a:rPr>
              <a:t>было</a:t>
            </a:r>
            <a:r>
              <a:rPr sz="1100" spc="12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154,</a:t>
            </a:r>
            <a:r>
              <a:rPr sz="1100" spc="12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из</a:t>
            </a:r>
            <a:r>
              <a:rPr sz="1100" spc="12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Cambria"/>
                <a:cs typeface="Cambria"/>
              </a:rPr>
              <a:t>них</a:t>
            </a:r>
            <a:r>
              <a:rPr sz="1100" spc="12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71</a:t>
            </a:r>
            <a:r>
              <a:rPr sz="1100" spc="12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Cambria"/>
                <a:cs typeface="Cambria"/>
              </a:rPr>
              <a:t>первого</a:t>
            </a:r>
            <a:r>
              <a:rPr sz="1100" spc="12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типа</a:t>
            </a:r>
            <a:r>
              <a:rPr sz="1100" spc="12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dirty="0">
                <a:solidFill>
                  <a:srgbClr val="22373A"/>
                </a:solidFill>
                <a:latin typeface="Cambria"/>
                <a:cs typeface="Cambria"/>
              </a:rPr>
              <a:t>(6</a:t>
            </a:r>
            <a:r>
              <a:rPr sz="1100" spc="12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dirty="0">
                <a:solidFill>
                  <a:srgbClr val="22373A"/>
                </a:solidFill>
                <a:latin typeface="Cambria"/>
                <a:cs typeface="Cambria"/>
              </a:rPr>
              <a:t>в</a:t>
            </a:r>
            <a:r>
              <a:rPr sz="1100" spc="12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очереди,</a:t>
            </a:r>
            <a:r>
              <a:rPr sz="1100" spc="12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1</a:t>
            </a:r>
            <a:r>
              <a:rPr sz="1100" spc="12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dirty="0">
                <a:solidFill>
                  <a:srgbClr val="22373A"/>
                </a:solidFill>
                <a:latin typeface="Cambria"/>
                <a:cs typeface="Cambria"/>
              </a:rPr>
              <a:t>в</a:t>
            </a:r>
            <a:r>
              <a:rPr sz="1100" spc="12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Cambria"/>
                <a:cs typeface="Cambria"/>
              </a:rPr>
              <a:t>обработке)</a:t>
            </a:r>
            <a:r>
              <a:rPr sz="1100" spc="12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Cambria"/>
                <a:cs typeface="Cambria"/>
              </a:rPr>
              <a:t>и </a:t>
            </a: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83</a:t>
            </a:r>
            <a:r>
              <a:rPr sz="1100" spc="12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Cambria"/>
                <a:cs typeface="Cambria"/>
              </a:rPr>
              <a:t>второго</a:t>
            </a:r>
            <a:r>
              <a:rPr sz="1100" spc="13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типа</a:t>
            </a:r>
            <a:r>
              <a:rPr sz="1100" spc="13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dirty="0">
                <a:solidFill>
                  <a:srgbClr val="22373A"/>
                </a:solidFill>
                <a:latin typeface="Cambria"/>
                <a:cs typeface="Cambria"/>
              </a:rPr>
              <a:t>(2</a:t>
            </a:r>
            <a:r>
              <a:rPr sz="1100" spc="13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dirty="0">
                <a:solidFill>
                  <a:srgbClr val="22373A"/>
                </a:solidFill>
                <a:latin typeface="Cambria"/>
                <a:cs typeface="Cambria"/>
              </a:rPr>
              <a:t>в</a:t>
            </a:r>
            <a:r>
              <a:rPr sz="1100" spc="12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очереди,</a:t>
            </a:r>
            <a:r>
              <a:rPr sz="1100" spc="13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0</a:t>
            </a:r>
            <a:r>
              <a:rPr sz="1100" spc="13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Cambria"/>
                <a:cs typeface="Cambria"/>
              </a:rPr>
              <a:t>обрабатываются).</a:t>
            </a:r>
            <a:r>
              <a:rPr sz="1100" spc="13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Через</a:t>
            </a:r>
            <a:r>
              <a:rPr sz="1100" spc="12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нашего механика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прошло</a:t>
            </a:r>
            <a:r>
              <a:rPr sz="1100" spc="12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146</a:t>
            </a:r>
            <a:r>
              <a:rPr sz="1100" spc="12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заявок.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2952" y="2800075"/>
            <a:ext cx="47345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110" dirty="0">
                <a:solidFill>
                  <a:srgbClr val="22373A"/>
                </a:solidFill>
                <a:latin typeface="Cambria"/>
                <a:cs typeface="Cambria"/>
              </a:rPr>
              <a:t>Figure</a:t>
            </a:r>
            <a:r>
              <a:rPr sz="1000" b="1" spc="14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b="1" spc="95" dirty="0">
                <a:solidFill>
                  <a:srgbClr val="22373A"/>
                </a:solidFill>
                <a:latin typeface="Cambria"/>
                <a:cs typeface="Cambria"/>
              </a:rPr>
              <a:t>2:</a:t>
            </a:r>
            <a:r>
              <a:rPr sz="1000" b="1" spc="14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90" dirty="0">
                <a:solidFill>
                  <a:srgbClr val="22373A"/>
                </a:solidFill>
                <a:latin typeface="Cambria"/>
                <a:cs typeface="Cambria"/>
              </a:rPr>
              <a:t>Отчёт</a:t>
            </a:r>
            <a:r>
              <a:rPr sz="10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85" dirty="0">
                <a:solidFill>
                  <a:srgbClr val="22373A"/>
                </a:solidFill>
                <a:latin typeface="Cambria"/>
                <a:cs typeface="Cambria"/>
              </a:rPr>
              <a:t>по</a:t>
            </a:r>
            <a:r>
              <a:rPr sz="10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70" dirty="0">
                <a:solidFill>
                  <a:srgbClr val="22373A"/>
                </a:solidFill>
                <a:latin typeface="Cambria"/>
                <a:cs typeface="Cambria"/>
              </a:rPr>
              <a:t>модели</a:t>
            </a:r>
            <a:r>
              <a:rPr sz="10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85" dirty="0">
                <a:solidFill>
                  <a:srgbClr val="22373A"/>
                </a:solidFill>
                <a:latin typeface="Cambria"/>
                <a:cs typeface="Cambria"/>
              </a:rPr>
              <a:t>обслуживания</a:t>
            </a:r>
            <a:r>
              <a:rPr sz="10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75" dirty="0">
                <a:solidFill>
                  <a:srgbClr val="22373A"/>
                </a:solidFill>
                <a:latin typeface="Cambria"/>
                <a:cs typeface="Cambria"/>
              </a:rPr>
              <a:t>механиков</a:t>
            </a:r>
            <a:r>
              <a:rPr sz="10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114" dirty="0">
                <a:solidFill>
                  <a:srgbClr val="22373A"/>
                </a:solidFill>
                <a:latin typeface="Cambria"/>
                <a:cs typeface="Cambria"/>
              </a:rPr>
              <a:t>с</a:t>
            </a:r>
            <a:r>
              <a:rPr sz="10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70" dirty="0">
                <a:solidFill>
                  <a:srgbClr val="22373A"/>
                </a:solidFill>
                <a:latin typeface="Cambria"/>
                <a:cs typeface="Cambria"/>
              </a:rPr>
              <a:t>приоритетами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02235">
              <a:lnSpc>
                <a:spcPct val="100000"/>
              </a:lnSpc>
              <a:spcBef>
                <a:spcPts val="40"/>
              </a:spcBef>
            </a:pPr>
            <a:r>
              <a:rPr spc="-20" dirty="0"/>
              <a:t>5/10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BD1B388-DC46-4562-AFD6-0B00E90249A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54" b="16642"/>
          <a:stretch/>
        </p:blipFill>
        <p:spPr bwMode="auto">
          <a:xfrm>
            <a:off x="1435100" y="1301894"/>
            <a:ext cx="2890520" cy="1379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45" dirty="0"/>
              <a:t>Модель</a:t>
            </a:r>
            <a:r>
              <a:rPr spc="155" dirty="0"/>
              <a:t> </a:t>
            </a:r>
            <a:r>
              <a:rPr spc="145" dirty="0"/>
              <a:t>обслуживания</a:t>
            </a:r>
            <a:r>
              <a:rPr spc="160" dirty="0"/>
              <a:t> </a:t>
            </a:r>
            <a:r>
              <a:rPr spc="165" dirty="0"/>
              <a:t>в</a:t>
            </a:r>
            <a:r>
              <a:rPr spc="155" dirty="0"/>
              <a:t> </a:t>
            </a:r>
            <a:r>
              <a:rPr spc="120" dirty="0"/>
              <a:t>порту</a:t>
            </a:r>
            <a:r>
              <a:rPr spc="160" dirty="0"/>
              <a:t> </a:t>
            </a:r>
            <a:r>
              <a:rPr spc="130" dirty="0"/>
              <a:t>судов</a:t>
            </a:r>
            <a:r>
              <a:rPr spc="155" dirty="0"/>
              <a:t> </a:t>
            </a:r>
            <a:r>
              <a:rPr spc="110" dirty="0"/>
              <a:t>двух</a:t>
            </a:r>
            <a:r>
              <a:rPr spc="160" dirty="0"/>
              <a:t> </a:t>
            </a:r>
            <a:r>
              <a:rPr spc="120" dirty="0"/>
              <a:t>типов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3456304" cy="5080"/>
            </a:xfrm>
            <a:custGeom>
              <a:avLst/>
              <a:gdLst/>
              <a:ahLst/>
              <a:cxnLst/>
              <a:rect l="l" t="t" r="r" b="b"/>
              <a:pathLst>
                <a:path w="3456304" h="5079">
                  <a:moveTo>
                    <a:pt x="0" y="5060"/>
                  </a:moveTo>
                  <a:lnTo>
                    <a:pt x="0" y="0"/>
                  </a:lnTo>
                  <a:lnTo>
                    <a:pt x="3456079" y="0"/>
                  </a:lnTo>
                  <a:lnTo>
                    <a:pt x="345607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22935" y="833117"/>
            <a:ext cx="5012055" cy="1609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995" marR="5080" indent="-201930">
              <a:lnSpc>
                <a:spcPct val="118000"/>
              </a:lnSpc>
              <a:spcBef>
                <a:spcPts val="100"/>
              </a:spcBef>
            </a:pP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1.</a:t>
            </a:r>
            <a:r>
              <a:rPr sz="1100" spc="3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Перейдем </a:t>
            </a: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к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модели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обслуживания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dirty="0">
                <a:solidFill>
                  <a:srgbClr val="22373A"/>
                </a:solidFill>
                <a:latin typeface="Cambria"/>
                <a:cs typeface="Cambria"/>
              </a:rPr>
              <a:t>в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порту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Cambria"/>
                <a:cs typeface="Cambria"/>
              </a:rPr>
              <a:t>судов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Cambria"/>
                <a:cs typeface="Cambria"/>
              </a:rPr>
              <a:t>двух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Cambria"/>
                <a:cs typeface="Cambria"/>
              </a:rPr>
              <a:t>типов.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Требуется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Cambria"/>
                <a:cs typeface="Cambria"/>
              </a:rPr>
              <a:t>построить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Cambria"/>
                <a:cs typeface="Cambria"/>
              </a:rPr>
              <a:t>модель</a:t>
            </a:r>
            <a:r>
              <a:rPr sz="1100" spc="12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системы,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dirty="0">
                <a:solidFill>
                  <a:srgbClr val="22373A"/>
                </a:solidFill>
                <a:latin typeface="Cambria"/>
                <a:cs typeface="Cambria"/>
              </a:rPr>
              <a:t>в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Cambria"/>
                <a:cs typeface="Cambria"/>
              </a:rPr>
              <a:t>которой</a:t>
            </a:r>
            <a:r>
              <a:rPr sz="1100" spc="12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можно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Cambria"/>
                <a:cs typeface="Cambria"/>
              </a:rPr>
              <a:t>оценить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время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ожидания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кораблями</a:t>
            </a:r>
            <a:r>
              <a:rPr sz="1100" spc="12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каждого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типа</a:t>
            </a:r>
            <a:r>
              <a:rPr sz="1100" spc="12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Cambria"/>
                <a:cs typeface="Cambria"/>
              </a:rPr>
              <a:t>входа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dirty="0">
                <a:solidFill>
                  <a:srgbClr val="22373A"/>
                </a:solidFill>
                <a:latin typeface="Cambria"/>
                <a:cs typeface="Cambria"/>
              </a:rPr>
              <a:t>в</a:t>
            </a:r>
            <a:r>
              <a:rPr sz="1100" spc="12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порт.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Время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ожидания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Cambria"/>
                <a:cs typeface="Cambria"/>
              </a:rPr>
              <a:t>входа</a:t>
            </a:r>
            <a:r>
              <a:rPr sz="1100" spc="12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dirty="0">
                <a:solidFill>
                  <a:srgbClr val="22373A"/>
                </a:solidFill>
                <a:latin typeface="Cambria"/>
                <a:cs typeface="Cambria"/>
              </a:rPr>
              <a:t>в</a:t>
            </a:r>
            <a:r>
              <a:rPr sz="1100" spc="12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Cambria"/>
                <a:cs typeface="Cambria"/>
              </a:rPr>
              <a:t>порт</a:t>
            </a:r>
            <a:r>
              <a:rPr sz="1100" spc="12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Cambria"/>
                <a:cs typeface="Cambria"/>
              </a:rPr>
              <a:t>включает</a:t>
            </a:r>
            <a:r>
              <a:rPr sz="1100" spc="12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Cambria"/>
                <a:cs typeface="Cambria"/>
              </a:rPr>
              <a:t>время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ожидания</a:t>
            </a:r>
            <a:r>
              <a:rPr sz="1100" spc="12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Cambria"/>
                <a:cs typeface="Cambria"/>
              </a:rPr>
              <a:t>освобождения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причала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Cambria"/>
                <a:cs typeface="Cambria"/>
              </a:rPr>
              <a:t>и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буксира.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Cambria"/>
                <a:cs typeface="Cambria"/>
              </a:rPr>
              <a:t>Корабль,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ожидающий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Cambria"/>
                <a:cs typeface="Cambria"/>
              </a:rPr>
              <a:t>освобождения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причала,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не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обслуживается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буксиром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Cambria"/>
                <a:cs typeface="Cambria"/>
              </a:rPr>
              <a:t>до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Cambria"/>
                <a:cs typeface="Cambria"/>
              </a:rPr>
              <a:t>тех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пор,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пока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не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Cambria"/>
                <a:cs typeface="Cambria"/>
              </a:rPr>
              <a:t>будет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предоставлен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нужный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причал.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Корабль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Cambria"/>
                <a:cs typeface="Cambria"/>
              </a:rPr>
              <a:t>второго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типа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не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займёт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буксир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Cambria"/>
                <a:cs typeface="Cambria"/>
              </a:rPr>
              <a:t>до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Cambria"/>
                <a:cs typeface="Cambria"/>
              </a:rPr>
              <a:t>тех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пор,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пока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ему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не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Cambria"/>
                <a:cs typeface="Cambria"/>
              </a:rPr>
              <a:t>будут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Cambria"/>
                <a:cs typeface="Cambria"/>
              </a:rPr>
              <a:t>доступны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Cambria"/>
                <a:cs typeface="Cambria"/>
              </a:rPr>
              <a:t>оба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буксира.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02235">
              <a:lnSpc>
                <a:spcPct val="100000"/>
              </a:lnSpc>
              <a:spcBef>
                <a:spcPts val="40"/>
              </a:spcBef>
            </a:pPr>
            <a:r>
              <a:rPr spc="-20" dirty="0"/>
              <a:t>6/10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81635"/>
          </a:xfrm>
          <a:custGeom>
            <a:avLst/>
            <a:gdLst/>
            <a:ahLst/>
            <a:cxnLst/>
            <a:rect l="l" t="t" r="r" b="b"/>
            <a:pathLst>
              <a:path w="5760085" h="381635">
                <a:moveTo>
                  <a:pt x="5759996" y="0"/>
                </a:moveTo>
                <a:lnTo>
                  <a:pt x="0" y="0"/>
                </a:lnTo>
                <a:lnTo>
                  <a:pt x="0" y="381342"/>
                </a:lnTo>
                <a:lnTo>
                  <a:pt x="5759996" y="381342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1481"/>
            <a:ext cx="43567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145" dirty="0">
                <a:solidFill>
                  <a:srgbClr val="F9F9F9"/>
                </a:solidFill>
                <a:latin typeface="Cambria"/>
                <a:cs typeface="Cambria"/>
              </a:rPr>
              <a:t>Модель</a:t>
            </a:r>
            <a:r>
              <a:rPr sz="1200" b="1" spc="155" dirty="0">
                <a:solidFill>
                  <a:srgbClr val="F9F9F9"/>
                </a:solidFill>
                <a:latin typeface="Cambria"/>
                <a:cs typeface="Cambria"/>
              </a:rPr>
              <a:t> </a:t>
            </a:r>
            <a:r>
              <a:rPr sz="1200" b="1" spc="145" dirty="0">
                <a:solidFill>
                  <a:srgbClr val="F9F9F9"/>
                </a:solidFill>
                <a:latin typeface="Cambria"/>
                <a:cs typeface="Cambria"/>
              </a:rPr>
              <a:t>обслуживания</a:t>
            </a:r>
            <a:r>
              <a:rPr sz="1200" b="1" spc="160" dirty="0">
                <a:solidFill>
                  <a:srgbClr val="F9F9F9"/>
                </a:solidFill>
                <a:latin typeface="Cambria"/>
                <a:cs typeface="Cambria"/>
              </a:rPr>
              <a:t> </a:t>
            </a:r>
            <a:r>
              <a:rPr sz="1200" b="1" spc="165" dirty="0">
                <a:solidFill>
                  <a:srgbClr val="F9F9F9"/>
                </a:solidFill>
                <a:latin typeface="Cambria"/>
                <a:cs typeface="Cambria"/>
              </a:rPr>
              <a:t>в</a:t>
            </a:r>
            <a:r>
              <a:rPr sz="1200" b="1" spc="155" dirty="0">
                <a:solidFill>
                  <a:srgbClr val="F9F9F9"/>
                </a:solidFill>
                <a:latin typeface="Cambria"/>
                <a:cs typeface="Cambria"/>
              </a:rPr>
              <a:t> </a:t>
            </a:r>
            <a:r>
              <a:rPr sz="1200" b="1" spc="120" dirty="0">
                <a:solidFill>
                  <a:srgbClr val="F9F9F9"/>
                </a:solidFill>
                <a:latin typeface="Cambria"/>
                <a:cs typeface="Cambria"/>
              </a:rPr>
              <a:t>порту</a:t>
            </a:r>
            <a:r>
              <a:rPr sz="1200" b="1" spc="160" dirty="0">
                <a:solidFill>
                  <a:srgbClr val="F9F9F9"/>
                </a:solidFill>
                <a:latin typeface="Cambria"/>
                <a:cs typeface="Cambria"/>
              </a:rPr>
              <a:t> </a:t>
            </a:r>
            <a:r>
              <a:rPr sz="1200" b="1" spc="130" dirty="0">
                <a:solidFill>
                  <a:srgbClr val="F9F9F9"/>
                </a:solidFill>
                <a:latin typeface="Cambria"/>
                <a:cs typeface="Cambria"/>
              </a:rPr>
              <a:t>судов</a:t>
            </a:r>
            <a:r>
              <a:rPr sz="1200" b="1" spc="155" dirty="0">
                <a:solidFill>
                  <a:srgbClr val="F9F9F9"/>
                </a:solidFill>
                <a:latin typeface="Cambria"/>
                <a:cs typeface="Cambria"/>
              </a:rPr>
              <a:t> </a:t>
            </a:r>
            <a:r>
              <a:rPr sz="1200" b="1" spc="110" dirty="0">
                <a:solidFill>
                  <a:srgbClr val="F9F9F9"/>
                </a:solidFill>
                <a:latin typeface="Cambria"/>
                <a:cs typeface="Cambria"/>
              </a:rPr>
              <a:t>двух</a:t>
            </a:r>
            <a:r>
              <a:rPr sz="1200" b="1" spc="160" dirty="0">
                <a:solidFill>
                  <a:srgbClr val="F9F9F9"/>
                </a:solidFill>
                <a:latin typeface="Cambria"/>
                <a:cs typeface="Cambria"/>
              </a:rPr>
              <a:t> </a:t>
            </a:r>
            <a:r>
              <a:rPr sz="1200" b="1" spc="120" dirty="0">
                <a:solidFill>
                  <a:srgbClr val="F9F9F9"/>
                </a:solidFill>
                <a:latin typeface="Cambria"/>
                <a:cs typeface="Cambria"/>
              </a:rPr>
              <a:t>типов</a:t>
            </a:r>
            <a:endParaRPr sz="12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81349"/>
              <a:ext cx="4032250" cy="5080"/>
            </a:xfrm>
            <a:custGeom>
              <a:avLst/>
              <a:gdLst/>
              <a:ahLst/>
              <a:cxnLst/>
              <a:rect l="l" t="t" r="r" b="b"/>
              <a:pathLst>
                <a:path w="4032250" h="5079">
                  <a:moveTo>
                    <a:pt x="0" y="5060"/>
                  </a:moveTo>
                  <a:lnTo>
                    <a:pt x="0" y="0"/>
                  </a:lnTo>
                  <a:lnTo>
                    <a:pt x="4032034" y="0"/>
                  </a:lnTo>
                  <a:lnTo>
                    <a:pt x="403203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02235">
              <a:lnSpc>
                <a:spcPct val="100000"/>
              </a:lnSpc>
              <a:spcBef>
                <a:spcPts val="40"/>
              </a:spcBef>
            </a:pPr>
            <a:r>
              <a:rPr spc="-20" dirty="0"/>
              <a:t>7/10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FC6DE39-86A4-4E1D-B5EB-8BE765349D6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209" y="555625"/>
            <a:ext cx="1383665" cy="2340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45" dirty="0"/>
              <a:t>Модель</a:t>
            </a:r>
            <a:r>
              <a:rPr spc="155" dirty="0"/>
              <a:t> </a:t>
            </a:r>
            <a:r>
              <a:rPr spc="145" dirty="0"/>
              <a:t>обслуживания</a:t>
            </a:r>
            <a:r>
              <a:rPr spc="160" dirty="0"/>
              <a:t> </a:t>
            </a:r>
            <a:r>
              <a:rPr spc="165" dirty="0"/>
              <a:t>в</a:t>
            </a:r>
            <a:r>
              <a:rPr spc="155" dirty="0"/>
              <a:t> </a:t>
            </a:r>
            <a:r>
              <a:rPr spc="120" dirty="0"/>
              <a:t>порту</a:t>
            </a:r>
            <a:r>
              <a:rPr spc="160" dirty="0"/>
              <a:t> </a:t>
            </a:r>
            <a:r>
              <a:rPr spc="130" dirty="0"/>
              <a:t>судов</a:t>
            </a:r>
            <a:r>
              <a:rPr spc="155" dirty="0"/>
              <a:t> </a:t>
            </a:r>
            <a:r>
              <a:rPr spc="110" dirty="0"/>
              <a:t>двух</a:t>
            </a:r>
            <a:r>
              <a:rPr spc="160" dirty="0"/>
              <a:t> </a:t>
            </a:r>
            <a:r>
              <a:rPr spc="120" dirty="0"/>
              <a:t>типов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76" y="0"/>
                  </a:lnTo>
                  <a:lnTo>
                    <a:pt x="460807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22935" y="1130945"/>
            <a:ext cx="4989195" cy="1015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995" marR="5080" indent="-201930">
              <a:lnSpc>
                <a:spcPct val="118000"/>
              </a:lnSpc>
              <a:spcBef>
                <a:spcPts val="100"/>
              </a:spcBef>
            </a:pP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2.</a:t>
            </a:r>
            <a:r>
              <a:rPr sz="1100" spc="3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Сформулируем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Cambria"/>
                <a:cs typeface="Cambria"/>
              </a:rPr>
              <a:t>отчет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по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модели.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Через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наш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Cambria"/>
                <a:cs typeface="Cambria"/>
              </a:rPr>
              <a:t>порт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прошло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Cambria"/>
                <a:cs typeface="Cambria"/>
              </a:rPr>
              <a:t>1345 </a:t>
            </a:r>
            <a:r>
              <a:rPr sz="1100" spc="70" dirty="0">
                <a:solidFill>
                  <a:srgbClr val="22373A"/>
                </a:solidFill>
                <a:latin typeface="Cambria"/>
                <a:cs typeface="Cambria"/>
              </a:rPr>
              <a:t>судов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1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типа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Cambria"/>
                <a:cs typeface="Cambria"/>
              </a:rPr>
              <a:t>и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446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Cambria"/>
                <a:cs typeface="Cambria"/>
              </a:rPr>
              <a:t>судов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Cambria"/>
                <a:cs typeface="Cambria"/>
              </a:rPr>
              <a:t>второго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типа.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50" dirty="0">
                <a:solidFill>
                  <a:srgbClr val="22373A"/>
                </a:solidFill>
                <a:latin typeface="Cambria"/>
                <a:cs typeface="Cambria"/>
              </a:rPr>
              <a:t>На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первом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причале</a:t>
            </a:r>
            <a:r>
              <a:rPr sz="1100" spc="12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у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нас осталось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5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судов,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на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Cambria"/>
                <a:cs typeface="Cambria"/>
              </a:rPr>
              <a:t>втором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3,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при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этом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на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Cambria"/>
                <a:cs typeface="Cambria"/>
              </a:rPr>
              <a:t>второй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причал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еще </a:t>
            </a: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есть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очередь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из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2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судов,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а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на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первом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причале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еще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Cambria"/>
                <a:cs typeface="Cambria"/>
              </a:rPr>
              <a:t>происходит </a:t>
            </a:r>
            <a:r>
              <a:rPr sz="1100" spc="55" dirty="0">
                <a:solidFill>
                  <a:srgbClr val="22373A"/>
                </a:solidFill>
                <a:latin typeface="Cambria"/>
                <a:cs typeface="Cambria"/>
              </a:rPr>
              <a:t>вход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на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Cambria"/>
                <a:cs typeface="Cambria"/>
              </a:rPr>
              <a:t>порт.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02235">
              <a:lnSpc>
                <a:spcPct val="100000"/>
              </a:lnSpc>
              <a:spcBef>
                <a:spcPts val="40"/>
              </a:spcBef>
            </a:pPr>
            <a:r>
              <a:rPr spc="-20" dirty="0"/>
              <a:t>8/10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2373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336</Words>
  <Application>Microsoft Office PowerPoint</Application>
  <PresentationFormat>Произвольный</PresentationFormat>
  <Paragraphs>32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Calibri</vt:lpstr>
      <vt:lpstr>Cambria</vt:lpstr>
      <vt:lpstr>Office Theme</vt:lpstr>
      <vt:lpstr>Презентация PowerPoint</vt:lpstr>
      <vt:lpstr>Презентация PowerPoint</vt:lpstr>
      <vt:lpstr>Презентация PowerPoint</vt:lpstr>
      <vt:lpstr>Модель обслуживания механиков на складе</vt:lpstr>
      <vt:lpstr>Модель обслуживания механиков на складе</vt:lpstr>
      <vt:lpstr>Модель обслуживания механиков на складе</vt:lpstr>
      <vt:lpstr>Модель обслуживания в порту судов двух типов</vt:lpstr>
      <vt:lpstr>Презентация PowerPoint</vt:lpstr>
      <vt:lpstr>Модель обслуживания в порту судов двух типов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15</dc:title>
  <dc:creator>Тагиев Б. А.</dc:creator>
  <cp:lastModifiedBy>Магомед Мажитов</cp:lastModifiedBy>
  <cp:revision>2</cp:revision>
  <dcterms:created xsi:type="dcterms:W3CDTF">2024-06-08T14:34:28Z</dcterms:created>
  <dcterms:modified xsi:type="dcterms:W3CDTF">2024-06-08T14:47:52Z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2023-06-10T00:00:00Z</vt:filetime>
  </property>
  <property fmtid="{D5CDD505-2E9C-101B-9397-08002B2CF9AE}" pid="3" name="Creator">
    <vt:lpwstr>LaTeX via pandoc</vt:lpwstr>
  </property>
  <property fmtid="{D5CDD505-2E9C-101B-9397-08002B2CF9AE}" pid="4" name="LastSaved">
    <vt:filetime>2024-06-08T00:00:00Z</vt:filetime>
  </property>
  <property fmtid="{D5CDD505-2E9C-101B-9397-08002B2CF9AE}" pid="5" name="PTEX.FullBanner">
    <vt:lpwstr>This is LuaHBTeX, Version 1.14.0 (TeX Live 2022/dev/Debian)</vt:lpwstr>
  </property>
  <property fmtid="{D5CDD505-2E9C-101B-9397-08002B2CF9AE}" pid="6" name="Producer">
    <vt:lpwstr>LuaTeX-1.14.0</vt:lpwstr>
  </property>
</Properties>
</file>