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5765800" cy="3244850"/>
  <p:notesSz cx="5765800" cy="3244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7" d="100"/>
          <a:sy n="167" d="100"/>
        </p:scale>
        <p:origin x="802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7294" y="894686"/>
            <a:ext cx="5071211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25" dirty="0"/>
              <a:t>‹#›</a:t>
            </a:fld>
            <a:r>
              <a:rPr spc="25" dirty="0"/>
              <a:t>/21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25" dirty="0"/>
              <a:t>‹#›</a:t>
            </a:fld>
            <a:r>
              <a:rPr spc="25" dirty="0"/>
              <a:t>/21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25" dirty="0"/>
              <a:t>‹#›</a:t>
            </a:fld>
            <a:r>
              <a:rPr spc="25" dirty="0"/>
              <a:t>/21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25" dirty="0"/>
              <a:t>‹#›</a:t>
            </a:fld>
            <a:r>
              <a:rPr spc="25" dirty="0"/>
              <a:t>/21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25" dirty="0"/>
              <a:t>‹#›</a:t>
            </a:fld>
            <a:r>
              <a:rPr spc="25" dirty="0"/>
              <a:t>/21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81481"/>
            <a:ext cx="5520537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9224" y="699132"/>
            <a:ext cx="5067350" cy="190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11990" y="2966338"/>
            <a:ext cx="381000" cy="143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25" dirty="0"/>
              <a:t>‹#›</a:t>
            </a:fld>
            <a:r>
              <a:rPr spc="25" dirty="0"/>
              <a:t>/21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894686"/>
            <a:ext cx="26409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95" dirty="0">
                <a:solidFill>
                  <a:srgbClr val="22373A"/>
                </a:solidFill>
                <a:latin typeface="Trebuchet MS"/>
                <a:cs typeface="Trebuchet MS"/>
              </a:rPr>
              <a:t>Лабораторная</a:t>
            </a:r>
            <a:r>
              <a:rPr sz="14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400" b="1" spc="175" dirty="0">
                <a:solidFill>
                  <a:srgbClr val="22373A"/>
                </a:solidFill>
                <a:latin typeface="Trebuchet MS"/>
                <a:cs typeface="Trebuchet MS"/>
              </a:rPr>
              <a:t>работа</a:t>
            </a:r>
            <a:r>
              <a:rPr sz="14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400" b="1" spc="175" dirty="0">
                <a:solidFill>
                  <a:srgbClr val="22373A"/>
                </a:solidFill>
                <a:latin typeface="Trebuchet MS"/>
                <a:cs typeface="Trebuchet MS"/>
              </a:rPr>
              <a:t>16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373498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0" y="5060"/>
                </a:moveTo>
                <a:lnTo>
                  <a:pt x="0" y="0"/>
                </a:lnTo>
                <a:lnTo>
                  <a:pt x="5040064" y="0"/>
                </a:lnTo>
                <a:lnTo>
                  <a:pt x="504006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3254" y="1612589"/>
            <a:ext cx="3301645" cy="666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47265" indent="3810">
              <a:lnSpc>
                <a:spcPct val="135300"/>
              </a:lnSpc>
              <a:spcBef>
                <a:spcPts val="100"/>
              </a:spcBef>
            </a:pPr>
            <a:r>
              <a:rPr lang="ru-RU" sz="1000" spc="75" dirty="0">
                <a:solidFill>
                  <a:srgbClr val="22373A"/>
                </a:solidFill>
                <a:latin typeface="Cambria"/>
                <a:cs typeface="Cambria"/>
              </a:rPr>
              <a:t>Мажитов</a:t>
            </a:r>
            <a:r>
              <a:rPr sz="1000" spc="7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lang="ru-RU" sz="1000" spc="120" dirty="0">
                <a:solidFill>
                  <a:srgbClr val="22373A"/>
                </a:solidFill>
                <a:latin typeface="Cambria"/>
                <a:cs typeface="Cambria"/>
              </a:rPr>
              <a:t>М</a:t>
            </a:r>
            <a:r>
              <a:rPr sz="1000" spc="120" dirty="0">
                <a:solidFill>
                  <a:srgbClr val="22373A"/>
                </a:solidFill>
                <a:latin typeface="Cambria"/>
                <a:cs typeface="Cambria"/>
              </a:rPr>
              <a:t>. А. </a:t>
            </a:r>
            <a:r>
              <a:rPr sz="1000" spc="1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10</a:t>
            </a:r>
            <a:r>
              <a:rPr sz="1000" spc="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5" dirty="0">
                <a:solidFill>
                  <a:srgbClr val="22373A"/>
                </a:solidFill>
                <a:latin typeface="Cambria"/>
                <a:cs typeface="Cambria"/>
              </a:rPr>
              <a:t>июня</a:t>
            </a:r>
            <a:r>
              <a:rPr sz="1000" spc="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2023</a:t>
            </a:r>
            <a:endParaRPr sz="1000" dirty="0">
              <a:latin typeface="Cambria"/>
              <a:cs typeface="Cambria"/>
            </a:endParaRPr>
          </a:p>
          <a:p>
            <a:pPr marL="16510">
              <a:lnSpc>
                <a:spcPct val="100000"/>
              </a:lnSpc>
              <a:spcBef>
                <a:spcPts val="940"/>
              </a:spcBef>
            </a:pPr>
            <a:r>
              <a:rPr sz="800" spc="70" dirty="0">
                <a:solidFill>
                  <a:srgbClr val="22373A"/>
                </a:solidFill>
                <a:latin typeface="Cambria"/>
                <a:cs typeface="Cambria"/>
              </a:rPr>
              <a:t>Российский</a:t>
            </a:r>
            <a:r>
              <a:rPr sz="800" spc="6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800" spc="60" dirty="0">
                <a:solidFill>
                  <a:srgbClr val="22373A"/>
                </a:solidFill>
                <a:latin typeface="Cambria"/>
                <a:cs typeface="Cambria"/>
              </a:rPr>
              <a:t>университет</a:t>
            </a:r>
            <a:r>
              <a:rPr sz="800" spc="70" dirty="0">
                <a:solidFill>
                  <a:srgbClr val="22373A"/>
                </a:solidFill>
                <a:latin typeface="Cambria"/>
                <a:cs typeface="Cambria"/>
              </a:rPr>
              <a:t> дружбы</a:t>
            </a:r>
            <a:r>
              <a:rPr sz="800" spc="6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800" spc="60" dirty="0">
                <a:solidFill>
                  <a:srgbClr val="22373A"/>
                </a:solidFill>
                <a:latin typeface="Cambria"/>
                <a:cs typeface="Cambria"/>
              </a:rPr>
              <a:t>народов,</a:t>
            </a:r>
            <a:r>
              <a:rPr sz="800" spc="7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800" spc="80" dirty="0">
                <a:solidFill>
                  <a:srgbClr val="22373A"/>
                </a:solidFill>
                <a:latin typeface="Cambria"/>
                <a:cs typeface="Cambria"/>
              </a:rPr>
              <a:t>Москва,</a:t>
            </a:r>
            <a:r>
              <a:rPr sz="800" spc="7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800" spc="75" dirty="0">
                <a:solidFill>
                  <a:srgbClr val="22373A"/>
                </a:solidFill>
                <a:latin typeface="Cambria"/>
                <a:cs typeface="Cambria"/>
              </a:rPr>
              <a:t>Россия</a:t>
            </a:r>
            <a:endParaRPr sz="80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6392" y="2966338"/>
            <a:ext cx="316230" cy="14351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800" spc="15" dirty="0">
                <a:solidFill>
                  <a:srgbClr val="22373A"/>
                </a:solidFill>
                <a:latin typeface="Cambria"/>
                <a:cs typeface="Cambria"/>
              </a:rPr>
              <a:t>1</a:t>
            </a:fld>
            <a:r>
              <a:rPr sz="800" spc="15" dirty="0">
                <a:solidFill>
                  <a:srgbClr val="22373A"/>
                </a:solidFill>
                <a:latin typeface="Cambria"/>
                <a:cs typeface="Cambria"/>
              </a:rPr>
              <a:t>/21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30708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40" dirty="0">
                <a:solidFill>
                  <a:srgbClr val="F9F9F9"/>
                </a:solidFill>
                <a:latin typeface="Trebuchet MS"/>
                <a:cs typeface="Trebuchet MS"/>
              </a:rPr>
              <a:t>Моделирование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40" dirty="0">
                <a:solidFill>
                  <a:srgbClr val="F9F9F9"/>
                </a:solidFill>
                <a:latin typeface="Trebuchet MS"/>
                <a:cs typeface="Trebuchet MS"/>
              </a:rPr>
              <a:t>второй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40" dirty="0">
                <a:solidFill>
                  <a:srgbClr val="F9F9F9"/>
                </a:solidFill>
                <a:latin typeface="Trebuchet MS"/>
                <a:cs typeface="Trebuchet MS"/>
              </a:rPr>
              <a:t>стратегии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08226" y="2321488"/>
            <a:ext cx="25438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sz="10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3:</a:t>
            </a:r>
            <a:r>
              <a:rPr sz="10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85" dirty="0">
                <a:solidFill>
                  <a:srgbClr val="22373A"/>
                </a:solidFill>
                <a:latin typeface="Cambria"/>
                <a:cs typeface="Cambria"/>
              </a:rPr>
              <a:t>Модель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при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Cambria"/>
                <a:cs typeface="Cambria"/>
              </a:rPr>
              <a:t>одной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5" dirty="0">
                <a:solidFill>
                  <a:srgbClr val="22373A"/>
                </a:solidFill>
                <a:latin typeface="Cambria"/>
                <a:cs typeface="Cambria"/>
              </a:rPr>
              <a:t>очереди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9/21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629E1B2-F21C-4832-B3CF-FB4388CA90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061" y="610850"/>
            <a:ext cx="2317115" cy="1486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30708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0" dirty="0"/>
              <a:t>Моделирование</a:t>
            </a:r>
            <a:r>
              <a:rPr spc="35" dirty="0"/>
              <a:t> </a:t>
            </a:r>
            <a:r>
              <a:rPr spc="140" dirty="0"/>
              <a:t>второй</a:t>
            </a:r>
            <a:r>
              <a:rPr spc="35" dirty="0"/>
              <a:t> </a:t>
            </a:r>
            <a:r>
              <a:rPr spc="140" dirty="0"/>
              <a:t>стратегии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2743200" cy="5080"/>
            </a:xfrm>
            <a:custGeom>
              <a:avLst/>
              <a:gdLst/>
              <a:ahLst/>
              <a:cxnLst/>
              <a:rect l="l" t="t" r="r" b="b"/>
              <a:pathLst>
                <a:path w="2743200" h="5079">
                  <a:moveTo>
                    <a:pt x="0" y="5060"/>
                  </a:moveTo>
                  <a:lnTo>
                    <a:pt x="0" y="0"/>
                  </a:lnTo>
                  <a:lnTo>
                    <a:pt x="2742925" y="0"/>
                  </a:lnTo>
                  <a:lnTo>
                    <a:pt x="274292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1441180"/>
            <a:ext cx="49898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2.</a:t>
            </a:r>
            <a:r>
              <a:rPr sz="1100" spc="2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Сформируем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отчет,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поступило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5719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Cambria"/>
                <a:cs typeface="Cambria"/>
              </a:rPr>
              <a:t>автомобиля,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Cambria"/>
                <a:cs typeface="Cambria"/>
              </a:rPr>
              <a:t>было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обслужено </a:t>
            </a:r>
            <a:r>
              <a:rPr sz="1100" spc="-229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5049.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10/21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30708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40" dirty="0">
                <a:solidFill>
                  <a:srgbClr val="F9F9F9"/>
                </a:solidFill>
                <a:latin typeface="Trebuchet MS"/>
                <a:cs typeface="Trebuchet MS"/>
              </a:rPr>
              <a:t>Моделирование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40" dirty="0">
                <a:solidFill>
                  <a:srgbClr val="F9F9F9"/>
                </a:solidFill>
                <a:latin typeface="Trebuchet MS"/>
                <a:cs typeface="Trebuchet MS"/>
              </a:rPr>
              <a:t>второй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40" dirty="0">
                <a:solidFill>
                  <a:srgbClr val="F9F9F9"/>
                </a:solidFill>
                <a:latin typeface="Trebuchet MS"/>
                <a:cs typeface="Trebuchet MS"/>
              </a:rPr>
              <a:t>стратегии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3017520" cy="5080"/>
            </a:xfrm>
            <a:custGeom>
              <a:avLst/>
              <a:gdLst/>
              <a:ahLst/>
              <a:cxnLst/>
              <a:rect l="l" t="t" r="r" b="b"/>
              <a:pathLst>
                <a:path w="3017520" h="5079">
                  <a:moveTo>
                    <a:pt x="0" y="5060"/>
                  </a:moveTo>
                  <a:lnTo>
                    <a:pt x="0" y="0"/>
                  </a:lnTo>
                  <a:lnTo>
                    <a:pt x="3017148" y="0"/>
                  </a:lnTo>
                  <a:lnTo>
                    <a:pt x="301714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94401" y="2613025"/>
            <a:ext cx="31711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 4: </a:t>
            </a:r>
            <a:r>
              <a:rPr sz="1000" spc="90" dirty="0">
                <a:solidFill>
                  <a:srgbClr val="22373A"/>
                </a:solidFill>
                <a:latin typeface="Cambria"/>
                <a:cs typeface="Cambria"/>
              </a:rPr>
              <a:t>Отчет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по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Cambria"/>
                <a:cs typeface="Cambria"/>
              </a:rPr>
              <a:t>модели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при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Cambria"/>
                <a:cs typeface="Cambria"/>
              </a:rPr>
              <a:t>одной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5" dirty="0">
                <a:solidFill>
                  <a:srgbClr val="22373A"/>
                </a:solidFill>
                <a:latin typeface="Cambria"/>
                <a:cs typeface="Cambria"/>
              </a:rPr>
              <a:t>очереди</a:t>
            </a:r>
            <a:endParaRPr sz="1000" dirty="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11/21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5D1EE0A-4A5B-4340-9124-BA82E1A4D79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16" b="23006"/>
          <a:stretch/>
        </p:blipFill>
        <p:spPr bwMode="auto">
          <a:xfrm>
            <a:off x="1188696" y="577851"/>
            <a:ext cx="3388407" cy="18937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19373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0" dirty="0"/>
              <a:t>Сравнение</a:t>
            </a:r>
            <a:r>
              <a:rPr spc="-5" dirty="0"/>
              <a:t> </a:t>
            </a:r>
            <a:r>
              <a:rPr spc="140" dirty="0"/>
              <a:t>стратегий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3291840" cy="5080"/>
            </a:xfrm>
            <a:custGeom>
              <a:avLst/>
              <a:gdLst/>
              <a:ahLst/>
              <a:cxnLst/>
              <a:rect l="l" t="t" r="r" b="b"/>
              <a:pathLst>
                <a:path w="3291840" h="5079">
                  <a:moveTo>
                    <a:pt x="0" y="5060"/>
                  </a:moveTo>
                  <a:lnTo>
                    <a:pt x="0" y="0"/>
                  </a:lnTo>
                  <a:lnTo>
                    <a:pt x="3291458" y="0"/>
                  </a:lnTo>
                  <a:lnTo>
                    <a:pt x="329145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1144369"/>
            <a:ext cx="4989830" cy="889987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1.</a:t>
            </a:r>
            <a:r>
              <a:rPr sz="1100" spc="3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Составим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таблицу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с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необходимыми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результатами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 err="1">
                <a:solidFill>
                  <a:srgbClr val="22373A"/>
                </a:solidFill>
                <a:latin typeface="Cambria"/>
                <a:cs typeface="Cambria"/>
              </a:rPr>
              <a:t>для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 err="1">
                <a:solidFill>
                  <a:srgbClr val="22373A"/>
                </a:solidFill>
                <a:latin typeface="Cambria"/>
                <a:cs typeface="Cambria"/>
              </a:rPr>
              <a:t>сравнения</a:t>
            </a:r>
            <a:r>
              <a:rPr sz="1100" spc="140" dirty="0">
                <a:solidFill>
                  <a:srgbClr val="22373A"/>
                </a:solidFill>
                <a:latin typeface="Cambria"/>
                <a:cs typeface="Cambria"/>
              </a:rPr>
              <a:t>.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25" dirty="0">
                <a:solidFill>
                  <a:srgbClr val="22373A"/>
                </a:solidFill>
                <a:latin typeface="Cambria"/>
                <a:cs typeface="Cambria"/>
              </a:rPr>
              <a:t>В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ней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можно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явно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наблюдать,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что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вторая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стратегия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работает </a:t>
            </a:r>
            <a:r>
              <a:rPr sz="1100" spc="-2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лучше,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среднее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время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ожидания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меньше,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длина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очереди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также 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меньше,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при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почти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одинаковом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количестве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обслуженных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автомобилей.</a:t>
            </a:r>
            <a:endParaRPr sz="1100" dirty="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12/21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19373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40" dirty="0">
                <a:solidFill>
                  <a:srgbClr val="F9F9F9"/>
                </a:solidFill>
                <a:latin typeface="Trebuchet MS"/>
                <a:cs typeface="Trebuchet MS"/>
              </a:rPr>
              <a:t>Сравнение</a:t>
            </a:r>
            <a:r>
              <a:rPr sz="1200" b="1" spc="-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40" dirty="0">
                <a:solidFill>
                  <a:srgbClr val="F9F9F9"/>
                </a:solidFill>
                <a:latin typeface="Trebuchet MS"/>
                <a:cs typeface="Trebuchet MS"/>
              </a:rPr>
              <a:t>стратегий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3566160" cy="5080"/>
            </a:xfrm>
            <a:custGeom>
              <a:avLst/>
              <a:gdLst/>
              <a:ahLst/>
              <a:cxnLst/>
              <a:rect l="l" t="t" r="r" b="b"/>
              <a:pathLst>
                <a:path w="3566160" h="5079">
                  <a:moveTo>
                    <a:pt x="0" y="5060"/>
                  </a:moveTo>
                  <a:lnTo>
                    <a:pt x="0" y="0"/>
                  </a:lnTo>
                  <a:lnTo>
                    <a:pt x="3565768" y="0"/>
                  </a:lnTo>
                  <a:lnTo>
                    <a:pt x="356576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60005" y="1000744"/>
          <a:ext cx="5036183" cy="1454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0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393">
                <a:tc rowSpan="2">
                  <a:txBody>
                    <a:bodyPr/>
                    <a:lstStyle/>
                    <a:p>
                      <a:pPr marL="68897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950" spc="105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Показатель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94615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50" spc="95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стратегия</a:t>
                      </a:r>
                      <a:r>
                        <a:rPr sz="950" spc="60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50" spc="95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5715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950" spc="95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стратегия</a:t>
                      </a:r>
                      <a:r>
                        <a:rPr sz="950" spc="60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50" spc="95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2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94615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4615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50" spc="90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пункт</a:t>
                      </a:r>
                      <a:r>
                        <a:rPr sz="950" spc="55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50" spc="95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1270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50" spc="90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пункт</a:t>
                      </a:r>
                      <a:r>
                        <a:rPr sz="950" spc="55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50" spc="95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2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1270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50" spc="55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в</a:t>
                      </a:r>
                      <a:r>
                        <a:rPr sz="950" spc="50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50" spc="100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целом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1270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4615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382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50" spc="105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Поступило</a:t>
                      </a:r>
                      <a:r>
                        <a:rPr sz="950" spc="65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50" spc="90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автомобилей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5715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50" spc="95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2928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5715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50" spc="95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2925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5715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50" spc="95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5853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5715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50" spc="95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5719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5715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393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50" spc="120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Обслужено</a:t>
                      </a:r>
                      <a:r>
                        <a:rPr sz="950" spc="65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50" spc="90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автомобилей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5715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50" spc="95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2541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5715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50" spc="95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2537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5715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50" spc="95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5078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5715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50" spc="95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5049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5715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393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50" spc="100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Коэффициент</a:t>
                      </a:r>
                      <a:r>
                        <a:rPr sz="950" spc="70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50" spc="95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загрузки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5715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50" spc="100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0.997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5715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50" spc="100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0.996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5715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50" spc="100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0.997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5715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50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5715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393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50" spc="114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Максимальная</a:t>
                      </a:r>
                      <a:r>
                        <a:rPr sz="950" spc="85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50" spc="90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длина</a:t>
                      </a:r>
                      <a:r>
                        <a:rPr sz="950" spc="85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50" spc="100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очереди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5715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50" spc="95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393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5715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50" spc="95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393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5715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50" spc="95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786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5715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50" spc="95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668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5715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393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50" spc="114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Средняя</a:t>
                      </a:r>
                      <a:r>
                        <a:rPr sz="950" spc="90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 длина </a:t>
                      </a:r>
                      <a:r>
                        <a:rPr sz="950" spc="100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очереди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5715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50" spc="100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187.098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5715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50" spc="100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187.114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5715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50" spc="100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374.212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5715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50" spc="100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344.466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5715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393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50" spc="114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Среднее</a:t>
                      </a:r>
                      <a:r>
                        <a:rPr sz="950" spc="85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50" spc="100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время</a:t>
                      </a:r>
                      <a:r>
                        <a:rPr sz="950" spc="85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950" spc="110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ожидания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5715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50" spc="100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644.107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5715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50" spc="100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644.823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5715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50" spc="100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644.465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5715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50" spc="100" dirty="0">
                          <a:solidFill>
                            <a:srgbClr val="22373A"/>
                          </a:solidFill>
                          <a:latin typeface="Cambria"/>
                          <a:cs typeface="Cambria"/>
                        </a:rPr>
                        <a:t>607.138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5715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13/21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12522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70" dirty="0"/>
              <a:t>Оптимизация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79">
                  <a:moveTo>
                    <a:pt x="0" y="5060"/>
                  </a:moveTo>
                  <a:lnTo>
                    <a:pt x="0" y="0"/>
                  </a:lnTo>
                  <a:lnTo>
                    <a:pt x="3840078" y="0"/>
                  </a:lnTo>
                  <a:lnTo>
                    <a:pt x="384007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655" marR="861694" indent="-201930">
              <a:lnSpc>
                <a:spcPct val="118000"/>
              </a:lnSpc>
              <a:spcBef>
                <a:spcPts val="100"/>
              </a:spcBef>
            </a:pPr>
            <a:r>
              <a:rPr spc="100" dirty="0"/>
              <a:t>1.</a:t>
            </a:r>
            <a:r>
              <a:rPr spc="305" dirty="0"/>
              <a:t> </a:t>
            </a:r>
            <a:r>
              <a:rPr spc="114" dirty="0"/>
              <a:t>Для</a:t>
            </a:r>
            <a:r>
              <a:rPr spc="105" dirty="0"/>
              <a:t> </a:t>
            </a:r>
            <a:r>
              <a:rPr spc="80" dirty="0"/>
              <a:t>первой</a:t>
            </a:r>
            <a:r>
              <a:rPr spc="100" dirty="0"/>
              <a:t> </a:t>
            </a:r>
            <a:r>
              <a:rPr spc="80" dirty="0"/>
              <a:t>стратегии</a:t>
            </a:r>
            <a:r>
              <a:rPr spc="105" dirty="0"/>
              <a:t> </a:t>
            </a:r>
            <a:r>
              <a:rPr spc="90" dirty="0"/>
              <a:t>изменим</a:t>
            </a:r>
            <a:r>
              <a:rPr spc="105" dirty="0"/>
              <a:t> </a:t>
            </a:r>
            <a:r>
              <a:rPr spc="80" dirty="0"/>
              <a:t>количество</a:t>
            </a:r>
            <a:r>
              <a:rPr spc="105" dirty="0"/>
              <a:t> </a:t>
            </a:r>
            <a:r>
              <a:rPr spc="180" dirty="0"/>
              <a:t>КПП</a:t>
            </a:r>
            <a:r>
              <a:rPr spc="100" dirty="0"/>
              <a:t> </a:t>
            </a:r>
            <a:r>
              <a:rPr spc="80" dirty="0"/>
              <a:t>для </a:t>
            </a:r>
            <a:r>
              <a:rPr spc="-225" dirty="0"/>
              <a:t> </a:t>
            </a:r>
            <a:r>
              <a:rPr spc="70" dirty="0"/>
              <a:t>соответствия</a:t>
            </a:r>
            <a:r>
              <a:rPr spc="95" dirty="0"/>
              <a:t> следующим</a:t>
            </a:r>
            <a:r>
              <a:rPr spc="100" dirty="0"/>
              <a:t> </a:t>
            </a:r>
            <a:r>
              <a:rPr spc="85" dirty="0"/>
              <a:t>условиям:</a:t>
            </a:r>
          </a:p>
          <a:p>
            <a:pPr marL="287655" marR="476250" indent="-151130">
              <a:lnSpc>
                <a:spcPct val="118000"/>
              </a:lnSpc>
              <a:spcBef>
                <a:spcPts val="780"/>
              </a:spcBef>
              <a:buChar char="•"/>
              <a:tabLst>
                <a:tab pos="288290" algn="l"/>
              </a:tabLst>
            </a:pPr>
            <a:r>
              <a:rPr spc="80" dirty="0"/>
              <a:t>коэффициент</a:t>
            </a:r>
            <a:r>
              <a:rPr spc="114" dirty="0"/>
              <a:t> </a:t>
            </a:r>
            <a:r>
              <a:rPr spc="85" dirty="0"/>
              <a:t>загрузки</a:t>
            </a:r>
            <a:r>
              <a:rPr spc="120" dirty="0"/>
              <a:t> </a:t>
            </a:r>
            <a:r>
              <a:rPr spc="85" dirty="0"/>
              <a:t>пропускных</a:t>
            </a:r>
            <a:r>
              <a:rPr spc="114" dirty="0"/>
              <a:t> </a:t>
            </a:r>
            <a:r>
              <a:rPr spc="70" dirty="0"/>
              <a:t>пунктов</a:t>
            </a:r>
            <a:r>
              <a:rPr spc="120" dirty="0"/>
              <a:t> </a:t>
            </a:r>
            <a:r>
              <a:rPr spc="90" dirty="0"/>
              <a:t>принадлежит </a:t>
            </a:r>
            <a:r>
              <a:rPr spc="-229" dirty="0"/>
              <a:t> </a:t>
            </a:r>
            <a:r>
              <a:rPr spc="75" dirty="0"/>
              <a:t>интервалу</a:t>
            </a:r>
            <a:r>
              <a:rPr spc="95" dirty="0"/>
              <a:t> </a:t>
            </a:r>
            <a:r>
              <a:rPr spc="80" dirty="0"/>
              <a:t>[0,5;</a:t>
            </a:r>
            <a:r>
              <a:rPr spc="100" dirty="0"/>
              <a:t> </a:t>
            </a:r>
            <a:r>
              <a:rPr spc="80" dirty="0"/>
              <a:t>0,95];</a:t>
            </a:r>
          </a:p>
          <a:p>
            <a:pPr marL="287655" marR="334645" indent="-151130">
              <a:lnSpc>
                <a:spcPct val="118000"/>
              </a:lnSpc>
              <a:spcBef>
                <a:spcPts val="780"/>
              </a:spcBef>
              <a:buChar char="•"/>
              <a:tabLst>
                <a:tab pos="288290" algn="l"/>
              </a:tabLst>
            </a:pPr>
            <a:r>
              <a:rPr spc="95" dirty="0"/>
              <a:t>среднее число</a:t>
            </a:r>
            <a:r>
              <a:rPr spc="100" dirty="0"/>
              <a:t> </a:t>
            </a:r>
            <a:r>
              <a:rPr spc="80" dirty="0"/>
              <a:t>автомобилей,</a:t>
            </a:r>
            <a:r>
              <a:rPr spc="100" dirty="0"/>
              <a:t> </a:t>
            </a:r>
            <a:r>
              <a:rPr spc="80" dirty="0"/>
              <a:t>одновременно</a:t>
            </a:r>
            <a:r>
              <a:rPr spc="100" dirty="0"/>
              <a:t> </a:t>
            </a:r>
            <a:r>
              <a:rPr spc="90" dirty="0"/>
              <a:t>находящихся</a:t>
            </a:r>
            <a:r>
              <a:rPr spc="100" dirty="0"/>
              <a:t> </a:t>
            </a:r>
            <a:r>
              <a:rPr spc="95" dirty="0"/>
              <a:t>на </a:t>
            </a:r>
            <a:r>
              <a:rPr spc="-225" dirty="0"/>
              <a:t> </a:t>
            </a:r>
            <a:r>
              <a:rPr spc="75" dirty="0"/>
              <a:t>контрольно-пропускном</a:t>
            </a:r>
            <a:r>
              <a:rPr spc="100" dirty="0"/>
              <a:t> </a:t>
            </a:r>
            <a:r>
              <a:rPr spc="85" dirty="0"/>
              <a:t>пункте,</a:t>
            </a:r>
            <a:r>
              <a:rPr spc="105" dirty="0"/>
              <a:t> </a:t>
            </a:r>
            <a:r>
              <a:rPr spc="90" dirty="0"/>
              <a:t>не</a:t>
            </a:r>
            <a:r>
              <a:rPr spc="105" dirty="0"/>
              <a:t> </a:t>
            </a:r>
            <a:r>
              <a:rPr spc="95" dirty="0"/>
              <a:t>должно</a:t>
            </a:r>
            <a:r>
              <a:rPr spc="100" dirty="0"/>
              <a:t> </a:t>
            </a:r>
            <a:r>
              <a:rPr spc="75" dirty="0"/>
              <a:t>превышать</a:t>
            </a:r>
            <a:r>
              <a:rPr spc="105" dirty="0"/>
              <a:t> </a:t>
            </a:r>
            <a:r>
              <a:rPr spc="80" dirty="0"/>
              <a:t>3;</a:t>
            </a:r>
          </a:p>
          <a:p>
            <a:pPr marL="287655" marR="5080" indent="-151130">
              <a:lnSpc>
                <a:spcPct val="118000"/>
              </a:lnSpc>
              <a:spcBef>
                <a:spcPts val="780"/>
              </a:spcBef>
              <a:buChar char="•"/>
              <a:tabLst>
                <a:tab pos="288290" algn="l"/>
              </a:tabLst>
            </a:pPr>
            <a:r>
              <a:rPr spc="90" dirty="0"/>
              <a:t>среднее</a:t>
            </a:r>
            <a:r>
              <a:rPr spc="100" dirty="0"/>
              <a:t> </a:t>
            </a:r>
            <a:r>
              <a:rPr spc="85" dirty="0"/>
              <a:t>время</a:t>
            </a:r>
            <a:r>
              <a:rPr spc="100" dirty="0"/>
              <a:t> </a:t>
            </a:r>
            <a:r>
              <a:rPr spc="95" dirty="0"/>
              <a:t>ожидания</a:t>
            </a:r>
            <a:r>
              <a:rPr spc="110" dirty="0"/>
              <a:t> </a:t>
            </a:r>
            <a:r>
              <a:rPr spc="90" dirty="0"/>
              <a:t>обслуживания</a:t>
            </a:r>
            <a:r>
              <a:rPr spc="100" dirty="0"/>
              <a:t> </a:t>
            </a:r>
            <a:r>
              <a:rPr spc="90" dirty="0"/>
              <a:t>не</a:t>
            </a:r>
            <a:r>
              <a:rPr spc="110" dirty="0"/>
              <a:t> </a:t>
            </a:r>
            <a:r>
              <a:rPr spc="90" dirty="0"/>
              <a:t>должно</a:t>
            </a:r>
            <a:r>
              <a:rPr spc="100" dirty="0"/>
              <a:t> </a:t>
            </a:r>
            <a:r>
              <a:rPr spc="70" dirty="0"/>
              <a:t>превышать</a:t>
            </a:r>
            <a:r>
              <a:rPr spc="105" dirty="0"/>
              <a:t> </a:t>
            </a:r>
            <a:r>
              <a:rPr spc="80" dirty="0"/>
              <a:t>4 </a:t>
            </a:r>
            <a:r>
              <a:rPr spc="-225" dirty="0"/>
              <a:t> </a:t>
            </a:r>
            <a:r>
              <a:rPr spc="95" dirty="0"/>
              <a:t>мин.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14/21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12522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70" dirty="0"/>
              <a:t>Оптимизация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4114800" cy="5080"/>
            </a:xfrm>
            <a:custGeom>
              <a:avLst/>
              <a:gdLst/>
              <a:ahLst/>
              <a:cxnLst/>
              <a:rect l="l" t="t" r="r" b="b"/>
              <a:pathLst>
                <a:path w="4114800" h="5079">
                  <a:moveTo>
                    <a:pt x="0" y="5060"/>
                  </a:moveTo>
                  <a:lnTo>
                    <a:pt x="0" y="0"/>
                  </a:lnTo>
                  <a:lnTo>
                    <a:pt x="4114300" y="0"/>
                  </a:lnTo>
                  <a:lnTo>
                    <a:pt x="411430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1228887"/>
            <a:ext cx="4512945" cy="817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2.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Для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первой стратегии минимальное количество </a:t>
            </a:r>
            <a:r>
              <a:rPr sz="1100" spc="165" dirty="0">
                <a:solidFill>
                  <a:srgbClr val="22373A"/>
                </a:solidFill>
                <a:latin typeface="Cambria"/>
                <a:cs typeface="Cambria"/>
              </a:rPr>
              <a:t>КПП, </a:t>
            </a:r>
            <a:r>
              <a:rPr sz="1100" spc="17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необходимое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для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соответствия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вышеописанным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условиям </a:t>
            </a:r>
            <a:r>
              <a:rPr sz="1100" spc="-2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является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4. 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При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меньших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параметрах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не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выполняются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определнные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условия.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15/21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12522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70" dirty="0">
                <a:solidFill>
                  <a:srgbClr val="F9F9F9"/>
                </a:solidFill>
                <a:latin typeface="Trebuchet MS"/>
                <a:cs typeface="Trebuchet MS"/>
              </a:rPr>
              <a:t>Оптимизация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4389120" cy="5080"/>
            </a:xfrm>
            <a:custGeom>
              <a:avLst/>
              <a:gdLst/>
              <a:ahLst/>
              <a:cxnLst/>
              <a:rect l="l" t="t" r="r" b="b"/>
              <a:pathLst>
                <a:path w="4389120" h="5079">
                  <a:moveTo>
                    <a:pt x="0" y="5060"/>
                  </a:moveTo>
                  <a:lnTo>
                    <a:pt x="0" y="0"/>
                  </a:lnTo>
                  <a:lnTo>
                    <a:pt x="4388610" y="0"/>
                  </a:lnTo>
                  <a:lnTo>
                    <a:pt x="438861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03462" y="1293537"/>
            <a:ext cx="11531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sz="1000" b="1" spc="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5:</a:t>
            </a:r>
            <a:r>
              <a:rPr sz="1000" b="1" spc="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1</a:t>
            </a:r>
            <a:r>
              <a:rPr sz="1000" spc="7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170" dirty="0">
                <a:solidFill>
                  <a:srgbClr val="22373A"/>
                </a:solidFill>
                <a:latin typeface="Cambria"/>
                <a:cs typeface="Cambria"/>
              </a:rPr>
              <a:t>КПП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03462" y="2772080"/>
            <a:ext cx="11531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sz="1000" b="1" spc="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6:</a:t>
            </a:r>
            <a:r>
              <a:rPr sz="1000" b="1" spc="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2</a:t>
            </a:r>
            <a:r>
              <a:rPr sz="1000" spc="7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170" dirty="0">
                <a:solidFill>
                  <a:srgbClr val="22373A"/>
                </a:solidFill>
                <a:latin typeface="Cambria"/>
                <a:cs typeface="Cambria"/>
              </a:rPr>
              <a:t>КПП</a:t>
            </a:r>
            <a:endParaRPr sz="1000" dirty="0">
              <a:latin typeface="Cambria"/>
              <a:cs typeface="Cambr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16/21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5422828-DC09-4F4D-9D88-BE6BB78E8C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45" y="687705"/>
            <a:ext cx="3819310" cy="469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0BBBE4B-0162-436F-A047-5BE14901F66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02" b="12746"/>
          <a:stretch/>
        </p:blipFill>
        <p:spPr bwMode="auto">
          <a:xfrm>
            <a:off x="1047749" y="2003425"/>
            <a:ext cx="3664585" cy="67847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12522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70" dirty="0">
                <a:solidFill>
                  <a:srgbClr val="F9F9F9"/>
                </a:solidFill>
                <a:latin typeface="Trebuchet MS"/>
                <a:cs typeface="Trebuchet MS"/>
              </a:rPr>
              <a:t>Оптимизация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4663440" cy="5080"/>
            </a:xfrm>
            <a:custGeom>
              <a:avLst/>
              <a:gdLst/>
              <a:ahLst/>
              <a:cxnLst/>
              <a:rect l="l" t="t" r="r" b="b"/>
              <a:pathLst>
                <a:path w="4663440" h="5079">
                  <a:moveTo>
                    <a:pt x="0" y="5060"/>
                  </a:moveTo>
                  <a:lnTo>
                    <a:pt x="0" y="0"/>
                  </a:lnTo>
                  <a:lnTo>
                    <a:pt x="4662921" y="0"/>
                  </a:lnTo>
                  <a:lnTo>
                    <a:pt x="466292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03462" y="1308117"/>
            <a:ext cx="11531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sz="1000" b="1" spc="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7:</a:t>
            </a:r>
            <a:r>
              <a:rPr sz="1000" b="1" spc="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3</a:t>
            </a:r>
            <a:r>
              <a:rPr sz="1000" spc="7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170" dirty="0">
                <a:solidFill>
                  <a:srgbClr val="22373A"/>
                </a:solidFill>
                <a:latin typeface="Cambria"/>
                <a:cs typeface="Cambria"/>
              </a:rPr>
              <a:t>КПП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03414" y="2772080"/>
            <a:ext cx="11531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sz="1000" b="1" spc="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8:</a:t>
            </a:r>
            <a:r>
              <a:rPr sz="1000" b="1" spc="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4</a:t>
            </a:r>
            <a:r>
              <a:rPr sz="1000" spc="7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170" dirty="0">
                <a:solidFill>
                  <a:srgbClr val="22373A"/>
                </a:solidFill>
                <a:latin typeface="Cambria"/>
                <a:cs typeface="Cambria"/>
              </a:rPr>
              <a:t>КПП</a:t>
            </a:r>
            <a:endParaRPr sz="1000" dirty="0">
              <a:latin typeface="Cambria"/>
              <a:cs typeface="Cambr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17/21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F0A830D-E80E-4900-9B2E-78BAB9335F2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441" y="507353"/>
            <a:ext cx="2513106" cy="72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997D2CB-88AC-4F6D-94CA-84773F9D395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51" y="1579532"/>
            <a:ext cx="2864485" cy="1102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12522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70" dirty="0"/>
              <a:t>Оптимизация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4937760" cy="5080"/>
            </a:xfrm>
            <a:custGeom>
              <a:avLst/>
              <a:gdLst/>
              <a:ahLst/>
              <a:cxnLst/>
              <a:rect l="l" t="t" r="r" b="b"/>
              <a:pathLst>
                <a:path w="4937760" h="5079">
                  <a:moveTo>
                    <a:pt x="0" y="5060"/>
                  </a:moveTo>
                  <a:lnTo>
                    <a:pt x="0" y="0"/>
                  </a:lnTo>
                  <a:lnTo>
                    <a:pt x="4937231" y="0"/>
                  </a:lnTo>
                  <a:lnTo>
                    <a:pt x="493723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1332430"/>
            <a:ext cx="4311015" cy="61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2.</a:t>
            </a:r>
            <a:r>
              <a:rPr sz="1100" spc="2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Сделаем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тоже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самое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для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Cambria"/>
                <a:cs typeface="Cambria"/>
              </a:rPr>
              <a:t>второй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стратегии.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Для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Cambria"/>
                <a:cs typeface="Cambria"/>
              </a:rPr>
              <a:t>второй </a:t>
            </a:r>
            <a:r>
              <a:rPr sz="1100" spc="-2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минимальное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количество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кпп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равно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3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(также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можно 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использовать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4).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18/21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11855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70" dirty="0">
                <a:solidFill>
                  <a:srgbClr val="F9F9F9"/>
                </a:solidFill>
                <a:latin typeface="Trebuchet MS"/>
                <a:cs typeface="Trebuchet MS"/>
              </a:rPr>
              <a:t>Цель</a:t>
            </a:r>
            <a:r>
              <a:rPr sz="1200" b="1" spc="-1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48640" cy="5080"/>
            </a:xfrm>
            <a:custGeom>
              <a:avLst/>
              <a:gdLst/>
              <a:ahLst/>
              <a:cxnLst/>
              <a:rect l="l" t="t" r="r" b="b"/>
              <a:pathLst>
                <a:path w="548640" h="5079">
                  <a:moveTo>
                    <a:pt x="0" y="5060"/>
                  </a:moveTo>
                  <a:lnTo>
                    <a:pt x="0" y="0"/>
                  </a:lnTo>
                  <a:lnTo>
                    <a:pt x="548620" y="0"/>
                  </a:lnTo>
                  <a:lnTo>
                    <a:pt x="54862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557349"/>
            <a:ext cx="41700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Смоделировать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“модель”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Cambria"/>
                <a:cs typeface="Cambria"/>
              </a:rPr>
              <a:t>двух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стратегий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обслуживания.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6392" y="2966338"/>
            <a:ext cx="316230" cy="14351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800" spc="15" dirty="0">
                <a:solidFill>
                  <a:srgbClr val="22373A"/>
                </a:solidFill>
                <a:latin typeface="Cambria"/>
                <a:cs typeface="Cambria"/>
              </a:rPr>
              <a:t>2</a:t>
            </a:fld>
            <a:r>
              <a:rPr sz="800" spc="15" dirty="0">
                <a:solidFill>
                  <a:srgbClr val="22373A"/>
                </a:solidFill>
                <a:latin typeface="Cambria"/>
                <a:cs typeface="Cambria"/>
              </a:rPr>
              <a:t>/21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12522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70" dirty="0">
                <a:solidFill>
                  <a:srgbClr val="F9F9F9"/>
                </a:solidFill>
                <a:latin typeface="Trebuchet MS"/>
                <a:cs typeface="Trebuchet MS"/>
              </a:rPr>
              <a:t>Оптимизация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212080" cy="5080"/>
            </a:xfrm>
            <a:custGeom>
              <a:avLst/>
              <a:gdLst/>
              <a:ahLst/>
              <a:cxnLst/>
              <a:rect l="l" t="t" r="r" b="b"/>
              <a:pathLst>
                <a:path w="5212080" h="5079">
                  <a:moveTo>
                    <a:pt x="0" y="5060"/>
                  </a:moveTo>
                  <a:lnTo>
                    <a:pt x="0" y="0"/>
                  </a:lnTo>
                  <a:lnTo>
                    <a:pt x="5211453" y="0"/>
                  </a:lnTo>
                  <a:lnTo>
                    <a:pt x="521145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03413" y="1695759"/>
            <a:ext cx="11531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sz="1000" b="1" spc="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9:</a:t>
            </a:r>
            <a:r>
              <a:rPr sz="1000" b="1" spc="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1</a:t>
            </a:r>
            <a:r>
              <a:rPr sz="1000" spc="7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170" dirty="0">
                <a:solidFill>
                  <a:srgbClr val="22373A"/>
                </a:solidFill>
                <a:latin typeface="Cambria"/>
                <a:cs typeface="Cambria"/>
              </a:rPr>
              <a:t>КПП</a:t>
            </a:r>
            <a:endParaRPr sz="1000" dirty="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9281" y="2772080"/>
            <a:ext cx="1241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sz="1000" b="1" spc="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70" dirty="0">
                <a:solidFill>
                  <a:srgbClr val="22373A"/>
                </a:solidFill>
                <a:latin typeface="Trebuchet MS"/>
                <a:cs typeface="Trebuchet MS"/>
              </a:rPr>
              <a:t>10:</a:t>
            </a:r>
            <a:r>
              <a:rPr sz="1000" b="1" spc="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2</a:t>
            </a:r>
            <a:r>
              <a:rPr sz="1000" spc="7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170" dirty="0">
                <a:solidFill>
                  <a:srgbClr val="22373A"/>
                </a:solidFill>
                <a:latin typeface="Cambria"/>
                <a:cs typeface="Cambria"/>
              </a:rPr>
              <a:t>КПП</a:t>
            </a:r>
            <a:endParaRPr sz="1000" dirty="0">
              <a:latin typeface="Cambria"/>
              <a:cs typeface="Cambr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19/21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56F7D7F-4860-494A-9F0C-2ED26EE055C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86" b="22887"/>
          <a:stretch/>
        </p:blipFill>
        <p:spPr bwMode="auto">
          <a:xfrm>
            <a:off x="1663700" y="1970661"/>
            <a:ext cx="2540420" cy="6886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7AC3B99-FCBB-447A-9972-B5CD46BE663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64"/>
          <a:stretch/>
        </p:blipFill>
        <p:spPr bwMode="auto">
          <a:xfrm>
            <a:off x="1478268" y="794365"/>
            <a:ext cx="2803449" cy="73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12522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70" dirty="0">
                <a:solidFill>
                  <a:srgbClr val="F9F9F9"/>
                </a:solidFill>
                <a:latin typeface="Trebuchet MS"/>
                <a:cs typeface="Trebuchet MS"/>
              </a:rPr>
              <a:t>Оптимизация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485765" cy="5080"/>
            </a:xfrm>
            <a:custGeom>
              <a:avLst/>
              <a:gdLst/>
              <a:ahLst/>
              <a:cxnLst/>
              <a:rect l="l" t="t" r="r" b="b"/>
              <a:pathLst>
                <a:path w="5485765" h="5079">
                  <a:moveTo>
                    <a:pt x="0" y="5060"/>
                  </a:moveTo>
                  <a:lnTo>
                    <a:pt x="0" y="0"/>
                  </a:lnTo>
                  <a:lnTo>
                    <a:pt x="5485763" y="0"/>
                  </a:lnTo>
                  <a:lnTo>
                    <a:pt x="548576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59444" y="1479339"/>
            <a:ext cx="1241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sz="1000" b="1" spc="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70" dirty="0">
                <a:solidFill>
                  <a:srgbClr val="22373A"/>
                </a:solidFill>
                <a:latin typeface="Trebuchet MS"/>
                <a:cs typeface="Trebuchet MS"/>
              </a:rPr>
              <a:t>11:</a:t>
            </a:r>
            <a:r>
              <a:rPr sz="1000" b="1" spc="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3</a:t>
            </a:r>
            <a:r>
              <a:rPr sz="1000" spc="7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170" dirty="0">
                <a:solidFill>
                  <a:srgbClr val="22373A"/>
                </a:solidFill>
                <a:latin typeface="Cambria"/>
                <a:cs typeface="Cambria"/>
              </a:rPr>
              <a:t>КПП</a:t>
            </a:r>
            <a:endParaRPr sz="1000" dirty="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9444" y="2683180"/>
            <a:ext cx="1241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sz="1000" b="1" spc="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70" dirty="0">
                <a:solidFill>
                  <a:srgbClr val="22373A"/>
                </a:solidFill>
                <a:latin typeface="Trebuchet MS"/>
                <a:cs typeface="Trebuchet MS"/>
              </a:rPr>
              <a:t>12:</a:t>
            </a:r>
            <a:r>
              <a:rPr sz="1000" b="1" spc="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4</a:t>
            </a:r>
            <a:r>
              <a:rPr sz="1000" spc="7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170" dirty="0">
                <a:solidFill>
                  <a:srgbClr val="22373A"/>
                </a:solidFill>
                <a:latin typeface="Cambria"/>
                <a:cs typeface="Cambria"/>
              </a:rPr>
              <a:t>КПП</a:t>
            </a:r>
            <a:endParaRPr sz="1000" dirty="0">
              <a:latin typeface="Cambria"/>
              <a:cs typeface="Cambr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20/21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2B5F9D6-6E0D-47A8-8AC9-0AF384E2F5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1765511"/>
            <a:ext cx="3292895" cy="771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E2AE65E-BC7B-4E79-888E-6D8CC1CDDCE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501290"/>
            <a:ext cx="3505200" cy="880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7664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204" dirty="0">
                <a:solidFill>
                  <a:srgbClr val="F9F9F9"/>
                </a:solidFill>
                <a:latin typeface="Trebuchet MS"/>
                <a:cs typeface="Trebuchet MS"/>
              </a:rPr>
              <a:t>Выводы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557349"/>
            <a:ext cx="40919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85" dirty="0">
                <a:solidFill>
                  <a:srgbClr val="22373A"/>
                </a:solidFill>
                <a:latin typeface="Cambria"/>
                <a:cs typeface="Cambria"/>
              </a:rPr>
              <a:t>Я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смоделировал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модель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Cambria"/>
                <a:cs typeface="Cambria"/>
              </a:rPr>
              <a:t>двух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стратегий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 обслуживания.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21/21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43304" y="1313215"/>
            <a:ext cx="22269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2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Выполнение</a:t>
            </a:r>
            <a:r>
              <a:rPr sz="1400" b="1" spc="-1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2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работы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56004" y="1670386"/>
            <a:ext cx="3048635" cy="5080"/>
            <a:chOff x="1356004" y="1670386"/>
            <a:chExt cx="3048635" cy="5080"/>
          </a:xfrm>
        </p:grpSpPr>
        <p:sp>
          <p:nvSpPr>
            <p:cNvPr id="5" name="object 5"/>
            <p:cNvSpPr/>
            <p:nvPr/>
          </p:nvSpPr>
          <p:spPr>
            <a:xfrm>
              <a:off x="1356004" y="1670386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56004" y="1670386"/>
              <a:ext cx="290830" cy="5080"/>
            </a:xfrm>
            <a:custGeom>
              <a:avLst/>
              <a:gdLst/>
              <a:ahLst/>
              <a:cxnLst/>
              <a:rect l="l" t="t" r="r" b="b"/>
              <a:pathLst>
                <a:path w="290830" h="5080">
                  <a:moveTo>
                    <a:pt x="0" y="5060"/>
                  </a:moveTo>
                  <a:lnTo>
                    <a:pt x="0" y="0"/>
                  </a:lnTo>
                  <a:lnTo>
                    <a:pt x="290311" y="0"/>
                  </a:lnTo>
                  <a:lnTo>
                    <a:pt x="29031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6426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35" dirty="0"/>
              <a:t>Задача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822960" cy="5080"/>
            </a:xfrm>
            <a:custGeom>
              <a:avLst/>
              <a:gdLst/>
              <a:ahLst/>
              <a:cxnLst/>
              <a:rect l="l" t="t" r="r" b="b"/>
              <a:pathLst>
                <a:path w="822960" h="5079">
                  <a:moveTo>
                    <a:pt x="0" y="5060"/>
                  </a:moveTo>
                  <a:lnTo>
                    <a:pt x="0" y="0"/>
                  </a:lnTo>
                  <a:lnTo>
                    <a:pt x="822842" y="0"/>
                  </a:lnTo>
                  <a:lnTo>
                    <a:pt x="82284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932076"/>
            <a:ext cx="4805045" cy="141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1330">
              <a:lnSpc>
                <a:spcPct val="118000"/>
              </a:lnSpc>
              <a:spcBef>
                <a:spcPts val="100"/>
              </a:spcBef>
            </a:pP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Предлагается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Cambria"/>
                <a:cs typeface="Cambria"/>
              </a:rPr>
              <a:t>две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стратегии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обслуживания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прибывающих </a:t>
            </a:r>
            <a:r>
              <a:rPr sz="1100" spc="-229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автомобилей:</a:t>
            </a:r>
            <a:endParaRPr sz="1100">
              <a:latin typeface="Cambria"/>
              <a:cs typeface="Cambria"/>
            </a:endParaRPr>
          </a:p>
          <a:p>
            <a:pPr marL="289560" marR="626745" indent="-201930">
              <a:lnSpc>
                <a:spcPct val="118000"/>
              </a:lnSpc>
              <a:spcBef>
                <a:spcPts val="780"/>
              </a:spcBef>
              <a:buAutoNum type="arabicPeriod"/>
              <a:tabLst>
                <a:tab pos="290195" algn="l"/>
              </a:tabLst>
            </a:pP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автомобили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образуют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Cambria"/>
                <a:cs typeface="Cambria"/>
              </a:rPr>
              <a:t>две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очереди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и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обслуживаются </a:t>
            </a:r>
            <a:r>
              <a:rPr sz="1100" spc="-229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соответствующими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пунктами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пропуска;</a:t>
            </a:r>
            <a:endParaRPr sz="1100">
              <a:latin typeface="Cambria"/>
              <a:cs typeface="Cambria"/>
            </a:endParaRPr>
          </a:p>
          <a:p>
            <a:pPr marL="289560" marR="5080" indent="-201930">
              <a:lnSpc>
                <a:spcPct val="118000"/>
              </a:lnSpc>
              <a:spcBef>
                <a:spcPts val="780"/>
              </a:spcBef>
              <a:buAutoNum type="arabicPeriod"/>
              <a:tabLst>
                <a:tab pos="290195" algn="l"/>
              </a:tabLst>
            </a:pP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автомобили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образуют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одну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общую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очередь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и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обслуживаются </a:t>
            </a:r>
            <a:r>
              <a:rPr sz="1100" spc="-2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освободившимся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пунктом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пропуска.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3/21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30829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0" dirty="0"/>
              <a:t>Моделирование</a:t>
            </a:r>
            <a:r>
              <a:rPr spc="35" dirty="0"/>
              <a:t> </a:t>
            </a:r>
            <a:r>
              <a:rPr spc="135" dirty="0"/>
              <a:t>первой</a:t>
            </a:r>
            <a:r>
              <a:rPr spc="35" dirty="0"/>
              <a:t> </a:t>
            </a:r>
            <a:r>
              <a:rPr spc="140" dirty="0"/>
              <a:t>стратегии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1097280" cy="5080"/>
            </a:xfrm>
            <a:custGeom>
              <a:avLst/>
              <a:gdLst/>
              <a:ahLst/>
              <a:cxnLst/>
              <a:rect l="l" t="t" r="r" b="b"/>
              <a:pathLst>
                <a:path w="1097280" h="5079">
                  <a:moveTo>
                    <a:pt x="0" y="5060"/>
                  </a:moveTo>
                  <a:lnTo>
                    <a:pt x="0" y="0"/>
                  </a:lnTo>
                  <a:lnTo>
                    <a:pt x="1097152" y="0"/>
                  </a:lnTo>
                  <a:lnTo>
                    <a:pt x="109715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1234704"/>
            <a:ext cx="4916170" cy="817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1.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Для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первой стратегии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обслуживания,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когда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прибывающие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автомобили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образуют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Cambria"/>
                <a:cs typeface="Cambria"/>
              </a:rPr>
              <a:t>две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очереди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и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обслуживаются 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соответствующими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пропускными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пунктами,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имеем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следующую </a:t>
            </a:r>
            <a:r>
              <a:rPr sz="1100" spc="-2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модель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4/21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30829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40" dirty="0">
                <a:solidFill>
                  <a:srgbClr val="F9F9F9"/>
                </a:solidFill>
                <a:latin typeface="Trebuchet MS"/>
                <a:cs typeface="Trebuchet MS"/>
              </a:rPr>
              <a:t>Моделирование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5" dirty="0">
                <a:solidFill>
                  <a:srgbClr val="F9F9F9"/>
                </a:solidFill>
                <a:latin typeface="Trebuchet MS"/>
                <a:cs typeface="Trebuchet MS"/>
              </a:rPr>
              <a:t>первой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40" dirty="0">
                <a:solidFill>
                  <a:srgbClr val="F9F9F9"/>
                </a:solidFill>
                <a:latin typeface="Trebuchet MS"/>
                <a:cs typeface="Trebuchet MS"/>
              </a:rPr>
              <a:t>стратегии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1371600" cy="5080"/>
            </a:xfrm>
            <a:custGeom>
              <a:avLst/>
              <a:gdLst/>
              <a:ahLst/>
              <a:cxnLst/>
              <a:rect l="l" t="t" r="r" b="b"/>
              <a:pathLst>
                <a:path w="1371600" h="5079">
                  <a:moveTo>
                    <a:pt x="0" y="5060"/>
                  </a:moveTo>
                  <a:lnTo>
                    <a:pt x="0" y="0"/>
                  </a:lnTo>
                  <a:lnTo>
                    <a:pt x="1371462" y="0"/>
                  </a:lnTo>
                  <a:lnTo>
                    <a:pt x="137146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26793" y="2631012"/>
            <a:ext cx="25069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sz="10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1: </a:t>
            </a:r>
            <a:r>
              <a:rPr sz="1000" spc="85" dirty="0">
                <a:solidFill>
                  <a:srgbClr val="22373A"/>
                </a:solidFill>
                <a:latin typeface="Cambria"/>
                <a:cs typeface="Cambria"/>
              </a:rPr>
              <a:t>Модель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при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Cambria"/>
                <a:cs typeface="Cambria"/>
              </a:rPr>
              <a:t>двух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5" dirty="0">
                <a:solidFill>
                  <a:srgbClr val="22373A"/>
                </a:solidFill>
                <a:latin typeface="Cambria"/>
                <a:cs typeface="Cambria"/>
              </a:rPr>
              <a:t>очередях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5/21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D2B3FED-9B86-403D-8D53-1CBCF3B2E44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431161"/>
            <a:ext cx="2286000" cy="2097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30829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0" dirty="0"/>
              <a:t>Моделирование</a:t>
            </a:r>
            <a:r>
              <a:rPr spc="35" dirty="0"/>
              <a:t> </a:t>
            </a:r>
            <a:r>
              <a:rPr spc="135" dirty="0"/>
              <a:t>первой</a:t>
            </a:r>
            <a:r>
              <a:rPr spc="35" dirty="0"/>
              <a:t> </a:t>
            </a:r>
            <a:r>
              <a:rPr spc="140" dirty="0"/>
              <a:t>стратегии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1645920" cy="5080"/>
            </a:xfrm>
            <a:custGeom>
              <a:avLst/>
              <a:gdLst/>
              <a:ahLst/>
              <a:cxnLst/>
              <a:rect l="l" t="t" r="r" b="b"/>
              <a:pathLst>
                <a:path w="1645920" h="5079">
                  <a:moveTo>
                    <a:pt x="0" y="5060"/>
                  </a:moveTo>
                  <a:lnTo>
                    <a:pt x="0" y="0"/>
                  </a:lnTo>
                  <a:lnTo>
                    <a:pt x="1645772" y="0"/>
                  </a:lnTo>
                  <a:lnTo>
                    <a:pt x="164577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1327846"/>
            <a:ext cx="4987925" cy="61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2.</a:t>
            </a:r>
            <a:r>
              <a:rPr sz="1100" spc="3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Сформируем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отчет,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поступило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5853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автомобиля,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Cambria"/>
                <a:cs typeface="Cambria"/>
              </a:rPr>
              <a:t>в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первый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пункт </a:t>
            </a:r>
            <a:r>
              <a:rPr sz="1100" spc="-2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2928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Cambria"/>
                <a:cs typeface="Cambria"/>
              </a:rPr>
              <a:t>(2541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обслужено),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Cambria"/>
                <a:cs typeface="Cambria"/>
              </a:rPr>
              <a:t>во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Cambria"/>
                <a:cs typeface="Cambria"/>
              </a:rPr>
              <a:t>второй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2925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Cambria"/>
                <a:cs typeface="Cambria"/>
              </a:rPr>
              <a:t>(2537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обслужено).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Коеффициент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нагрузки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0.997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и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0.996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соответственно.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6/21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30829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40" dirty="0">
                <a:solidFill>
                  <a:srgbClr val="F9F9F9"/>
                </a:solidFill>
                <a:latin typeface="Trebuchet MS"/>
                <a:cs typeface="Trebuchet MS"/>
              </a:rPr>
              <a:t>Моделирование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5" dirty="0">
                <a:solidFill>
                  <a:srgbClr val="F9F9F9"/>
                </a:solidFill>
                <a:latin typeface="Trebuchet MS"/>
                <a:cs typeface="Trebuchet MS"/>
              </a:rPr>
              <a:t>первой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40" dirty="0">
                <a:solidFill>
                  <a:srgbClr val="F9F9F9"/>
                </a:solidFill>
                <a:latin typeface="Trebuchet MS"/>
                <a:cs typeface="Trebuchet MS"/>
              </a:rPr>
              <a:t>стратегии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1920239" cy="5080"/>
            </a:xfrm>
            <a:custGeom>
              <a:avLst/>
              <a:gdLst/>
              <a:ahLst/>
              <a:cxnLst/>
              <a:rect l="l" t="t" r="r" b="b"/>
              <a:pathLst>
                <a:path w="1920239" h="5079">
                  <a:moveTo>
                    <a:pt x="0" y="5060"/>
                  </a:moveTo>
                  <a:lnTo>
                    <a:pt x="0" y="0"/>
                  </a:lnTo>
                  <a:lnTo>
                    <a:pt x="1919995" y="0"/>
                  </a:lnTo>
                  <a:lnTo>
                    <a:pt x="191999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15720" y="2741539"/>
            <a:ext cx="31343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0" dirty="0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 2: </a:t>
            </a:r>
            <a:r>
              <a:rPr sz="1000" spc="90" dirty="0">
                <a:solidFill>
                  <a:srgbClr val="22373A"/>
                </a:solidFill>
                <a:latin typeface="Cambria"/>
                <a:cs typeface="Cambria"/>
              </a:rPr>
              <a:t>Отчет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по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Cambria"/>
                <a:cs typeface="Cambria"/>
              </a:rPr>
              <a:t>модели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при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Cambria"/>
                <a:cs typeface="Cambria"/>
              </a:rPr>
              <a:t>двух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5" dirty="0">
                <a:solidFill>
                  <a:srgbClr val="22373A"/>
                </a:solidFill>
                <a:latin typeface="Cambria"/>
                <a:cs typeface="Cambria"/>
              </a:rPr>
              <a:t>очередях</a:t>
            </a:r>
            <a:endParaRPr sz="1000" dirty="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7/21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466FAA6-11C5-4C48-B18D-3ADC6E6082F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27" b="11225"/>
          <a:stretch/>
        </p:blipFill>
        <p:spPr bwMode="auto">
          <a:xfrm>
            <a:off x="1358900" y="483732"/>
            <a:ext cx="3048000" cy="21605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30708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0" dirty="0"/>
              <a:t>Моделирование</a:t>
            </a:r>
            <a:r>
              <a:rPr spc="35" dirty="0"/>
              <a:t> </a:t>
            </a:r>
            <a:r>
              <a:rPr spc="140" dirty="0"/>
              <a:t>второй</a:t>
            </a:r>
            <a:r>
              <a:rPr spc="35" dirty="0"/>
              <a:t> </a:t>
            </a:r>
            <a:r>
              <a:rPr spc="140" dirty="0"/>
              <a:t>стратегии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2194560" cy="5080"/>
            </a:xfrm>
            <a:custGeom>
              <a:avLst/>
              <a:gdLst/>
              <a:ahLst/>
              <a:cxnLst/>
              <a:rect l="l" t="t" r="r" b="b"/>
              <a:pathLst>
                <a:path w="2194560" h="5079">
                  <a:moveTo>
                    <a:pt x="0" y="5060"/>
                  </a:moveTo>
                  <a:lnTo>
                    <a:pt x="0" y="0"/>
                  </a:lnTo>
                  <a:lnTo>
                    <a:pt x="2194305" y="0"/>
                  </a:lnTo>
                  <a:lnTo>
                    <a:pt x="219430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1327846"/>
            <a:ext cx="4729480" cy="61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1.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Для </a:t>
            </a:r>
            <a:r>
              <a:rPr sz="1100" spc="65" dirty="0">
                <a:solidFill>
                  <a:srgbClr val="22373A"/>
                </a:solidFill>
                <a:latin typeface="Cambria"/>
                <a:cs typeface="Cambria"/>
              </a:rPr>
              <a:t>второй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стратегии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обслуживания,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когда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прибывающие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автомобили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образуют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одну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общую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очередь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и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обслуживаются </a:t>
            </a:r>
            <a:r>
              <a:rPr sz="1100" spc="-2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освободившимся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пунктом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пропуска.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8/21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467</Words>
  <Application>Microsoft Office PowerPoint</Application>
  <PresentationFormat>Произвольный</PresentationFormat>
  <Paragraphs>109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Calibri</vt:lpstr>
      <vt:lpstr>Cambria</vt:lpstr>
      <vt:lpstr>Trebuchet MS</vt:lpstr>
      <vt:lpstr>Office Theme</vt:lpstr>
      <vt:lpstr>Презентация PowerPoint</vt:lpstr>
      <vt:lpstr>Презентация PowerPoint</vt:lpstr>
      <vt:lpstr>Презентация PowerPoint</vt:lpstr>
      <vt:lpstr>Задача</vt:lpstr>
      <vt:lpstr>Моделирование первой стратегии</vt:lpstr>
      <vt:lpstr>Презентация PowerPoint</vt:lpstr>
      <vt:lpstr>Моделирование первой стратегии</vt:lpstr>
      <vt:lpstr>Презентация PowerPoint</vt:lpstr>
      <vt:lpstr>Моделирование второй стратегии</vt:lpstr>
      <vt:lpstr>Презентация PowerPoint</vt:lpstr>
      <vt:lpstr>Моделирование второй стратегии</vt:lpstr>
      <vt:lpstr>Презентация PowerPoint</vt:lpstr>
      <vt:lpstr>Сравнение стратегий</vt:lpstr>
      <vt:lpstr>Презентация PowerPoint</vt:lpstr>
      <vt:lpstr>Оптимизация</vt:lpstr>
      <vt:lpstr>Оптимизация</vt:lpstr>
      <vt:lpstr>Презентация PowerPoint</vt:lpstr>
      <vt:lpstr>Презентация PowerPoint</vt:lpstr>
      <vt:lpstr>Оптимизация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16</dc:title>
  <dc:creator>Тагиев Б. А.</dc:creator>
  <cp:lastModifiedBy>Магомед Мажитов</cp:lastModifiedBy>
  <cp:revision>2</cp:revision>
  <dcterms:created xsi:type="dcterms:W3CDTF">2024-06-08T17:27:49Z</dcterms:created>
  <dcterms:modified xsi:type="dcterms:W3CDTF">2024-06-08T17:41:48Z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2023-06-10T00:00:00Z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2024-06-08T00:00:00Z</vt:filetime>
  </property>
</Properties>
</file>