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‹#›</a:t>
            </a:fld>
            <a:r>
              <a:rPr spc="65" dirty="0"/>
              <a:t>/17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‹#›</a:t>
            </a:fld>
            <a:r>
              <a:rPr spc="65" dirty="0"/>
              <a:t>/17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‹#›</a:t>
            </a:fld>
            <a:r>
              <a:rPr spc="65" dirty="0"/>
              <a:t>/17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‹#›</a:t>
            </a:fld>
            <a:r>
              <a:rPr spc="65" dirty="0"/>
              <a:t>/17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‹#›</a:t>
            </a:fld>
            <a:r>
              <a:rPr spc="65" dirty="0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75" y="915935"/>
            <a:ext cx="5746648" cy="147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‹#›</a:t>
            </a:fld>
            <a:r>
              <a:rPr spc="65" dirty="0"/>
              <a:t>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solidFill>
                  <a:srgbClr val="22373A"/>
                </a:solidFill>
                <a:latin typeface="Trebuchet MS"/>
                <a:cs typeface="Trebuchet MS"/>
              </a:rPr>
              <a:t>Лабораторная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работа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612589"/>
            <a:ext cx="3185795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Мажитов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М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А.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r>
              <a:rPr lang="ru-RU" sz="1000" spc="70" dirty="0">
                <a:solidFill>
                  <a:srgbClr val="22373A"/>
                </a:solidFill>
                <a:latin typeface="Georgia"/>
                <a:cs typeface="Georgia"/>
              </a:rPr>
              <a:t>0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 err="1">
                <a:solidFill>
                  <a:srgbClr val="22373A"/>
                </a:solidFill>
                <a:latin typeface="Georgia"/>
                <a:cs typeface="Georgia"/>
              </a:rPr>
              <a:t>апреля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202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4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Российский 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университет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дружбы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45" dirty="0">
                <a:solidFill>
                  <a:srgbClr val="22373A"/>
                </a:solidFill>
                <a:latin typeface="Georgia"/>
                <a:cs typeface="Georgia"/>
              </a:rPr>
              <a:t>народов,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Москва,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Россия</a:t>
            </a:r>
            <a:endParaRPr sz="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3388360" cy="5080"/>
            </a:xfrm>
            <a:custGeom>
              <a:avLst/>
              <a:gdLst/>
              <a:ahLst/>
              <a:cxnLst/>
              <a:rect l="l" t="t" r="r" b="b"/>
              <a:pathLst>
                <a:path w="3388360" h="5079">
                  <a:moveTo>
                    <a:pt x="0" y="5060"/>
                  </a:moveTo>
                  <a:lnTo>
                    <a:pt x="0" y="0"/>
                  </a:lnTo>
                  <a:lnTo>
                    <a:pt x="3388314" y="0"/>
                  </a:lnTo>
                  <a:lnTo>
                    <a:pt x="33883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617612"/>
            <a:ext cx="2622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7.</a:t>
            </a:r>
            <a:r>
              <a:rPr sz="1100" spc="2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 err="1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 err="1">
                <a:solidFill>
                  <a:srgbClr val="22373A"/>
                </a:solidFill>
                <a:latin typeface="Georgia"/>
                <a:cs typeface="Georgia"/>
              </a:rPr>
              <a:t>следующи</a:t>
            </a:r>
            <a:r>
              <a:rPr lang="ru-RU" sz="1100" spc="80" dirty="0">
                <a:solidFill>
                  <a:srgbClr val="22373A"/>
                </a:solidFill>
                <a:latin typeface="Georgia"/>
                <a:cs typeface="Georgia"/>
              </a:rPr>
              <a:t>й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 err="1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189" y="911220"/>
            <a:ext cx="2519653" cy="141615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24799" y="2398945"/>
            <a:ext cx="2310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lang="ru-RU"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ru-RU"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1:</a:t>
            </a:r>
            <a:r>
              <a:rPr lang="ru-RU"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000" spc="65" dirty="0">
                <a:solidFill>
                  <a:srgbClr val="22373A"/>
                </a:solidFill>
                <a:latin typeface="Georgia"/>
                <a:cs typeface="Georgia"/>
              </a:rPr>
              <a:t>Reno</a:t>
            </a: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000" spc="-40" dirty="0">
                <a:solidFill>
                  <a:srgbClr val="22373A"/>
                </a:solidFill>
                <a:latin typeface="Georgia"/>
                <a:cs typeface="Georgia"/>
              </a:rPr>
              <a:t>-</a:t>
            </a:r>
            <a:r>
              <a:rPr lang="ru-RU"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000" spc="75" dirty="0">
                <a:solidFill>
                  <a:srgbClr val="22373A"/>
                </a:solidFill>
                <a:latin typeface="Georgia"/>
                <a:cs typeface="Georgia"/>
              </a:rPr>
              <a:t>Размер</a:t>
            </a: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 окна</a:t>
            </a:r>
            <a:r>
              <a:rPr lang="ru-RU"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en-US" sz="1000" spc="75" dirty="0">
                <a:solidFill>
                  <a:srgbClr val="22373A"/>
                </a:solidFill>
                <a:latin typeface="Georgia"/>
                <a:cs typeface="Georgia"/>
              </a:rPr>
              <a:t>TCP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10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727450" cy="5080"/>
            </a:xfrm>
            <a:custGeom>
              <a:avLst/>
              <a:gdLst/>
              <a:ahLst/>
              <a:cxnLst/>
              <a:rect l="l" t="t" r="r" b="b"/>
              <a:pathLst>
                <a:path w="3727450" h="5079">
                  <a:moveTo>
                    <a:pt x="0" y="5060"/>
                  </a:moveTo>
                  <a:lnTo>
                    <a:pt x="0" y="0"/>
                  </a:lnTo>
                  <a:lnTo>
                    <a:pt x="3727137" y="0"/>
                  </a:lnTo>
                  <a:lnTo>
                    <a:pt x="37271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5670" y="2591189"/>
            <a:ext cx="3934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2: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Reno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Georgia"/>
                <a:cs typeface="Georgia"/>
              </a:rPr>
              <a:t>-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Длина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очереди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средняя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длина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очереди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11</a:t>
            </a:fld>
            <a:r>
              <a:rPr spc="65" dirty="0"/>
              <a:t>/17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DB1C08-CB6C-44F7-9809-33812C599C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1" y="499970"/>
            <a:ext cx="1952640" cy="199391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4066540" cy="5080"/>
            </a:xfrm>
            <a:custGeom>
              <a:avLst/>
              <a:gdLst/>
              <a:ahLst/>
              <a:cxnLst/>
              <a:rect l="l" t="t" r="r" b="b"/>
              <a:pathLst>
                <a:path w="4066540" h="5079">
                  <a:moveTo>
                    <a:pt x="0" y="5060"/>
                  </a:moveTo>
                  <a:lnTo>
                    <a:pt x="0" y="0"/>
                  </a:lnTo>
                  <a:lnTo>
                    <a:pt x="4065960" y="0"/>
                  </a:lnTo>
                  <a:lnTo>
                    <a:pt x="40659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88985"/>
            <a:ext cx="49949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8.</a:t>
            </a:r>
            <a:r>
              <a:rPr sz="1100" spc="2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Давайте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проверим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другие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типы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протоколов.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Начнем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NewReno.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Работает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немного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эффективнее,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но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схожа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Reno.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860" y="2495935"/>
            <a:ext cx="2604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NewReno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Georgia"/>
                <a:cs typeface="Georgia"/>
              </a:rPr>
              <a:t>-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Размер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окна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TCP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12</a:t>
            </a:fld>
            <a:r>
              <a:rPr spc="65" dirty="0"/>
              <a:t>/17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EEA001-6328-40B4-8E74-C1626679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6"/>
          <a:stretch/>
        </p:blipFill>
        <p:spPr>
          <a:xfrm>
            <a:off x="2120900" y="953783"/>
            <a:ext cx="1344770" cy="13980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404995" cy="5080"/>
            </a:xfrm>
            <a:custGeom>
              <a:avLst/>
              <a:gdLst/>
              <a:ahLst/>
              <a:cxnLst/>
              <a:rect l="l" t="t" r="r" b="b"/>
              <a:pathLst>
                <a:path w="4404995" h="5079">
                  <a:moveTo>
                    <a:pt x="0" y="5060"/>
                  </a:moveTo>
                  <a:lnTo>
                    <a:pt x="0" y="0"/>
                  </a:lnTo>
                  <a:lnTo>
                    <a:pt x="4404783" y="0"/>
                  </a:lnTo>
                  <a:lnTo>
                    <a:pt x="440478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6000" y="2234163"/>
            <a:ext cx="4228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4: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NewReno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Georgia"/>
                <a:cs typeface="Georgia"/>
              </a:rPr>
              <a:t>-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Длина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очереди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средняя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длина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очереди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13</a:t>
            </a:fld>
            <a:r>
              <a:rPr spc="65" dirty="0"/>
              <a:t>/17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5B7E68-B5F8-462F-B228-A6F18A6913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1"/>
          <a:stretch/>
        </p:blipFill>
        <p:spPr>
          <a:xfrm>
            <a:off x="1816100" y="481557"/>
            <a:ext cx="1600200" cy="16553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4744085" cy="5080"/>
            </a:xfrm>
            <a:custGeom>
              <a:avLst/>
              <a:gdLst/>
              <a:ahLst/>
              <a:cxnLst/>
              <a:rect l="l" t="t" r="r" b="b"/>
              <a:pathLst>
                <a:path w="4744085" h="5079">
                  <a:moveTo>
                    <a:pt x="0" y="5060"/>
                  </a:moveTo>
                  <a:lnTo>
                    <a:pt x="0" y="0"/>
                  </a:lnTo>
                  <a:lnTo>
                    <a:pt x="4743605" y="0"/>
                  </a:lnTo>
                  <a:lnTo>
                    <a:pt x="47436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87182"/>
            <a:ext cx="49333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9.</a:t>
            </a:r>
            <a:r>
              <a:rPr sz="1100" spc="2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Но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можем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еще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улучшить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наши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результаты,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применив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друго </a:t>
            </a:r>
            <a:r>
              <a:rPr sz="1100" spc="-254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тип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протокола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TCP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Georgia"/>
                <a:cs typeface="Georgia"/>
              </a:rPr>
              <a:t>-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Vegas.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100" y="2683180"/>
            <a:ext cx="2359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5: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Vegas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Georgia"/>
                <a:cs typeface="Georgia"/>
              </a:rPr>
              <a:t>-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Размер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окна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TCP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14</a:t>
            </a:fld>
            <a:r>
              <a:rPr spc="65" dirty="0"/>
              <a:t>/17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6382642-9D6E-45A3-9CD3-B33881B7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146642" y="933042"/>
            <a:ext cx="1574458" cy="163228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082540" cy="5080"/>
            </a:xfrm>
            <a:custGeom>
              <a:avLst/>
              <a:gdLst/>
              <a:ahLst/>
              <a:cxnLst/>
              <a:rect l="l" t="t" r="r" b="b"/>
              <a:pathLst>
                <a:path w="5082540" h="5079">
                  <a:moveTo>
                    <a:pt x="0" y="5060"/>
                  </a:moveTo>
                  <a:lnTo>
                    <a:pt x="0" y="0"/>
                  </a:lnTo>
                  <a:lnTo>
                    <a:pt x="5082428" y="0"/>
                  </a:lnTo>
                  <a:lnTo>
                    <a:pt x="50824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8638" y="2772080"/>
            <a:ext cx="3982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6: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Vegas </a:t>
            </a:r>
            <a:r>
              <a:rPr sz="1000" spc="-40" dirty="0">
                <a:solidFill>
                  <a:srgbClr val="22373A"/>
                </a:solidFill>
                <a:latin typeface="Georgia"/>
                <a:cs typeface="Georgia"/>
              </a:rPr>
              <a:t>-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Длина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очереди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средняя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длина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очереди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15</a:t>
            </a:fld>
            <a:r>
              <a:rPr spc="65" dirty="0"/>
              <a:t>/17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989BFF-E35B-4427-9471-8A122DE142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8"/>
          <a:stretch/>
        </p:blipFill>
        <p:spPr>
          <a:xfrm>
            <a:off x="1817721" y="476284"/>
            <a:ext cx="2124554" cy="220559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421630" cy="5080"/>
            </a:xfrm>
            <a:custGeom>
              <a:avLst/>
              <a:gdLst/>
              <a:ahLst/>
              <a:cxnLst/>
              <a:rect l="l" t="t" r="r" b="b"/>
              <a:pathLst>
                <a:path w="5421630" h="5079">
                  <a:moveTo>
                    <a:pt x="0" y="5060"/>
                  </a:moveTo>
                  <a:lnTo>
                    <a:pt x="0" y="0"/>
                  </a:lnTo>
                  <a:lnTo>
                    <a:pt x="5421251" y="0"/>
                  </a:lnTo>
                  <a:lnTo>
                    <a:pt x="54212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8300" y="631825"/>
            <a:ext cx="484124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sz="1100" spc="95" dirty="0">
                <a:solidFill>
                  <a:srgbClr val="22373A"/>
                </a:solidFill>
                <a:latin typeface="Georgia"/>
                <a:cs typeface="Georgia"/>
              </a:rPr>
              <a:t>10.</a:t>
            </a:r>
            <a:r>
              <a:rPr lang="ru-RU" sz="1100" spc="2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1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того чтобы поменять задний фон, используется флаг «-</a:t>
            </a:r>
            <a:r>
              <a:rPr lang="ru-RU" sz="110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ru-RU" sz="11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и указывается и цвет фона:</a:t>
            </a:r>
            <a:br>
              <a:rPr lang="ru-RU" sz="11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exec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xgraph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Blue -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tk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-x 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-y 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temp.queue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&amp;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16</a:t>
            </a:fld>
            <a:r>
              <a:rPr spc="65" dirty="0"/>
              <a:t>/17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720C69-7461-4524-A564-81568F831B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65" y="1241425"/>
            <a:ext cx="2882900" cy="1496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0AE1BA-0113-4D1B-87B1-833149FDD678}"/>
              </a:ext>
            </a:extLst>
          </p:cNvPr>
          <p:cNvSpPr txBox="1"/>
          <p:nvPr/>
        </p:nvSpPr>
        <p:spPr>
          <a:xfrm>
            <a:off x="1269364" y="2764264"/>
            <a:ext cx="290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spc="110" dirty="0" err="1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lang="ru-RU"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ru-RU"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7: </a:t>
            </a:r>
            <a:r>
              <a:rPr lang="ru-RU" sz="1000" spc="50" dirty="0">
                <a:solidFill>
                  <a:srgbClr val="22373A"/>
                </a:solidFill>
                <a:latin typeface="Georgia" panose="02040502050405020303" pitchFamily="18" charset="0"/>
                <a:cs typeface="Trebuchet MS"/>
              </a:rPr>
              <a:t>Изменение </a:t>
            </a:r>
            <a:r>
              <a:rPr lang="en-US" sz="1000" spc="50" dirty="0">
                <a:solidFill>
                  <a:srgbClr val="22373A"/>
                </a:solidFill>
                <a:latin typeface="Georgia" panose="02040502050405020303" pitchFamily="18" charset="0"/>
                <a:cs typeface="Trebuchet MS"/>
              </a:rPr>
              <a:t>background</a:t>
            </a:r>
            <a:endParaRPr lang="ru-RU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421630" cy="5080"/>
            </a:xfrm>
            <a:custGeom>
              <a:avLst/>
              <a:gdLst/>
              <a:ahLst/>
              <a:cxnLst/>
              <a:rect l="l" t="t" r="r" b="b"/>
              <a:pathLst>
                <a:path w="5421630" h="5079">
                  <a:moveTo>
                    <a:pt x="0" y="5060"/>
                  </a:moveTo>
                  <a:lnTo>
                    <a:pt x="0" y="0"/>
                  </a:lnTo>
                  <a:lnTo>
                    <a:pt x="5421251" y="0"/>
                  </a:lnTo>
                  <a:lnTo>
                    <a:pt x="54212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8300" y="631825"/>
            <a:ext cx="48412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spcAft>
                <a:spcPts val="600"/>
              </a:spcAft>
            </a:pPr>
            <a:r>
              <a:rPr lang="ru-RU" sz="11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изменения цвета траектории необходимо прописать следующую строку:</a:t>
            </a:r>
            <a:endParaRPr lang="ru-RU" sz="11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puts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$f "0.Color: Blue"</a:t>
            </a:r>
          </a:p>
          <a:p>
            <a:pPr lvl="0">
              <a:spcAft>
                <a:spcPts val="600"/>
              </a:spcAft>
            </a:pPr>
            <a:endParaRPr lang="ru-RU" sz="11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17</a:t>
            </a:fld>
            <a:r>
              <a:rPr spc="65" dirty="0"/>
              <a:t>/17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AE1BA-0113-4D1B-87B1-833149FDD678}"/>
              </a:ext>
            </a:extLst>
          </p:cNvPr>
          <p:cNvSpPr txBox="1"/>
          <p:nvPr/>
        </p:nvSpPr>
        <p:spPr>
          <a:xfrm>
            <a:off x="1425574" y="2613025"/>
            <a:ext cx="290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spc="110" dirty="0" err="1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lang="ru-RU"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ru-RU"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8: </a:t>
            </a:r>
            <a:r>
              <a:rPr lang="ru-RU" sz="1000" spc="50" dirty="0">
                <a:solidFill>
                  <a:srgbClr val="22373A"/>
                </a:solidFill>
                <a:latin typeface="Georgia" panose="02040502050405020303" pitchFamily="18" charset="0"/>
                <a:cs typeface="Trebuchet MS"/>
              </a:rPr>
              <a:t>Изменение цвета траектории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5BA978-2218-4AE2-8143-D7D6F52F6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317625"/>
            <a:ext cx="2340966" cy="1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3447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421630" cy="5080"/>
            </a:xfrm>
            <a:custGeom>
              <a:avLst/>
              <a:gdLst/>
              <a:ahLst/>
              <a:cxnLst/>
              <a:rect l="l" t="t" r="r" b="b"/>
              <a:pathLst>
                <a:path w="5421630" h="5079">
                  <a:moveTo>
                    <a:pt x="0" y="5060"/>
                  </a:moveTo>
                  <a:lnTo>
                    <a:pt x="0" y="0"/>
                  </a:lnTo>
                  <a:lnTo>
                    <a:pt x="5421251" y="0"/>
                  </a:lnTo>
                  <a:lnTo>
                    <a:pt x="54212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8300" y="631825"/>
            <a:ext cx="4841240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spcAft>
                <a:spcPts val="600"/>
              </a:spcAft>
            </a:pPr>
            <a:r>
              <a:rPr lang="ru-RU" sz="11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Подписи к осям можно поменять в следующей строке</a:t>
            </a:r>
            <a:br>
              <a:rPr lang="ru-RU" sz="11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ru-RU" sz="11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exec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xgraph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bb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tk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-x 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-y 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1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temp.queue</a:t>
            </a:r>
            <a:r>
              <a:rPr lang="ru-RU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&amp;</a:t>
            </a:r>
          </a:p>
          <a:p>
            <a:pPr marL="457200">
              <a:spcAft>
                <a:spcPts val="600"/>
              </a:spcAft>
            </a:pPr>
            <a:endParaRPr lang="ru-RU" sz="1100" i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ru-RU" sz="11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Легенду же можно поменять в следующих строках</a:t>
            </a:r>
            <a:br>
              <a:rPr lang="ru-RU" sz="11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sz="11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puts $f \"line1</a:t>
            </a:r>
            <a:endParaRPr lang="ru-RU" sz="11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sz="11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puts $f \n\"line2</a:t>
            </a:r>
            <a:endParaRPr lang="ru-RU" sz="11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endParaRPr lang="ru-RU" sz="11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18</a:t>
            </a:fld>
            <a:r>
              <a:rPr spc="65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76077961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421630" cy="5080"/>
            </a:xfrm>
            <a:custGeom>
              <a:avLst/>
              <a:gdLst/>
              <a:ahLst/>
              <a:cxnLst/>
              <a:rect l="l" t="t" r="r" b="b"/>
              <a:pathLst>
                <a:path w="5421630" h="5079">
                  <a:moveTo>
                    <a:pt x="0" y="5060"/>
                  </a:moveTo>
                  <a:lnTo>
                    <a:pt x="0" y="0"/>
                  </a:lnTo>
                  <a:lnTo>
                    <a:pt x="5421251" y="0"/>
                  </a:lnTo>
                  <a:lnTo>
                    <a:pt x="54212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19</a:t>
            </a:fld>
            <a:r>
              <a:rPr spc="65" dirty="0"/>
              <a:t>/17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AE1BA-0113-4D1B-87B1-833149FDD678}"/>
              </a:ext>
            </a:extLst>
          </p:cNvPr>
          <p:cNvSpPr txBox="1"/>
          <p:nvPr/>
        </p:nvSpPr>
        <p:spPr>
          <a:xfrm>
            <a:off x="1193164" y="2613025"/>
            <a:ext cx="3670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spc="110" dirty="0" err="1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lang="ru-RU"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ru-RU"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9: </a:t>
            </a:r>
            <a:r>
              <a:rPr lang="ru-RU" sz="1000" spc="50" dirty="0">
                <a:solidFill>
                  <a:srgbClr val="22373A"/>
                </a:solidFill>
                <a:latin typeface="Georgia" panose="02040502050405020303" pitchFamily="18" charset="0"/>
                <a:cs typeface="Trebuchet MS"/>
              </a:rPr>
              <a:t>Изменение легенды и название осей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18A930-A88F-493A-BF7C-86CF3E4E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64" y="555625"/>
            <a:ext cx="36517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6923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Цель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678180" cy="5080"/>
            </a:xfrm>
            <a:custGeom>
              <a:avLst/>
              <a:gdLst/>
              <a:ahLst/>
              <a:cxnLst/>
              <a:rect l="l" t="t" r="r" b="b"/>
              <a:pathLst>
                <a:path w="678180" h="5079">
                  <a:moveTo>
                    <a:pt x="0" y="5060"/>
                  </a:moveTo>
                  <a:lnTo>
                    <a:pt x="0" y="0"/>
                  </a:lnTo>
                  <a:lnTo>
                    <a:pt x="677645" y="0"/>
                  </a:lnTo>
                  <a:lnTo>
                    <a:pt x="6776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27769"/>
            <a:ext cx="44456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Получение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навыков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работе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NS2,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сети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применением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RED.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2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4" dirty="0"/>
              <a:t>Выводы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243314"/>
            <a:ext cx="498284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мере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выполнения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работы,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я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приобрел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практические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навыки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 моделирования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сетей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передачи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данных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помощью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средства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имитационного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моделирования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NS-2,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а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Georgia"/>
                <a:cs typeface="Georgia"/>
              </a:rPr>
              <a:t>также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смоделировал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сеть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RED.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20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53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Задание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016635" cy="5080"/>
            </a:xfrm>
            <a:custGeom>
              <a:avLst/>
              <a:gdLst/>
              <a:ahLst/>
              <a:cxnLst/>
              <a:rect l="l" t="t" r="r" b="b"/>
              <a:pathLst>
                <a:path w="1016635" h="5079">
                  <a:moveTo>
                    <a:pt x="0" y="5060"/>
                  </a:moveTo>
                  <a:lnTo>
                    <a:pt x="0" y="0"/>
                  </a:lnTo>
                  <a:lnTo>
                    <a:pt x="1016467" y="0"/>
                  </a:lnTo>
                  <a:lnTo>
                    <a:pt x="101646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19441"/>
            <a:ext cx="5066030" cy="2269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Постановка задачи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Описание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моделируемой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сети:</a:t>
            </a:r>
            <a:endParaRPr sz="1100">
              <a:latin typeface="Georgia"/>
              <a:cs typeface="Georgia"/>
            </a:endParaRPr>
          </a:p>
          <a:p>
            <a:pPr marL="289560" indent="-151765">
              <a:lnSpc>
                <a:spcPct val="100000"/>
              </a:lnSpc>
              <a:spcBef>
                <a:spcPts val="1015"/>
              </a:spcBef>
              <a:buChar char="•"/>
              <a:tabLst>
                <a:tab pos="290195" algn="l"/>
              </a:tabLst>
            </a:pP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сеть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состоит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из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6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узлов;</a:t>
            </a:r>
            <a:endParaRPr sz="1100">
              <a:latin typeface="Georgia"/>
              <a:cs typeface="Georgia"/>
            </a:endParaRPr>
          </a:p>
          <a:p>
            <a:pPr marL="289560" marR="346075" indent="-151130">
              <a:lnSpc>
                <a:spcPct val="118000"/>
              </a:lnSpc>
              <a:spcBef>
                <a:spcPts val="780"/>
              </a:spcBef>
              <a:buChar char="•"/>
              <a:tabLst>
                <a:tab pos="290195" algn="l"/>
              </a:tabLst>
            </a:pP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между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всеми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узлами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установлено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дуплексное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соединение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различными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пропускной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способностью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задержкой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Georgia"/>
                <a:cs typeface="Georgia"/>
              </a:rPr>
              <a:t>10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мс;</a:t>
            </a:r>
            <a:endParaRPr sz="1100">
              <a:latin typeface="Georgia"/>
              <a:cs typeface="Georgia"/>
            </a:endParaRPr>
          </a:p>
          <a:p>
            <a:pPr marL="289560" marR="9525" indent="-151130">
              <a:lnSpc>
                <a:spcPct val="118000"/>
              </a:lnSpc>
              <a:spcBef>
                <a:spcPts val="780"/>
              </a:spcBef>
              <a:buChar char="•"/>
              <a:tabLst>
                <a:tab pos="290195" algn="l"/>
              </a:tabLst>
            </a:pP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узел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Georgia"/>
                <a:cs typeface="Georgia"/>
              </a:rPr>
              <a:t>r1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использует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очередь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дисциплиной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RED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для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накопления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пакетов,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максимальный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размер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которой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составляет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25;</a:t>
            </a:r>
            <a:endParaRPr sz="1100">
              <a:latin typeface="Georgia"/>
              <a:cs typeface="Georgia"/>
            </a:endParaRPr>
          </a:p>
          <a:p>
            <a:pPr marL="289560" marR="5080" indent="-151130">
              <a:lnSpc>
                <a:spcPct val="118000"/>
              </a:lnSpc>
              <a:spcBef>
                <a:spcPts val="780"/>
              </a:spcBef>
              <a:buChar char="•"/>
              <a:tabLst>
                <a:tab pos="285750" algn="l"/>
              </a:tabLst>
            </a:pP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TCP-источники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узлах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50" dirty="0">
                <a:solidFill>
                  <a:srgbClr val="22373A"/>
                </a:solidFill>
                <a:latin typeface="Georgia"/>
                <a:cs typeface="Georgia"/>
              </a:rPr>
              <a:t>s1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s2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подключаются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к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TCP-приёмнику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на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узле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s3;</a:t>
            </a:r>
            <a:endParaRPr sz="1100">
              <a:latin typeface="Georgia"/>
              <a:cs typeface="Georgia"/>
            </a:endParaRPr>
          </a:p>
          <a:p>
            <a:pPr marL="289560" indent="-151765">
              <a:lnSpc>
                <a:spcPct val="100000"/>
              </a:lnSpc>
              <a:spcBef>
                <a:spcPts val="1020"/>
              </a:spcBef>
              <a:buChar char="•"/>
              <a:tabLst>
                <a:tab pos="290195" algn="l"/>
              </a:tabLst>
            </a:pP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генераторы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трафика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FTP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прикреплены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к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TCP-агентам.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3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355725" cy="5080"/>
            </a:xfrm>
            <a:custGeom>
              <a:avLst/>
              <a:gdLst/>
              <a:ahLst/>
              <a:cxnLst/>
              <a:rect l="l" t="t" r="r" b="b"/>
              <a:pathLst>
                <a:path w="1355725" h="5079">
                  <a:moveTo>
                    <a:pt x="0" y="5060"/>
                  </a:moveTo>
                  <a:lnTo>
                    <a:pt x="0" y="0"/>
                  </a:lnTo>
                  <a:lnTo>
                    <a:pt x="1355290" y="0"/>
                  </a:lnTo>
                  <a:lnTo>
                    <a:pt x="13552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914106"/>
            <a:ext cx="2717165" cy="147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100" spc="135" dirty="0">
                <a:solidFill>
                  <a:srgbClr val="22373A"/>
                </a:solidFill>
                <a:latin typeface="Georgia"/>
                <a:cs typeface="Georgia"/>
              </a:rPr>
              <a:t>1.</a:t>
            </a:r>
            <a:r>
              <a:rPr sz="1100" spc="2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Создадим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наши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узлы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сети.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10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  <a:p>
            <a:pPr marL="328930" marR="5080" indent="-316865">
              <a:lnSpc>
                <a:spcPct val="129900"/>
              </a:lnSpc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for {set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i 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} {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$i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&lt;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} {incr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i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} { </a:t>
            </a:r>
            <a:r>
              <a:rPr sz="1000" b="1" spc="-59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node_(s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$i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1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node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 marR="796290">
              <a:lnSpc>
                <a:spcPct val="129800"/>
              </a:lnSpc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node_(r1)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node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 </a:t>
            </a:r>
            <a:r>
              <a:rPr sz="1000" b="1" spc="-58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node_(r2)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node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4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694180" cy="5080"/>
            </a:xfrm>
            <a:custGeom>
              <a:avLst/>
              <a:gdLst/>
              <a:ahLst/>
              <a:cxnLst/>
              <a:rect l="l" t="t" r="r" b="b"/>
              <a:pathLst>
                <a:path w="1694180" h="5079">
                  <a:moveTo>
                    <a:pt x="0" y="5060"/>
                  </a:moveTo>
                  <a:lnTo>
                    <a:pt x="0" y="0"/>
                  </a:lnTo>
                  <a:lnTo>
                    <a:pt x="1694113" y="0"/>
                  </a:lnTo>
                  <a:lnTo>
                    <a:pt x="16941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15173"/>
            <a:ext cx="4379595" cy="1674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2.</a:t>
            </a:r>
            <a:r>
              <a:rPr sz="1100" spc="2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Зададим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соединения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между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узлами.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duplex-</a:t>
            </a:r>
            <a:r>
              <a:rPr sz="1000" spc="20" dirty="0">
                <a:solidFill>
                  <a:srgbClr val="007021"/>
                </a:solidFill>
                <a:latin typeface="Courier New"/>
                <a:cs typeface="Courier New"/>
              </a:rPr>
              <a:t>link</a:t>
            </a:r>
            <a:r>
              <a:rPr sz="1000" spc="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(s1)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(r1)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10Mb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2ms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DropTail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duplex-</a:t>
            </a:r>
            <a:r>
              <a:rPr sz="1000" spc="20" dirty="0">
                <a:solidFill>
                  <a:srgbClr val="007021"/>
                </a:solidFill>
                <a:latin typeface="Courier New"/>
                <a:cs typeface="Courier New"/>
              </a:rPr>
              <a:t>link</a:t>
            </a:r>
            <a:r>
              <a:rPr sz="1000" spc="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(s2)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(r1)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10Mb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3ms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DropTail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duplex-</a:t>
            </a:r>
            <a:r>
              <a:rPr sz="1000" spc="20" dirty="0">
                <a:solidFill>
                  <a:srgbClr val="007021"/>
                </a:solidFill>
                <a:latin typeface="Courier New"/>
                <a:cs typeface="Courier New"/>
              </a:rPr>
              <a:t>link</a:t>
            </a:r>
            <a:r>
              <a:rPr sz="1000" spc="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(r1)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(r2)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1.5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Mb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20ms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queue-limit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(r1)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(r2) 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queue-limit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(r2)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(r1) 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25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duplex-</a:t>
            </a:r>
            <a:r>
              <a:rPr sz="1000" spc="20" dirty="0">
                <a:solidFill>
                  <a:srgbClr val="007021"/>
                </a:solidFill>
                <a:latin typeface="Courier New"/>
                <a:cs typeface="Courier New"/>
              </a:rPr>
              <a:t>link</a:t>
            </a:r>
            <a:r>
              <a:rPr sz="1000" spc="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(s3)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(r2)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10Mb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4ms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DropTail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duplex-</a:t>
            </a:r>
            <a:r>
              <a:rPr sz="1000" spc="20" dirty="0">
                <a:solidFill>
                  <a:srgbClr val="007021"/>
                </a:solidFill>
                <a:latin typeface="Courier New"/>
                <a:cs typeface="Courier New"/>
              </a:rPr>
              <a:t>link</a:t>
            </a:r>
            <a:r>
              <a:rPr sz="1000" spc="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(s4)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(r2)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10Mb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5ms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DropTail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5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033270" cy="5080"/>
            </a:xfrm>
            <a:custGeom>
              <a:avLst/>
              <a:gdLst/>
              <a:ahLst/>
              <a:cxnLst/>
              <a:rect l="l" t="t" r="r" b="b"/>
              <a:pathLst>
                <a:path w="2033270" h="5079">
                  <a:moveTo>
                    <a:pt x="0" y="5060"/>
                  </a:moveTo>
                  <a:lnTo>
                    <a:pt x="0" y="0"/>
                  </a:lnTo>
                  <a:lnTo>
                    <a:pt x="2032936" y="0"/>
                  </a:lnTo>
                  <a:lnTo>
                    <a:pt x="203293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90"/>
              </a:spcBef>
            </a:pPr>
            <a:r>
              <a:rPr spc="65" dirty="0"/>
              <a:t>3.</a:t>
            </a:r>
            <a:r>
              <a:rPr spc="260" dirty="0"/>
              <a:t> </a:t>
            </a:r>
            <a:r>
              <a:rPr spc="65" dirty="0"/>
              <a:t>Добавим</a:t>
            </a:r>
            <a:r>
              <a:rPr spc="75" dirty="0"/>
              <a:t> агентов</a:t>
            </a:r>
            <a:r>
              <a:rPr spc="70" dirty="0"/>
              <a:t> </a:t>
            </a:r>
            <a:r>
              <a:rPr spc="50" dirty="0"/>
              <a:t>и</a:t>
            </a:r>
            <a:r>
              <a:rPr spc="75" dirty="0"/>
              <a:t> приложения</a:t>
            </a:r>
          </a:p>
          <a:p>
            <a:pPr marL="337185">
              <a:lnSpc>
                <a:spcPct val="100000"/>
              </a:lnSpc>
              <a:spcBef>
                <a:spcPts val="35"/>
              </a:spcBef>
            </a:pPr>
            <a:endParaRPr sz="950"/>
          </a:p>
          <a:p>
            <a:pPr marL="349885">
              <a:lnSpc>
                <a:spcPct val="100000"/>
              </a:lnSpc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tcp1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3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007021"/>
                </a:solidFill>
                <a:latin typeface="Courier New"/>
                <a:cs typeface="Courier New"/>
              </a:rPr>
              <a:t>create</a:t>
            </a:r>
            <a:r>
              <a:rPr sz="1000" spc="20" dirty="0">
                <a:latin typeface="Courier New"/>
                <a:cs typeface="Courier New"/>
              </a:rPr>
              <a:t>-connection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TCP/Reno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latin typeface="Courier New"/>
                <a:cs typeface="Courier New"/>
              </a:rPr>
              <a:t>(s1)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TCPSink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latin typeface="Courier New"/>
                <a:cs typeface="Courier New"/>
              </a:rPr>
              <a:t>(s</a:t>
            </a:r>
            <a:endParaRPr sz="1000">
              <a:latin typeface="Courier New"/>
              <a:cs typeface="Courier New"/>
            </a:endParaRPr>
          </a:p>
          <a:p>
            <a:pPr marL="349885">
              <a:lnSpc>
                <a:spcPct val="100000"/>
              </a:lnSpc>
              <a:spcBef>
                <a:spcPts val="360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$tcp1</a:t>
            </a:r>
            <a:r>
              <a:rPr sz="1000" spc="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window_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L="349885">
              <a:lnSpc>
                <a:spcPct val="100000"/>
              </a:lnSpc>
              <a:spcBef>
                <a:spcPts val="360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tcp2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3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007021"/>
                </a:solidFill>
                <a:latin typeface="Courier New"/>
                <a:cs typeface="Courier New"/>
              </a:rPr>
              <a:t>create</a:t>
            </a:r>
            <a:r>
              <a:rPr sz="1000" spc="20" dirty="0">
                <a:latin typeface="Courier New"/>
                <a:cs typeface="Courier New"/>
              </a:rPr>
              <a:t>-connection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TCP/Reno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latin typeface="Courier New"/>
                <a:cs typeface="Courier New"/>
              </a:rPr>
              <a:t>(s2)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TCPSink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latin typeface="Courier New"/>
                <a:cs typeface="Courier New"/>
              </a:rPr>
              <a:t>(s</a:t>
            </a:r>
            <a:endParaRPr sz="1000">
              <a:latin typeface="Courier New"/>
              <a:cs typeface="Courier New"/>
            </a:endParaRPr>
          </a:p>
          <a:p>
            <a:pPr marL="349885">
              <a:lnSpc>
                <a:spcPct val="100000"/>
              </a:lnSpc>
              <a:spcBef>
                <a:spcPts val="355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$tcp2</a:t>
            </a:r>
            <a:r>
              <a:rPr sz="1000" spc="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window_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L="349885" marR="2696210">
              <a:lnSpc>
                <a:spcPct val="129800"/>
              </a:lnSpc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 </a:t>
            </a:r>
            <a:r>
              <a:rPr sz="1000" spc="20" dirty="0">
                <a:latin typeface="Courier New"/>
                <a:cs typeface="Courier New"/>
              </a:rPr>
              <a:t>ftp1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$tcp1 </a:t>
            </a:r>
            <a:r>
              <a:rPr sz="1000" spc="20" dirty="0">
                <a:latin typeface="Courier New"/>
                <a:cs typeface="Courier New"/>
              </a:rPr>
              <a:t>attach-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source </a:t>
            </a:r>
            <a:r>
              <a:rPr sz="1000" spc="20" dirty="0">
                <a:latin typeface="Courier New"/>
                <a:cs typeface="Courier New"/>
              </a:rPr>
              <a:t>FTP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 </a:t>
            </a:r>
            <a:r>
              <a:rPr sz="1000" b="1" spc="-59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ftp2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$tcp2 </a:t>
            </a:r>
            <a:r>
              <a:rPr sz="1000" spc="20" dirty="0">
                <a:latin typeface="Courier New"/>
                <a:cs typeface="Courier New"/>
              </a:rPr>
              <a:t>attach-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source</a:t>
            </a:r>
            <a:r>
              <a:rPr sz="1000" b="1" spc="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FTP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6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372360" cy="5080"/>
            </a:xfrm>
            <a:custGeom>
              <a:avLst/>
              <a:gdLst/>
              <a:ahLst/>
              <a:cxnLst/>
              <a:rect l="l" t="t" r="r" b="b"/>
              <a:pathLst>
                <a:path w="2372360" h="5079">
                  <a:moveTo>
                    <a:pt x="0" y="5060"/>
                  </a:moveTo>
                  <a:lnTo>
                    <a:pt x="0" y="0"/>
                  </a:lnTo>
                  <a:lnTo>
                    <a:pt x="2371758" y="0"/>
                  </a:lnTo>
                  <a:lnTo>
                    <a:pt x="237175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6438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90"/>
              </a:spcBef>
            </a:pPr>
            <a:r>
              <a:rPr spc="60" dirty="0"/>
              <a:t>4.</a:t>
            </a:r>
            <a:r>
              <a:rPr spc="265" dirty="0"/>
              <a:t> </a:t>
            </a:r>
            <a:r>
              <a:rPr spc="65" dirty="0"/>
              <a:t>Добавим</a:t>
            </a:r>
            <a:r>
              <a:rPr spc="70" dirty="0"/>
              <a:t> </a:t>
            </a:r>
            <a:r>
              <a:rPr spc="65" dirty="0"/>
              <a:t>мониторинг</a:t>
            </a:r>
            <a:r>
              <a:rPr spc="75" dirty="0"/>
              <a:t> </a:t>
            </a:r>
            <a:r>
              <a:rPr spc="80" dirty="0"/>
              <a:t>размера</a:t>
            </a:r>
            <a:r>
              <a:rPr spc="75" dirty="0"/>
              <a:t> </a:t>
            </a:r>
            <a:r>
              <a:rPr spc="65" dirty="0"/>
              <a:t>окна.</a:t>
            </a:r>
          </a:p>
          <a:p>
            <a:pPr marL="337185">
              <a:lnSpc>
                <a:spcPct val="100000"/>
              </a:lnSpc>
              <a:spcBef>
                <a:spcPts val="35"/>
              </a:spcBef>
            </a:pPr>
            <a:endParaRPr sz="950"/>
          </a:p>
          <a:p>
            <a:pPr marL="349885">
              <a:lnSpc>
                <a:spcPct val="100000"/>
              </a:lnSpc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windowVsTime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[open</a:t>
            </a:r>
            <a:r>
              <a:rPr sz="1000" b="1" spc="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WindowVsTimeReno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w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349885">
              <a:lnSpc>
                <a:spcPct val="100000"/>
              </a:lnSpc>
              <a:spcBef>
                <a:spcPts val="360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qmon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3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monitor-queue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latin typeface="Courier New"/>
                <a:cs typeface="Courier New"/>
              </a:rPr>
              <a:t>(r1)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latin typeface="Courier New"/>
                <a:cs typeface="Courier New"/>
              </a:rPr>
              <a:t>(r2)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[open</a:t>
            </a:r>
            <a:r>
              <a:rPr sz="1000" b="1" spc="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qm.out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w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r>
              <a:rPr sz="1000" b="1" spc="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3FA070"/>
                </a:solidFill>
                <a:latin typeface="Courier New"/>
                <a:cs typeface="Courier New"/>
              </a:rPr>
              <a:t>0.</a:t>
            </a:r>
            <a:endParaRPr sz="1000">
              <a:latin typeface="Courier New"/>
              <a:cs typeface="Courier New"/>
            </a:endParaRPr>
          </a:p>
          <a:p>
            <a:pPr marL="349885">
              <a:lnSpc>
                <a:spcPct val="100000"/>
              </a:lnSpc>
              <a:spcBef>
                <a:spcPts val="359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007021"/>
                </a:solidFill>
                <a:latin typeface="Courier New"/>
                <a:cs typeface="Courier New"/>
              </a:rPr>
              <a:t>link</a:t>
            </a:r>
            <a:r>
              <a:rPr sz="1000" spc="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latin typeface="Courier New"/>
                <a:cs typeface="Courier New"/>
              </a:rPr>
              <a:t>(r1)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latin typeface="Courier New"/>
                <a:cs typeface="Courier New"/>
              </a:rPr>
              <a:t>(r2)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r>
              <a:rPr sz="1000" b="1" spc="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queue-sample-timeout;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7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710815" cy="5080"/>
            </a:xfrm>
            <a:custGeom>
              <a:avLst/>
              <a:gdLst/>
              <a:ahLst/>
              <a:cxnLst/>
              <a:rect l="l" t="t" r="r" b="b"/>
              <a:pathLst>
                <a:path w="2710815" h="5079">
                  <a:moveTo>
                    <a:pt x="0" y="5060"/>
                  </a:moveTo>
                  <a:lnTo>
                    <a:pt x="0" y="0"/>
                  </a:lnTo>
                  <a:lnTo>
                    <a:pt x="2710581" y="0"/>
                  </a:lnTo>
                  <a:lnTo>
                    <a:pt x="27105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13052"/>
            <a:ext cx="3904615" cy="1278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5.</a:t>
            </a:r>
            <a:r>
              <a:rPr sz="1100" spc="2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Также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добавим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мониторинг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очереди.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29900"/>
              </a:lnSpc>
              <a:spcBef>
                <a:spcPts val="760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redq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[[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$ns</a:t>
            </a:r>
            <a:r>
              <a:rPr sz="1000" spc="2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007021"/>
                </a:solidFill>
                <a:latin typeface="Courier New"/>
                <a:cs typeface="Courier New"/>
              </a:rPr>
              <a:t>link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(r1)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$node_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(r2)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queue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 </a:t>
            </a:r>
            <a:r>
              <a:rPr sz="1000" b="1" spc="-58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set</a:t>
            </a:r>
            <a:r>
              <a:rPr sz="1000" b="1" spc="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tchan_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[open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all.q w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$redq</a:t>
            </a:r>
            <a:r>
              <a:rPr sz="1000" spc="-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trace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curq_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$redq</a:t>
            </a:r>
            <a:r>
              <a:rPr sz="1000" spc="-5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trace</a:t>
            </a:r>
            <a:r>
              <a:rPr sz="1000" b="1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ave_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$redq</a:t>
            </a:r>
            <a:r>
              <a:rPr sz="1000" dirty="0">
                <a:solidFill>
                  <a:srgbClr val="8E2100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attach</a:t>
            </a:r>
            <a:r>
              <a:rPr sz="100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8E2100"/>
                </a:solidFill>
                <a:latin typeface="Courier New"/>
                <a:cs typeface="Courier New"/>
              </a:rPr>
              <a:t>$tchan_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8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049905" cy="5080"/>
            </a:xfrm>
            <a:custGeom>
              <a:avLst/>
              <a:gdLst/>
              <a:ahLst/>
              <a:cxnLst/>
              <a:rect l="l" t="t" r="r" b="b"/>
              <a:pathLst>
                <a:path w="3049905" h="5079">
                  <a:moveTo>
                    <a:pt x="0" y="5060"/>
                  </a:moveTo>
                  <a:lnTo>
                    <a:pt x="0" y="0"/>
                  </a:lnTo>
                  <a:lnTo>
                    <a:pt x="3049404" y="0"/>
                  </a:lnTo>
                  <a:lnTo>
                    <a:pt x="30494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427769"/>
            <a:ext cx="4989830" cy="395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6.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Добавим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допольнительную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процедуру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для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формирования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файла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с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данными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размере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окна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5">
                <a:solidFill>
                  <a:srgbClr val="22373A"/>
                </a:solidFill>
                <a:latin typeface="Georgia"/>
                <a:cs typeface="Georgia"/>
              </a:rPr>
              <a:t>TCP.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5" dirty="0"/>
              <a:t>9</a:t>
            </a:fld>
            <a:r>
              <a:rPr spc="65" dirty="0"/>
              <a:t>/17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782</Words>
  <Application>Microsoft Office PowerPoint</Application>
  <PresentationFormat>Произвольный</PresentationFormat>
  <Paragraphs>104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Courier New</vt:lpstr>
      <vt:lpstr>Georgia</vt:lpstr>
      <vt:lpstr>Trebuchet MS</vt:lpstr>
      <vt:lpstr>Office Theme</vt:lpstr>
      <vt:lpstr>Презентация PowerPoint</vt:lpstr>
      <vt:lpstr>Презентация PowerPoint</vt:lpstr>
      <vt:lpstr>Задание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2</dc:title>
  <dc:creator>Тагиев Б. А.</dc:creator>
  <cp:lastModifiedBy>Магомед Мажитов</cp:lastModifiedBy>
  <cp:revision>3</cp:revision>
  <dcterms:created xsi:type="dcterms:W3CDTF">2024-04-20T18:58:01Z</dcterms:created>
  <dcterms:modified xsi:type="dcterms:W3CDTF">2024-04-20T19:17:57Z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2023-04-29T00:00:00Z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2024-04-20T00:00:00Z</vt:filetime>
  </property>
</Properties>
</file>