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5765800" cy="3244850"/>
  <p:notesSz cx="5765800" cy="3244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67" d="100"/>
          <a:sy n="167" d="100"/>
        </p:scale>
        <p:origin x="802" y="1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2631" y="81481"/>
            <a:ext cx="3151504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F9F9F9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2373A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r>
              <a:rPr spc="-25" dirty="0"/>
              <a:t>/9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2373A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r>
              <a:rPr spc="-25" dirty="0"/>
              <a:t>/9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r>
              <a:rPr spc="-25" dirty="0"/>
              <a:t>/9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r>
              <a:rPr spc="-25" dirty="0"/>
              <a:t>/9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r>
              <a:rPr spc="-25" dirty="0"/>
              <a:t>/9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5760085" cy="381635"/>
          </a:xfrm>
          <a:custGeom>
            <a:avLst/>
            <a:gdLst/>
            <a:ahLst/>
            <a:cxnLst/>
            <a:rect l="l" t="t" r="r" b="b"/>
            <a:pathLst>
              <a:path w="5760085" h="381635">
                <a:moveTo>
                  <a:pt x="5759996" y="0"/>
                </a:moveTo>
                <a:lnTo>
                  <a:pt x="0" y="0"/>
                </a:lnTo>
                <a:lnTo>
                  <a:pt x="0" y="381342"/>
                </a:lnTo>
                <a:lnTo>
                  <a:pt x="5759996" y="381342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631" y="81481"/>
            <a:ext cx="3151504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F9F9F9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0885" y="981415"/>
            <a:ext cx="5104028" cy="1310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2373A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0794" y="2966338"/>
            <a:ext cx="213995" cy="143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22373A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r>
              <a:rPr spc="-25" dirty="0"/>
              <a:t>/9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894686"/>
            <a:ext cx="25139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185" dirty="0">
                <a:solidFill>
                  <a:srgbClr val="22373A"/>
                </a:solidFill>
                <a:latin typeface="Cambria"/>
                <a:cs typeface="Cambria"/>
              </a:rPr>
              <a:t>Лабораторная</a:t>
            </a:r>
            <a:r>
              <a:rPr sz="1400" b="1" spc="20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400" b="1" spc="155" dirty="0">
                <a:solidFill>
                  <a:srgbClr val="22373A"/>
                </a:solidFill>
                <a:latin typeface="Cambria"/>
                <a:cs typeface="Cambria"/>
              </a:rPr>
              <a:t>работа</a:t>
            </a:r>
            <a:r>
              <a:rPr sz="1400" b="1" spc="20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400" b="1" spc="114" dirty="0">
                <a:solidFill>
                  <a:srgbClr val="22373A"/>
                </a:solidFill>
                <a:latin typeface="Cambria"/>
                <a:cs typeface="Cambria"/>
              </a:rPr>
              <a:t>3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9994" y="1373498"/>
            <a:ext cx="5040630" cy="5080"/>
          </a:xfrm>
          <a:custGeom>
            <a:avLst/>
            <a:gdLst/>
            <a:ahLst/>
            <a:cxnLst/>
            <a:rect l="l" t="t" r="r" b="b"/>
            <a:pathLst>
              <a:path w="5040630" h="5080">
                <a:moveTo>
                  <a:pt x="0" y="5060"/>
                </a:moveTo>
                <a:lnTo>
                  <a:pt x="0" y="0"/>
                </a:lnTo>
                <a:lnTo>
                  <a:pt x="5040064" y="0"/>
                </a:lnTo>
                <a:lnTo>
                  <a:pt x="5040064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EB8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1612589"/>
            <a:ext cx="3185795" cy="67945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lang="ru-RU" sz="1000" spc="65" dirty="0">
                <a:solidFill>
                  <a:srgbClr val="22373A"/>
                </a:solidFill>
                <a:latin typeface="Georgia"/>
                <a:cs typeface="Georgia"/>
              </a:rPr>
              <a:t>Мажитов М. А.</a:t>
            </a:r>
            <a:endParaRPr sz="10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000" spc="65" dirty="0">
                <a:solidFill>
                  <a:srgbClr val="22373A"/>
                </a:solidFill>
                <a:latin typeface="Georgia"/>
                <a:cs typeface="Georgia"/>
              </a:rPr>
              <a:t>2</a:t>
            </a:r>
            <a:r>
              <a:rPr lang="ru-RU" sz="1000" spc="65" dirty="0">
                <a:solidFill>
                  <a:srgbClr val="22373A"/>
                </a:solidFill>
                <a:latin typeface="Georgia"/>
                <a:cs typeface="Georgia"/>
              </a:rPr>
              <a:t>0</a:t>
            </a:r>
            <a:r>
              <a:rPr sz="10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70" dirty="0" err="1">
                <a:solidFill>
                  <a:srgbClr val="22373A"/>
                </a:solidFill>
                <a:latin typeface="Georgia"/>
                <a:cs typeface="Georgia"/>
              </a:rPr>
              <a:t>апреля</a:t>
            </a:r>
            <a:r>
              <a:rPr sz="1000" spc="7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35" dirty="0">
                <a:solidFill>
                  <a:srgbClr val="22373A"/>
                </a:solidFill>
                <a:latin typeface="Georgia"/>
                <a:cs typeface="Georgia"/>
              </a:rPr>
              <a:t>202</a:t>
            </a:r>
            <a:r>
              <a:rPr lang="ru-RU" sz="1000" spc="35" dirty="0">
                <a:solidFill>
                  <a:srgbClr val="22373A"/>
                </a:solidFill>
                <a:latin typeface="Georgia"/>
                <a:cs typeface="Georgia"/>
              </a:rPr>
              <a:t>4</a:t>
            </a:r>
            <a:endParaRPr sz="10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800" spc="55" dirty="0">
                <a:solidFill>
                  <a:srgbClr val="22373A"/>
                </a:solidFill>
                <a:latin typeface="Georgia"/>
                <a:cs typeface="Georgia"/>
              </a:rPr>
              <a:t>Российский</a:t>
            </a:r>
            <a:r>
              <a:rPr sz="800" spc="11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800" spc="55" dirty="0">
                <a:solidFill>
                  <a:srgbClr val="22373A"/>
                </a:solidFill>
                <a:latin typeface="Georgia"/>
                <a:cs typeface="Georgia"/>
              </a:rPr>
              <a:t>университет</a:t>
            </a:r>
            <a:r>
              <a:rPr sz="800" spc="12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800" spc="50" dirty="0">
                <a:solidFill>
                  <a:srgbClr val="22373A"/>
                </a:solidFill>
                <a:latin typeface="Georgia"/>
                <a:cs typeface="Georgia"/>
              </a:rPr>
              <a:t>дружбы</a:t>
            </a:r>
            <a:r>
              <a:rPr sz="800" spc="12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800" spc="20" dirty="0">
                <a:solidFill>
                  <a:srgbClr val="22373A"/>
                </a:solidFill>
                <a:latin typeface="Georgia"/>
                <a:cs typeface="Georgia"/>
              </a:rPr>
              <a:t>народов,</a:t>
            </a:r>
            <a:r>
              <a:rPr sz="800" spc="12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800" spc="55" dirty="0">
                <a:solidFill>
                  <a:srgbClr val="22373A"/>
                </a:solidFill>
                <a:latin typeface="Georgia"/>
                <a:cs typeface="Georgia"/>
              </a:rPr>
              <a:t>Москва,</a:t>
            </a:r>
            <a:r>
              <a:rPr sz="800" spc="12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800" spc="50" dirty="0">
                <a:solidFill>
                  <a:srgbClr val="22373A"/>
                </a:solidFill>
                <a:latin typeface="Georgia"/>
                <a:cs typeface="Georgia"/>
              </a:rPr>
              <a:t>Россия</a:t>
            </a:r>
            <a:endParaRPr sz="800" dirty="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1</a:t>
            </a:fld>
            <a:r>
              <a:rPr spc="-25" dirty="0"/>
              <a:t>/9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81481"/>
            <a:ext cx="11855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170" dirty="0">
                <a:solidFill>
                  <a:srgbClr val="F9F9F9"/>
                </a:solidFill>
                <a:latin typeface="Cambria"/>
                <a:cs typeface="Cambria"/>
              </a:rPr>
              <a:t>Цель</a:t>
            </a:r>
            <a:r>
              <a:rPr sz="1200" b="1" spc="155" dirty="0">
                <a:solidFill>
                  <a:srgbClr val="F9F9F9"/>
                </a:solidFill>
                <a:latin typeface="Cambria"/>
                <a:cs typeface="Cambria"/>
              </a:rPr>
              <a:t> </a:t>
            </a:r>
            <a:r>
              <a:rPr sz="1200" b="1" spc="125" dirty="0">
                <a:solidFill>
                  <a:srgbClr val="F9F9F9"/>
                </a:solidFill>
                <a:latin typeface="Cambria"/>
                <a:cs typeface="Cambria"/>
              </a:rPr>
              <a:t>работы</a:t>
            </a:r>
            <a:endParaRPr sz="120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1280160" cy="5080"/>
            </a:xfrm>
            <a:custGeom>
              <a:avLst/>
              <a:gdLst/>
              <a:ahLst/>
              <a:cxnLst/>
              <a:rect l="l" t="t" r="r" b="b"/>
              <a:pathLst>
                <a:path w="1280160" h="5079">
                  <a:moveTo>
                    <a:pt x="0" y="5060"/>
                  </a:moveTo>
                  <a:lnTo>
                    <a:pt x="0" y="0"/>
                  </a:lnTo>
                  <a:lnTo>
                    <a:pt x="1280055" y="0"/>
                  </a:lnTo>
                  <a:lnTo>
                    <a:pt x="1280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1558339"/>
            <a:ext cx="49872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Смоделировать</a:t>
            </a:r>
            <a:r>
              <a:rPr sz="1100" spc="10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стохастический</a:t>
            </a:r>
            <a:r>
              <a:rPr sz="1100" spc="10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процесс,</a:t>
            </a:r>
            <a:r>
              <a:rPr sz="1100" spc="10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сделать</a:t>
            </a:r>
            <a:r>
              <a:rPr sz="1100" spc="10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реализацию</a:t>
            </a:r>
            <a:r>
              <a:rPr sz="1100" spc="10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NS2.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2</a:t>
            </a:fld>
            <a:r>
              <a:rPr spc="-25" dirty="0"/>
              <a:t>/9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45" dirty="0"/>
              <a:t>Выполнение</a:t>
            </a:r>
            <a:r>
              <a:rPr spc="170" dirty="0"/>
              <a:t> </a:t>
            </a:r>
            <a:r>
              <a:rPr spc="114" dirty="0"/>
              <a:t>лабораторной</a:t>
            </a:r>
            <a:r>
              <a:rPr spc="175" dirty="0"/>
              <a:t> </a:t>
            </a:r>
            <a:r>
              <a:rPr spc="125" dirty="0"/>
              <a:t>работы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1920239" cy="5080"/>
            </a:xfrm>
            <a:custGeom>
              <a:avLst/>
              <a:gdLst/>
              <a:ahLst/>
              <a:cxnLst/>
              <a:rect l="l" t="t" r="r" b="b"/>
              <a:pathLst>
                <a:path w="1920239" h="5079">
                  <a:moveTo>
                    <a:pt x="0" y="5060"/>
                  </a:moveTo>
                  <a:lnTo>
                    <a:pt x="0" y="0"/>
                  </a:lnTo>
                  <a:lnTo>
                    <a:pt x="1919995" y="0"/>
                  </a:lnTo>
                  <a:lnTo>
                    <a:pt x="191999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798103"/>
            <a:ext cx="4805680" cy="1706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560" marR="5080" indent="-201930">
              <a:lnSpc>
                <a:spcPct val="118000"/>
              </a:lnSpc>
              <a:spcBef>
                <a:spcPts val="100"/>
              </a:spcBef>
            </a:pPr>
            <a:r>
              <a:rPr sz="1100" spc="130" dirty="0">
                <a:solidFill>
                  <a:srgbClr val="22373A"/>
                </a:solidFill>
                <a:latin typeface="Georgia"/>
                <a:cs typeface="Georgia"/>
              </a:rPr>
              <a:t>1.</a:t>
            </a:r>
            <a:r>
              <a:rPr sz="1100" spc="2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Georgia"/>
                <a:cs typeface="Georgia"/>
              </a:rPr>
              <a:t>Зададим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начальные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параметры: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параметры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системы,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размер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очереди,</a:t>
            </a:r>
            <a:r>
              <a:rPr sz="1100" spc="114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длительность</a:t>
            </a:r>
            <a:r>
              <a:rPr sz="1100" spc="114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Georgia"/>
                <a:cs typeface="Georgia"/>
              </a:rPr>
              <a:t>моделирования.</a:t>
            </a:r>
            <a:endParaRPr sz="11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000" b="1" dirty="0">
                <a:solidFill>
                  <a:srgbClr val="007021"/>
                </a:solidFill>
                <a:latin typeface="Courier New"/>
                <a:cs typeface="Courier New"/>
              </a:rPr>
              <a:t>set</a:t>
            </a:r>
            <a:r>
              <a:rPr sz="1000" b="1" spc="100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22373A"/>
                </a:solidFill>
                <a:latin typeface="Courier New"/>
                <a:cs typeface="Courier New"/>
              </a:rPr>
              <a:t>lambda</a:t>
            </a:r>
            <a:r>
              <a:rPr sz="1000" spc="10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-20" dirty="0">
                <a:solidFill>
                  <a:srgbClr val="3FA070"/>
                </a:solidFill>
                <a:latin typeface="Courier New"/>
                <a:cs typeface="Courier New"/>
              </a:rPr>
              <a:t>30.0</a:t>
            </a:r>
            <a:endParaRPr sz="1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000" b="1" dirty="0">
                <a:solidFill>
                  <a:srgbClr val="007021"/>
                </a:solidFill>
                <a:latin typeface="Courier New"/>
                <a:cs typeface="Courier New"/>
              </a:rPr>
              <a:t>set</a:t>
            </a:r>
            <a:r>
              <a:rPr sz="1000" b="1" spc="6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22373A"/>
                </a:solidFill>
                <a:latin typeface="Courier New"/>
                <a:cs typeface="Courier New"/>
              </a:rPr>
              <a:t>mu</a:t>
            </a:r>
            <a:r>
              <a:rPr sz="1000" spc="6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-20" dirty="0">
                <a:solidFill>
                  <a:srgbClr val="3FA070"/>
                </a:solidFill>
                <a:latin typeface="Courier New"/>
                <a:cs typeface="Courier New"/>
              </a:rPr>
              <a:t>33.0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b="1" dirty="0">
                <a:solidFill>
                  <a:srgbClr val="007021"/>
                </a:solidFill>
                <a:latin typeface="Courier New"/>
                <a:cs typeface="Courier New"/>
              </a:rPr>
              <a:t>set</a:t>
            </a:r>
            <a:r>
              <a:rPr sz="1000" b="1" spc="90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22373A"/>
                </a:solidFill>
                <a:latin typeface="Courier New"/>
                <a:cs typeface="Courier New"/>
              </a:rPr>
              <a:t>qsize</a:t>
            </a:r>
            <a:r>
              <a:rPr sz="1000" spc="9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-10" dirty="0">
                <a:solidFill>
                  <a:srgbClr val="3FA070"/>
                </a:solidFill>
                <a:latin typeface="Courier New"/>
                <a:cs typeface="Courier New"/>
              </a:rPr>
              <a:t>100000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b="1" dirty="0">
                <a:solidFill>
                  <a:srgbClr val="007021"/>
                </a:solidFill>
                <a:latin typeface="Courier New"/>
                <a:cs typeface="Courier New"/>
              </a:rPr>
              <a:t>set</a:t>
            </a:r>
            <a:r>
              <a:rPr sz="1000" b="1" spc="114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22373A"/>
                </a:solidFill>
                <a:latin typeface="Courier New"/>
                <a:cs typeface="Courier New"/>
              </a:rPr>
              <a:t>duration</a:t>
            </a:r>
            <a:r>
              <a:rPr sz="1000" spc="12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-10" dirty="0">
                <a:solidFill>
                  <a:srgbClr val="3FA070"/>
                </a:solidFill>
                <a:latin typeface="Courier New"/>
                <a:cs typeface="Courier New"/>
              </a:rPr>
              <a:t>1000.0</a:t>
            </a:r>
            <a:endParaRPr sz="10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3</a:t>
            </a:fld>
            <a:r>
              <a:rPr spc="-25" dirty="0"/>
              <a:t>/9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45" dirty="0"/>
              <a:t>Выполнение</a:t>
            </a:r>
            <a:r>
              <a:rPr spc="170" dirty="0"/>
              <a:t> </a:t>
            </a:r>
            <a:r>
              <a:rPr spc="114" dirty="0"/>
              <a:t>лабораторной</a:t>
            </a:r>
            <a:r>
              <a:rPr spc="175" dirty="0"/>
              <a:t> </a:t>
            </a:r>
            <a:r>
              <a:rPr spc="125" dirty="0"/>
              <a:t>работы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2560320" cy="5080"/>
            </a:xfrm>
            <a:custGeom>
              <a:avLst/>
              <a:gdLst/>
              <a:ahLst/>
              <a:cxnLst/>
              <a:rect l="l" t="t" r="r" b="b"/>
              <a:pathLst>
                <a:path w="2560320" h="5079">
                  <a:moveTo>
                    <a:pt x="0" y="5060"/>
                  </a:moveTo>
                  <a:lnTo>
                    <a:pt x="0" y="0"/>
                  </a:lnTo>
                  <a:lnTo>
                    <a:pt x="2560022" y="0"/>
                  </a:lnTo>
                  <a:lnTo>
                    <a:pt x="256002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915808"/>
            <a:ext cx="4781550" cy="1477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90"/>
              </a:spcBef>
            </a:pP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2.</a:t>
            </a:r>
            <a:r>
              <a:rPr sz="1100" spc="2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Создаем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два</a:t>
            </a:r>
            <a:r>
              <a:rPr sz="1100" spc="10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узла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dirty="0">
                <a:solidFill>
                  <a:srgbClr val="22373A"/>
                </a:solidFill>
                <a:latin typeface="Georgia"/>
                <a:cs typeface="Georgia"/>
              </a:rPr>
              <a:t>и</a:t>
            </a:r>
            <a:r>
              <a:rPr sz="1100" spc="10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соединяем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Georgia"/>
                <a:cs typeface="Georgia"/>
              </a:rPr>
              <a:t>их,</a:t>
            </a:r>
            <a:r>
              <a:rPr sz="1100" spc="10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накладывая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ограничения.</a:t>
            </a:r>
            <a:endParaRPr sz="1100">
              <a:latin typeface="Georgia"/>
              <a:cs typeface="Georgia"/>
            </a:endParaRPr>
          </a:p>
          <a:p>
            <a:pPr marL="12700" marR="3415029">
              <a:lnSpc>
                <a:spcPct val="129800"/>
              </a:lnSpc>
              <a:spcBef>
                <a:spcPts val="760"/>
              </a:spcBef>
            </a:pPr>
            <a:r>
              <a:rPr sz="1000" b="1" dirty="0">
                <a:solidFill>
                  <a:srgbClr val="007021"/>
                </a:solidFill>
                <a:latin typeface="Courier New"/>
                <a:cs typeface="Courier New"/>
              </a:rPr>
              <a:t>set</a:t>
            </a:r>
            <a:r>
              <a:rPr sz="1000" b="1" spc="70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22373A"/>
                </a:solidFill>
                <a:latin typeface="Courier New"/>
                <a:cs typeface="Courier New"/>
              </a:rPr>
              <a:t>n1</a:t>
            </a:r>
            <a:r>
              <a:rPr sz="1000" spc="7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b="1" dirty="0">
                <a:solidFill>
                  <a:srgbClr val="007021"/>
                </a:solidFill>
                <a:latin typeface="Courier New"/>
                <a:cs typeface="Courier New"/>
              </a:rPr>
              <a:t>[</a:t>
            </a:r>
            <a:r>
              <a:rPr sz="1000" dirty="0">
                <a:solidFill>
                  <a:srgbClr val="8E2100"/>
                </a:solidFill>
                <a:latin typeface="Courier New"/>
                <a:cs typeface="Courier New"/>
              </a:rPr>
              <a:t>$ns</a:t>
            </a:r>
            <a:r>
              <a:rPr sz="1000" spc="75" dirty="0">
                <a:solidFill>
                  <a:srgbClr val="8E2100"/>
                </a:solidFill>
                <a:latin typeface="Courier New"/>
                <a:cs typeface="Courier New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Courier New"/>
                <a:cs typeface="Courier New"/>
              </a:rPr>
              <a:t>node</a:t>
            </a:r>
            <a:r>
              <a:rPr sz="1000" b="1" spc="-20" dirty="0">
                <a:solidFill>
                  <a:srgbClr val="007021"/>
                </a:solidFill>
                <a:latin typeface="Courier New"/>
                <a:cs typeface="Courier New"/>
              </a:rPr>
              <a:t>] </a:t>
            </a:r>
            <a:r>
              <a:rPr sz="1000" b="1" dirty="0">
                <a:solidFill>
                  <a:srgbClr val="007021"/>
                </a:solidFill>
                <a:latin typeface="Courier New"/>
                <a:cs typeface="Courier New"/>
              </a:rPr>
              <a:t>set</a:t>
            </a:r>
            <a:r>
              <a:rPr sz="1000" b="1" spc="70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22373A"/>
                </a:solidFill>
                <a:latin typeface="Courier New"/>
                <a:cs typeface="Courier New"/>
              </a:rPr>
              <a:t>n2</a:t>
            </a:r>
            <a:r>
              <a:rPr sz="1000" spc="7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b="1" dirty="0">
                <a:solidFill>
                  <a:srgbClr val="007021"/>
                </a:solidFill>
                <a:latin typeface="Courier New"/>
                <a:cs typeface="Courier New"/>
              </a:rPr>
              <a:t>[</a:t>
            </a:r>
            <a:r>
              <a:rPr sz="1000" dirty="0">
                <a:solidFill>
                  <a:srgbClr val="8E2100"/>
                </a:solidFill>
                <a:latin typeface="Courier New"/>
                <a:cs typeface="Courier New"/>
              </a:rPr>
              <a:t>$ns</a:t>
            </a:r>
            <a:r>
              <a:rPr sz="1000" spc="75" dirty="0">
                <a:solidFill>
                  <a:srgbClr val="8E2100"/>
                </a:solidFill>
                <a:latin typeface="Courier New"/>
                <a:cs typeface="Courier New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Courier New"/>
                <a:cs typeface="Courier New"/>
              </a:rPr>
              <a:t>node</a:t>
            </a:r>
            <a:r>
              <a:rPr sz="1000" b="1" spc="-20" dirty="0">
                <a:solidFill>
                  <a:srgbClr val="007021"/>
                </a:solidFill>
                <a:latin typeface="Courier New"/>
                <a:cs typeface="Courier New"/>
              </a:rPr>
              <a:t>]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b="1" dirty="0">
                <a:solidFill>
                  <a:srgbClr val="007021"/>
                </a:solidFill>
                <a:latin typeface="Courier New"/>
                <a:cs typeface="Courier New"/>
              </a:rPr>
              <a:t>set</a:t>
            </a:r>
            <a:r>
              <a:rPr sz="1000" b="1" spc="100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007021"/>
                </a:solidFill>
                <a:latin typeface="Courier New"/>
                <a:cs typeface="Courier New"/>
              </a:rPr>
              <a:t>link</a:t>
            </a:r>
            <a:r>
              <a:rPr sz="1000" spc="10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1000" b="1" dirty="0">
                <a:solidFill>
                  <a:srgbClr val="007021"/>
                </a:solidFill>
                <a:latin typeface="Courier New"/>
                <a:cs typeface="Courier New"/>
              </a:rPr>
              <a:t>[</a:t>
            </a:r>
            <a:r>
              <a:rPr sz="1000" dirty="0">
                <a:solidFill>
                  <a:srgbClr val="8E2100"/>
                </a:solidFill>
                <a:latin typeface="Courier New"/>
                <a:cs typeface="Courier New"/>
              </a:rPr>
              <a:t>$ns</a:t>
            </a:r>
            <a:r>
              <a:rPr sz="1000" spc="100" dirty="0">
                <a:solidFill>
                  <a:srgbClr val="8E2100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22373A"/>
                </a:solidFill>
                <a:latin typeface="Courier New"/>
                <a:cs typeface="Courier New"/>
              </a:rPr>
              <a:t>simplex-</a:t>
            </a:r>
            <a:r>
              <a:rPr sz="1000" dirty="0">
                <a:solidFill>
                  <a:srgbClr val="007021"/>
                </a:solidFill>
                <a:latin typeface="Courier New"/>
                <a:cs typeface="Courier New"/>
              </a:rPr>
              <a:t>link</a:t>
            </a:r>
            <a:r>
              <a:rPr sz="1000" spc="10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8E2100"/>
                </a:solidFill>
                <a:latin typeface="Courier New"/>
                <a:cs typeface="Courier New"/>
              </a:rPr>
              <a:t>$n1</a:t>
            </a:r>
            <a:r>
              <a:rPr sz="1000" spc="100" dirty="0">
                <a:solidFill>
                  <a:srgbClr val="8E2100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8E2100"/>
                </a:solidFill>
                <a:latin typeface="Courier New"/>
                <a:cs typeface="Courier New"/>
              </a:rPr>
              <a:t>$n2</a:t>
            </a:r>
            <a:r>
              <a:rPr sz="1000" spc="105" dirty="0">
                <a:solidFill>
                  <a:srgbClr val="8E2100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22373A"/>
                </a:solidFill>
                <a:latin typeface="Courier New"/>
                <a:cs typeface="Courier New"/>
              </a:rPr>
              <a:t>100kb</a:t>
            </a:r>
            <a:r>
              <a:rPr sz="1000" spc="10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22373A"/>
                </a:solidFill>
                <a:latin typeface="Courier New"/>
                <a:cs typeface="Courier New"/>
              </a:rPr>
              <a:t>0ms</a:t>
            </a:r>
            <a:r>
              <a:rPr sz="1000" spc="10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Courier New"/>
                <a:cs typeface="Courier New"/>
              </a:rPr>
              <a:t>DropTail</a:t>
            </a:r>
            <a:r>
              <a:rPr sz="1000" b="1" spc="-10" dirty="0">
                <a:solidFill>
                  <a:srgbClr val="007021"/>
                </a:solidFill>
                <a:latin typeface="Courier New"/>
                <a:cs typeface="Courier New"/>
              </a:rPr>
              <a:t>]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8E2100"/>
                </a:solidFill>
                <a:latin typeface="Courier New"/>
                <a:cs typeface="Courier New"/>
              </a:rPr>
              <a:t>$ns</a:t>
            </a:r>
            <a:r>
              <a:rPr sz="1000" spc="110" dirty="0">
                <a:solidFill>
                  <a:srgbClr val="8E2100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22373A"/>
                </a:solidFill>
                <a:latin typeface="Courier New"/>
                <a:cs typeface="Courier New"/>
              </a:rPr>
              <a:t>queue-limit</a:t>
            </a:r>
            <a:r>
              <a:rPr sz="1000" spc="1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8E2100"/>
                </a:solidFill>
                <a:latin typeface="Courier New"/>
                <a:cs typeface="Courier New"/>
              </a:rPr>
              <a:t>$n1</a:t>
            </a:r>
            <a:r>
              <a:rPr sz="1000" spc="110" dirty="0">
                <a:solidFill>
                  <a:srgbClr val="8E2100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8E2100"/>
                </a:solidFill>
                <a:latin typeface="Courier New"/>
                <a:cs typeface="Courier New"/>
              </a:rPr>
              <a:t>$n2</a:t>
            </a:r>
            <a:r>
              <a:rPr sz="1000" spc="110" dirty="0">
                <a:solidFill>
                  <a:srgbClr val="8E2100"/>
                </a:solidFill>
                <a:latin typeface="Courier New"/>
                <a:cs typeface="Courier New"/>
              </a:rPr>
              <a:t> </a:t>
            </a:r>
            <a:r>
              <a:rPr sz="1000" spc="-10" dirty="0">
                <a:solidFill>
                  <a:srgbClr val="8E2100"/>
                </a:solidFill>
                <a:latin typeface="Courier New"/>
                <a:cs typeface="Courier New"/>
              </a:rPr>
              <a:t>$qsize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4</a:t>
            </a:fld>
            <a:r>
              <a:rPr spc="-25" dirty="0"/>
              <a:t>/9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45" dirty="0"/>
              <a:t>Выполнение</a:t>
            </a:r>
            <a:r>
              <a:rPr spc="170" dirty="0"/>
              <a:t> </a:t>
            </a:r>
            <a:r>
              <a:rPr spc="114" dirty="0"/>
              <a:t>лабораторной</a:t>
            </a:r>
            <a:r>
              <a:rPr spc="175" dirty="0"/>
              <a:t> </a:t>
            </a:r>
            <a:r>
              <a:rPr spc="125" dirty="0"/>
              <a:t>работы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3200400" cy="5080"/>
            </a:xfrm>
            <a:custGeom>
              <a:avLst/>
              <a:gdLst/>
              <a:ahLst/>
              <a:cxnLst/>
              <a:rect l="l" t="t" r="r" b="b"/>
              <a:pathLst>
                <a:path w="3200400" h="5079">
                  <a:moveTo>
                    <a:pt x="0" y="5060"/>
                  </a:moveTo>
                  <a:lnTo>
                    <a:pt x="0" y="0"/>
                  </a:lnTo>
                  <a:lnTo>
                    <a:pt x="3200050" y="0"/>
                  </a:lnTo>
                  <a:lnTo>
                    <a:pt x="320005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5435" marR="5080" indent="-201930">
              <a:lnSpc>
                <a:spcPct val="118000"/>
              </a:lnSpc>
              <a:spcBef>
                <a:spcPts val="100"/>
              </a:spcBef>
            </a:pPr>
            <a:r>
              <a:rPr spc="60" dirty="0"/>
              <a:t>3.</a:t>
            </a:r>
            <a:r>
              <a:rPr spc="300" dirty="0"/>
              <a:t> </a:t>
            </a:r>
            <a:r>
              <a:rPr spc="60" dirty="0"/>
              <a:t>Задаем</a:t>
            </a:r>
            <a:r>
              <a:rPr spc="95" dirty="0"/>
              <a:t> </a:t>
            </a:r>
            <a:r>
              <a:rPr spc="70" dirty="0"/>
              <a:t>распределние</a:t>
            </a:r>
            <a:r>
              <a:rPr spc="100" dirty="0"/>
              <a:t> </a:t>
            </a:r>
            <a:r>
              <a:rPr spc="55" dirty="0"/>
              <a:t>интервалов</a:t>
            </a:r>
            <a:r>
              <a:rPr spc="100" dirty="0"/>
              <a:t> </a:t>
            </a:r>
            <a:r>
              <a:rPr spc="60" dirty="0"/>
              <a:t>времени</a:t>
            </a:r>
            <a:r>
              <a:rPr spc="100" dirty="0"/>
              <a:t> </a:t>
            </a:r>
            <a:r>
              <a:rPr spc="70" dirty="0"/>
              <a:t>поступления</a:t>
            </a:r>
            <a:r>
              <a:rPr spc="100" dirty="0"/>
              <a:t> </a:t>
            </a:r>
            <a:r>
              <a:rPr spc="55" dirty="0"/>
              <a:t>пакетов, </a:t>
            </a:r>
            <a:r>
              <a:rPr spc="95" dirty="0"/>
              <a:t>а</a:t>
            </a:r>
            <a:r>
              <a:rPr spc="90" dirty="0"/>
              <a:t> </a:t>
            </a:r>
            <a:r>
              <a:rPr spc="95" dirty="0"/>
              <a:t>также </a:t>
            </a:r>
            <a:r>
              <a:rPr spc="75" dirty="0"/>
              <a:t>размера</a:t>
            </a:r>
            <a:r>
              <a:rPr spc="95" dirty="0"/>
              <a:t> </a:t>
            </a:r>
            <a:r>
              <a:rPr spc="60" dirty="0"/>
              <a:t>пакетов.</a:t>
            </a:r>
          </a:p>
          <a:p>
            <a:pPr marL="28575">
              <a:lnSpc>
                <a:spcPct val="100000"/>
              </a:lnSpc>
              <a:spcBef>
                <a:spcPts val="1120"/>
              </a:spcBef>
            </a:pPr>
            <a:r>
              <a:rPr sz="1000" b="1" dirty="0">
                <a:solidFill>
                  <a:srgbClr val="007021"/>
                </a:solidFill>
                <a:latin typeface="Courier New"/>
                <a:cs typeface="Courier New"/>
              </a:rPr>
              <a:t>set</a:t>
            </a:r>
            <a:r>
              <a:rPr sz="1000" b="1" spc="160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InterArrivalTime</a:t>
            </a:r>
            <a:r>
              <a:rPr sz="1000" spc="165" dirty="0">
                <a:latin typeface="Courier New"/>
                <a:cs typeface="Courier New"/>
              </a:rPr>
              <a:t> </a:t>
            </a:r>
            <a:r>
              <a:rPr sz="1000" b="1" dirty="0">
                <a:solidFill>
                  <a:srgbClr val="007021"/>
                </a:solidFill>
                <a:latin typeface="Courier New"/>
                <a:cs typeface="Courier New"/>
              </a:rPr>
              <a:t>[</a:t>
            </a:r>
            <a:r>
              <a:rPr sz="1000" dirty="0">
                <a:latin typeface="Courier New"/>
                <a:cs typeface="Courier New"/>
              </a:rPr>
              <a:t>new</a:t>
            </a:r>
            <a:r>
              <a:rPr sz="1000" spc="16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RandomVariable/Exponential</a:t>
            </a:r>
            <a:r>
              <a:rPr sz="1000" b="1" spc="-10" dirty="0">
                <a:solidFill>
                  <a:srgbClr val="007021"/>
                </a:solidFill>
                <a:latin typeface="Courier New"/>
                <a:cs typeface="Courier New"/>
              </a:rPr>
              <a:t>]</a:t>
            </a:r>
            <a:endParaRPr sz="1000">
              <a:latin typeface="Courier New"/>
              <a:cs typeface="Courier New"/>
            </a:endParaRPr>
          </a:p>
          <a:p>
            <a:pPr marL="28575" marR="1583690">
              <a:lnSpc>
                <a:spcPct val="129900"/>
              </a:lnSpc>
            </a:pPr>
            <a:r>
              <a:rPr sz="1000" dirty="0">
                <a:solidFill>
                  <a:srgbClr val="8E2100"/>
                </a:solidFill>
                <a:latin typeface="Courier New"/>
                <a:cs typeface="Courier New"/>
              </a:rPr>
              <a:t>$InterArrivalTime</a:t>
            </a:r>
            <a:r>
              <a:rPr sz="1000" spc="150" dirty="0">
                <a:solidFill>
                  <a:srgbClr val="8E2100"/>
                </a:solidFill>
                <a:latin typeface="Courier New"/>
                <a:cs typeface="Courier New"/>
              </a:rPr>
              <a:t> </a:t>
            </a:r>
            <a:r>
              <a:rPr sz="1000" b="1" dirty="0">
                <a:solidFill>
                  <a:srgbClr val="007021"/>
                </a:solidFill>
                <a:latin typeface="Courier New"/>
                <a:cs typeface="Courier New"/>
              </a:rPr>
              <a:t>set</a:t>
            </a:r>
            <a:r>
              <a:rPr sz="1000" b="1" spc="150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avg_</a:t>
            </a:r>
            <a:r>
              <a:rPr sz="1000" spc="150" dirty="0">
                <a:latin typeface="Courier New"/>
                <a:cs typeface="Courier New"/>
              </a:rPr>
              <a:t> </a:t>
            </a:r>
            <a:r>
              <a:rPr sz="1000" b="1" dirty="0">
                <a:solidFill>
                  <a:srgbClr val="007021"/>
                </a:solidFill>
                <a:latin typeface="Courier New"/>
                <a:cs typeface="Courier New"/>
              </a:rPr>
              <a:t>[expr</a:t>
            </a:r>
            <a:r>
              <a:rPr sz="1000" b="1" spc="150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1000" spc="-10" dirty="0">
                <a:solidFill>
                  <a:srgbClr val="3FA070"/>
                </a:solidFill>
                <a:latin typeface="Courier New"/>
                <a:cs typeface="Courier New"/>
              </a:rPr>
              <a:t>1</a:t>
            </a:r>
            <a:r>
              <a:rPr sz="1000" spc="-10" dirty="0">
                <a:latin typeface="Courier New"/>
                <a:cs typeface="Courier New"/>
              </a:rPr>
              <a:t>/</a:t>
            </a:r>
            <a:r>
              <a:rPr sz="1000" spc="-10" dirty="0">
                <a:solidFill>
                  <a:srgbClr val="8E2100"/>
                </a:solidFill>
                <a:latin typeface="Courier New"/>
                <a:cs typeface="Courier New"/>
              </a:rPr>
              <a:t>$lambda</a:t>
            </a:r>
            <a:r>
              <a:rPr sz="1000" b="1" spc="-10" dirty="0">
                <a:solidFill>
                  <a:srgbClr val="007021"/>
                </a:solidFill>
                <a:latin typeface="Courier New"/>
                <a:cs typeface="Courier New"/>
              </a:rPr>
              <a:t>] </a:t>
            </a:r>
            <a:r>
              <a:rPr sz="1000" b="1" dirty="0">
                <a:solidFill>
                  <a:srgbClr val="007021"/>
                </a:solidFill>
                <a:latin typeface="Courier New"/>
                <a:cs typeface="Courier New"/>
              </a:rPr>
              <a:t>set</a:t>
            </a:r>
            <a:r>
              <a:rPr sz="1000" b="1" spc="100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pktSize</a:t>
            </a:r>
            <a:r>
              <a:rPr sz="1000" spc="105" dirty="0">
                <a:latin typeface="Courier New"/>
                <a:cs typeface="Courier New"/>
              </a:rPr>
              <a:t> </a:t>
            </a:r>
            <a:r>
              <a:rPr sz="1000" b="1" dirty="0">
                <a:solidFill>
                  <a:srgbClr val="007021"/>
                </a:solidFill>
                <a:latin typeface="Courier New"/>
                <a:cs typeface="Courier New"/>
              </a:rPr>
              <a:t>[</a:t>
            </a:r>
            <a:r>
              <a:rPr sz="1000" dirty="0">
                <a:latin typeface="Courier New"/>
                <a:cs typeface="Courier New"/>
              </a:rPr>
              <a:t>new</a:t>
            </a:r>
            <a:r>
              <a:rPr sz="1000" spc="10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RandomVariable/Exponential</a:t>
            </a:r>
            <a:r>
              <a:rPr sz="1000" b="1" spc="-10" dirty="0">
                <a:solidFill>
                  <a:srgbClr val="007021"/>
                </a:solidFill>
                <a:latin typeface="Courier New"/>
                <a:cs typeface="Courier New"/>
              </a:rPr>
              <a:t>]</a:t>
            </a:r>
            <a:endParaRPr sz="1000">
              <a:latin typeface="Courier New"/>
              <a:cs typeface="Courier New"/>
            </a:endParaRPr>
          </a:p>
          <a:p>
            <a:pPr marL="28575">
              <a:lnSpc>
                <a:spcPct val="100000"/>
              </a:lnSpc>
              <a:spcBef>
                <a:spcPts val="355"/>
              </a:spcBef>
            </a:pPr>
            <a:r>
              <a:rPr sz="1000" dirty="0">
                <a:solidFill>
                  <a:srgbClr val="8E2100"/>
                </a:solidFill>
                <a:latin typeface="Courier New"/>
                <a:cs typeface="Courier New"/>
              </a:rPr>
              <a:t>$pktSize</a:t>
            </a:r>
            <a:r>
              <a:rPr sz="1000" spc="110" dirty="0">
                <a:solidFill>
                  <a:srgbClr val="8E2100"/>
                </a:solidFill>
                <a:latin typeface="Courier New"/>
                <a:cs typeface="Courier New"/>
              </a:rPr>
              <a:t> </a:t>
            </a:r>
            <a:r>
              <a:rPr sz="1000" b="1" dirty="0">
                <a:solidFill>
                  <a:srgbClr val="007021"/>
                </a:solidFill>
                <a:latin typeface="Courier New"/>
                <a:cs typeface="Courier New"/>
              </a:rPr>
              <a:t>set</a:t>
            </a:r>
            <a:r>
              <a:rPr sz="1000" b="1" spc="110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avg_</a:t>
            </a:r>
            <a:r>
              <a:rPr sz="1000" spc="110" dirty="0">
                <a:latin typeface="Courier New"/>
                <a:cs typeface="Courier New"/>
              </a:rPr>
              <a:t> </a:t>
            </a:r>
            <a:r>
              <a:rPr sz="1000" b="1" dirty="0">
                <a:solidFill>
                  <a:srgbClr val="007021"/>
                </a:solidFill>
                <a:latin typeface="Courier New"/>
                <a:cs typeface="Courier New"/>
              </a:rPr>
              <a:t>[expr</a:t>
            </a:r>
            <a:r>
              <a:rPr sz="1000" b="1" spc="110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1000" spc="-10" dirty="0">
                <a:solidFill>
                  <a:srgbClr val="3FA070"/>
                </a:solidFill>
                <a:latin typeface="Courier New"/>
                <a:cs typeface="Courier New"/>
              </a:rPr>
              <a:t>100000.0</a:t>
            </a:r>
            <a:r>
              <a:rPr sz="1000" spc="-10" dirty="0">
                <a:latin typeface="Courier New"/>
                <a:cs typeface="Courier New"/>
              </a:rPr>
              <a:t>/(</a:t>
            </a:r>
            <a:r>
              <a:rPr sz="1000" spc="-10" dirty="0">
                <a:solidFill>
                  <a:srgbClr val="3FA070"/>
                </a:solidFill>
                <a:latin typeface="Courier New"/>
                <a:cs typeface="Courier New"/>
              </a:rPr>
              <a:t>8</a:t>
            </a:r>
            <a:r>
              <a:rPr sz="1000" spc="-10" dirty="0">
                <a:latin typeface="Courier New"/>
                <a:cs typeface="Courier New"/>
              </a:rPr>
              <a:t>*</a:t>
            </a:r>
            <a:r>
              <a:rPr sz="1000" spc="-10" dirty="0">
                <a:solidFill>
                  <a:srgbClr val="8E2100"/>
                </a:solidFill>
                <a:latin typeface="Courier New"/>
                <a:cs typeface="Courier New"/>
              </a:rPr>
              <a:t>$mu</a:t>
            </a:r>
            <a:r>
              <a:rPr sz="1000" spc="-10" dirty="0">
                <a:latin typeface="Courier New"/>
                <a:cs typeface="Courier New"/>
              </a:rPr>
              <a:t>)</a:t>
            </a:r>
            <a:r>
              <a:rPr sz="1000" b="1" spc="-10" dirty="0">
                <a:solidFill>
                  <a:srgbClr val="007021"/>
                </a:solidFill>
                <a:latin typeface="Courier New"/>
                <a:cs typeface="Courier New"/>
              </a:rPr>
              <a:t>]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5</a:t>
            </a:fld>
            <a:r>
              <a:rPr spc="-25" dirty="0"/>
              <a:t>/9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45" dirty="0"/>
              <a:t>Выполнение</a:t>
            </a:r>
            <a:r>
              <a:rPr spc="170" dirty="0"/>
              <a:t> </a:t>
            </a:r>
            <a:r>
              <a:rPr spc="114" dirty="0"/>
              <a:t>лабораторной</a:t>
            </a:r>
            <a:r>
              <a:rPr spc="175" dirty="0"/>
              <a:t> </a:t>
            </a:r>
            <a:r>
              <a:rPr spc="125" dirty="0"/>
              <a:t>работы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3840479" cy="5080"/>
            </a:xfrm>
            <a:custGeom>
              <a:avLst/>
              <a:gdLst/>
              <a:ahLst/>
              <a:cxnLst/>
              <a:rect l="l" t="t" r="r" b="b"/>
              <a:pathLst>
                <a:path w="3840479" h="5079">
                  <a:moveTo>
                    <a:pt x="0" y="5060"/>
                  </a:moveTo>
                  <a:lnTo>
                    <a:pt x="0" y="0"/>
                  </a:lnTo>
                  <a:lnTo>
                    <a:pt x="3840078" y="0"/>
                  </a:lnTo>
                  <a:lnTo>
                    <a:pt x="384007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436039"/>
            <a:ext cx="5096510" cy="2498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560" marR="5080" indent="-201930">
              <a:lnSpc>
                <a:spcPct val="118000"/>
              </a:lnSpc>
              <a:spcBef>
                <a:spcPts val="100"/>
              </a:spcBef>
            </a:pPr>
            <a:r>
              <a:rPr sz="1100" spc="55" dirty="0">
                <a:solidFill>
                  <a:srgbClr val="22373A"/>
                </a:solidFill>
                <a:latin typeface="Georgia"/>
                <a:cs typeface="Georgia"/>
              </a:rPr>
              <a:t>4.</a:t>
            </a:r>
            <a:r>
              <a:rPr sz="1100" spc="30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Задаем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агента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Georgia"/>
                <a:cs typeface="Georgia"/>
              </a:rPr>
              <a:t>UDP</a:t>
            </a:r>
            <a:r>
              <a:rPr sz="1100" spc="10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dirty="0">
                <a:solidFill>
                  <a:srgbClr val="22373A"/>
                </a:solidFill>
                <a:latin typeface="Georgia"/>
                <a:cs typeface="Georgia"/>
              </a:rPr>
              <a:t>и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присоединяем</a:t>
            </a:r>
            <a:r>
              <a:rPr sz="1100" spc="10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к</a:t>
            </a:r>
            <a:r>
              <a:rPr sz="1100" spc="10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источнику,</a:t>
            </a:r>
            <a:r>
              <a:rPr sz="1100" spc="10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задаем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размер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пакета.</a:t>
            </a:r>
            <a:r>
              <a:rPr sz="1100" spc="10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Также,</a:t>
            </a:r>
            <a:r>
              <a:rPr sz="1100" spc="10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создаем</a:t>
            </a:r>
            <a:r>
              <a:rPr sz="1100" spc="10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Georgia"/>
                <a:cs typeface="Georgia"/>
              </a:rPr>
              <a:t>агент-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приемника</a:t>
            </a:r>
            <a:r>
              <a:rPr sz="1100" spc="10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dirty="0">
                <a:solidFill>
                  <a:srgbClr val="22373A"/>
                </a:solidFill>
                <a:latin typeface="Georgia"/>
                <a:cs typeface="Georgia"/>
              </a:rPr>
              <a:t>и</a:t>
            </a:r>
            <a:r>
              <a:rPr sz="1100" spc="10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Georgia"/>
                <a:cs typeface="Georgia"/>
              </a:rPr>
              <a:t>мониторинг</a:t>
            </a:r>
            <a:r>
              <a:rPr sz="1100" spc="10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очереди.</a:t>
            </a:r>
            <a:endParaRPr sz="11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000" b="1" dirty="0">
                <a:solidFill>
                  <a:srgbClr val="007021"/>
                </a:solidFill>
                <a:latin typeface="Courier New"/>
                <a:cs typeface="Courier New"/>
              </a:rPr>
              <a:t>set</a:t>
            </a:r>
            <a:r>
              <a:rPr sz="1000" b="1" spc="80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22373A"/>
                </a:solidFill>
                <a:latin typeface="Courier New"/>
                <a:cs typeface="Courier New"/>
              </a:rPr>
              <a:t>src</a:t>
            </a:r>
            <a:r>
              <a:rPr sz="1000" spc="8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b="1" dirty="0">
                <a:solidFill>
                  <a:srgbClr val="007021"/>
                </a:solidFill>
                <a:latin typeface="Courier New"/>
                <a:cs typeface="Courier New"/>
              </a:rPr>
              <a:t>[</a:t>
            </a:r>
            <a:r>
              <a:rPr sz="1000" dirty="0">
                <a:solidFill>
                  <a:srgbClr val="22373A"/>
                </a:solidFill>
                <a:latin typeface="Courier New"/>
                <a:cs typeface="Courier New"/>
              </a:rPr>
              <a:t>new</a:t>
            </a:r>
            <a:r>
              <a:rPr sz="1000" spc="8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Courier New"/>
                <a:cs typeface="Courier New"/>
              </a:rPr>
              <a:t>Agent/UDP</a:t>
            </a:r>
            <a:r>
              <a:rPr sz="1000" b="1" spc="-10" dirty="0">
                <a:solidFill>
                  <a:srgbClr val="007021"/>
                </a:solidFill>
                <a:latin typeface="Courier New"/>
                <a:cs typeface="Courier New"/>
              </a:rPr>
              <a:t>]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000" dirty="0">
                <a:solidFill>
                  <a:srgbClr val="8E2100"/>
                </a:solidFill>
                <a:latin typeface="Courier New"/>
                <a:cs typeface="Courier New"/>
              </a:rPr>
              <a:t>$src</a:t>
            </a:r>
            <a:r>
              <a:rPr sz="1000" spc="125" dirty="0">
                <a:solidFill>
                  <a:srgbClr val="8E2100"/>
                </a:solidFill>
                <a:latin typeface="Courier New"/>
                <a:cs typeface="Courier New"/>
              </a:rPr>
              <a:t> </a:t>
            </a:r>
            <a:r>
              <a:rPr sz="1000" b="1" dirty="0">
                <a:solidFill>
                  <a:srgbClr val="007021"/>
                </a:solidFill>
                <a:latin typeface="Courier New"/>
                <a:cs typeface="Courier New"/>
              </a:rPr>
              <a:t>set</a:t>
            </a:r>
            <a:r>
              <a:rPr sz="1000" b="1" spc="130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22373A"/>
                </a:solidFill>
                <a:latin typeface="Courier New"/>
                <a:cs typeface="Courier New"/>
              </a:rPr>
              <a:t>packetSize_</a:t>
            </a:r>
            <a:r>
              <a:rPr sz="1000" spc="12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-10" dirty="0">
                <a:solidFill>
                  <a:srgbClr val="3FA070"/>
                </a:solidFill>
                <a:latin typeface="Courier New"/>
                <a:cs typeface="Courier New"/>
              </a:rPr>
              <a:t>100000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000" dirty="0">
                <a:solidFill>
                  <a:srgbClr val="8E2100"/>
                </a:solidFill>
                <a:latin typeface="Courier New"/>
                <a:cs typeface="Courier New"/>
              </a:rPr>
              <a:t>$ns</a:t>
            </a:r>
            <a:r>
              <a:rPr sz="1000" spc="125" dirty="0">
                <a:solidFill>
                  <a:srgbClr val="8E2100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22373A"/>
                </a:solidFill>
                <a:latin typeface="Courier New"/>
                <a:cs typeface="Courier New"/>
              </a:rPr>
              <a:t>attach-agent</a:t>
            </a:r>
            <a:r>
              <a:rPr sz="1000" spc="13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8E2100"/>
                </a:solidFill>
                <a:latin typeface="Courier New"/>
                <a:cs typeface="Courier New"/>
              </a:rPr>
              <a:t>$n1</a:t>
            </a:r>
            <a:r>
              <a:rPr sz="1000" spc="125" dirty="0">
                <a:solidFill>
                  <a:srgbClr val="8E2100"/>
                </a:solidFill>
                <a:latin typeface="Courier New"/>
                <a:cs typeface="Courier New"/>
              </a:rPr>
              <a:t> </a:t>
            </a:r>
            <a:r>
              <a:rPr sz="1000" spc="-20" dirty="0">
                <a:solidFill>
                  <a:srgbClr val="8E2100"/>
                </a:solidFill>
                <a:latin typeface="Courier New"/>
                <a:cs typeface="Courier New"/>
              </a:rPr>
              <a:t>$src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b="1" dirty="0">
                <a:solidFill>
                  <a:srgbClr val="007021"/>
                </a:solidFill>
                <a:latin typeface="Courier New"/>
                <a:cs typeface="Courier New"/>
              </a:rPr>
              <a:t>set</a:t>
            </a:r>
            <a:r>
              <a:rPr sz="1000" b="1" spc="8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22373A"/>
                </a:solidFill>
                <a:latin typeface="Courier New"/>
                <a:cs typeface="Courier New"/>
              </a:rPr>
              <a:t>sink</a:t>
            </a:r>
            <a:r>
              <a:rPr sz="1000" spc="8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b="1" dirty="0">
                <a:solidFill>
                  <a:srgbClr val="007021"/>
                </a:solidFill>
                <a:latin typeface="Courier New"/>
                <a:cs typeface="Courier New"/>
              </a:rPr>
              <a:t>[</a:t>
            </a:r>
            <a:r>
              <a:rPr sz="1000" dirty="0">
                <a:solidFill>
                  <a:srgbClr val="22373A"/>
                </a:solidFill>
                <a:latin typeface="Courier New"/>
                <a:cs typeface="Courier New"/>
              </a:rPr>
              <a:t>new</a:t>
            </a:r>
            <a:r>
              <a:rPr sz="1000" spc="8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Courier New"/>
                <a:cs typeface="Courier New"/>
              </a:rPr>
              <a:t>Agent/Null</a:t>
            </a:r>
            <a:r>
              <a:rPr sz="1000" b="1" spc="-10" dirty="0">
                <a:solidFill>
                  <a:srgbClr val="007021"/>
                </a:solidFill>
                <a:latin typeface="Courier New"/>
                <a:cs typeface="Courier New"/>
              </a:rPr>
              <a:t>]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000" dirty="0">
                <a:solidFill>
                  <a:srgbClr val="8E2100"/>
                </a:solidFill>
                <a:latin typeface="Courier New"/>
                <a:cs typeface="Courier New"/>
              </a:rPr>
              <a:t>$ns</a:t>
            </a:r>
            <a:r>
              <a:rPr sz="1000" spc="125" dirty="0">
                <a:solidFill>
                  <a:srgbClr val="8E2100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22373A"/>
                </a:solidFill>
                <a:latin typeface="Courier New"/>
                <a:cs typeface="Courier New"/>
              </a:rPr>
              <a:t>attach-agent</a:t>
            </a:r>
            <a:r>
              <a:rPr sz="1000" spc="13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8E2100"/>
                </a:solidFill>
                <a:latin typeface="Courier New"/>
                <a:cs typeface="Courier New"/>
              </a:rPr>
              <a:t>$n2</a:t>
            </a:r>
            <a:r>
              <a:rPr sz="1000" spc="125" dirty="0">
                <a:solidFill>
                  <a:srgbClr val="8E2100"/>
                </a:solidFill>
                <a:latin typeface="Courier New"/>
                <a:cs typeface="Courier New"/>
              </a:rPr>
              <a:t> </a:t>
            </a:r>
            <a:r>
              <a:rPr sz="1000" spc="-20" dirty="0">
                <a:solidFill>
                  <a:srgbClr val="8E2100"/>
                </a:solidFill>
                <a:latin typeface="Courier New"/>
                <a:cs typeface="Courier New"/>
              </a:rPr>
              <a:t>$sink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000" dirty="0">
                <a:solidFill>
                  <a:srgbClr val="8E2100"/>
                </a:solidFill>
                <a:latin typeface="Courier New"/>
                <a:cs typeface="Courier New"/>
              </a:rPr>
              <a:t>$ns</a:t>
            </a:r>
            <a:r>
              <a:rPr sz="1000" spc="100" dirty="0">
                <a:solidFill>
                  <a:srgbClr val="8E2100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22373A"/>
                </a:solidFill>
                <a:latin typeface="Courier New"/>
                <a:cs typeface="Courier New"/>
              </a:rPr>
              <a:t>connect</a:t>
            </a:r>
            <a:r>
              <a:rPr sz="1000" spc="10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8E2100"/>
                </a:solidFill>
                <a:latin typeface="Courier New"/>
                <a:cs typeface="Courier New"/>
              </a:rPr>
              <a:t>$src</a:t>
            </a:r>
            <a:r>
              <a:rPr sz="1000" spc="105" dirty="0">
                <a:solidFill>
                  <a:srgbClr val="8E2100"/>
                </a:solidFill>
                <a:latin typeface="Courier New"/>
                <a:cs typeface="Courier New"/>
              </a:rPr>
              <a:t> </a:t>
            </a:r>
            <a:r>
              <a:rPr sz="1000" spc="-10" dirty="0">
                <a:solidFill>
                  <a:srgbClr val="8E2100"/>
                </a:solidFill>
                <a:latin typeface="Courier New"/>
                <a:cs typeface="Courier New"/>
              </a:rPr>
              <a:t>$sink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b="1" dirty="0">
                <a:solidFill>
                  <a:srgbClr val="007021"/>
                </a:solidFill>
                <a:latin typeface="Courier New"/>
                <a:cs typeface="Courier New"/>
              </a:rPr>
              <a:t>set</a:t>
            </a:r>
            <a:r>
              <a:rPr sz="1000" b="1" spc="10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22373A"/>
                </a:solidFill>
                <a:latin typeface="Courier New"/>
                <a:cs typeface="Courier New"/>
              </a:rPr>
              <a:t>qmon</a:t>
            </a:r>
            <a:r>
              <a:rPr sz="1000" spc="10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b="1" dirty="0">
                <a:solidFill>
                  <a:srgbClr val="007021"/>
                </a:solidFill>
                <a:latin typeface="Courier New"/>
                <a:cs typeface="Courier New"/>
              </a:rPr>
              <a:t>[</a:t>
            </a:r>
            <a:r>
              <a:rPr sz="1000" dirty="0">
                <a:solidFill>
                  <a:srgbClr val="8E2100"/>
                </a:solidFill>
                <a:latin typeface="Courier New"/>
                <a:cs typeface="Courier New"/>
              </a:rPr>
              <a:t>$ns</a:t>
            </a:r>
            <a:r>
              <a:rPr sz="1000" spc="105" dirty="0">
                <a:solidFill>
                  <a:srgbClr val="8E2100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22373A"/>
                </a:solidFill>
                <a:latin typeface="Courier New"/>
                <a:cs typeface="Courier New"/>
              </a:rPr>
              <a:t>monitor-queue</a:t>
            </a:r>
            <a:r>
              <a:rPr sz="1000" spc="10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8E2100"/>
                </a:solidFill>
                <a:latin typeface="Courier New"/>
                <a:cs typeface="Courier New"/>
              </a:rPr>
              <a:t>$n1</a:t>
            </a:r>
            <a:r>
              <a:rPr sz="1000" spc="110" dirty="0">
                <a:solidFill>
                  <a:srgbClr val="8E2100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8E2100"/>
                </a:solidFill>
                <a:latin typeface="Courier New"/>
                <a:cs typeface="Courier New"/>
              </a:rPr>
              <a:t>$n2</a:t>
            </a:r>
            <a:r>
              <a:rPr sz="1000" spc="105" dirty="0">
                <a:solidFill>
                  <a:srgbClr val="8E2100"/>
                </a:solidFill>
                <a:latin typeface="Courier New"/>
                <a:cs typeface="Courier New"/>
              </a:rPr>
              <a:t> </a:t>
            </a:r>
            <a:r>
              <a:rPr sz="1000" b="1" dirty="0">
                <a:solidFill>
                  <a:srgbClr val="007021"/>
                </a:solidFill>
                <a:latin typeface="Courier New"/>
                <a:cs typeface="Courier New"/>
              </a:rPr>
              <a:t>[open</a:t>
            </a:r>
            <a:r>
              <a:rPr sz="1000" b="1" spc="10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22373A"/>
                </a:solidFill>
                <a:latin typeface="Courier New"/>
                <a:cs typeface="Courier New"/>
              </a:rPr>
              <a:t>qm.out</a:t>
            </a:r>
            <a:r>
              <a:rPr sz="1000" spc="10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22373A"/>
                </a:solidFill>
                <a:latin typeface="Courier New"/>
                <a:cs typeface="Courier New"/>
              </a:rPr>
              <a:t>w</a:t>
            </a:r>
            <a:r>
              <a:rPr sz="1000" b="1" dirty="0">
                <a:solidFill>
                  <a:srgbClr val="007021"/>
                </a:solidFill>
                <a:latin typeface="Courier New"/>
                <a:cs typeface="Courier New"/>
              </a:rPr>
              <a:t>]</a:t>
            </a:r>
            <a:r>
              <a:rPr sz="1000" b="1" spc="10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1000" spc="-20" dirty="0">
                <a:solidFill>
                  <a:srgbClr val="3FA070"/>
                </a:solidFill>
                <a:latin typeface="Courier New"/>
                <a:cs typeface="Courier New"/>
              </a:rPr>
              <a:t>0.1</a:t>
            </a:r>
            <a:r>
              <a:rPr sz="1000" b="1" spc="-20" dirty="0">
                <a:solidFill>
                  <a:srgbClr val="007021"/>
                </a:solidFill>
                <a:latin typeface="Courier New"/>
                <a:cs typeface="Courier New"/>
              </a:rPr>
              <a:t>]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000" dirty="0">
                <a:solidFill>
                  <a:srgbClr val="8E2100"/>
                </a:solidFill>
                <a:latin typeface="Courier New"/>
                <a:cs typeface="Courier New"/>
              </a:rPr>
              <a:t>$link</a:t>
            </a:r>
            <a:r>
              <a:rPr sz="1000" spc="340" dirty="0">
                <a:solidFill>
                  <a:srgbClr val="8E2100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22373A"/>
                </a:solidFill>
                <a:latin typeface="Courier New"/>
                <a:cs typeface="Courier New"/>
              </a:rPr>
              <a:t>queue-sample-</a:t>
            </a:r>
            <a:r>
              <a:rPr sz="1000" spc="-10" dirty="0">
                <a:solidFill>
                  <a:srgbClr val="22373A"/>
                </a:solidFill>
                <a:latin typeface="Courier New"/>
                <a:cs typeface="Courier New"/>
              </a:rPr>
              <a:t>timeout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6</a:t>
            </a:fld>
            <a:r>
              <a:rPr spc="-25" dirty="0"/>
              <a:t>/9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81635"/>
          </a:xfrm>
          <a:custGeom>
            <a:avLst/>
            <a:gdLst/>
            <a:ahLst/>
            <a:cxnLst/>
            <a:rect l="l" t="t" r="r" b="b"/>
            <a:pathLst>
              <a:path w="5760085" h="381635">
                <a:moveTo>
                  <a:pt x="5759996" y="0"/>
                </a:moveTo>
                <a:lnTo>
                  <a:pt x="0" y="0"/>
                </a:lnTo>
                <a:lnTo>
                  <a:pt x="0" y="381342"/>
                </a:lnTo>
                <a:lnTo>
                  <a:pt x="5759996" y="381342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45" dirty="0"/>
              <a:t>Выполнение</a:t>
            </a:r>
            <a:r>
              <a:rPr spc="170" dirty="0"/>
              <a:t> </a:t>
            </a:r>
            <a:r>
              <a:rPr spc="114" dirty="0"/>
              <a:t>лабораторной</a:t>
            </a:r>
            <a:r>
              <a:rPr spc="175" dirty="0"/>
              <a:t> </a:t>
            </a:r>
            <a:r>
              <a:rPr spc="125" dirty="0"/>
              <a:t>работы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81349"/>
              <a:ext cx="4480560" cy="5080"/>
            </a:xfrm>
            <a:custGeom>
              <a:avLst/>
              <a:gdLst/>
              <a:ahLst/>
              <a:cxnLst/>
              <a:rect l="l" t="t" r="r" b="b"/>
              <a:pathLst>
                <a:path w="4480560" h="5079">
                  <a:moveTo>
                    <a:pt x="0" y="5060"/>
                  </a:moveTo>
                  <a:lnTo>
                    <a:pt x="0" y="0"/>
                  </a:lnTo>
                  <a:lnTo>
                    <a:pt x="4480018" y="0"/>
                  </a:lnTo>
                  <a:lnTo>
                    <a:pt x="448001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22935" y="1310981"/>
            <a:ext cx="4987925" cy="6864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2725" indent="-200025">
              <a:lnSpc>
                <a:spcPct val="100000"/>
              </a:lnSpc>
              <a:spcBef>
                <a:spcPts val="90"/>
              </a:spcBef>
              <a:buAutoNum type="arabicPeriod" startAt="5"/>
              <a:tabLst>
                <a:tab pos="212725" algn="l"/>
              </a:tabLst>
            </a:pP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Задаем</a:t>
            </a:r>
            <a:r>
              <a:rPr sz="1100" spc="12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наши</a:t>
            </a:r>
            <a:r>
              <a:rPr sz="1100" spc="12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процедуры</a:t>
            </a:r>
            <a:r>
              <a:rPr sz="1100" spc="12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dirty="0">
                <a:solidFill>
                  <a:srgbClr val="22373A"/>
                </a:solidFill>
                <a:latin typeface="Courier New"/>
                <a:cs typeface="Courier New"/>
              </a:rPr>
              <a:t>finish</a:t>
            </a:r>
            <a:r>
              <a:rPr sz="1000" spc="-2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22373A"/>
                </a:solidFill>
                <a:latin typeface="Georgia"/>
                <a:cs typeface="Georgia"/>
              </a:rPr>
              <a:t>и</a:t>
            </a:r>
            <a:r>
              <a:rPr sz="1100" spc="12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Courier New"/>
                <a:cs typeface="Courier New"/>
              </a:rPr>
              <a:t>sendpacket</a:t>
            </a:r>
            <a:r>
              <a:rPr sz="1100" spc="-10" dirty="0">
                <a:solidFill>
                  <a:srgbClr val="22373A"/>
                </a:solidFill>
                <a:latin typeface="Georgia"/>
                <a:cs typeface="Georgia"/>
              </a:rPr>
              <a:t>.</a:t>
            </a:r>
            <a:endParaRPr sz="1100" dirty="0">
              <a:latin typeface="Georgia"/>
              <a:cs typeface="Georgia"/>
            </a:endParaRPr>
          </a:p>
          <a:p>
            <a:pPr marL="212090" marR="5080" indent="-200025">
              <a:lnSpc>
                <a:spcPct val="118000"/>
              </a:lnSpc>
              <a:spcBef>
                <a:spcPts val="780"/>
              </a:spcBef>
              <a:buAutoNum type="arabicPeriod" startAt="5"/>
              <a:tabLst>
                <a:tab pos="213995" algn="l"/>
              </a:tabLst>
            </a:pP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Также</a:t>
            </a:r>
            <a:r>
              <a:rPr sz="1100" spc="11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создаем</a:t>
            </a:r>
            <a:r>
              <a:rPr sz="1100" spc="114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Georgia"/>
                <a:cs typeface="Georgia"/>
              </a:rPr>
              <a:t>скрипт</a:t>
            </a:r>
            <a:r>
              <a:rPr sz="1100" spc="114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dirty="0">
                <a:solidFill>
                  <a:srgbClr val="22373A"/>
                </a:solidFill>
                <a:latin typeface="Georgia"/>
                <a:cs typeface="Georgia"/>
              </a:rPr>
              <a:t>для</a:t>
            </a:r>
            <a:r>
              <a:rPr sz="1100" spc="11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Georgia"/>
                <a:cs typeface="Georgia"/>
              </a:rPr>
              <a:t>GNUPlot,</a:t>
            </a:r>
            <a:r>
              <a:rPr sz="1100" spc="114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Georgia"/>
                <a:cs typeface="Georgia"/>
              </a:rPr>
              <a:t>который</a:t>
            </a:r>
            <a:r>
              <a:rPr sz="1100" spc="114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будут</a:t>
            </a:r>
            <a:r>
              <a:rPr sz="1100" spc="11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Georgia"/>
                <a:cs typeface="Georgia"/>
              </a:rPr>
              <a:t>генерировать 	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нам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график</a:t>
            </a:r>
            <a:r>
              <a:rPr sz="1100" spc="10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dirty="0">
                <a:solidFill>
                  <a:srgbClr val="22373A"/>
                </a:solidFill>
                <a:latin typeface="Georgia"/>
                <a:cs typeface="Georgia"/>
              </a:rPr>
              <a:t>в</a:t>
            </a:r>
            <a:r>
              <a:rPr sz="1100" spc="10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Georgia"/>
                <a:cs typeface="Georgia"/>
              </a:rPr>
              <a:t>PDF.</a:t>
            </a:r>
            <a:endParaRPr sz="1100" dirty="0">
              <a:latin typeface="Georgia"/>
              <a:cs typeface="Georg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7</a:t>
            </a:fld>
            <a:r>
              <a:rPr spc="-25" dirty="0"/>
              <a:t>/9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81635"/>
          </a:xfrm>
          <a:custGeom>
            <a:avLst/>
            <a:gdLst/>
            <a:ahLst/>
            <a:cxnLst/>
            <a:rect l="l" t="t" r="r" b="b"/>
            <a:pathLst>
              <a:path w="5760085" h="381635">
                <a:moveTo>
                  <a:pt x="5759996" y="0"/>
                </a:moveTo>
                <a:lnTo>
                  <a:pt x="0" y="0"/>
                </a:lnTo>
                <a:lnTo>
                  <a:pt x="0" y="381342"/>
                </a:lnTo>
                <a:lnTo>
                  <a:pt x="5759996" y="381342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45" dirty="0"/>
              <a:t>Выполнение</a:t>
            </a:r>
            <a:r>
              <a:rPr spc="170" dirty="0"/>
              <a:t> </a:t>
            </a:r>
            <a:r>
              <a:rPr spc="114" dirty="0"/>
              <a:t>лабораторной</a:t>
            </a:r>
            <a:r>
              <a:rPr spc="175" dirty="0"/>
              <a:t> </a:t>
            </a:r>
            <a:r>
              <a:rPr spc="125" dirty="0"/>
              <a:t>работы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81349"/>
              <a:ext cx="5120640" cy="5080"/>
            </a:xfrm>
            <a:custGeom>
              <a:avLst/>
              <a:gdLst/>
              <a:ahLst/>
              <a:cxnLst/>
              <a:rect l="l" t="t" r="r" b="b"/>
              <a:pathLst>
                <a:path w="5120640" h="5079">
                  <a:moveTo>
                    <a:pt x="0" y="5060"/>
                  </a:moveTo>
                  <a:lnTo>
                    <a:pt x="0" y="0"/>
                  </a:lnTo>
                  <a:lnTo>
                    <a:pt x="5120046" y="0"/>
                  </a:lnTo>
                  <a:lnTo>
                    <a:pt x="512004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22935" y="569873"/>
            <a:ext cx="33750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7.</a:t>
            </a:r>
            <a:r>
              <a:rPr sz="1100" spc="29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В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результате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получим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следующий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Georgia"/>
                <a:cs typeface="Georgia"/>
              </a:rPr>
              <a:t>график.</a:t>
            </a:r>
            <a:endParaRPr sz="1100">
              <a:latin typeface="Georgia"/>
              <a:cs typeface="Georgia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0024" y="863466"/>
            <a:ext cx="2520001" cy="151166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367307" y="2446684"/>
            <a:ext cx="30257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110" dirty="0">
                <a:solidFill>
                  <a:srgbClr val="22373A"/>
                </a:solidFill>
                <a:latin typeface="Cambria"/>
                <a:cs typeface="Cambria"/>
              </a:rPr>
              <a:t>Figure</a:t>
            </a:r>
            <a:r>
              <a:rPr sz="1000" b="1" spc="19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b="1" spc="95" dirty="0">
                <a:solidFill>
                  <a:srgbClr val="22373A"/>
                </a:solidFill>
                <a:latin typeface="Cambria"/>
                <a:cs typeface="Cambria"/>
              </a:rPr>
              <a:t>1:</a:t>
            </a:r>
            <a:r>
              <a:rPr sz="1000" b="1" spc="19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55" dirty="0">
                <a:solidFill>
                  <a:srgbClr val="22373A"/>
                </a:solidFill>
                <a:latin typeface="Georgia"/>
                <a:cs typeface="Georgia"/>
              </a:rPr>
              <a:t>График</a:t>
            </a:r>
            <a:r>
              <a:rPr sz="1000" spc="13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65" dirty="0">
                <a:solidFill>
                  <a:srgbClr val="22373A"/>
                </a:solidFill>
                <a:latin typeface="Georgia"/>
                <a:cs typeface="Georgia"/>
              </a:rPr>
              <a:t>поведения</a:t>
            </a:r>
            <a:r>
              <a:rPr sz="1000" spc="12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dirty="0">
                <a:solidFill>
                  <a:srgbClr val="22373A"/>
                </a:solidFill>
                <a:latin typeface="Georgia"/>
                <a:cs typeface="Georgia"/>
              </a:rPr>
              <a:t>длины</a:t>
            </a:r>
            <a:r>
              <a:rPr sz="1000" spc="13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60" dirty="0">
                <a:solidFill>
                  <a:srgbClr val="22373A"/>
                </a:solidFill>
                <a:latin typeface="Georgia"/>
                <a:cs typeface="Georgia"/>
              </a:rPr>
              <a:t>очереди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8</a:t>
            </a:fld>
            <a:r>
              <a:rPr spc="-25" dirty="0"/>
              <a:t>/9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65" dirty="0"/>
              <a:t>Выводы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1427769"/>
            <a:ext cx="49460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По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мере</a:t>
            </a:r>
            <a:r>
              <a:rPr sz="1100" spc="10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Georgia"/>
                <a:cs typeface="Georgia"/>
              </a:rPr>
              <a:t>выполнения</a:t>
            </a:r>
            <a:r>
              <a:rPr sz="1100" spc="10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работы,</a:t>
            </a:r>
            <a:r>
              <a:rPr sz="1100" spc="10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я</a:t>
            </a:r>
            <a:r>
              <a:rPr sz="1100" spc="10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приобрел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практические</a:t>
            </a:r>
            <a:r>
              <a:rPr sz="1100" spc="10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Georgia"/>
                <a:cs typeface="Georgia"/>
              </a:rPr>
              <a:t>навыки</a:t>
            </a:r>
            <a:r>
              <a:rPr sz="1100" spc="10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Georgia"/>
                <a:cs typeface="Georgia"/>
              </a:rPr>
              <a:t>по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работе</a:t>
            </a:r>
            <a:r>
              <a:rPr sz="1100" spc="110" dirty="0">
                <a:solidFill>
                  <a:srgbClr val="22373A"/>
                </a:solidFill>
                <a:latin typeface="Georgia"/>
                <a:cs typeface="Georgia"/>
              </a:rPr>
              <a:t> с </a:t>
            </a:r>
            <a:r>
              <a:rPr sz="1100" spc="100" dirty="0">
                <a:solidFill>
                  <a:srgbClr val="22373A"/>
                </a:solidFill>
                <a:latin typeface="Georgia"/>
                <a:cs typeface="Georgia"/>
              </a:rPr>
              <a:t>NS2</a:t>
            </a:r>
            <a:r>
              <a:rPr sz="1100" spc="11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dirty="0">
                <a:solidFill>
                  <a:srgbClr val="22373A"/>
                </a:solidFill>
                <a:latin typeface="Georgia"/>
                <a:cs typeface="Georgia"/>
              </a:rPr>
              <a:t>и</a:t>
            </a:r>
            <a:r>
              <a:rPr sz="1100" spc="114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моделировании</a:t>
            </a:r>
            <a:r>
              <a:rPr sz="1100" spc="11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стохастических</a:t>
            </a:r>
            <a:r>
              <a:rPr sz="1100" spc="11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Georgia"/>
                <a:cs typeface="Georgia"/>
              </a:rPr>
              <a:t>процессов.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9</a:t>
            </a:fld>
            <a:r>
              <a:rPr spc="-25" dirty="0"/>
              <a:t>/9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327</Words>
  <Application>Microsoft Office PowerPoint</Application>
  <PresentationFormat>Произвольный</PresentationFormat>
  <Paragraphs>55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Cambria</vt:lpstr>
      <vt:lpstr>Courier New</vt:lpstr>
      <vt:lpstr>Georgia</vt:lpstr>
      <vt:lpstr>Office Theme</vt:lpstr>
      <vt:lpstr>Презентация PowerPoint</vt:lpstr>
      <vt:lpstr>Презентация PowerPoint</vt:lpstr>
      <vt:lpstr>Выполнение лабораторной работы</vt:lpstr>
      <vt:lpstr>Выполнение лабораторной работы</vt:lpstr>
      <vt:lpstr>Выполнение лабораторной работы</vt:lpstr>
      <vt:lpstr>Выполнение лабораторной работы</vt:lpstr>
      <vt:lpstr>Выполнение лабораторной работы</vt:lpstr>
      <vt:lpstr>Выполнение лабораторной работы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3</dc:title>
  <dc:creator>Тагиев Б. А.</dc:creator>
  <cp:lastModifiedBy>Магомед Мажитов</cp:lastModifiedBy>
  <cp:revision>3</cp:revision>
  <dcterms:created xsi:type="dcterms:W3CDTF">2024-04-20T20:02:25Z</dcterms:created>
  <dcterms:modified xsi:type="dcterms:W3CDTF">2024-04-20T21:33:40Z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2023-04-29T00:00:00Z</vt:filetime>
  </property>
  <property fmtid="{D5CDD505-2E9C-101B-9397-08002B2CF9AE}" pid="3" name="Creator">
    <vt:lpwstr>LaTeX via pandoc</vt:lpwstr>
  </property>
  <property fmtid="{D5CDD505-2E9C-101B-9397-08002B2CF9AE}" pid="4" name="LastSaved">
    <vt:filetime>2024-04-20T00:00:00Z</vt:filetime>
  </property>
  <property fmtid="{D5CDD505-2E9C-101B-9397-08002B2CF9AE}" pid="5" name="PTEX.FullBanner">
    <vt:lpwstr>This is LuaHBTeX, Version 1.14.0 (TeX Live 2022/dev/Debian)</vt:lpwstr>
  </property>
  <property fmtid="{D5CDD505-2E9C-101B-9397-08002B2CF9AE}" pid="6" name="Producer">
    <vt:lpwstr>LuaTeX-1.14.0</vt:lpwstr>
  </property>
</Properties>
</file>