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40013"/>
            <a:ext cx="5071211" cy="200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‹#›</a:t>
            </a:fld>
            <a:r>
              <a:rPr spc="6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55" y="1612589"/>
            <a:ext cx="3190240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М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sz="1000" spc="140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sz="1000" spc="140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 err="1">
                <a:solidFill>
                  <a:srgbClr val="22373A"/>
                </a:solidFill>
                <a:latin typeface="Georgia"/>
                <a:cs typeface="Georgia"/>
              </a:rPr>
              <a:t>апреля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 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университет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86715"/>
            <a:chOff x="0" y="0"/>
            <a:chExt cx="5760085" cy="386715"/>
          </a:xfrm>
        </p:grpSpPr>
        <p:sp>
          <p:nvSpPr>
            <p:cNvPr id="3" name="object 3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1" y="81481"/>
            <a:ext cx="398462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для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самостоятельного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5" dirty="0">
                <a:solidFill>
                  <a:srgbClr val="F9F9F9"/>
                </a:solidFill>
                <a:latin typeface="Trebuchet MS"/>
                <a:cs typeface="Trebuchet MS"/>
              </a:rPr>
              <a:t>выполнения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100" spc="135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2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xcos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204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modelica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732468"/>
            <a:ext cx="2520028" cy="2440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10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984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  <a:r>
              <a:rPr spc="45" dirty="0"/>
              <a:t> </a:t>
            </a:r>
            <a:r>
              <a:rPr spc="125" dirty="0"/>
              <a:t>для</a:t>
            </a:r>
            <a:r>
              <a:rPr spc="45" dirty="0"/>
              <a:t> </a:t>
            </a:r>
            <a:r>
              <a:rPr spc="135" dirty="0"/>
              <a:t>самостоятельного</a:t>
            </a:r>
            <a:r>
              <a:rPr spc="45" dirty="0"/>
              <a:t> </a:t>
            </a:r>
            <a:r>
              <a:rPr spc="165" dirty="0"/>
              <a:t>выполнения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224655" cy="5080"/>
            </a:xfrm>
            <a:custGeom>
              <a:avLst/>
              <a:gdLst/>
              <a:ahLst/>
              <a:cxnLst/>
              <a:rect l="l" t="t" r="r" b="b"/>
              <a:pathLst>
                <a:path w="4224655" h="5079">
                  <a:moveTo>
                    <a:pt x="0" y="5060"/>
                  </a:moveTo>
                  <a:lnTo>
                    <a:pt x="0" y="0"/>
                  </a:lnTo>
                  <a:lnTo>
                    <a:pt x="4224077" y="0"/>
                  </a:lnTo>
                  <a:lnTo>
                    <a:pt x="42240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32989"/>
            <a:ext cx="4221480" cy="16090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class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generic</a:t>
            </a:r>
            <a:endParaRPr sz="10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359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beta,nu,mu,N;</a:t>
            </a:r>
            <a:endParaRPr sz="1000">
              <a:latin typeface="Courier New"/>
              <a:cs typeface="Courier New"/>
            </a:endParaRPr>
          </a:p>
          <a:p>
            <a:pPr marL="12700" marR="5080" indent="474980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s(start=.999),</a:t>
            </a:r>
            <a:r>
              <a:rPr sz="1000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i(start=.001),</a:t>
            </a:r>
            <a:r>
              <a:rPr sz="1000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r(start=.0);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000">
              <a:latin typeface="Courier New"/>
              <a:cs typeface="Courier New"/>
            </a:endParaRPr>
          </a:p>
          <a:p>
            <a:pPr marL="408305" marR="1192530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der(s) = -beta*s*i + mu*N - s*mu;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der(i) = beta*s*i - nu*i - mu*i;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der(r)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nu*i -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mu*r;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generic;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11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984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для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самостоятельного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5" dirty="0">
                <a:solidFill>
                  <a:srgbClr val="F9F9F9"/>
                </a:solidFill>
                <a:latin typeface="Trebuchet MS"/>
                <a:cs typeface="Trebuchet MS"/>
              </a:rPr>
              <a:t>выполнения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126" y="777018"/>
            <a:ext cx="2519793" cy="13569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84882" y="2205524"/>
            <a:ext cx="79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SIR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12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984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для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самостоятельного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5" dirty="0">
                <a:solidFill>
                  <a:srgbClr val="F9F9F9"/>
                </a:solidFill>
                <a:latin typeface="Trebuchet MS"/>
                <a:cs typeface="Trebuchet MS"/>
              </a:rPr>
              <a:t>выполнения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992370" cy="5080"/>
            </a:xfrm>
            <a:custGeom>
              <a:avLst/>
              <a:gdLst/>
              <a:ahLst/>
              <a:cxnLst/>
              <a:rect l="l" t="t" r="r" b="b"/>
              <a:pathLst>
                <a:path w="4992370" h="5079">
                  <a:moveTo>
                    <a:pt x="0" y="5060"/>
                  </a:moveTo>
                  <a:lnTo>
                    <a:pt x="0" y="0"/>
                  </a:lnTo>
                  <a:lnTo>
                    <a:pt x="4992075" y="0"/>
                  </a:lnTo>
                  <a:lnTo>
                    <a:pt x="49920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739392"/>
            <a:ext cx="1245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1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OpenModelica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1031048"/>
            <a:ext cx="2520012" cy="11745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84882" y="2277165"/>
            <a:ext cx="790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1000" b="1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SIR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13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984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Задание</a:t>
            </a:r>
            <a:r>
              <a:rPr spc="45" dirty="0"/>
              <a:t> </a:t>
            </a:r>
            <a:r>
              <a:rPr spc="125" dirty="0"/>
              <a:t>для</a:t>
            </a:r>
            <a:r>
              <a:rPr spc="45" dirty="0"/>
              <a:t> </a:t>
            </a:r>
            <a:r>
              <a:rPr spc="135" dirty="0"/>
              <a:t>самостоятельного</a:t>
            </a:r>
            <a:r>
              <a:rPr spc="45" dirty="0"/>
              <a:t> </a:t>
            </a:r>
            <a:r>
              <a:rPr spc="165" dirty="0"/>
              <a:t>выполнения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376545" cy="5080"/>
            </a:xfrm>
            <a:custGeom>
              <a:avLst/>
              <a:gdLst/>
              <a:ahLst/>
              <a:cxnLst/>
              <a:rect l="l" t="t" r="r" b="b"/>
              <a:pathLst>
                <a:path w="5376545" h="5079">
                  <a:moveTo>
                    <a:pt x="0" y="5060"/>
                  </a:moveTo>
                  <a:lnTo>
                    <a:pt x="0" y="0"/>
                  </a:lnTo>
                  <a:lnTo>
                    <a:pt x="5376074" y="0"/>
                  </a:lnTo>
                  <a:lnTo>
                    <a:pt x="53760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40013"/>
            <a:ext cx="3429635" cy="20046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10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lab5</a:t>
            </a:r>
            <a:endParaRPr sz="1000">
              <a:latin typeface="Courier New"/>
              <a:cs typeface="Courier New"/>
            </a:endParaRPr>
          </a:p>
          <a:p>
            <a:pPr marL="170815" marR="5080">
              <a:lnSpc>
                <a:spcPct val="1299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 beta = 1, nu = 0.3, mu = 0.2, N = 1;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s(start =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.999);</a:t>
            </a:r>
            <a:endParaRPr sz="1000">
              <a:latin typeface="Courier New"/>
              <a:cs typeface="Courier New"/>
            </a:endParaRPr>
          </a:p>
          <a:p>
            <a:pPr marL="170815" marR="1588135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i(start</a:t>
            </a:r>
            <a:r>
              <a:rPr sz="10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.001);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r(start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.0);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000">
              <a:latin typeface="Courier New"/>
              <a:cs typeface="Courier New"/>
            </a:endParaRPr>
          </a:p>
          <a:p>
            <a:pPr marL="170815" marR="638175">
              <a:lnSpc>
                <a:spcPct val="129800"/>
              </a:lnSpc>
              <a:spcBef>
                <a:spcPts val="5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der(s) = -beta*s*i + mu*N - s*mu;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der(i) = beta*s*i - nu*i - mu*i;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der(r)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nu*i -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mu*r;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lab5;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14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7769"/>
            <a:ext cx="4515485" cy="39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реализовали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 err="1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“</a:t>
            </a:r>
            <a:r>
              <a:rPr lang="ru-RU" sz="1100" spc="65" dirty="0">
                <a:solidFill>
                  <a:srgbClr val="22373A"/>
                </a:solidFill>
                <a:latin typeface="Georgia"/>
                <a:cs typeface="Georgia"/>
              </a:rPr>
              <a:t>Эпидемия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”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xcos,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modelica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OpenModelica.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15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7997" y="0"/>
                  </a:lnTo>
                  <a:lnTo>
                    <a:pt x="767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8339"/>
            <a:ext cx="4650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Целью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данной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работы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является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построение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эпидемии.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2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557349"/>
            <a:ext cx="3709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Зададим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переменные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окружения.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beta=1,nu=.3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3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67676"/>
            <a:ext cx="32562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Сделаем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блок-схему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моделирования.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56" y="761282"/>
            <a:ext cx="3023917" cy="176173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93392" y="2594589"/>
            <a:ext cx="1773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SIR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xcos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4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86715"/>
            <a:chOff x="0" y="0"/>
            <a:chExt cx="5760085" cy="386715"/>
          </a:xfrm>
        </p:grpSpPr>
        <p:sp>
          <p:nvSpPr>
            <p:cNvPr id="3" name="object 3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1" y="81481"/>
            <a:ext cx="343154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3.</a:t>
            </a:r>
            <a:r>
              <a:rPr sz="1100" spc="2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следующий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график.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761277"/>
            <a:ext cx="2520026" cy="241350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5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36039"/>
            <a:ext cx="4692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2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Дальше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сделаем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аналогичную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схему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xcos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применением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modelica.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Для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этого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сделаем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следующую схему.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82" y="959213"/>
            <a:ext cx="3023781" cy="15925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21383" y="2623342"/>
            <a:ext cx="2517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SIR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xcos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modelica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6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7993" y="0"/>
                  </a:lnTo>
                  <a:lnTo>
                    <a:pt x="26879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1409914"/>
            <a:ext cx="437261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214629" algn="l"/>
              </a:tabLst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аналогичный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как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пункте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3.</a:t>
            </a:r>
            <a:endParaRPr sz="1100">
              <a:latin typeface="Georgia"/>
              <a:cs typeface="Georgia"/>
            </a:endParaRPr>
          </a:p>
          <a:p>
            <a:pPr marL="213995" indent="-201930">
              <a:lnSpc>
                <a:spcPct val="100000"/>
              </a:lnSpc>
              <a:spcBef>
                <a:spcPts val="1015"/>
              </a:spcBef>
              <a:buAutoNum type="arabicPeriod" startAt="5"/>
              <a:tabLst>
                <a:tab pos="214629" algn="l"/>
              </a:tabLst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Перейдем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к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реализации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на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OpenModelica.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7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Выполнение</a:t>
            </a:r>
            <a:r>
              <a:rPr spc="35" dirty="0"/>
              <a:t> </a:t>
            </a:r>
            <a:r>
              <a:rPr spc="130" dirty="0"/>
              <a:t>лабораторной</a:t>
            </a:r>
            <a:r>
              <a:rPr spc="35" dirty="0"/>
              <a:t> </a:t>
            </a:r>
            <a:r>
              <a:rPr spc="15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80" y="0"/>
                  </a:lnTo>
                  <a:lnTo>
                    <a:pt x="30720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42109"/>
            <a:ext cx="5408930" cy="260584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10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lab5</a:t>
            </a:r>
            <a:endParaRPr sz="1000" dirty="0">
              <a:latin typeface="Courier New"/>
              <a:cs typeface="Courier New"/>
            </a:endParaRPr>
          </a:p>
          <a:p>
            <a:pPr marL="170815" marR="3329940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beta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1,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nu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0.3;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 s(start = .999);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 i(start = .001);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r(start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.0);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000" dirty="0">
              <a:latin typeface="Courier New"/>
              <a:cs typeface="Courier New"/>
            </a:endParaRPr>
          </a:p>
          <a:p>
            <a:pPr marL="170815" marR="3250565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der(s)</a:t>
            </a:r>
            <a:r>
              <a:rPr sz="1000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-beta*s*i;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der(i)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beta*s*i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10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nu*i;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der(r)</a:t>
            </a:r>
            <a:r>
              <a:rPr sz="10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nu*i;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annotation(</a:t>
            </a:r>
            <a:endParaRPr sz="1000" dirty="0">
              <a:latin typeface="Courier New"/>
              <a:cs typeface="Courier New"/>
            </a:endParaRPr>
          </a:p>
          <a:p>
            <a:pPr marL="12700" marR="5080" indent="316230">
              <a:lnSpc>
                <a:spcPct val="1299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experiment(StartTime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0,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StopTime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30,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Tolerance</a:t>
            </a:r>
            <a:r>
              <a:rPr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1e-06,</a:t>
            </a:r>
            <a:r>
              <a:rPr lang="en-US" sz="10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endParaRPr lang="ru-RU" sz="1000" spc="3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12700" marR="5080" indent="316230">
              <a:lnSpc>
                <a:spcPct val="129900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= 0.06</a:t>
            </a:r>
            <a:endParaRPr lang="ru-RU" sz="1000" spc="2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12700" marR="5080" indent="316230">
              <a:lnSpc>
                <a:spcPct val="129900"/>
              </a:lnSpc>
            </a:pPr>
            <a:r>
              <a:rPr lang="en-US"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US" sz="1000" spc="2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lang="en-US"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US" sz="1000" spc="20" dirty="0">
                <a:solidFill>
                  <a:srgbClr val="22373A"/>
                </a:solidFill>
                <a:latin typeface="Courier New"/>
                <a:cs typeface="Courier New"/>
              </a:rPr>
              <a:t>lab5;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8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868221"/>
            <a:ext cx="2520012" cy="11745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9863" y="2114338"/>
            <a:ext cx="4080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4: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Эпидемический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порог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модели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SIR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при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Georgia"/>
                <a:cs typeface="Georgia"/>
              </a:rPr>
              <a:t>β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125" dirty="0">
                <a:solidFill>
                  <a:srgbClr val="22373A"/>
                </a:solidFill>
                <a:latin typeface="Georgia"/>
                <a:cs typeface="Georgia"/>
              </a:rPr>
              <a:t>1,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100" dirty="0">
                <a:solidFill>
                  <a:srgbClr val="22373A"/>
                </a:solidFill>
                <a:latin typeface="Georgia"/>
                <a:cs typeface="Georgia"/>
              </a:rPr>
              <a:t>ν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0.3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9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495</Words>
  <Application>Microsoft Office PowerPoint</Application>
  <PresentationFormat>Произвольный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Georgia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Презентация PowerPoint</vt:lpstr>
      <vt:lpstr>Презентация PowerPoint</vt:lpstr>
      <vt:lpstr>Задание для самостоятельного выполнения</vt:lpstr>
      <vt:lpstr>Презентация PowerPoint</vt:lpstr>
      <vt:lpstr>Презентация PowerPoint</vt:lpstr>
      <vt:lpstr>Задание для самостоятельного выполнения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5</dc:title>
  <dc:creator>Тагиев Б. А.</dc:creator>
  <cp:lastModifiedBy>Магомед Мажитов</cp:lastModifiedBy>
  <cp:revision>1</cp:revision>
  <dcterms:created xsi:type="dcterms:W3CDTF">2024-04-21T15:07:07Z</dcterms:created>
  <dcterms:modified xsi:type="dcterms:W3CDTF">2024-04-21T15:15:30Z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2024-04-21T00:00:00Z</vt:filetime>
  </property>
</Properties>
</file>