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870" y="1558339"/>
            <a:ext cx="5090058" cy="191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75" y="738959"/>
            <a:ext cx="5746648" cy="180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76392" y="2966338"/>
            <a:ext cx="316229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‹#›</a:t>
            </a:fld>
            <a:r>
              <a:rPr spc="75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95" dirty="0">
                <a:solidFill>
                  <a:srgbClr val="22373A"/>
                </a:solidFill>
                <a:latin typeface="Trebuchet MS"/>
                <a:cs typeface="Trebuchet MS"/>
              </a:rPr>
              <a:t>Лабораторная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работа</a:t>
            </a:r>
            <a:r>
              <a:rPr sz="14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255" y="1612589"/>
            <a:ext cx="3190240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525"/>
              </a:spcBef>
            </a:pPr>
            <a:r>
              <a:rPr lang="ru-RU" sz="1000" spc="65" dirty="0">
                <a:solidFill>
                  <a:srgbClr val="22373A"/>
                </a:solidFill>
                <a:latin typeface="Georgia"/>
                <a:cs typeface="Georgia"/>
              </a:rPr>
              <a:t>Мажитов М. А.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ru-RU" sz="1000" spc="135" dirty="0">
                <a:solidFill>
                  <a:srgbClr val="22373A"/>
                </a:solidFill>
                <a:latin typeface="Georgia"/>
                <a:cs typeface="Georgia"/>
              </a:rPr>
              <a:t>11</a:t>
            </a:r>
            <a:r>
              <a:rPr sz="1000" spc="4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 err="1">
                <a:solidFill>
                  <a:srgbClr val="22373A"/>
                </a:solidFill>
                <a:latin typeface="Georgia"/>
                <a:cs typeface="Georgia"/>
              </a:rPr>
              <a:t>апреля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202</a:t>
            </a:r>
            <a:r>
              <a:rPr lang="ru-RU" sz="1000" spc="60" dirty="0">
                <a:solidFill>
                  <a:srgbClr val="22373A"/>
                </a:solidFill>
                <a:latin typeface="Georgia"/>
                <a:cs typeface="Georgia"/>
              </a:rPr>
              <a:t>4</a:t>
            </a:r>
            <a:endParaRPr sz="1000" dirty="0">
              <a:latin typeface="Georgia"/>
              <a:cs typeface="Georgia"/>
            </a:endParaRPr>
          </a:p>
          <a:p>
            <a:pPr marL="16510">
              <a:lnSpc>
                <a:spcPct val="100000"/>
              </a:lnSpc>
              <a:spcBef>
                <a:spcPts val="940"/>
              </a:spcBef>
            </a:pP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Российский 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университет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дружбы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45" dirty="0">
                <a:solidFill>
                  <a:srgbClr val="22373A"/>
                </a:solidFill>
                <a:latin typeface="Georgia"/>
                <a:cs typeface="Georgia"/>
              </a:rPr>
              <a:t>народов,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Georgia"/>
                <a:cs typeface="Georgia"/>
              </a:rPr>
              <a:t>Москва,</a:t>
            </a:r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 Россия</a:t>
            </a:r>
            <a:endParaRPr sz="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1</a:t>
            </a:fld>
            <a:r>
              <a:rPr spc="75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557349"/>
            <a:ext cx="4591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6.</a:t>
            </a:r>
            <a:r>
              <a:rPr sz="1100" spc="2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Запустив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аналогичные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графики,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как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3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пунтке.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10</a:t>
            </a:fld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224655" cy="5080"/>
            </a:xfrm>
            <a:custGeom>
              <a:avLst/>
              <a:gdLst/>
              <a:ahLst/>
              <a:cxnLst/>
              <a:rect l="l" t="t" r="r" b="b"/>
              <a:pathLst>
                <a:path w="4224655" h="5079">
                  <a:moveTo>
                    <a:pt x="0" y="5060"/>
                  </a:moveTo>
                  <a:lnTo>
                    <a:pt x="0" y="0"/>
                  </a:lnTo>
                  <a:lnTo>
                    <a:pt x="4224077" y="0"/>
                  </a:lnTo>
                  <a:lnTo>
                    <a:pt x="42240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935" y="1427769"/>
            <a:ext cx="43014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95" dirty="0">
                <a:solidFill>
                  <a:srgbClr val="22373A"/>
                </a:solidFill>
                <a:latin typeface="Georgia"/>
                <a:cs typeface="Georgia"/>
              </a:rPr>
              <a:t>7.</a:t>
            </a:r>
            <a:r>
              <a:rPr sz="1100" spc="2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Перейдем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к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OpenModelica.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Далее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представлен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листинг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программы.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11</a:t>
            </a:fld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76" y="0"/>
                  </a:lnTo>
                  <a:lnTo>
                    <a:pt x="46080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38959"/>
            <a:ext cx="5408930" cy="18065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model</a:t>
            </a:r>
            <a:r>
              <a:rPr sz="1000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m1</a:t>
            </a:r>
            <a:endParaRPr sz="1000" dirty="0">
              <a:latin typeface="Courier New"/>
              <a:cs typeface="Courier New"/>
            </a:endParaRPr>
          </a:p>
          <a:p>
            <a:pPr marL="12700" marR="2775585">
              <a:lnSpc>
                <a:spcPct val="1298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parameter Real a=2,b=1,c=0.3,d=1; </a:t>
            </a:r>
            <a:r>
              <a:rPr sz="1000" spc="-5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Real x(start=2), y(start=1); </a:t>
            </a:r>
            <a:r>
              <a:rPr sz="10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1000" dirty="0">
              <a:latin typeface="Courier New"/>
              <a:cs typeface="Courier New"/>
            </a:endParaRPr>
          </a:p>
          <a:p>
            <a:pPr marL="12700" marR="4042410" algn="just">
              <a:lnSpc>
                <a:spcPct val="1298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der(x)=a*x-b*x*y;  der(y)=c*x*y-d*y;  annotation(</a:t>
            </a:r>
            <a:endParaRPr sz="1000" dirty="0">
              <a:latin typeface="Courier New"/>
              <a:cs typeface="Courier New"/>
            </a:endParaRPr>
          </a:p>
          <a:p>
            <a:pPr marL="12700" marR="5080" indent="316230" algn="just">
              <a:lnSpc>
                <a:spcPct val="129800"/>
              </a:lnSpc>
            </a:pP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experiment(StartTime = 0, StopTime = 30, Tolerance = 1e-6, Inter </a:t>
            </a:r>
            <a:r>
              <a:rPr sz="1000" spc="-5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Courier New"/>
                <a:cs typeface="Courier New"/>
              </a:rPr>
              <a:t>m1;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12</a:t>
            </a:fld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4992370" cy="5080"/>
            </a:xfrm>
            <a:custGeom>
              <a:avLst/>
              <a:gdLst/>
              <a:ahLst/>
              <a:cxnLst/>
              <a:rect l="l" t="t" r="r" b="b"/>
              <a:pathLst>
                <a:path w="4992370" h="5079">
                  <a:moveTo>
                    <a:pt x="0" y="5060"/>
                  </a:moveTo>
                  <a:lnTo>
                    <a:pt x="0" y="0"/>
                  </a:lnTo>
                  <a:lnTo>
                    <a:pt x="4992075" y="0"/>
                  </a:lnTo>
                  <a:lnTo>
                    <a:pt x="49920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498943"/>
            <a:ext cx="3213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8.</a:t>
            </a:r>
            <a:r>
              <a:rPr sz="1100" spc="2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Запустив,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получим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следующие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графики.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99" y="792571"/>
            <a:ext cx="3527998" cy="165348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4451" y="2517614"/>
            <a:ext cx="4931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8: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изменения численности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хищников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численности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жертв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13</a:t>
            </a:fld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376545" cy="5080"/>
            </a:xfrm>
            <a:custGeom>
              <a:avLst/>
              <a:gdLst/>
              <a:ahLst/>
              <a:cxnLst/>
              <a:rect l="l" t="t" r="r" b="b"/>
              <a:pathLst>
                <a:path w="5376545" h="5079">
                  <a:moveTo>
                    <a:pt x="0" y="5060"/>
                  </a:moveTo>
                  <a:lnTo>
                    <a:pt x="0" y="0"/>
                  </a:lnTo>
                  <a:lnTo>
                    <a:pt x="5376074" y="0"/>
                  </a:lnTo>
                  <a:lnTo>
                    <a:pt x="53760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99" y="628766"/>
            <a:ext cx="3527998" cy="16534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2353809"/>
            <a:ext cx="5065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85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9: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зависимости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численности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хищников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от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численности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жертв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14</a:t>
            </a:fld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04" dirty="0">
                <a:solidFill>
                  <a:srgbClr val="F9F9F9"/>
                </a:solidFill>
                <a:latin typeface="Trebuchet MS"/>
                <a:cs typeface="Trebuchet MS"/>
              </a:rPr>
              <a:t>Выводы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27769"/>
            <a:ext cx="4515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реализовали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модель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“Хищник-жертва”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xcos,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modelica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Georgia"/>
                <a:cs typeface="Georgia"/>
              </a:rPr>
              <a:t>и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OpenModelica.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15</a:t>
            </a:fld>
            <a:r>
              <a:rPr sz="800" spc="60" dirty="0">
                <a:solidFill>
                  <a:srgbClr val="22373A"/>
                </a:solidFill>
                <a:latin typeface="Georgia"/>
                <a:cs typeface="Georgia"/>
              </a:rPr>
              <a:t>/15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Цель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768350" cy="5080"/>
            </a:xfrm>
            <a:custGeom>
              <a:avLst/>
              <a:gdLst/>
              <a:ahLst/>
              <a:cxnLst/>
              <a:rect l="l" t="t" r="r" b="b"/>
              <a:pathLst>
                <a:path w="768350" h="5079">
                  <a:moveTo>
                    <a:pt x="0" y="5060"/>
                  </a:moveTo>
                  <a:lnTo>
                    <a:pt x="0" y="0"/>
                  </a:lnTo>
                  <a:lnTo>
                    <a:pt x="767997" y="0"/>
                  </a:lnTo>
                  <a:lnTo>
                    <a:pt x="767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pc="70" dirty="0"/>
              <a:t>Целью</a:t>
            </a:r>
            <a:r>
              <a:rPr spc="85" dirty="0"/>
              <a:t> </a:t>
            </a:r>
            <a:r>
              <a:rPr spc="60" dirty="0"/>
              <a:t>данной</a:t>
            </a:r>
            <a:r>
              <a:rPr spc="90" dirty="0"/>
              <a:t> </a:t>
            </a:r>
            <a:r>
              <a:rPr spc="65" dirty="0"/>
              <a:t>работы</a:t>
            </a:r>
            <a:r>
              <a:rPr spc="85" dirty="0"/>
              <a:t> </a:t>
            </a:r>
            <a:r>
              <a:rPr spc="80" dirty="0"/>
              <a:t>является</a:t>
            </a:r>
            <a:r>
              <a:rPr spc="90" dirty="0"/>
              <a:t> </a:t>
            </a:r>
            <a:r>
              <a:rPr spc="75" dirty="0"/>
              <a:t>построение</a:t>
            </a:r>
            <a:r>
              <a:rPr spc="90" dirty="0"/>
              <a:t> </a:t>
            </a:r>
            <a:r>
              <a:rPr spc="65" dirty="0"/>
              <a:t>модели</a:t>
            </a:r>
            <a:r>
              <a:rPr spc="85" dirty="0"/>
              <a:t> </a:t>
            </a:r>
            <a:r>
              <a:rPr spc="65" dirty="0"/>
              <a:t>хищник-жертва.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75" dirty="0"/>
              <a:t>2</a:t>
            </a:fld>
            <a:r>
              <a:rPr spc="75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935" y="467676"/>
            <a:ext cx="4425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35" dirty="0"/>
              <a:t>1.</a:t>
            </a:r>
            <a:r>
              <a:rPr spc="275" dirty="0"/>
              <a:t> </a:t>
            </a:r>
            <a:r>
              <a:rPr spc="80" dirty="0"/>
              <a:t>Реализуем</a:t>
            </a:r>
            <a:r>
              <a:rPr spc="85" dirty="0"/>
              <a:t> </a:t>
            </a:r>
            <a:r>
              <a:rPr spc="65" dirty="0"/>
              <a:t>модель</a:t>
            </a:r>
            <a:r>
              <a:rPr spc="80" dirty="0"/>
              <a:t> </a:t>
            </a:r>
            <a:r>
              <a:rPr spc="75" dirty="0"/>
              <a:t>на</a:t>
            </a:r>
            <a:r>
              <a:rPr spc="80" dirty="0"/>
              <a:t> </a:t>
            </a:r>
            <a:r>
              <a:rPr spc="70" dirty="0"/>
              <a:t>xcos.</a:t>
            </a:r>
            <a:r>
              <a:rPr spc="85" dirty="0"/>
              <a:t> </a:t>
            </a:r>
            <a:r>
              <a:rPr spc="65" dirty="0"/>
              <a:t>Добавим</a:t>
            </a:r>
            <a:r>
              <a:rPr spc="80" dirty="0"/>
              <a:t> </a:t>
            </a:r>
            <a:r>
              <a:rPr spc="65" dirty="0"/>
              <a:t>необходимые</a:t>
            </a:r>
            <a:r>
              <a:rPr spc="85" dirty="0"/>
              <a:t> </a:t>
            </a:r>
            <a:r>
              <a:rPr spc="55" dirty="0"/>
              <a:t>блоки.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005" y="761314"/>
            <a:ext cx="3023989" cy="21364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01792" y="2966338"/>
            <a:ext cx="252729" cy="1435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spc="50" dirty="0">
                <a:solidFill>
                  <a:srgbClr val="22373A"/>
                </a:solidFill>
                <a:latin typeface="Georgia"/>
                <a:cs typeface="Georgia"/>
              </a:rPr>
              <a:t>3/15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5323" y="2977050"/>
            <a:ext cx="2769870" cy="1746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1: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Модель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«хищник–жертва»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xcos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468222"/>
            <a:ext cx="4377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2.</a:t>
            </a:r>
            <a:r>
              <a:rPr sz="1100" spc="2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Georgia"/>
                <a:cs typeface="Georgia"/>
              </a:rPr>
              <a:t>Зададим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начальные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условия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на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блоках</a:t>
            </a:r>
            <a:r>
              <a:rPr sz="1100" spc="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интегрирования.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87" y="761824"/>
            <a:ext cx="3528067" cy="17149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40204" y="2548335"/>
            <a:ext cx="2079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2: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Начальное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значение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200" dirty="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45" dirty="0"/>
              <a:t>4</a:t>
            </a:fld>
            <a:r>
              <a:rPr spc="45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74" y="601405"/>
            <a:ext cx="3528070" cy="17081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40204" y="2381152"/>
            <a:ext cx="2079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sz="1000" b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Начальное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значение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45" dirty="0"/>
              <a:t>5</a:t>
            </a:fld>
            <a:r>
              <a:rPr spc="45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0085" cy="386715"/>
            <a:chOff x="0" y="0"/>
            <a:chExt cx="5760085" cy="386715"/>
          </a:xfrm>
        </p:grpSpPr>
        <p:sp>
          <p:nvSpPr>
            <p:cNvPr id="3" name="object 3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2631" y="81481"/>
            <a:ext cx="3152140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rebuchet MS"/>
              <a:cs typeface="Trebuchet MS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</a:pP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3.</a:t>
            </a:r>
            <a:r>
              <a:rPr sz="1100" spc="2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Запустив,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Georgia"/>
                <a:cs typeface="Georgia"/>
              </a:rPr>
              <a:t>мы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увидим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два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графика.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01" y="761285"/>
            <a:ext cx="3527823" cy="20525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4451" y="2893128"/>
            <a:ext cx="4931410" cy="1746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4: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изменения численности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хищников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численности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Georgia"/>
                <a:cs typeface="Georgia"/>
              </a:rPr>
              <a:t>жертв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45" dirty="0"/>
              <a:t>6</a:t>
            </a:fld>
            <a:r>
              <a:rPr spc="45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688590" cy="5080"/>
            </a:xfrm>
            <a:custGeom>
              <a:avLst/>
              <a:gdLst/>
              <a:ahLst/>
              <a:cxnLst/>
              <a:rect l="l" t="t" r="r" b="b"/>
              <a:pathLst>
                <a:path w="2688590" h="5079">
                  <a:moveTo>
                    <a:pt x="0" y="5060"/>
                  </a:moveTo>
                  <a:lnTo>
                    <a:pt x="0" y="0"/>
                  </a:lnTo>
                  <a:lnTo>
                    <a:pt x="2687993" y="0"/>
                  </a:lnTo>
                  <a:lnTo>
                    <a:pt x="26879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01" y="488029"/>
            <a:ext cx="3527799" cy="19349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2494538"/>
            <a:ext cx="5065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85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5: </a:t>
            </a:r>
            <a:r>
              <a:rPr sz="1000" spc="55" dirty="0">
                <a:solidFill>
                  <a:srgbClr val="22373A"/>
                </a:solidFill>
                <a:latin typeface="Georgia"/>
                <a:cs typeface="Georgia"/>
              </a:rPr>
              <a:t>График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зависимости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численности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хищников</a:t>
            </a:r>
            <a:r>
              <a:rPr sz="1000" spc="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от</a:t>
            </a:r>
            <a:r>
              <a:rPr sz="10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численности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 жертв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7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80" y="0"/>
                  </a:lnTo>
                  <a:lnTo>
                    <a:pt x="30720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2935" y="436039"/>
            <a:ext cx="4189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4.</a:t>
            </a:r>
            <a:r>
              <a:rPr sz="1100" spc="27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Перейдем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к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реализации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Georgia"/>
                <a:cs typeface="Georgia"/>
              </a:rPr>
              <a:t>с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Georgia"/>
                <a:cs typeface="Georgia"/>
              </a:rPr>
              <a:t>блоком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modelica.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Georgia"/>
                <a:cs typeface="Georgia"/>
              </a:rPr>
              <a:t>Сдеалаем </a:t>
            </a:r>
            <a:r>
              <a:rPr sz="1100" spc="-25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следующую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схему.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999" y="959194"/>
            <a:ext cx="2520001" cy="15267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95323" y="2557466"/>
            <a:ext cx="2769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6:</a:t>
            </a:r>
            <a:r>
              <a:rPr sz="1000" b="1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Модель </a:t>
            </a:r>
            <a:r>
              <a:rPr sz="1000" spc="50" dirty="0">
                <a:solidFill>
                  <a:srgbClr val="22373A"/>
                </a:solidFill>
                <a:latin typeface="Georgia"/>
                <a:cs typeface="Georgia"/>
              </a:rPr>
              <a:t>«хищник–жертва»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000" spc="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Georgia"/>
                <a:cs typeface="Georgia"/>
              </a:rPr>
              <a:t>xcos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60" dirty="0"/>
              <a:t>8</a:t>
            </a:fld>
            <a:r>
              <a:rPr spc="6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0085" cy="386715"/>
            <a:chOff x="0" y="0"/>
            <a:chExt cx="5760085" cy="386715"/>
          </a:xfrm>
        </p:grpSpPr>
        <p:sp>
          <p:nvSpPr>
            <p:cNvPr id="3" name="object 3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2631" y="81481"/>
            <a:ext cx="3263900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Выполнение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лабораторной</a:t>
            </a:r>
            <a:r>
              <a:rPr sz="1200" b="1" spc="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rebuchet MS"/>
              <a:cs typeface="Trebuchet MS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</a:pP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5.</a:t>
            </a:r>
            <a:r>
              <a:rPr sz="1100" spc="2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Добавим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“исходный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код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Georgia"/>
                <a:cs typeface="Georgia"/>
              </a:rPr>
              <a:t>в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Georgia"/>
                <a:cs typeface="Georgia"/>
              </a:rPr>
              <a:t>наш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Georgia"/>
                <a:cs typeface="Georgia"/>
              </a:rPr>
              <a:t>блок”.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941" y="752220"/>
            <a:ext cx="2016125" cy="21774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74836" y="3001204"/>
            <a:ext cx="810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0" dirty="0">
                <a:solidFill>
                  <a:srgbClr val="22373A"/>
                </a:solidFill>
                <a:latin typeface="Trebuchet MS"/>
                <a:cs typeface="Trebuchet MS"/>
              </a:rPr>
              <a:t>Рис.</a:t>
            </a:r>
            <a:r>
              <a:rPr sz="1000" b="1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7:</a:t>
            </a:r>
            <a:r>
              <a:rPr sz="1000" b="1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22373A"/>
                </a:solidFill>
                <a:latin typeface="Georgia"/>
                <a:cs typeface="Georgia"/>
              </a:rPr>
              <a:t>Код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1792" y="2959073"/>
            <a:ext cx="2527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5" dirty="0">
                <a:solidFill>
                  <a:srgbClr val="22373A"/>
                </a:solidFill>
                <a:latin typeface="Georgia"/>
                <a:cs typeface="Georgia"/>
              </a:rPr>
              <a:t>9/15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344</Words>
  <Application>Microsoft Office PowerPoint</Application>
  <PresentationFormat>Произвольный</PresentationFormat>
  <Paragraphs>58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Courier New</vt:lpstr>
      <vt:lpstr>Georgia</vt:lpstr>
      <vt:lpstr>Trebuchet MS</vt:lpstr>
      <vt:lpstr>Office Theme</vt:lpstr>
      <vt:lpstr>Презентация PowerPoint</vt:lpstr>
      <vt:lpstr>Целью данной работы является построение модели хищник-жертва.</vt:lpstr>
      <vt:lpstr>1. Реализуем модель на xcos. Добавим необходимые блоки.</vt:lpstr>
      <vt:lpstr>Презентация PowerPoint</vt:lpstr>
      <vt:lpstr>Презентация PowerPoint</vt:lpstr>
      <vt:lpstr>Презентация PowerPoint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Выполнение лабораторной работы</vt:lpstr>
      <vt:lpstr>Выполнение лабораторной работы</vt:lpstr>
      <vt:lpstr>Презентация PowerPoint</vt:lpstr>
      <vt:lpstr>Выполнение лабораторной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6</dc:title>
  <dc:creator>Тагиев Б. А.</dc:creator>
  <cp:lastModifiedBy>Магомед Мажитов</cp:lastModifiedBy>
  <cp:revision>1</cp:revision>
  <dcterms:created xsi:type="dcterms:W3CDTF">2024-05-11T12:56:18Z</dcterms:created>
  <dcterms:modified xsi:type="dcterms:W3CDTF">2024-05-11T13:02:13Z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2023-05-12T00:00:00Z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2024-05-11T00:00:00Z</vt:filetime>
  </property>
</Properties>
</file>