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25"/>
              <a:t>/10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25"/>
              <a:t>/10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25"/>
              <a:t>/10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25"/>
              <a:t>/10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25"/>
              <a:t>/10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227375"/>
            <a:ext cx="5071211" cy="817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#</a:t>
            </a:fld>
            <a:r>
              <a:rPr dirty="0" spc="25"/>
              <a:t>/10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85" b="1">
                <a:solidFill>
                  <a:srgbClr val="22373A"/>
                </a:solidFill>
                <a:latin typeface="Cambria"/>
                <a:cs typeface="Cambria"/>
              </a:rPr>
              <a:t>Лабораторная</a:t>
            </a:r>
            <a:r>
              <a:rPr dirty="0" sz="1400" spc="155" b="1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400" spc="165" b="1">
                <a:solidFill>
                  <a:srgbClr val="22373A"/>
                </a:solidFill>
                <a:latin typeface="Cambria"/>
                <a:cs typeface="Cambria"/>
              </a:rPr>
              <a:t>работа</a:t>
            </a:r>
            <a:r>
              <a:rPr dirty="0" sz="1400" spc="160" b="1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400" spc="165" b="1">
                <a:solidFill>
                  <a:srgbClr val="22373A"/>
                </a:solidFill>
                <a:latin typeface="Cambria"/>
                <a:cs typeface="Cambria"/>
              </a:rPr>
              <a:t>9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612589"/>
            <a:ext cx="3185795" cy="6794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000" spc="75">
                <a:solidFill>
                  <a:srgbClr val="22373A"/>
                </a:solidFill>
                <a:latin typeface="Cambria"/>
                <a:cs typeface="Cambria"/>
              </a:rPr>
              <a:t>Тагиев</a:t>
            </a:r>
            <a:r>
              <a:rPr dirty="0" sz="1000" spc="7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120">
                <a:solidFill>
                  <a:srgbClr val="22373A"/>
                </a:solidFill>
                <a:latin typeface="Cambria"/>
                <a:cs typeface="Cambria"/>
              </a:rPr>
              <a:t>Б.</a:t>
            </a:r>
            <a:r>
              <a:rPr dirty="0" sz="1000" spc="7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120">
                <a:solidFill>
                  <a:srgbClr val="22373A"/>
                </a:solidFill>
                <a:latin typeface="Cambria"/>
                <a:cs typeface="Cambria"/>
              </a:rPr>
              <a:t>А.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000" spc="80">
                <a:solidFill>
                  <a:srgbClr val="22373A"/>
                </a:solidFill>
                <a:latin typeface="Cambria"/>
                <a:cs typeface="Cambria"/>
              </a:rPr>
              <a:t>25</a:t>
            </a:r>
            <a:r>
              <a:rPr dirty="0" sz="1000" spc="6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90">
                <a:solidFill>
                  <a:srgbClr val="22373A"/>
                </a:solidFill>
                <a:latin typeface="Cambria"/>
                <a:cs typeface="Cambria"/>
              </a:rPr>
              <a:t>апреля</a:t>
            </a:r>
            <a:r>
              <a:rPr dirty="0" sz="1000" spc="7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80">
                <a:solidFill>
                  <a:srgbClr val="22373A"/>
                </a:solidFill>
                <a:latin typeface="Cambria"/>
                <a:cs typeface="Cambria"/>
              </a:rPr>
              <a:t>2023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800" spc="70">
                <a:solidFill>
                  <a:srgbClr val="22373A"/>
                </a:solidFill>
                <a:latin typeface="Cambria"/>
                <a:cs typeface="Cambria"/>
              </a:rPr>
              <a:t>Российский</a:t>
            </a:r>
            <a:r>
              <a:rPr dirty="0" sz="800" spc="6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800" spc="60">
                <a:solidFill>
                  <a:srgbClr val="22373A"/>
                </a:solidFill>
                <a:latin typeface="Cambria"/>
                <a:cs typeface="Cambria"/>
              </a:rPr>
              <a:t>университет</a:t>
            </a:r>
            <a:r>
              <a:rPr dirty="0" sz="800" spc="70">
                <a:solidFill>
                  <a:srgbClr val="22373A"/>
                </a:solidFill>
                <a:latin typeface="Cambria"/>
                <a:cs typeface="Cambria"/>
              </a:rPr>
              <a:t> дружбы</a:t>
            </a:r>
            <a:r>
              <a:rPr dirty="0" sz="800" spc="6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800" spc="60">
                <a:solidFill>
                  <a:srgbClr val="22373A"/>
                </a:solidFill>
                <a:latin typeface="Cambria"/>
                <a:cs typeface="Cambria"/>
              </a:rPr>
              <a:t>народов,</a:t>
            </a:r>
            <a:r>
              <a:rPr dirty="0" sz="800" spc="7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800" spc="80">
                <a:solidFill>
                  <a:srgbClr val="22373A"/>
                </a:solidFill>
                <a:latin typeface="Cambria"/>
                <a:cs typeface="Cambria"/>
              </a:rPr>
              <a:t>Москва,</a:t>
            </a:r>
            <a:r>
              <a:rPr dirty="0" sz="800" spc="6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22373A"/>
                </a:solidFill>
                <a:latin typeface="Cambria"/>
                <a:cs typeface="Cambria"/>
              </a:rPr>
              <a:t>Россия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10</a:t>
            </a:fld>
            <a:r>
              <a:rPr dirty="0" spc="25"/>
              <a:t>/10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7664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5"/>
              <a:t>Выводы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1328811"/>
            <a:ext cx="5027930" cy="619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Во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время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выполнения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лабораторной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работы,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я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провел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моделирование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‘модели‘</a:t>
            </a:r>
            <a:r>
              <a:rPr dirty="0" sz="1100" spc="110">
                <a:solidFill>
                  <a:srgbClr val="22373A"/>
                </a:solidFill>
                <a:latin typeface="Cambria"/>
                <a:cs typeface="Cambria"/>
              </a:rPr>
              <a:t> “Накорми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студентов”,</a:t>
            </a:r>
            <a:r>
              <a:rPr dirty="0" sz="1100" spc="11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создал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отчет</a:t>
            </a:r>
            <a:r>
              <a:rPr dirty="0" sz="1100" spc="11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dirty="0" sz="1100" spc="11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граф </a:t>
            </a:r>
            <a:r>
              <a:rPr dirty="0" sz="1100" spc="-229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пространства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состояний.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10</a:t>
            </a:fld>
            <a:r>
              <a:rPr dirty="0" spc="25"/>
              <a:t>/10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1855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0"/>
              <a:t>Цель</a:t>
            </a:r>
            <a:r>
              <a:rPr dirty="0" spc="95"/>
              <a:t> </a:t>
            </a:r>
            <a:r>
              <a:rPr dirty="0" spc="135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33451" y="883587"/>
            <a:ext cx="4950460" cy="1510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034" marR="135255">
              <a:lnSpc>
                <a:spcPct val="118000"/>
              </a:lnSpc>
              <a:spcBef>
                <a:spcPts val="100"/>
              </a:spcBef>
            </a:pP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Рассмотрим пример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студентов, 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обедающих пирогами.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Голодный </a:t>
            </a:r>
            <a:r>
              <a:rPr dirty="0" sz="1100" spc="-229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студент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становится </a:t>
            </a:r>
            <a:r>
              <a:rPr dirty="0" sz="1100" spc="70">
                <a:solidFill>
                  <a:srgbClr val="22373A"/>
                </a:solidFill>
                <a:latin typeface="Cambria"/>
                <a:cs typeface="Cambria"/>
              </a:rPr>
              <a:t>сытым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после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того,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как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съедает 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пирог. Таким </a:t>
            </a:r>
            <a:r>
              <a:rPr dirty="0" sz="1100" spc="-229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образом,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имеем:</a:t>
            </a:r>
            <a:endParaRPr sz="1100">
              <a:latin typeface="Cambria"/>
              <a:cs typeface="Cambria"/>
            </a:endParaRPr>
          </a:p>
          <a:p>
            <a:pPr marL="125730" indent="-113664">
              <a:lnSpc>
                <a:spcPct val="100000"/>
              </a:lnSpc>
              <a:spcBef>
                <a:spcPts val="1020"/>
              </a:spcBef>
              <a:buChar char="–"/>
              <a:tabLst>
                <a:tab pos="126364" algn="l"/>
              </a:tabLst>
            </a:pPr>
            <a:r>
              <a:rPr dirty="0" sz="1100" spc="70">
                <a:solidFill>
                  <a:srgbClr val="22373A"/>
                </a:solidFill>
                <a:latin typeface="Cambria"/>
                <a:cs typeface="Cambria"/>
              </a:rPr>
              <a:t>два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типа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фишек: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«пироги»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«студенты»;</a:t>
            </a:r>
            <a:endParaRPr sz="1100">
              <a:latin typeface="Cambria"/>
              <a:cs typeface="Cambria"/>
            </a:endParaRPr>
          </a:p>
          <a:p>
            <a:pPr marL="125730" indent="-113664">
              <a:lnSpc>
                <a:spcPct val="100000"/>
              </a:lnSpc>
              <a:spcBef>
                <a:spcPts val="1015"/>
              </a:spcBef>
              <a:buChar char="–"/>
              <a:tabLst>
                <a:tab pos="126364" algn="l"/>
              </a:tabLst>
            </a:pPr>
            <a:r>
              <a:rPr dirty="0" sz="1100" spc="65">
                <a:solidFill>
                  <a:srgbClr val="22373A"/>
                </a:solidFill>
                <a:latin typeface="Cambria"/>
                <a:cs typeface="Cambria"/>
              </a:rPr>
              <a:t>три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позиции: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«голодный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студент»,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110">
                <a:solidFill>
                  <a:srgbClr val="22373A"/>
                </a:solidFill>
                <a:latin typeface="Cambria"/>
                <a:cs typeface="Cambria"/>
              </a:rPr>
              <a:t>«пирожки»,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«сытый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студент»;</a:t>
            </a:r>
            <a:endParaRPr sz="1100">
              <a:latin typeface="Cambria"/>
              <a:cs typeface="Cambria"/>
            </a:endParaRPr>
          </a:p>
          <a:p>
            <a:pPr marL="125730" indent="-113664">
              <a:lnSpc>
                <a:spcPct val="100000"/>
              </a:lnSpc>
              <a:spcBef>
                <a:spcPts val="1015"/>
              </a:spcBef>
              <a:buChar char="–"/>
              <a:tabLst>
                <a:tab pos="126364" algn="l"/>
              </a:tabLst>
            </a:pPr>
            <a:r>
              <a:rPr dirty="0" sz="1100" spc="70">
                <a:solidFill>
                  <a:srgbClr val="22373A"/>
                </a:solidFill>
                <a:latin typeface="Cambria"/>
                <a:cs typeface="Cambria"/>
              </a:rPr>
              <a:t>один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переход: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«съесть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пирожок».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10</a:t>
            </a:fld>
            <a:r>
              <a:rPr dirty="0" spc="25"/>
              <a:t>/10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45" b="1">
                <a:solidFill>
                  <a:srgbClr val="F9F9F9"/>
                </a:solidFill>
                <a:latin typeface="Cambria"/>
                <a:cs typeface="Cambria"/>
              </a:rPr>
              <a:t>Выполнение</a:t>
            </a:r>
            <a:r>
              <a:rPr dirty="0" sz="1200" spc="135" b="1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dirty="0" sz="1200" spc="120" b="1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dirty="0" sz="1200" spc="135" b="1">
                <a:solidFill>
                  <a:srgbClr val="F9F9F9"/>
                </a:solidFill>
                <a:latin typeface="Cambria"/>
                <a:cs typeface="Cambria"/>
              </a:rPr>
              <a:t> 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39" y="0"/>
                  </a:lnTo>
                  <a:lnTo>
                    <a:pt x="17280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22935" y="663623"/>
            <a:ext cx="468630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dirty="0" sz="1100" spc="3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Рисуем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граф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сети.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114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0">
                <a:solidFill>
                  <a:srgbClr val="22373A"/>
                </a:solidFill>
                <a:latin typeface="Cambria"/>
                <a:cs typeface="Cambria"/>
              </a:rPr>
              <a:t>этого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125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помощью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контекстного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меню </a:t>
            </a:r>
            <a:r>
              <a:rPr dirty="0" sz="1100" spc="-229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создаём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новую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сеть,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добавляем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позиции,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переход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дуги: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998" y="1186750"/>
            <a:ext cx="1511998" cy="10630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2740" y="2321310"/>
            <a:ext cx="32550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b="1">
                <a:solidFill>
                  <a:srgbClr val="22373A"/>
                </a:solidFill>
                <a:latin typeface="Cambria"/>
                <a:cs typeface="Cambria"/>
              </a:rPr>
              <a:t>Рис.</a:t>
            </a:r>
            <a:r>
              <a:rPr dirty="0" sz="1000" spc="125" b="1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90" b="1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dirty="0" sz="1000" spc="125" b="1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100">
                <a:solidFill>
                  <a:srgbClr val="22373A"/>
                </a:solidFill>
                <a:latin typeface="Cambria"/>
                <a:cs typeface="Cambria"/>
              </a:rPr>
              <a:t>Граф</a:t>
            </a:r>
            <a:r>
              <a:rPr dirty="0" sz="10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80">
                <a:solidFill>
                  <a:srgbClr val="22373A"/>
                </a:solidFill>
                <a:latin typeface="Cambria"/>
                <a:cs typeface="Cambria"/>
              </a:rPr>
              <a:t>сети</a:t>
            </a:r>
            <a:r>
              <a:rPr dirty="0" sz="10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75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dirty="0" sz="1000" spc="100">
                <a:solidFill>
                  <a:srgbClr val="22373A"/>
                </a:solidFill>
                <a:latin typeface="Cambria"/>
                <a:cs typeface="Cambria"/>
              </a:rPr>
              <a:t> “Накорми</a:t>
            </a:r>
            <a:r>
              <a:rPr dirty="0" sz="10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75">
                <a:solidFill>
                  <a:srgbClr val="22373A"/>
                </a:solidFill>
                <a:latin typeface="Cambria"/>
                <a:cs typeface="Cambria"/>
              </a:rPr>
              <a:t>студентов”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10</a:t>
            </a:fld>
            <a:r>
              <a:rPr dirty="0" spc="25"/>
              <a:t>/10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5"/>
              <a:t>Выполнение</a:t>
            </a:r>
            <a:r>
              <a:rPr dirty="0" spc="135"/>
              <a:t> </a:t>
            </a:r>
            <a:r>
              <a:rPr dirty="0" spc="120"/>
              <a:t>лабораторной</a:t>
            </a:r>
            <a:r>
              <a:rPr dirty="0" spc="135"/>
              <a:t> 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0425" y="591896"/>
            <a:ext cx="1411177" cy="16409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2933" y="1086800"/>
            <a:ext cx="5150485" cy="139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4058285" indent="-180340">
              <a:lnSpc>
                <a:spcPct val="118000"/>
              </a:lnSpc>
              <a:spcBef>
                <a:spcPts val="100"/>
              </a:spcBef>
            </a:pP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2.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Зададим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 декларации </a:t>
            </a:r>
            <a:r>
              <a:rPr dirty="0" sz="1100" spc="-229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модель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110">
                <a:solidFill>
                  <a:srgbClr val="22373A"/>
                </a:solidFill>
                <a:latin typeface="Cambria"/>
                <a:cs typeface="Cambria"/>
              </a:rPr>
              <a:t>“Накорми</a:t>
            </a:r>
            <a:endParaRPr sz="1100">
              <a:latin typeface="Cambria"/>
              <a:cs typeface="Cambria"/>
            </a:endParaRPr>
          </a:p>
          <a:p>
            <a:pPr marL="213995">
              <a:lnSpc>
                <a:spcPct val="100000"/>
              </a:lnSpc>
              <a:spcBef>
                <a:spcPts val="240"/>
              </a:spcBef>
            </a:pP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студентов”.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mbria"/>
              <a:cs typeface="Cambria"/>
            </a:endParaRPr>
          </a:p>
          <a:p>
            <a:pPr marL="1768475">
              <a:lnSpc>
                <a:spcPct val="100000"/>
              </a:lnSpc>
            </a:pPr>
            <a:r>
              <a:rPr dirty="0" sz="1000" spc="120" b="1">
                <a:solidFill>
                  <a:srgbClr val="22373A"/>
                </a:solidFill>
                <a:latin typeface="Cambria"/>
                <a:cs typeface="Cambria"/>
              </a:rPr>
              <a:t>Рис.</a:t>
            </a:r>
            <a:r>
              <a:rPr dirty="0" sz="1000" spc="125" b="1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90" b="1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dirty="0" sz="1000" spc="125" b="1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90">
                <a:solidFill>
                  <a:srgbClr val="22373A"/>
                </a:solidFill>
                <a:latin typeface="Cambria"/>
                <a:cs typeface="Cambria"/>
              </a:rPr>
              <a:t>Декларации</a:t>
            </a:r>
            <a:r>
              <a:rPr dirty="0" sz="1000" spc="10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75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dirty="0" sz="10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100">
                <a:solidFill>
                  <a:srgbClr val="22373A"/>
                </a:solidFill>
                <a:latin typeface="Cambria"/>
                <a:cs typeface="Cambria"/>
              </a:rPr>
              <a:t>“Накорми </a:t>
            </a:r>
            <a:r>
              <a:rPr dirty="0" sz="1000" spc="75">
                <a:solidFill>
                  <a:srgbClr val="22373A"/>
                </a:solidFill>
                <a:latin typeface="Cambria"/>
                <a:cs typeface="Cambria"/>
              </a:rPr>
              <a:t>студентов”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10</a:t>
            </a:fld>
            <a:r>
              <a:rPr dirty="0" spc="25"/>
              <a:t>/10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5"/>
              <a:t>Выполнение</a:t>
            </a:r>
            <a:r>
              <a:rPr dirty="0" spc="135"/>
              <a:t> </a:t>
            </a:r>
            <a:r>
              <a:rPr dirty="0" spc="120"/>
              <a:t>лабораторной</a:t>
            </a:r>
            <a:r>
              <a:rPr dirty="0" spc="135"/>
              <a:t> 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2933" y="889911"/>
            <a:ext cx="2437130" cy="1410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3.</a:t>
            </a:r>
            <a:r>
              <a:rPr dirty="0" sz="1100" spc="28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Запустив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получим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результат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>
                <a:solidFill>
                  <a:srgbClr val="22373A"/>
                </a:solidFill>
                <a:latin typeface="Cambria"/>
                <a:cs typeface="Cambria"/>
              </a:rPr>
              <a:t>- </a:t>
            </a:r>
            <a:r>
              <a:rPr dirty="0" sz="1100" spc="-22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наши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0">
                <a:solidFill>
                  <a:srgbClr val="22373A"/>
                </a:solidFill>
                <a:latin typeface="Cambria"/>
                <a:cs typeface="Cambria"/>
              </a:rPr>
              <a:t>голодные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0">
                <a:solidFill>
                  <a:srgbClr val="22373A"/>
                </a:solidFill>
                <a:latin typeface="Cambria"/>
                <a:cs typeface="Cambria"/>
              </a:rPr>
              <a:t>студенты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поели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стали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сытыми,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110">
                <a:solidFill>
                  <a:srgbClr val="22373A"/>
                </a:solidFill>
                <a:latin typeface="Cambria"/>
                <a:cs typeface="Cambria"/>
              </a:rPr>
              <a:t>а </a:t>
            </a:r>
            <a:r>
              <a:rPr dirty="0" sz="1100" spc="114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количество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пирожков</a:t>
            </a:r>
            <a:endParaRPr sz="1100">
              <a:latin typeface="Cambria"/>
              <a:cs typeface="Cambria"/>
            </a:endParaRPr>
          </a:p>
          <a:p>
            <a:pPr marL="213995" marR="367030">
              <a:lnSpc>
                <a:spcPct val="118000"/>
              </a:lnSpc>
            </a:pP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уменьшилось. </a:t>
            </a:r>
            <a:r>
              <a:rPr dirty="0" sz="1100" spc="145">
                <a:solidFill>
                  <a:srgbClr val="22373A"/>
                </a:solidFill>
                <a:latin typeface="Cambria"/>
                <a:cs typeface="Cambria"/>
              </a:rPr>
              <a:t>Можем </a:t>
            </a:r>
            <a:r>
              <a:rPr dirty="0" sz="1100" spc="15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просмотреть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отчет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0">
                <a:solidFill>
                  <a:srgbClr val="22373A"/>
                </a:solidFill>
                <a:latin typeface="Cambria"/>
                <a:cs typeface="Cambria"/>
              </a:rPr>
              <a:t>о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пространстве</a:t>
            </a:r>
            <a:r>
              <a:rPr dirty="0" sz="1100" spc="1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состояний.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10</a:t>
            </a:fld>
            <a:r>
              <a:rPr dirty="0" spc="25"/>
              <a:t>/10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87294" y="645239"/>
            <a:ext cx="896619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State</a:t>
            </a:r>
            <a:r>
              <a:rPr dirty="0" sz="1000" spc="-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Space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5624" y="803017"/>
            <a:ext cx="737870" cy="61912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645795" algn="l"/>
              </a:tabLst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Nodes: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645795" algn="l"/>
              </a:tabLst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Arcs: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645795" algn="l"/>
              </a:tabLst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Secs: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5624" y="1436779"/>
            <a:ext cx="97536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Status:</a:t>
            </a:r>
            <a:r>
              <a:rPr dirty="0" sz="1000" spc="-4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Full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7294" y="1792462"/>
            <a:ext cx="896619" cy="8172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0815" marR="5080" indent="-158750">
              <a:lnSpc>
                <a:spcPct val="129800"/>
              </a:lnSpc>
              <a:spcBef>
                <a:spcPts val="90"/>
              </a:spcBef>
              <a:tabLst>
                <a:tab pos="803910" algn="l"/>
              </a:tabLst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Scc Graph </a:t>
            </a:r>
            <a:r>
              <a:rPr dirty="0" sz="100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Nodes:</a:t>
            </a:r>
            <a:r>
              <a:rPr dirty="0" sz="100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360"/>
              </a:spcBef>
              <a:tabLst>
                <a:tab pos="803910" algn="l"/>
              </a:tabLst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Arcs: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359"/>
              </a:spcBef>
              <a:tabLst>
                <a:tab pos="803910" algn="l"/>
              </a:tabLst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Secs: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5"/>
              <a:t>Выполнение</a:t>
            </a:r>
            <a:r>
              <a:rPr dirty="0" spc="135"/>
              <a:t> </a:t>
            </a:r>
            <a:r>
              <a:rPr dirty="0" spc="120"/>
              <a:t>лабораторной</a:t>
            </a:r>
            <a:r>
              <a:rPr dirty="0" spc="135"/>
              <a:t> 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783549"/>
            <a:ext cx="4866640" cy="915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01930">
              <a:lnSpc>
                <a:spcPct val="118000"/>
              </a:lnSpc>
              <a:spcBef>
                <a:spcPts val="100"/>
              </a:spcBef>
            </a:pP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4.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125">
                <a:solidFill>
                  <a:srgbClr val="22373A"/>
                </a:solidFill>
                <a:latin typeface="Cambria"/>
                <a:cs typeface="Cambria"/>
              </a:rPr>
              <a:t>В </a:t>
            </a:r>
            <a:r>
              <a:rPr dirty="0" sz="1100" spc="70">
                <a:solidFill>
                  <a:srgbClr val="22373A"/>
                </a:solidFill>
                <a:latin typeface="Cambria"/>
                <a:cs typeface="Cambria"/>
              </a:rPr>
              <a:t>том </a:t>
            </a:r>
            <a:r>
              <a:rPr dirty="0" sz="1100" spc="160">
                <a:solidFill>
                  <a:srgbClr val="22373A"/>
                </a:solidFill>
                <a:latin typeface="Cambria"/>
                <a:cs typeface="Cambria"/>
              </a:rPr>
              <a:t>же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файле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статистки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мы </a:t>
            </a:r>
            <a:r>
              <a:rPr dirty="0" sz="1100" spc="120">
                <a:solidFill>
                  <a:srgbClr val="22373A"/>
                </a:solidFill>
                <a:latin typeface="Cambria"/>
                <a:cs typeface="Cambria"/>
              </a:rPr>
              <a:t>можем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найти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максимальные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и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 минимальные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состояния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наших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0">
                <a:solidFill>
                  <a:srgbClr val="22373A"/>
                </a:solidFill>
                <a:latin typeface="Cambria"/>
                <a:cs typeface="Cambria"/>
              </a:rPr>
              <a:t>мультисетов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75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dirty="0" sz="1100" spc="10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65">
                <a:solidFill>
                  <a:srgbClr val="22373A"/>
                </a:solidFill>
                <a:latin typeface="Cambria"/>
                <a:cs typeface="Cambria"/>
              </a:rPr>
              <a:t>отдельных </a:t>
            </a:r>
            <a:r>
              <a:rPr dirty="0" sz="1100" spc="-22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значений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Best</a:t>
            </a:r>
            <a:r>
              <a:rPr dirty="0" sz="100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Integer</a:t>
            </a:r>
            <a:r>
              <a:rPr dirty="0" sz="100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Bounds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10</a:t>
            </a:fld>
            <a:r>
              <a:rPr dirty="0" spc="25"/>
              <a:t>/10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4077" y="1734837"/>
          <a:ext cx="4417695" cy="74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0375"/>
                <a:gridCol w="751839"/>
                <a:gridCol w="664845"/>
              </a:tblGrid>
              <a:tr h="175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60"/>
                        </a:lnSpc>
                      </a:pPr>
                      <a:r>
                        <a:rPr dirty="0" sz="1000" spc="2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Upper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160"/>
                        </a:lnSpc>
                      </a:pPr>
                      <a:r>
                        <a:rPr dirty="0" sz="1000" spc="2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Lower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9F9F9"/>
                    </a:solidFill>
                  </a:tcPr>
                </a:tc>
              </a:tr>
              <a:tr h="1978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2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nakormi_studenta'food</a:t>
                      </a:r>
                      <a:r>
                        <a:rPr dirty="0" sz="1000" spc="-5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2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solidFill>
                      <a:srgbClr val="F9F9F9"/>
                    </a:solidFill>
                  </a:tcPr>
                </a:tc>
              </a:tr>
              <a:tr h="1978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2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nakormi_studenta'hungry_student</a:t>
                      </a:r>
                      <a:r>
                        <a:rPr dirty="0" sz="1000" spc="15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2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solidFill>
                      <a:srgbClr val="F9F9F9"/>
                    </a:solidFill>
                  </a:tcPr>
                </a:tc>
              </a:tr>
              <a:tr h="175478">
                <a:tc>
                  <a:txBody>
                    <a:bodyPr/>
                    <a:lstStyle/>
                    <a:p>
                      <a:pPr marL="31750">
                        <a:lnSpc>
                          <a:spcPts val="1145"/>
                        </a:lnSpc>
                        <a:spcBef>
                          <a:spcPts val="135"/>
                        </a:spcBef>
                      </a:pPr>
                      <a:r>
                        <a:rPr dirty="0" sz="1000" spc="2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nakormi_studenta'satisfied_student</a:t>
                      </a:r>
                      <a:r>
                        <a:rPr dirty="0" sz="1000" spc="25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2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145"/>
                        </a:lnSpc>
                        <a:spcBef>
                          <a:spcPts val="135"/>
                        </a:spcBef>
                      </a:pPr>
                      <a:r>
                        <a:rPr dirty="0" sz="100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145"/>
                        </a:lnSpc>
                        <a:spcBef>
                          <a:spcPts val="135"/>
                        </a:spcBef>
                      </a:pPr>
                      <a:r>
                        <a:rPr dirty="0" sz="1000">
                          <a:solidFill>
                            <a:srgbClr val="22373A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5"/>
              <a:t>Выполнение</a:t>
            </a:r>
            <a:r>
              <a:rPr dirty="0" spc="135"/>
              <a:t> </a:t>
            </a:r>
            <a:r>
              <a:rPr dirty="0" spc="120"/>
              <a:t>лабораторной</a:t>
            </a:r>
            <a:r>
              <a:rPr dirty="0" spc="135"/>
              <a:t> 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34" y="0"/>
                  </a:lnTo>
                  <a:lnTo>
                    <a:pt x="40320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1227375"/>
            <a:ext cx="3271520" cy="8172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08305" marR="1033780" indent="-396240">
              <a:lnSpc>
                <a:spcPct val="129800"/>
              </a:lnSpc>
              <a:spcBef>
                <a:spcPts val="90"/>
              </a:spcBef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Best Upper Multi-set Bounds </a:t>
            </a:r>
            <a:r>
              <a:rPr dirty="0" sz="100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nakormi_studenta'food</a:t>
            </a:r>
            <a:r>
              <a:rPr dirty="0" sz="1000" spc="-1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  <a:spcBef>
                <a:spcPts val="360"/>
              </a:spcBef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nakormi_studenta'hungry_student</a:t>
            </a:r>
            <a:r>
              <a:rPr dirty="0" sz="1000" spc="1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  <a:spcBef>
                <a:spcPts val="359"/>
              </a:spcBef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nakormi_studenta'satisfied_student</a:t>
            </a:r>
            <a:r>
              <a:rPr dirty="0" sz="100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10</a:t>
            </a:fld>
            <a:r>
              <a:rPr dirty="0" spc="25"/>
              <a:t>/10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0475" y="1425241"/>
            <a:ext cx="738505" cy="619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90"/>
              </a:spcBef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5`pasty </a:t>
            </a:r>
            <a:r>
              <a:rPr dirty="0" sz="100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3`student  3`student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31521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5"/>
              <a:t>Выполнение</a:t>
            </a:r>
            <a:r>
              <a:rPr dirty="0" spc="135"/>
              <a:t> </a:t>
            </a:r>
            <a:r>
              <a:rPr dirty="0" spc="120"/>
              <a:t>лабораторной</a:t>
            </a:r>
            <a:r>
              <a:rPr dirty="0" spc="135"/>
              <a:t> 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1227375"/>
            <a:ext cx="3271520" cy="8172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08305" marR="1033780" indent="-396240">
              <a:lnSpc>
                <a:spcPct val="129800"/>
              </a:lnSpc>
              <a:spcBef>
                <a:spcPts val="90"/>
              </a:spcBef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Best Lower Multi-set Bounds </a:t>
            </a:r>
            <a:r>
              <a:rPr dirty="0" sz="100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nakormi_studenta'food</a:t>
            </a:r>
            <a:r>
              <a:rPr dirty="0" sz="1000" spc="-1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  <a:spcBef>
                <a:spcPts val="360"/>
              </a:spcBef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nakormi_studenta'hungry_student</a:t>
            </a:r>
            <a:r>
              <a:rPr dirty="0" sz="1000" spc="1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  <a:spcBef>
                <a:spcPts val="359"/>
              </a:spcBef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nakormi_studenta'satisfied_student</a:t>
            </a:r>
            <a:r>
              <a:rPr dirty="0" sz="100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10</a:t>
            </a:fld>
            <a:r>
              <a:rPr dirty="0" spc="25"/>
              <a:t>/10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0475" y="1425241"/>
            <a:ext cx="579755" cy="619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90"/>
              </a:spcBef>
            </a:pP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2`pasty 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empty </a:t>
            </a:r>
            <a:r>
              <a:rPr dirty="0" sz="1000" spc="25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Courier New"/>
                <a:cs typeface="Courier New"/>
              </a:rPr>
              <a:t>empty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31521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45" b="1">
                <a:solidFill>
                  <a:srgbClr val="F9F9F9"/>
                </a:solidFill>
                <a:latin typeface="Cambria"/>
                <a:cs typeface="Cambria"/>
              </a:rPr>
              <a:t>Выполнение</a:t>
            </a:r>
            <a:r>
              <a:rPr dirty="0" sz="1200" spc="135" b="1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dirty="0" sz="1200" spc="120" b="1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dirty="0" sz="1200" spc="135" b="1">
                <a:solidFill>
                  <a:srgbClr val="F9F9F9"/>
                </a:solidFill>
                <a:latin typeface="Cambria"/>
                <a:cs typeface="Cambria"/>
              </a:rPr>
              <a:t> работы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5184140" cy="5080"/>
            </a:xfrm>
            <a:custGeom>
              <a:avLst/>
              <a:gdLst/>
              <a:ahLst/>
              <a:cxnLst/>
              <a:rect l="l" t="t" r="r" b="b"/>
              <a:pathLst>
                <a:path w="5184140" h="5079">
                  <a:moveTo>
                    <a:pt x="0" y="5060"/>
                  </a:moveTo>
                  <a:lnTo>
                    <a:pt x="0" y="0"/>
                  </a:lnTo>
                  <a:lnTo>
                    <a:pt x="5184031" y="0"/>
                  </a:lnTo>
                  <a:lnTo>
                    <a:pt x="51840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22935" y="467676"/>
            <a:ext cx="3246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>
                <a:solidFill>
                  <a:srgbClr val="22373A"/>
                </a:solidFill>
                <a:latin typeface="Cambria"/>
                <a:cs typeface="Cambria"/>
              </a:rPr>
              <a:t>5.</a:t>
            </a:r>
            <a:r>
              <a:rPr dirty="0" sz="1100" spc="28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Построим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95">
                <a:solidFill>
                  <a:srgbClr val="22373A"/>
                </a:solidFill>
                <a:latin typeface="Cambria"/>
                <a:cs typeface="Cambria"/>
              </a:rPr>
              <a:t>граф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Cambria"/>
                <a:cs typeface="Cambria"/>
              </a:rPr>
              <a:t>пространства</a:t>
            </a:r>
            <a:r>
              <a:rPr dirty="0" sz="1100" spc="90">
                <a:solidFill>
                  <a:srgbClr val="22373A"/>
                </a:solidFill>
                <a:latin typeface="Cambria"/>
                <a:cs typeface="Cambria"/>
              </a:rPr>
              <a:t> состояний.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021" y="759332"/>
            <a:ext cx="2267980" cy="191795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6102" y="2748843"/>
            <a:ext cx="45281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20" b="1">
                <a:solidFill>
                  <a:srgbClr val="22373A"/>
                </a:solidFill>
                <a:latin typeface="Cambria"/>
                <a:cs typeface="Cambria"/>
              </a:rPr>
              <a:t>Рис.</a:t>
            </a:r>
            <a:r>
              <a:rPr dirty="0" sz="1000" spc="125" b="1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90" b="1">
                <a:solidFill>
                  <a:srgbClr val="22373A"/>
                </a:solidFill>
                <a:latin typeface="Cambria"/>
                <a:cs typeface="Cambria"/>
              </a:rPr>
              <a:t>3:</a:t>
            </a:r>
            <a:r>
              <a:rPr dirty="0" sz="1000" spc="125" b="1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85">
                <a:solidFill>
                  <a:srgbClr val="22373A"/>
                </a:solidFill>
                <a:latin typeface="Cambria"/>
                <a:cs typeface="Cambria"/>
              </a:rPr>
              <a:t>Пространство</a:t>
            </a:r>
            <a:r>
              <a:rPr dirty="0" sz="10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80">
                <a:solidFill>
                  <a:srgbClr val="22373A"/>
                </a:solidFill>
                <a:latin typeface="Cambria"/>
                <a:cs typeface="Cambria"/>
              </a:rPr>
              <a:t>состояний</a:t>
            </a:r>
            <a:r>
              <a:rPr dirty="0" sz="10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75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dirty="0" sz="10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75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dirty="0" sz="10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100">
                <a:solidFill>
                  <a:srgbClr val="22373A"/>
                </a:solidFill>
                <a:latin typeface="Cambria"/>
                <a:cs typeface="Cambria"/>
              </a:rPr>
              <a:t>“Накорми</a:t>
            </a:r>
            <a:r>
              <a:rPr dirty="0" sz="1000" spc="95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dirty="0" sz="1000" spc="75">
                <a:solidFill>
                  <a:srgbClr val="22373A"/>
                </a:solidFill>
                <a:latin typeface="Cambria"/>
                <a:cs typeface="Cambria"/>
              </a:rPr>
              <a:t>студентов”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25"/>
              <a:t>10</a:t>
            </a:fld>
            <a:r>
              <a:rPr dirty="0" spc="25"/>
              <a:t>/10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Тагиев Б. А.</dc:creator>
  <dc:title>Лабораторная работа 9</dc:title>
  <dcterms:created xsi:type="dcterms:W3CDTF">2024-05-24T21:59:27Z</dcterms:created>
  <dcterms:modified xsi:type="dcterms:W3CDTF">2024-05-24T21:59:27Z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2024-05-24T00:00:00Z</vt:filetime>
  </property>
</Properties>
</file>