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2" r:id="rId9"/>
    <p:sldId id="259" r:id="rId10"/>
    <p:sldId id="260" r:id="rId11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53462647" val="982" revOS="4"/>
      <pr:smFileRevision xmlns:pr="smNativeData" dt="1653462647" val="101"/>
      <pr:guideOptions xmlns:pr="smNativeData" dt="165346264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9" d="100"/>
          <a:sy n="99" d="100"/>
        </p:scale>
        <p:origin x="1853" y="21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9" d="100"/>
          <a:sy n="99" d="100"/>
        </p:scale>
        <p:origin x="1853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74A4-EADA-3282-94DF-1CD73A916249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6436-78DA-3292-94DF-8EC72A9162D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7CB4-FADA-328A-94DF-0CDF32916259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05ED-A3DA-32F3-94DF-55A64B916200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123A-74DA-32E4-94DF-82B15C9162D7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2C3B-75DA-32DA-94DF-838F629162D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695E-10DA-329F-94DF-E6CA279162B3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1B1E-50DA-32ED-94DF-A6B8559162F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LQs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48EB-A5DA-32BE-94DF-53EB06916206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05D5-9BDA-32F3-94DF-6DA64B91623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EO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Q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4B6C-22DA-32BD-94DF-D4E805916281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w0L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73EB-A5DA-3285-94DF-53D03D91620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d9a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d9a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3361-2FDA-32C5-94DF-D9907D91628C}" type="datetime1">
              <a:t/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68F1-BFDA-329E-94DF-49CB2691621C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9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6158-16DA-3297-94DF-E0C22F9162B5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W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M/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30E7-A9DA-32C6-94DF-5F937E91620A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1D8C-C2DA-32EB-94DF-34BE53916261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0D2E-60DA-32FB-94DF-96AE439162C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Ph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0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5i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OY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56C6-88DA-32A0-94DF-7EF51891622B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Sm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6BD7-99DA-329D-94DF-6FC82591623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ly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GY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7438C-C2DA-32B5-94DF-34E00D916261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eK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673DB7-F9DA-32CB-94DF-0F9E7391625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7676378-36DA-3295-94DF-C0C02D916295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76756CC-82DA-32A0-94DF-74F51891622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cask.ru/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pacegrad.ru/wiki/sat-phone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hyperlink" Target="http://spacegrad.ru/VSAT/wiki" TargetMode="Externa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egsAADo0AACGFAAAEAAAACYAAAAIAAAAAQAAAAAAAAA="/>
              </a:ext>
            </a:extLst>
          </p:cNvSpPr>
          <p:nvPr>
            <p:ph type="ctrTitle"/>
          </p:nvPr>
        </p:nvSpPr>
        <p:spPr>
          <a:xfrm>
            <a:off x="717550" y="1865630"/>
            <a:ext cx="7772400" cy="1470660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Технологии спутниковой связи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9CAAACxoAAB0wAADTJAAAEAAAACYAAAAIAAAAAQAAAAAAAAA="/>
              </a:ext>
            </a:extLst>
          </p:cNvSpPr>
          <p:nvPr>
            <p:ph type="subTitle" idx="1"/>
          </p:nvPr>
        </p:nvSpPr>
        <p:spPr>
          <a:xfrm>
            <a:off x="1420495" y="4233545"/>
            <a:ext cx="6400800" cy="1752600"/>
          </a:xfrm>
        </p:spPr>
        <p:txBody>
          <a:bodyPr/>
          <a:lstStyle/>
          <a:p>
            <a:pPr>
              <a:defRPr sz="2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Подготовил Мухамедияр Адиль​</a:t>
            </a:r>
          </a:p>
          <a:p>
            <a:pPr>
              <a:defRPr sz="2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Группа: НКНбд-01-20​</a:t>
            </a:r>
          </a:p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2000"/>
              <a:t>Студенческий билет:1032205725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3BAAAcQAAAIc0AAB9CQAAEAAAACYAAAAIAAAAAQAAAAAAAAA="/>
              </a:ext>
            </a:extLst>
          </p:cNvSpPr>
          <p:nvPr>
            <p:ph type="ctrTitle"/>
          </p:nvPr>
        </p:nvSpPr>
        <p:spPr>
          <a:xfrm>
            <a:off x="766445" y="71755"/>
            <a:ext cx="7772400" cy="1470660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Источники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AAAegsAAJ40AACsGgAAEAAAACYAAAAIAAAAAQAAAAAAAAA="/>
              </a:ext>
            </a:extLst>
          </p:cNvSpPr>
          <p:nvPr>
            <p:ph type="subTitle" idx="1"/>
          </p:nvPr>
        </p:nvSpPr>
        <p:spPr>
          <a:xfrm>
            <a:off x="789305" y="1865630"/>
            <a:ext cx="7764145" cy="2470150"/>
          </a:xfrm>
        </p:spPr>
        <p:txBody>
          <a:bodyPr/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1. Интернет ресурс “научная библиотека” URL: </a:t>
            </a:r>
            <a:r>
              <a:rPr u="sng">
                <a:solidFill>
                  <a:schemeClr val="hlink"/>
                </a:solidFill>
                <a:hlinkClick r:id="rId2"/>
              </a:rPr>
              <a:t>https://scask.ru/</a:t>
            </a:r>
            <a:endParaRPr u="sng">
              <a:solidFill>
                <a:schemeClr val="hlink"/>
              </a:solidFill>
              <a:hlinkClick r:id="rId2"/>
            </a:endParaRPr>
          </a:p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2. Становление отечественной спутниковой связи (А. В. Чесноков) </a:t>
            </a:r>
          </a:p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600"/>
              <a:t>3. Состояние и развитие спутниковых систем связи и навигации (А.И.Лазарев, Е.Е.Нечаев)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8GgAAUwEAANo1AAAqGQAAEAAAACYAAAAIAAAAAQAAAAAAAAA="/>
              </a:ext>
            </a:extLst>
          </p:cNvSpPr>
          <p:nvPr>
            <p:ph type="ctrTitle"/>
          </p:nvPr>
        </p:nvSpPr>
        <p:spPr>
          <a:xfrm>
            <a:off x="4305300" y="215265"/>
            <a:ext cx="4448810" cy="3875405"/>
          </a:xfrm>
        </p:spPr>
        <p:txBody>
          <a:bodyPr/>
          <a:lstStyle/>
          <a:p>
            <a:pPr marL="0" marR="0" indent="0" algn="just" defTabSz="44958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Спутниковые охранные комплексы</a:t>
            </a:r>
          </a:p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400"/>
              <a:t>На основе технологии GPS в настоящее время бурными темпами развиваются спутниковые охранные комплексы. В автомобильной индустрии классическая многоуровневая охранная система дополняется каналом связи и системой определения координат автомобиля с помощью, как классических методов радиолокации по радиомаякам (система "Аркан"), так и на основе GPS. Разработаных и внедреных охранных систем достаточно много (Cesar Satellite, Навигатор, Автолокатор, LOJACK и т.д.), но принцип работы, примерно, одинаков.</a:t>
            </a:r>
            <a:endParaRPr sz="1400"/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L46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gEAACwBAADJFQAAAg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190500"/>
            <a:ext cx="3248025" cy="22491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ЗаголовокСлайда2"/>
          <p:cNvSpPr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MA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7RoAAEA4AADvKQAAEAAAACYAAAAIAAAA//////////8="/>
              </a:ext>
            </a:extLst>
          </p:cNvSpPr>
          <p:nvPr/>
        </p:nvSpPr>
        <p:spPr>
          <a:xfrm>
            <a:off x="4018280" y="4377055"/>
            <a:ext cx="5125720" cy="2439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marL="0" marR="0" indent="0" algn="just" defTabSz="44958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Спутниковое телевидение</a:t>
            </a:r>
          </a:p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400"/>
              <a:t>Другая, наиболее известная область применения спутниковых систем - спутниковое телевидение. Вспомните спутниковые тарелки (антенны) уютно расположившиеся на домах вашего города, они так привычно вписались в общий пейзаж города, мы не обращаем на них внимания. Комплект аппаратуры для приема программ с любого спутника состоит из трех основных элементов: антенна, конвертер, ресивер.</a:t>
            </a:r>
            <a:endParaRPr sz="1400"/>
          </a:p>
        </p:txBody>
      </p:sp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gAAAM8bAABHGAAA9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4520565"/>
            <a:ext cx="3803015" cy="21386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YTps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////wIPAABlFwAA/B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2439670"/>
            <a:ext cx="3803650" cy="1946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d9a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LGgAAnwYAANo1AACMIQAAEAAAACYAAAAIAAAA//////////8="/>
              </a:ext>
            </a:extLst>
          </p:cNvSpPr>
          <p:nvPr/>
        </p:nvSpPr>
        <p:spPr>
          <a:xfrm>
            <a:off x="4233545" y="1076325"/>
            <a:ext cx="4520565" cy="4377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Глобальные спутниковые системы связи (ГССС)</a:t>
            </a:r>
          </a:p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400"/>
              <a:t>Примерами ГССС являются системы: </a:t>
            </a:r>
            <a:r>
              <a:rPr sz="1400" b="1" u="sng">
                <a:solidFill>
                  <a:srgbClr val="0000FF"/>
                </a:solidFill>
                <a:hlinkClick r:id="rId2"/>
              </a:rPr>
              <a:t>Globalstar, Inmarsat, Thuraya, Iridium</a:t>
            </a:r>
            <a:r>
              <a:rPr sz="1400"/>
              <a:t>. Первоначально системы предназначались для организации подвижной и стационарной телефонии там, где нет никаких линий связи. В дальнейшем появилась возможность выхода в Интернет, передачи аудио-, видеоинформации и т.д. Системы стали мультисервисными. Обобщенный принцип работы для всех систем: спутник, принимая сигнал абонента транслирует его на ближайшую наземную станцию ​​сопряжения.</a:t>
            </a:r>
            <a:endParaRPr sz="1400"/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lD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Pf///99DwAAd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-5715"/>
            <a:ext cx="2517140" cy="2517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2"/>
          <p:cNvSpPr txBox="1">
            <a:extLst>
              <a:ext uri="smNativeData">
                <pr:smNativeData xmlns:pr="smNativeData" val="SMDATA_13_d9a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wA4AALYJAACoEQAAEAAAACYAAAAIAAAA//////////8="/>
              </a:ext>
            </a:extLst>
          </p:cNvSpPr>
          <p:nvPr/>
        </p:nvSpPr>
        <p:spPr>
          <a:xfrm>
            <a:off x="358775" y="2397760"/>
            <a:ext cx="121983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Globalstar</a:t>
            </a:r>
          </a:p>
        </p:txBody>
      </p:sp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lD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wwAAKYCAACaGQAA1Q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018665" y="430530"/>
            <a:ext cx="2143125" cy="2143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Текстовое поле3"/>
          <p:cNvSpPr txBox="1">
            <a:extLst>
              <a:ext uri="smNativeData">
                <pr:smNativeData xmlns:pr="smNativeData" val="SMDATA_13_d9a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CDwAA5A8AAIMWAADMEgAAEAAAACYAAAAIAAAA//////////8="/>
              </a:ext>
            </a:extLst>
          </p:cNvSpPr>
          <p:nvPr/>
        </p:nvSpPr>
        <p:spPr>
          <a:xfrm>
            <a:off x="2439670" y="2583180"/>
            <a:ext cx="121983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Inmarsat</a:t>
            </a:r>
          </a:p>
        </p:txBody>
      </p:sp>
      <p:pic>
        <p:nvPicPr>
          <p:cNvPr id="7" name="Изображение3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QAAAK0VAABcDAAAVx8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9215" y="3523615"/>
            <a:ext cx="1939925" cy="1570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Текстовое поле4"/>
          <p:cNvSpPr txBox="1">
            <a:extLst>
              <a:ext uri="smNativeData">
                <pr:smNativeData xmlns:pr="smNativeData" val="SMDATA_13_d9a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hh8AAAkLAABuIgAAEAAAACYAAAAIAAAA//////////8="/>
              </a:ext>
            </a:extLst>
          </p:cNvSpPr>
          <p:nvPr/>
        </p:nvSpPr>
        <p:spPr>
          <a:xfrm>
            <a:off x="574040" y="5124450"/>
            <a:ext cx="121983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Thuraya</a:t>
            </a:r>
          </a:p>
        </p:txBody>
      </p:sp>
      <p:pic>
        <p:nvPicPr>
          <p:cNvPr id="9" name="Изображение4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QsAAL0UAACaGQAAbiI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936115" y="3371215"/>
            <a:ext cx="2225675" cy="2225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Текстовое поле5"/>
          <p:cNvSpPr txBox="1">
            <a:extLst>
              <a:ext uri="smNativeData">
                <pr:smNativeData xmlns:pr="smNativeData" val="SMDATA_13_d9a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VEAAADiMAANYXAAD2JQAAEAAAACYAAAAIAAAA//////////8="/>
              </a:ext>
            </a:extLst>
          </p:cNvSpPr>
          <p:nvPr/>
        </p:nvSpPr>
        <p:spPr>
          <a:xfrm>
            <a:off x="2654935" y="5698490"/>
            <a:ext cx="121983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Iridium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EHgAAxAEAAEA4AAA3EQAAEAAAACYAAAAIAAAAAQAAAAAAAAA="/>
              </a:ext>
            </a:extLst>
          </p:cNvSpPr>
          <p:nvPr>
            <p:ph type="subTitle" idx="1"/>
          </p:nvPr>
        </p:nvSpPr>
        <p:spPr>
          <a:xfrm>
            <a:off x="4879340" y="287020"/>
            <a:ext cx="4264660" cy="2511425"/>
          </a:xfrm>
        </p:spPr>
        <p:txBody>
          <a:bodyPr/>
          <a:lstStyle/>
          <a:p>
            <a:pPr marL="0" marR="0" indent="0" algn="just" defTabSz="9144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Глобальная система определения координат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400"/>
              <a:t>Одним из самых ярких примеров использования спутниковых технологий является глобальная система определения координат. Система позволяет с высокой степенью точности (до нескольких сантиметров) определять местоположение объекта (широту, долготу и висоту над уровнем моря), направление и скорость его движения.</a:t>
            </a:r>
            <a:endParaRPr sz="1400"/>
          </a:p>
          <a:p>
            <a:pPr marL="0" marR="0" indent="0" algn="just" defTabSz="9144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2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/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d9a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AAAAADQHQAANx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6320" cy="27984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val="SMDATA_13_d9aN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NxEAAEA4AAAwKgAAEAAAACYAAAAIAAAA//////////8="/>
              </a:ext>
            </a:extLst>
          </p:cNvSpPr>
          <p:nvPr/>
        </p:nvSpPr>
        <p:spPr>
          <a:xfrm>
            <a:off x="0" y="2798445"/>
            <a:ext cx="9144000" cy="4059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9144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Система VSAT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 настоящее время одной из спутниковых систем, активно развивающейся, является система VSAT (</a:t>
            </a:r>
            <a:r>
              <a:rPr b="1" u="sng">
                <a:solidFill>
                  <a:srgbClr val="0000FF"/>
                </a:solidFill>
                <a:hlinkClick r:id="rId3"/>
              </a:rPr>
              <a:t>Very Small Aperture Terminal</a:t>
            </a:r>
            <a:r>
              <a:t>). На основе данного вида оборудования можно построить полноценные мультисервисные сети для предоставления таких услуг как: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доступ в Интернет;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телефонная связь;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объединения локальных сетей территориально разделенных пользователей;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резервирование существующих каналов связи;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сбор данных, диспетчерское управление и удаленный мониторинг производственных процессов (SCADA);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организация аудио-, видеоконференций;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спутниковое телевидение и многое другое.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Эта система находит применение в работе банковских и финансовых организаций, сетей розничной и оптовой торговли, промышленных предприятий и частных лиц. Преимущества сети спутниковой связи на базе VSAT: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быстрое развертывание сети,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высокое качество связи,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простота реконфигурации,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t>надежность,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400">
                <a:latin typeface="Wingdings" pitchFamily="0" charset="2"/>
                <a:ea typeface="Times New Roman" pitchFamily="1" charset="-52"/>
                <a:cs typeface="Times New Roman" pitchFamily="1" charset="-52"/>
              </a:rPr>
              <a:t>	</a:t>
            </a:r>
            <a:r>
              <a:rPr sz="1400"/>
              <a:t>простое перемещение абонентских терминалов.</a:t>
            </a:r>
            <a:endParaRPr sz="14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just" defTabSz="9144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2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d9a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tglny</cp:lastModifiedBy>
  <cp:revision>0</cp:revision>
  <dcterms:created xsi:type="dcterms:W3CDTF">2022-05-21T09:20:33Z</dcterms:created>
  <dcterms:modified xsi:type="dcterms:W3CDTF">2022-05-25T07:10:47Z</dcterms:modified>
</cp:coreProperties>
</file>