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9"/>
  </p:notesMasterIdLst>
  <p:sldIdLst>
    <p:sldId id="257" r:id="rId5"/>
    <p:sldId id="412" r:id="rId6"/>
    <p:sldId id="420" r:id="rId7"/>
    <p:sldId id="421" r:id="rId8"/>
    <p:sldId id="413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5" r:id="rId18"/>
    <p:sldId id="434" r:id="rId19"/>
    <p:sldId id="436" r:id="rId20"/>
    <p:sldId id="540" r:id="rId21"/>
    <p:sldId id="546" r:id="rId22"/>
    <p:sldId id="438" r:id="rId23"/>
    <p:sldId id="439" r:id="rId24"/>
    <p:sldId id="631" r:id="rId25"/>
    <p:sldId id="440" r:id="rId26"/>
    <p:sldId id="441" r:id="rId27"/>
    <p:sldId id="555" r:id="rId28"/>
    <p:sldId id="556" r:id="rId29"/>
    <p:sldId id="640" r:id="rId30"/>
    <p:sldId id="414" r:id="rId31"/>
    <p:sldId id="444" r:id="rId32"/>
    <p:sldId id="445" r:id="rId33"/>
    <p:sldId id="542" r:id="rId34"/>
    <p:sldId id="557" r:id="rId35"/>
    <p:sldId id="543" r:id="rId36"/>
    <p:sldId id="437" r:id="rId37"/>
    <p:sldId id="558" r:id="rId38"/>
    <p:sldId id="559" r:id="rId39"/>
    <p:sldId id="450" r:id="rId40"/>
    <p:sldId id="451" r:id="rId41"/>
    <p:sldId id="630" r:id="rId42"/>
    <p:sldId id="452" r:id="rId43"/>
    <p:sldId id="561" r:id="rId44"/>
    <p:sldId id="509" r:id="rId45"/>
    <p:sldId id="510" r:id="rId46"/>
    <p:sldId id="634" r:id="rId47"/>
    <p:sldId id="641" r:id="rId48"/>
    <p:sldId id="642" r:id="rId49"/>
    <p:sldId id="646" r:id="rId50"/>
    <p:sldId id="645" r:id="rId51"/>
    <p:sldId id="353" r:id="rId52"/>
    <p:sldId id="648" r:id="rId53"/>
    <p:sldId id="393" r:id="rId54"/>
    <p:sldId id="643" r:id="rId55"/>
    <p:sldId id="415" r:id="rId56"/>
    <p:sldId id="453" r:id="rId57"/>
    <p:sldId id="455" r:id="rId58"/>
    <p:sldId id="396" r:id="rId59"/>
    <p:sldId id="456" r:id="rId60"/>
    <p:sldId id="458" r:id="rId61"/>
    <p:sldId id="457" r:id="rId62"/>
    <p:sldId id="547" r:id="rId63"/>
    <p:sldId id="548" r:id="rId64"/>
    <p:sldId id="511" r:id="rId65"/>
    <p:sldId id="625" r:id="rId66"/>
    <p:sldId id="512" r:id="rId67"/>
    <p:sldId id="459" r:id="rId68"/>
    <p:sldId id="626" r:id="rId69"/>
    <p:sldId id="627" r:id="rId70"/>
    <p:sldId id="411" r:id="rId71"/>
    <p:sldId id="513" r:id="rId72"/>
    <p:sldId id="514" r:id="rId73"/>
    <p:sldId id="515" r:id="rId74"/>
    <p:sldId id="562" r:id="rId75"/>
    <p:sldId id="563" r:id="rId76"/>
    <p:sldId id="564" r:id="rId77"/>
    <p:sldId id="565" r:id="rId78"/>
    <p:sldId id="566" r:id="rId79"/>
    <p:sldId id="567" r:id="rId80"/>
    <p:sldId id="568" r:id="rId81"/>
    <p:sldId id="569" r:id="rId82"/>
    <p:sldId id="570" r:id="rId83"/>
    <p:sldId id="571" r:id="rId84"/>
    <p:sldId id="572" r:id="rId85"/>
    <p:sldId id="416" r:id="rId86"/>
    <p:sldId id="463" r:id="rId87"/>
    <p:sldId id="466" r:id="rId88"/>
    <p:sldId id="468" r:id="rId89"/>
    <p:sldId id="464" r:id="rId90"/>
    <p:sldId id="476" r:id="rId91"/>
    <p:sldId id="469" r:id="rId92"/>
    <p:sldId id="470" r:id="rId93"/>
    <p:sldId id="573" r:id="rId94"/>
    <p:sldId id="574" r:id="rId95"/>
    <p:sldId id="521" r:id="rId96"/>
    <p:sldId id="581" r:id="rId97"/>
    <p:sldId id="582" r:id="rId98"/>
    <p:sldId id="583" r:id="rId99"/>
    <p:sldId id="584" r:id="rId100"/>
    <p:sldId id="575" r:id="rId101"/>
    <p:sldId id="576" r:id="rId102"/>
    <p:sldId id="578" r:id="rId103"/>
    <p:sldId id="579" r:id="rId104"/>
    <p:sldId id="473" r:id="rId105"/>
    <p:sldId id="550" r:id="rId106"/>
    <p:sldId id="474" r:id="rId107"/>
    <p:sldId id="475" r:id="rId108"/>
    <p:sldId id="523" r:id="rId109"/>
    <p:sldId id="580" r:id="rId110"/>
    <p:sldId id="585" r:id="rId111"/>
    <p:sldId id="586" r:id="rId112"/>
    <p:sldId id="587" r:id="rId113"/>
    <p:sldId id="588" r:id="rId114"/>
    <p:sldId id="615" r:id="rId115"/>
    <p:sldId id="614" r:id="rId116"/>
    <p:sldId id="616" r:id="rId117"/>
    <p:sldId id="618" r:id="rId118"/>
    <p:sldId id="617" r:id="rId119"/>
    <p:sldId id="592" r:id="rId120"/>
    <p:sldId id="593" r:id="rId121"/>
    <p:sldId id="590" r:id="rId122"/>
    <p:sldId id="591" r:id="rId123"/>
    <p:sldId id="596" r:id="rId124"/>
    <p:sldId id="628" r:id="rId125"/>
    <p:sldId id="597" r:id="rId126"/>
    <p:sldId id="598" r:id="rId127"/>
    <p:sldId id="629" r:id="rId128"/>
    <p:sldId id="599" r:id="rId129"/>
    <p:sldId id="600" r:id="rId130"/>
    <p:sldId id="601" r:id="rId131"/>
    <p:sldId id="602" r:id="rId132"/>
    <p:sldId id="603" r:id="rId133"/>
    <p:sldId id="604" r:id="rId134"/>
    <p:sldId id="605" r:id="rId135"/>
    <p:sldId id="619" r:id="rId136"/>
    <p:sldId id="606" r:id="rId137"/>
    <p:sldId id="607" r:id="rId138"/>
    <p:sldId id="621" r:id="rId139"/>
    <p:sldId id="609" r:id="rId140"/>
    <p:sldId id="610" r:id="rId141"/>
    <p:sldId id="611" r:id="rId142"/>
    <p:sldId id="612" r:id="rId143"/>
    <p:sldId id="632" r:id="rId144"/>
    <p:sldId id="623" r:id="rId145"/>
    <p:sldId id="622" r:id="rId146"/>
    <p:sldId id="613" r:id="rId147"/>
    <p:sldId id="309" r:id="rId148"/>
  </p:sldIdLst>
  <p:sldSz cx="9144000" cy="6858000" type="screen4x3"/>
  <p:notesSz cx="6858000" cy="9144000"/>
  <p:custDataLst>
    <p:tags r:id="rId15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FF66"/>
    <a:srgbClr val="0095FF"/>
    <a:srgbClr val="E6E6FF"/>
    <a:srgbClr val="FFFF99"/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A8EC2-F96A-42FE-AF2B-4F1FE028724C}" v="1" dt="2023-03-25T08:08:43.293"/>
    <p1510:client id="{9E2E2B70-CD77-4184-8E02-CB9AD3E80F26}" v="647" dt="2023-03-16T14:36:0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86" autoAdjust="0"/>
  </p:normalViewPr>
  <p:slideViewPr>
    <p:cSldViewPr snapToGrid="0">
      <p:cViewPr>
        <p:scale>
          <a:sx n="100" d="100"/>
          <a:sy n="100" d="100"/>
        </p:scale>
        <p:origin x="9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gs" Target="tags/tag1.xml"/><Relationship Id="rId155" Type="http://schemas.microsoft.com/office/2015/10/relationships/revisionInfo" Target="revisionInfo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tableStyles" Target="tableStyle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B7A204-4C91-41C9-3F84-21E997642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4D9499A-27E3-DF92-F98F-9C65F4DC6B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C8E7C1A4-0C05-E199-8134-4387F808E4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946C747-98A5-7425-9879-A953470B17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E4B6605-6C25-3B83-B528-214CB0A602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7CE1B1D-92DE-6D1D-81CA-9296E6FE5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2C659C-92F1-4094-941C-668E3D1A027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>
            <a:extLst>
              <a:ext uri="{FF2B5EF4-FFF2-40B4-BE49-F238E27FC236}">
                <a16:creationId xmlns:a16="http://schemas.microsoft.com/office/drawing/2014/main" id="{84F3059A-26AD-1FFF-C4D4-9751AC0F6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0E592F-D325-4B72-9FA8-429FD741FBEA}" type="slidenum">
              <a:rPr lang="ru-RU" altLang="ru-RU" b="0"/>
              <a:pPr eaLnBrk="1" hangingPunct="1"/>
              <a:t>48</a:t>
            </a:fld>
            <a:endParaRPr lang="ru-RU" altLang="ru-RU" b="0"/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97CF8D6C-5D8F-6036-739A-A7D824738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3456FD2A-087A-6021-F7F1-CA602F38E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>
            <a:extLst>
              <a:ext uri="{FF2B5EF4-FFF2-40B4-BE49-F238E27FC236}">
                <a16:creationId xmlns:a16="http://schemas.microsoft.com/office/drawing/2014/main" id="{4122EDBA-05DF-0EC0-A8B9-F98827D3D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31EB22-6484-4CE9-BD70-839884096B3A}" type="slidenum">
              <a:rPr lang="ru-RU" altLang="ru-RU" b="0"/>
              <a:pPr eaLnBrk="1" hangingPunct="1"/>
              <a:t>49</a:t>
            </a:fld>
            <a:endParaRPr lang="ru-RU" altLang="ru-RU" b="0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DA137D5B-8265-EC59-0655-9575A26F2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519F5BCC-1981-6C10-7075-D53461D59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>
            <a:extLst>
              <a:ext uri="{FF2B5EF4-FFF2-40B4-BE49-F238E27FC236}">
                <a16:creationId xmlns:a16="http://schemas.microsoft.com/office/drawing/2014/main" id="{81A1FF1A-A2DD-9220-5F16-7F887AE54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8A8A7F-8E1C-4CBF-B7B2-CEAA9CC7C72C}" type="slidenum">
              <a:rPr lang="ru-RU" altLang="ru-RU" b="0"/>
              <a:pPr eaLnBrk="1" hangingPunct="1"/>
              <a:t>50</a:t>
            </a:fld>
            <a:endParaRPr lang="ru-RU" altLang="ru-RU" b="0"/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67480E5C-C950-28F3-CADF-62DF8768B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A70BD999-74FB-70A3-0E39-71AF31FB4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467A968B-3478-0CA7-FDD8-951A06CDE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C5CCDE-9765-4F45-A10C-874CCCE30922}" type="slidenum">
              <a:rPr lang="ru-RU" altLang="ru-RU" b="0"/>
              <a:pPr eaLnBrk="1" hangingPunct="1"/>
              <a:t>55</a:t>
            </a:fld>
            <a:endParaRPr lang="ru-RU" altLang="ru-RU" b="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C9A6D68F-0365-56BF-902A-BE23C0F7D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24477FEA-5D27-BCE5-76D7-90CA69090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0EC5261D-8587-0961-C618-E5C36CFF8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009DF-4EAF-4945-9364-72F35C3C7D69}" type="slidenum">
              <a:rPr lang="ru-RU" altLang="ru-RU" b="0"/>
              <a:pPr eaLnBrk="1" hangingPunct="1"/>
              <a:t>67</a:t>
            </a:fld>
            <a:endParaRPr lang="ru-RU" altLang="ru-RU" b="0"/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02AD3B8B-05D7-028A-7E6F-6D08F9D79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48860B06-C57A-9104-9522-463FCCBA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1DD72791-C70D-0439-A9F9-889A00FF2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78FD40-B9C7-4FBA-BD62-0E8405F73F1F}" type="slidenum">
              <a:rPr lang="ru-RU" altLang="ru-RU"/>
              <a:pPr eaLnBrk="1" hangingPunct="1"/>
              <a:t>144</a:t>
            </a:fld>
            <a:endParaRPr lang="ru-RU" altLang="ru-RU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80E49A7-C935-BAB5-0D0E-1FB1B623F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01D1D42-0064-0A74-E432-24030D5BD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B31A7D-EF69-9473-9693-FF066F439200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2702C-AB61-D240-61D5-A154ACE9A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ACDA-E75E-4E7A-92A2-D7F53A1A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847EE-5307-179A-CD7F-85CCDED86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DA886FB5-76FA-43EF-ABB9-9DB8B54DF0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426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7F2A22-5012-5AE2-FBB0-354B037A1D39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AD46E-A062-113F-5177-0A0DE2FDE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39819-E236-2E2D-3F97-10E9EDCBF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504A-C83A-4962-1AB3-F96914BC5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1BCFE84E-6E19-45B6-9FFF-A9972F207C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2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F97D28-0E8B-949B-6636-BBD541543993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78273A-D1F8-DB1B-59D9-1C6BFCCE022A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576103E-612F-FBBE-AB6B-50BF24592F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EFB07-79BB-0AFE-9AA6-3DDF0AD69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54F91-4E2D-073F-DFD3-CB4C07951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6991F-47E0-F855-E11F-6CA16DF98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1506D335-4A2C-4DD4-A3F9-1F6FEF7892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8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A0313D-D8F6-98B4-7112-0D92042CF61E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0" i="1" dirty="0">
                <a:solidFill>
                  <a:srgbClr val="7F7F7F"/>
                </a:solidFill>
                <a:cs typeface="Arial" charset="0"/>
              </a:rPr>
              <a:t>Программирование на языке Си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7026AC-EDB8-9E23-2D55-BA5A0DBE3EA3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 Поляков, 2006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-201</a:t>
            </a: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2                                                                                                    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http://kpolyakov.narod.ru</a:t>
            </a:r>
            <a:endParaRPr lang="ru-RU" sz="1400" b="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47A4898-2499-5D7B-A888-2F3A2DE00E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6D57E-4ED6-BAE1-67E3-F3DCE9555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5A27B-2F18-0754-9FB6-9E1C8AA96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19F88-6EDC-7B9A-41B9-3D6329E34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8175" y="0"/>
            <a:ext cx="2133600" cy="330200"/>
          </a:xfrm>
        </p:spPr>
        <p:txBody>
          <a:bodyPr/>
          <a:lstStyle>
            <a:lvl1pPr>
              <a:defRPr sz="1600" b="1"/>
            </a:lvl1pPr>
          </a:lstStyle>
          <a:p>
            <a:fld id="{C89160BB-246D-4852-9069-A70FF0F3119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0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0E16A57-2152-55D1-0F16-2B64D07B6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E4C1970-41DC-9ECA-D575-216704730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400878-DCF3-4E8B-5C48-EF4EA28A51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9E3DB8-84DC-F765-E574-C788DF6884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8C69E9-5ECD-5557-73C9-099D29D8A8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437AD770-B881-4252-9C34-00689BD596F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7.xml"/><Relationship Id="rId3" Type="http://schemas.openxmlformats.org/officeDocument/2006/relationships/slide" Target="slide5.xml"/><Relationship Id="rId7" Type="http://schemas.openxmlformats.org/officeDocument/2006/relationships/slide" Target="slide8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1.xml"/><Relationship Id="rId5" Type="http://schemas.openxmlformats.org/officeDocument/2006/relationships/slide" Target="slide52.xml"/><Relationship Id="rId4" Type="http://schemas.openxmlformats.org/officeDocument/2006/relationships/slide" Target="slide27.xml"/><Relationship Id="rId9" Type="http://schemas.openxmlformats.org/officeDocument/2006/relationships/slide" Target="slide1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mailto:kpolyakov@mail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>
            <a:extLst>
              <a:ext uri="{FF2B5EF4-FFF2-40B4-BE49-F238E27FC236}">
                <a16:creationId xmlns:a16="http://schemas.microsoft.com/office/drawing/2014/main" id="{489A2344-CD0C-0A21-5A95-9F1DE614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0C5F89-5597-4C1C-B25E-E3BDC1DD0C2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B3FF96D-6E78-9B22-3953-8F499E053E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227013"/>
            <a:ext cx="8723313" cy="2271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6000" b="1">
                <a:solidFill>
                  <a:schemeClr val="accent2"/>
                </a:solidFill>
              </a:rPr>
              <a:t>Программирование на языке </a:t>
            </a:r>
            <a:r>
              <a:rPr lang="en-US" altLang="ru-RU" sz="6000" b="1">
                <a:solidFill>
                  <a:schemeClr val="accent2"/>
                </a:solidFill>
              </a:rPr>
              <a:t>Python</a:t>
            </a:r>
            <a:endParaRPr lang="ru-RU" altLang="ru-RU" sz="6000" b="1">
              <a:solidFill>
                <a:schemeClr val="accent2"/>
              </a:solidFill>
            </a:endParaRPr>
          </a:p>
        </p:txBody>
      </p:sp>
      <p:sp>
        <p:nvSpPr>
          <p:cNvPr id="6148" name="Rectangle 135">
            <a:extLst>
              <a:ext uri="{FF2B5EF4-FFF2-40B4-BE49-F238E27FC236}">
                <a16:creationId xmlns:a16="http://schemas.microsoft.com/office/drawing/2014/main" id="{245CFEB2-1FF0-1B89-B1EF-B4A69FA4A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33625" y="2408238"/>
            <a:ext cx="4664075" cy="4037012"/>
          </a:xfrm>
        </p:spPr>
        <p:txBody>
          <a:bodyPr/>
          <a:lstStyle/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2" action="ppaction://hlinksldjump"/>
              </a:rPr>
              <a:t>Алгоритм и его свойства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3" action="ppaction://hlinksldjump"/>
              </a:rPr>
              <a:t>Простейшие программы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4" action="ppaction://hlinksldjump"/>
              </a:rPr>
              <a:t>Вычисления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5" action="ppaction://hlinksldjump"/>
              </a:rPr>
              <a:t>Ветвления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6" action="ppaction://hlinksldjump"/>
              </a:rPr>
              <a:t>Символьные строки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7" action="ppaction://hlinksldjump"/>
              </a:rPr>
              <a:t>Циклические алгоритмы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8" action="ppaction://hlinksldjump"/>
              </a:rPr>
              <a:t>Массивы (списки)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9" action="ppaction://hlinksldjump"/>
              </a:rPr>
              <a:t>Поиск в массиве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endParaRPr lang="ru-RU" altLang="ru-RU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B529FDC0-F8A8-773E-B879-BEF931B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Сумма: псевдокод</a:t>
            </a:r>
          </a:p>
        </p:txBody>
      </p:sp>
      <p:sp>
        <p:nvSpPr>
          <p:cNvPr id="15363" name="Номер слайда 2">
            <a:extLst>
              <a:ext uri="{FF2B5EF4-FFF2-40B4-BE49-F238E27FC236}">
                <a16:creationId xmlns:a16="http://schemas.microsoft.com/office/drawing/2014/main" id="{9F9DCA32-E6A0-4C94-F5EF-71284D4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1EDFC7-1DEF-4CFB-A785-718C3F348F01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6779921-6611-11E0-3C10-7B8BEC67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63" y="879476"/>
            <a:ext cx="8353425" cy="1514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ввести два числа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вычислить их сумму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вывести сумму на экран  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CEFD8BE-9214-4D52-6A6C-F8BD8C5C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774950"/>
            <a:ext cx="4970462" cy="1343025"/>
          </a:xfrm>
          <a:prstGeom prst="wedgeRoundRectCallout">
            <a:avLst>
              <a:gd name="adj1" fmla="val -43781"/>
              <a:gd name="adj2" fmla="val -8642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ru-RU" sz="2400" b="1" dirty="0">
                <a:latin typeface="Arial" charset="0"/>
              </a:rPr>
              <a:t>Псевдокод</a:t>
            </a:r>
            <a:r>
              <a:rPr lang="ru-RU" sz="2400" dirty="0">
                <a:latin typeface="Arial" charset="0"/>
              </a:rPr>
              <a:t> – алгоритм на русском языке с элементами языка программирования.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189C5388-5241-5CA5-6158-5A283A6F806D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443413"/>
            <a:ext cx="7278687" cy="663575"/>
            <a:chOff x="433" y="3902"/>
            <a:chExt cx="4585" cy="418"/>
          </a:xfrm>
        </p:grpSpPr>
        <p:sp>
          <p:nvSpPr>
            <p:cNvPr id="7" name="Text Box 56">
              <a:extLst>
                <a:ext uri="{FF2B5EF4-FFF2-40B4-BE49-F238E27FC236}">
                  <a16:creationId xmlns:a16="http://schemas.microsoft.com/office/drawing/2014/main" id="{8BDAE085-66D5-037B-141F-62E358CBD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29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Компьютер не может исполнить псевдокод!</a:t>
              </a:r>
            </a:p>
          </p:txBody>
        </p:sp>
        <p:sp>
          <p:nvSpPr>
            <p:cNvPr id="15368" name="Oval 57">
              <a:extLst>
                <a:ext uri="{FF2B5EF4-FFF2-40B4-BE49-F238E27FC236}">
                  <a16:creationId xmlns:a16="http://schemas.microsoft.com/office/drawing/2014/main" id="{7F1A8F22-36B2-E7FC-AA4A-43524DF1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Заголовок 1">
            <a:extLst>
              <a:ext uri="{FF2B5EF4-FFF2-40B4-BE49-F238E27FC236}">
                <a16:creationId xmlns:a16="http://schemas.microsoft.com/office/drawing/2014/main" id="{F00B3D47-CEDF-DBD3-D518-2E156CA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4211" name="Номер слайда 2">
            <a:extLst>
              <a:ext uri="{FF2B5EF4-FFF2-40B4-BE49-F238E27FC236}">
                <a16:creationId xmlns:a16="http://schemas.microsoft.com/office/drawing/2014/main" id="{439931DF-CC45-757E-31A5-37D2E212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F76FD6-DABE-42E2-BD0A-20F19FF64D46}" type="slidenum">
              <a:rPr lang="ru-RU" altLang="ru-RU"/>
              <a:pPr eaLnBrk="1" hangingPunct="1"/>
              <a:t>100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55DF18F-4C98-708F-59CF-396CEEDB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«5»: </a:t>
            </a:r>
            <a:r>
              <a:rPr lang="ru-RU" sz="2200" dirty="0"/>
              <a:t>Ввести с клавиатуры символьную строку и составить новую строку, удалив из исходной все пробелы.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строку: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Вася пошел гулять.</a:t>
            </a:r>
          </a:p>
          <a:p>
            <a:pPr marL="714375">
              <a:defRPr/>
            </a:pP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Васяпошелгулять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Заголовок 1">
            <a:extLst>
              <a:ext uri="{FF2B5EF4-FFF2-40B4-BE49-F238E27FC236}">
                <a16:creationId xmlns:a16="http://schemas.microsoft.com/office/drawing/2014/main" id="{F1422262-8955-D6C1-4607-A2B0887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5235" name="Номер слайда 2">
            <a:extLst>
              <a:ext uri="{FF2B5EF4-FFF2-40B4-BE49-F238E27FC236}">
                <a16:creationId xmlns:a16="http://schemas.microsoft.com/office/drawing/2014/main" id="{24A8EF9F-57D9-93FF-614B-73101E6A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4FEE2D-21D2-464A-9A5A-B573C267FCA3}" type="slidenum">
              <a:rPr lang="ru-RU" altLang="ru-RU"/>
              <a:pPr eaLnBrk="1" hangingPunct="1"/>
              <a:t>101</a:t>
            </a:fld>
            <a:endParaRPr lang="ru-RU" altLang="ru-RU"/>
          </a:p>
        </p:txBody>
      </p:sp>
      <p:sp>
        <p:nvSpPr>
          <p:cNvPr id="95236" name="Прямоугольник 3">
            <a:extLst>
              <a:ext uri="{FF2B5EF4-FFF2-40B4-BE49-F238E27FC236}">
                <a16:creationId xmlns:a16="http://schemas.microsoft.com/office/drawing/2014/main" id="{8DD7B50C-9E85-A237-0BC9-C233D3B8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10 раз слово «Привет!».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8B2E0DC-EC24-9F7C-2E3F-BF3D3D6191ED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6200775" cy="663575"/>
            <a:chOff x="796" y="2336"/>
            <a:chExt cx="3906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06D585A-8AB0-663C-23B3-93928964C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61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5251" name="Oval 9">
              <a:extLst>
                <a:ext uri="{FF2B5EF4-FFF2-40B4-BE49-F238E27FC236}">
                  <a16:creationId xmlns:a16="http://schemas.microsoft.com/office/drawing/2014/main" id="{EB492DDE-9F8E-E2D3-1AA2-9CAD6552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6801" name="Rectangle 1">
            <a:extLst>
              <a:ext uri="{FF2B5EF4-FFF2-40B4-BE49-F238E27FC236}">
                <a16:creationId xmlns:a16="http://schemas.microsoft.com/office/drawing/2014/main" id="{5E833414-9B04-BAB4-3BB6-A044BC0A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1" name="Прямоугольник 11">
            <a:extLst>
              <a:ext uri="{FF2B5EF4-FFF2-40B4-BE49-F238E27FC236}">
                <a16:creationId xmlns:a16="http://schemas.microsoft.com/office/drawing/2014/main" id="{DE471002-9360-4F8C-BD8F-DD8918D7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2" name="Прямоугольник 12">
            <a:extLst>
              <a:ext uri="{FF2B5EF4-FFF2-40B4-BE49-F238E27FC236}">
                <a16:creationId xmlns:a16="http://schemas.microsoft.com/office/drawing/2014/main" id="{29EF70A8-4A08-5BFA-A70A-5923F2D0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71738"/>
            <a:ext cx="10922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3" name="Прямоугольник 14">
            <a:extLst>
              <a:ext uri="{FF2B5EF4-FFF2-40B4-BE49-F238E27FC236}">
                <a16:creationId xmlns:a16="http://schemas.microsoft.com/office/drawing/2014/main" id="{4F5B0EA4-F142-7751-D216-D26D5A6B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92E7567-09AD-544A-E1AD-A353F238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67595" name="Прямоугольник 16">
            <a:extLst>
              <a:ext uri="{FF2B5EF4-FFF2-40B4-BE49-F238E27FC236}">
                <a16:creationId xmlns:a16="http://schemas.microsoft.com/office/drawing/2014/main" id="{924F5AF0-E8B0-4203-D2BA-EA10E8CD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27654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ая прямоугольная выноска 16">
            <a:extLst>
              <a:ext uri="{FF2B5EF4-FFF2-40B4-BE49-F238E27FC236}">
                <a16:creationId xmlns:a16="http://schemas.microsoft.com/office/drawing/2014/main" id="{5533F73A-CB8A-3C6F-4A52-0B1613ED42DF}"/>
              </a:ext>
            </a:extLst>
          </p:cNvPr>
          <p:cNvSpPr/>
          <p:nvPr/>
        </p:nvSpPr>
        <p:spPr bwMode="auto">
          <a:xfrm>
            <a:off x="4857750" y="3948113"/>
            <a:ext cx="2443163" cy="781050"/>
          </a:xfrm>
          <a:prstGeom prst="wedgeRoundRectCallout">
            <a:avLst>
              <a:gd name="adj1" fmla="val -77303"/>
              <a:gd name="adj2" fmla="val 216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[0,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93E87F28-BB1D-D42D-7E1E-BF46FC51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AFA9372-EDF1-DB87-2E6A-8592DA438581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0AD53CDF-5B7B-8251-FDA7-693F798D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10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5249" name="Oval 9">
              <a:extLst>
                <a:ext uri="{FF2B5EF4-FFF2-40B4-BE49-F238E27FC236}">
                  <a16:creationId xmlns:a16="http://schemas.microsoft.com/office/drawing/2014/main" id="{1818305B-F49C-F9CE-4EF8-74A223E3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A5E7D91-0A42-6B0C-4DF9-E849C9C6F57F}"/>
              </a:ext>
            </a:extLst>
          </p:cNvPr>
          <p:cNvSpPr/>
          <p:nvPr/>
        </p:nvSpPr>
        <p:spPr>
          <a:xfrm>
            <a:off x="557213" y="5735638"/>
            <a:ext cx="6784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animBg="1"/>
      <p:bldP spid="67591" grpId="0" animBg="1"/>
      <p:bldP spid="67592" grpId="0" animBg="1"/>
      <p:bldP spid="67593" grpId="0" animBg="1"/>
      <p:bldP spid="16" grpId="0" animBg="1"/>
      <p:bldP spid="67595" grpId="0" animBg="1"/>
      <p:bldP spid="17" grpId="0" animBg="1"/>
      <p:bldP spid="15" grpId="0"/>
      <p:bldP spid="2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1">
            <a:extLst>
              <a:ext uri="{FF2B5EF4-FFF2-40B4-BE49-F238E27FC236}">
                <a16:creationId xmlns:a16="http://schemas.microsoft.com/office/drawing/2014/main" id="{7CD53951-2D76-7595-6BD2-96DD56F8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6259" name="Номер слайда 2">
            <a:extLst>
              <a:ext uri="{FF2B5EF4-FFF2-40B4-BE49-F238E27FC236}">
                <a16:creationId xmlns:a16="http://schemas.microsoft.com/office/drawing/2014/main" id="{7B8D3852-1774-9BB8-154C-606D61F9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C5026F-9438-46A4-B1BD-DCE635749264}" type="slidenum">
              <a:rPr lang="ru-RU" altLang="ru-RU"/>
              <a:pPr eaLnBrk="1" hangingPunct="1"/>
              <a:t>102</a:t>
            </a:fld>
            <a:endParaRPr lang="ru-RU" altLang="ru-RU"/>
          </a:p>
        </p:txBody>
      </p:sp>
      <p:sp>
        <p:nvSpPr>
          <p:cNvPr id="96260" name="Прямоугольник 3">
            <a:extLst>
              <a:ext uri="{FF2B5EF4-FFF2-40B4-BE49-F238E27FC236}">
                <a16:creationId xmlns:a16="http://schemas.microsoft.com/office/drawing/2014/main" id="{FBCE1102-8B63-C2B4-A546-5382016D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все степени двойки от 2</a:t>
            </a:r>
            <a:r>
              <a:rPr lang="ru-RU" altLang="ru-RU" sz="2400" baseline="30000"/>
              <a:t>1</a:t>
            </a:r>
            <a:r>
              <a:rPr lang="ru-RU" altLang="ru-RU" sz="2400"/>
              <a:t> до 2</a:t>
            </a:r>
            <a:r>
              <a:rPr lang="ru-RU" altLang="ru-RU" sz="2400" baseline="30000"/>
              <a:t>10</a:t>
            </a:r>
            <a:r>
              <a:rPr lang="ru-RU" altLang="ru-RU" sz="2400"/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E5A770F-3DE8-5822-34E6-499B197D98E0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5310187" cy="663575"/>
            <a:chOff x="796" y="2336"/>
            <a:chExt cx="3345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E6C6D5B-7139-DE1B-230B-F304F910F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6276" name="Oval 9">
              <a:extLst>
                <a:ext uri="{FF2B5EF4-FFF2-40B4-BE49-F238E27FC236}">
                  <a16:creationId xmlns:a16="http://schemas.microsoft.com/office/drawing/2014/main" id="{09F49F4D-43FA-8BF5-F816-3AB32B502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1C57C3CD-F3A4-9AFD-83E6-4EEA2906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: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Прямоугольник 11">
            <a:extLst>
              <a:ext uri="{FF2B5EF4-FFF2-40B4-BE49-F238E27FC236}">
                <a16:creationId xmlns:a16="http://schemas.microsoft.com/office/drawing/2014/main" id="{66E7CFD9-87DA-83D4-7815-171D8D15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" name="Прямоугольник 12">
            <a:extLst>
              <a:ext uri="{FF2B5EF4-FFF2-40B4-BE49-F238E27FC236}">
                <a16:creationId xmlns:a16="http://schemas.microsoft.com/office/drawing/2014/main" id="{544D06B1-DCC5-40CD-2558-4244A9B5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62213"/>
            <a:ext cx="12763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Прямоугольник 14">
            <a:extLst>
              <a:ext uri="{FF2B5EF4-FFF2-40B4-BE49-F238E27FC236}">
                <a16:creationId xmlns:a16="http://schemas.microsoft.com/office/drawing/2014/main" id="{EB7FD396-4B16-E7D6-319F-4096C55A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ABD5980-3885-5CA8-44A4-9F0C8B9F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22" name="Прямоугольник 16">
            <a:extLst>
              <a:ext uri="{FF2B5EF4-FFF2-40B4-BE49-F238E27FC236}">
                <a16:creationId xmlns:a16="http://schemas.microsoft.com/office/drawing/2014/main" id="{11F74FA7-EE81-38D3-FA21-DA784E6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31337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10250CF1-6E5D-1676-A965-A7818134567E}"/>
              </a:ext>
            </a:extLst>
          </p:cNvPr>
          <p:cNvSpPr/>
          <p:nvPr/>
        </p:nvSpPr>
        <p:spPr bwMode="auto">
          <a:xfrm>
            <a:off x="5086350" y="3816350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</a:t>
            </a:r>
            <a:r>
              <a:rPr lang="ru-RU" sz="24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D972A699-224A-E51A-985F-20F4134E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FC530F98-D7A2-4A6E-05B5-C65762F157E8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C7BD7D94-A678-4BC5-506B-213FAE96C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6274" name="Oval 9">
              <a:extLst>
                <a:ext uri="{FF2B5EF4-FFF2-40B4-BE49-F238E27FC236}">
                  <a16:creationId xmlns:a16="http://schemas.microsoft.com/office/drawing/2014/main" id="{BA188FCC-20C2-C9C3-399D-F113F2AC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0207CEC-589A-F50D-45A5-A35F739A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735638"/>
            <a:ext cx="743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Скругленная прямоугольная выноска 24">
            <a:extLst>
              <a:ext uri="{FF2B5EF4-FFF2-40B4-BE49-F238E27FC236}">
                <a16:creationId xmlns:a16="http://schemas.microsoft.com/office/drawing/2014/main" id="{70E8A2D4-9083-3DBB-0884-CCCC5A8ECCF9}"/>
              </a:ext>
            </a:extLst>
          </p:cNvPr>
          <p:cNvSpPr/>
          <p:nvPr/>
        </p:nvSpPr>
        <p:spPr bwMode="auto">
          <a:xfrm>
            <a:off x="5518150" y="2139950"/>
            <a:ext cx="2127250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возведение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степень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2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Заголовок 1">
            <a:extLst>
              <a:ext uri="{FF2B5EF4-FFF2-40B4-BE49-F238E27FC236}">
                <a16:creationId xmlns:a16="http://schemas.microsoft.com/office/drawing/2014/main" id="{D1AE8810-43E4-5A86-5C31-8AE2B302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переменной: другой шаг</a:t>
            </a:r>
          </a:p>
        </p:txBody>
      </p:sp>
      <p:sp>
        <p:nvSpPr>
          <p:cNvPr id="97283" name="Номер слайда 2">
            <a:extLst>
              <a:ext uri="{FF2B5EF4-FFF2-40B4-BE49-F238E27FC236}">
                <a16:creationId xmlns:a16="http://schemas.microsoft.com/office/drawing/2014/main" id="{2BD5AEF0-EB0C-B65B-C320-95DB0BB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5413-B937-49FE-9E97-C6751DD0E6A3}" type="slidenum">
              <a:rPr lang="ru-RU" altLang="ru-RU"/>
              <a:pPr eaLnBrk="1" hangingPunct="1"/>
              <a:t>103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B8117A-172F-F105-F380-E1A70DD2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039813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ru-RU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C9601A4-6716-3F2E-676B-30F7652E39B3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681288"/>
            <a:ext cx="3248025" cy="663575"/>
            <a:chOff x="796" y="2336"/>
            <a:chExt cx="2046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3A18214-04CB-EB36-E188-723F5F48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получится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7295" name="Oval 9">
              <a:extLst>
                <a:ext uri="{FF2B5EF4-FFF2-40B4-BE49-F238E27FC236}">
                  <a16:creationId xmlns:a16="http://schemas.microsoft.com/office/drawing/2014/main" id="{7F70A02D-EB27-254D-00A2-BF6AEDEC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0EDAE14-A237-86B7-9D2E-FB0601AB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3802063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B165D36-0A6B-BC9C-E581-BEDBADB6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97338"/>
            <a:ext cx="4930775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92D25398-0503-F906-AEEC-C256693E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4102100"/>
            <a:ext cx="35020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D42DB85-EE53-B99E-32FF-0876A5D8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7650"/>
            <a:ext cx="523557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97290" name="Прямоугольник 16">
            <a:extLst>
              <a:ext uri="{FF2B5EF4-FFF2-40B4-BE49-F238E27FC236}">
                <a16:creationId xmlns:a16="http://schemas.microsoft.com/office/drawing/2014/main" id="{308F4BE2-A4F5-C23C-77BF-BCC19605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1512888"/>
            <a:ext cx="3686175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E7B17F37-E554-BF2F-B523-3ADBCBD0C2C2}"/>
              </a:ext>
            </a:extLst>
          </p:cNvPr>
          <p:cNvSpPr/>
          <p:nvPr/>
        </p:nvSpPr>
        <p:spPr bwMode="auto">
          <a:xfrm>
            <a:off x="4584700" y="942975"/>
            <a:ext cx="1163638" cy="406400"/>
          </a:xfrm>
          <a:prstGeom prst="wedgeRoundRectCallout">
            <a:avLst>
              <a:gd name="adj1" fmla="val -57955"/>
              <a:gd name="adj2" fmla="val 11084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</a:t>
            </a:r>
            <a:endParaRPr lang="en-US" sz="2400" dirty="0">
              <a:latin typeface="Arial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5CFCC28-433E-CE4F-2902-C2DC903E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35038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10,</a:t>
            </a:r>
            <a:r>
              <a:rPr lang="ru-RU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,8,7,6,5,4,3,2,1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BDB11A4-8EF7-1CBF-A6FD-B2B666A9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3581400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1,3,5,7,9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13" grpId="0" animBg="1"/>
      <p:bldP spid="19" grpId="0"/>
      <p:bldP spid="2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>
            <a:extLst>
              <a:ext uri="{FF2B5EF4-FFF2-40B4-BE49-F238E27FC236}">
                <a16:creationId xmlns:a16="http://schemas.microsoft.com/office/drawing/2014/main" id="{D592E157-340E-B586-9F74-B8E3ECD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98307" name="Номер слайда 2">
            <a:extLst>
              <a:ext uri="{FF2B5EF4-FFF2-40B4-BE49-F238E27FC236}">
                <a16:creationId xmlns:a16="http://schemas.microsoft.com/office/drawing/2014/main" id="{C64B09C9-1E34-9137-1348-21B79908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299464-A83D-4523-BFD8-29677E6F5063}" type="slidenum">
              <a:rPr lang="ru-RU" altLang="ru-RU"/>
              <a:pPr eaLnBrk="1" hangingPunct="1"/>
              <a:t>104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B235EE-BBA0-FE3C-EB2A-D5A797A1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32" y="1073926"/>
            <a:ext cx="77200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5DCF085-2677-D057-395B-2EF52E61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111760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9480E0-D6D9-3BDB-1DC2-608BD9AC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341563"/>
            <a:ext cx="77454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31F318C-2AEC-D28D-3229-06E6204E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253365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7099DE9-055F-1978-B8B9-B8469E81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732213"/>
            <a:ext cx="8105775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DD48C75B-4685-E58C-474E-1830778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3621088"/>
            <a:ext cx="1309687" cy="536575"/>
          </a:xfrm>
          <a:prstGeom prst="wedgeRoundRectCallout">
            <a:avLst>
              <a:gd name="adj1" fmla="val -84742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26E80BC-0B42-EAEE-3135-DBC38443B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122863"/>
            <a:ext cx="8116887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952ABE19-9F0F-5FD4-083F-16C67394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014913"/>
            <a:ext cx="1309687" cy="536575"/>
          </a:xfrm>
          <a:prstGeom prst="wedgeRoundRectCallout">
            <a:avLst>
              <a:gd name="adj1" fmla="val -80536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4">
            <a:extLst>
              <a:ext uri="{FF2B5EF4-FFF2-40B4-BE49-F238E27FC236}">
                <a16:creationId xmlns:a16="http://schemas.microsoft.com/office/drawing/2014/main" id="{1022B1E6-8C08-DD5D-DA0B-89DFF615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9331" name="Номер слайда 3">
            <a:extLst>
              <a:ext uri="{FF2B5EF4-FFF2-40B4-BE49-F238E27FC236}">
                <a16:creationId xmlns:a16="http://schemas.microsoft.com/office/drawing/2014/main" id="{03F07901-CAFB-8FD0-C89F-484DC19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3368A3-11DA-414E-B792-45EE54FF31B8}" type="slidenum">
              <a:rPr lang="ru-RU" altLang="ru-RU"/>
              <a:pPr eaLnBrk="1" hangingPunct="1"/>
              <a:t>105</a:t>
            </a:fld>
            <a:endParaRPr lang="ru-RU" altLang="ru-RU"/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217113AB-51BC-40AB-705A-B303AE3A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Ипполит задумал трёхзначное число, которое при делении на 15 </a:t>
            </a:r>
            <a:r>
              <a:rPr lang="ru-RU" sz="2400">
                <a:latin typeface="Arial" charset="0"/>
              </a:rPr>
              <a:t>даёт в остатке </a:t>
            </a:r>
            <a:r>
              <a:rPr lang="ru-RU" sz="2400" dirty="0">
                <a:latin typeface="Arial" charset="0"/>
              </a:rPr>
              <a:t>11, а при делении на 11 даёт в остатке 9. Найдите все такие числа. </a:t>
            </a:r>
            <a:endParaRPr lang="en-US" sz="2400" dirty="0">
              <a:latin typeface="Arial" charset="0"/>
            </a:endParaRPr>
          </a:p>
          <a:p>
            <a:pPr marL="630238" indent="-630238">
              <a:defRPr/>
            </a:pPr>
            <a:endParaRPr lang="en-US" sz="2400" b="1" dirty="0">
              <a:solidFill>
                <a:srgbClr val="3333FF"/>
              </a:solidFill>
              <a:latin typeface="Arial" charset="0"/>
            </a:endParaRPr>
          </a:p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«4»: </a:t>
            </a:r>
            <a:r>
              <a:rPr lang="ru-RU" sz="2400" dirty="0">
                <a:latin typeface="Arial" charset="0"/>
              </a:rPr>
              <a:t>Вводится натуральное число </a:t>
            </a:r>
            <a:r>
              <a:rPr lang="en-US" sz="2400" dirty="0">
                <a:latin typeface="Arial" charset="0"/>
              </a:rPr>
              <a:t>N. </a:t>
            </a:r>
            <a:r>
              <a:rPr lang="ru-RU" sz="2400" dirty="0">
                <a:latin typeface="Arial" charset="0"/>
              </a:rPr>
              <a:t>Программа должна найти </a:t>
            </a:r>
            <a:r>
              <a:rPr lang="ru-RU" sz="2400" b="1" dirty="0">
                <a:latin typeface="Arial" charset="0"/>
              </a:rPr>
              <a:t>факториал</a:t>
            </a:r>
            <a:r>
              <a:rPr lang="ru-RU" sz="2400" dirty="0">
                <a:latin typeface="Arial" charset="0"/>
              </a:rPr>
              <a:t> (обозначается как </a:t>
            </a:r>
            <a:r>
              <a:rPr lang="en-US" sz="2400" b="1" dirty="0">
                <a:latin typeface="Arial" charset="0"/>
              </a:rPr>
              <a:t>N!</a:t>
            </a:r>
            <a:r>
              <a:rPr lang="ru-RU" sz="2400" dirty="0">
                <a:latin typeface="Arial" charset="0"/>
              </a:rPr>
              <a:t>) – произведение всех натуральных чисел от 1 до </a:t>
            </a:r>
            <a:r>
              <a:rPr lang="en-US" sz="2400" dirty="0">
                <a:latin typeface="Arial" charset="0"/>
              </a:rPr>
              <a:t>N</a:t>
            </a:r>
            <a:r>
              <a:rPr lang="ru-RU" sz="24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Например</a:t>
            </a:r>
            <a:r>
              <a:rPr lang="en-US" sz="2400" dirty="0">
                <a:latin typeface="Arial" charset="0"/>
              </a:rPr>
              <a:t>, 5! = 1 · 2 · 3 · 4 · 5 = 120.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5!=120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Заголовок 4">
            <a:extLst>
              <a:ext uri="{FF2B5EF4-FFF2-40B4-BE49-F238E27FC236}">
                <a16:creationId xmlns:a16="http://schemas.microsoft.com/office/drawing/2014/main" id="{E8031F4E-A267-EC24-15C9-424D7811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0355" name="Номер слайда 3">
            <a:extLst>
              <a:ext uri="{FF2B5EF4-FFF2-40B4-BE49-F238E27FC236}">
                <a16:creationId xmlns:a16="http://schemas.microsoft.com/office/drawing/2014/main" id="{B0F1B67D-0854-D02A-36BE-8EC16EC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573879-5A6F-49C3-8C4F-F4544E52F881}" type="slidenum">
              <a:rPr lang="ru-RU" altLang="ru-RU"/>
              <a:pPr eaLnBrk="1" hangingPunct="1"/>
              <a:t>106</a:t>
            </a:fld>
            <a:endParaRPr lang="ru-RU" altLang="ru-RU"/>
          </a:p>
        </p:txBody>
      </p:sp>
      <p:sp>
        <p:nvSpPr>
          <p:cNvPr id="100356" name="Text Box 5">
            <a:extLst>
              <a:ext uri="{FF2B5EF4-FFF2-40B4-BE49-F238E27FC236}">
                <a16:creationId xmlns:a16="http://schemas.microsoft.com/office/drawing/2014/main" id="{DEAC6EB3-16F4-C51B-6390-CABA13FC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«5»: </a:t>
            </a:r>
            <a:r>
              <a:rPr lang="ru-RU" altLang="ru-RU" sz="2400"/>
              <a:t>Натуральное число называется </a:t>
            </a:r>
            <a:r>
              <a:rPr lang="ru-RU" altLang="ru-RU" sz="2400" b="1"/>
              <a:t>числом Армстронга</a:t>
            </a:r>
            <a:r>
              <a:rPr lang="ru-RU" altLang="ru-RU" sz="2400"/>
              <a:t>, если сумма цифр числа, возведенных в N-ную степень (где N – количество цифр в числе) равна самому числу. Например, </a:t>
            </a:r>
            <a:r>
              <a:rPr lang="ru-RU" altLang="ru-RU" sz="2400">
                <a:solidFill>
                  <a:srgbClr val="FF0000"/>
                </a:solidFill>
              </a:rPr>
              <a:t>153 = 1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>
                <a:solidFill>
                  <a:srgbClr val="FF0000"/>
                </a:solidFill>
              </a:rPr>
              <a:t> + 5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>
                <a:solidFill>
                  <a:srgbClr val="FF0000"/>
                </a:solidFill>
              </a:rPr>
              <a:t> + 3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/>
              <a:t>. Найдите все трёхзначные числа Армстронга.</a:t>
            </a:r>
            <a:endParaRPr lang="en-US" altLang="ru-RU"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B07CCB8-533C-1F15-4AC4-DE33BDDD01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9F8CE75-DA27-AB92-1769-AEC7F5B46C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5088" y="4359275"/>
            <a:ext cx="64738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Массивы (списки)</a:t>
            </a:r>
          </a:p>
        </p:txBody>
      </p:sp>
      <p:sp>
        <p:nvSpPr>
          <p:cNvPr id="101380" name="Номер слайда 5">
            <a:extLst>
              <a:ext uri="{FF2B5EF4-FFF2-40B4-BE49-F238E27FC236}">
                <a16:creationId xmlns:a16="http://schemas.microsoft.com/office/drawing/2014/main" id="{1BD21088-1465-EE21-70FF-922E36A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478E06-5C47-4DEE-ABA8-B90046CE8773}" type="slidenum">
              <a:rPr lang="ru-RU" altLang="ru-RU"/>
              <a:pPr eaLnBrk="1" hangingPunct="1"/>
              <a:t>107</a:t>
            </a:fld>
            <a:endParaRPr lang="ru-RU" alt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Заголовок 4">
            <a:extLst>
              <a:ext uri="{FF2B5EF4-FFF2-40B4-BE49-F238E27FC236}">
                <a16:creationId xmlns:a16="http://schemas.microsoft.com/office/drawing/2014/main" id="{1D65AE2F-B27D-A584-9D87-257029F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02403" name="Номер слайда 3">
            <a:extLst>
              <a:ext uri="{FF2B5EF4-FFF2-40B4-BE49-F238E27FC236}">
                <a16:creationId xmlns:a16="http://schemas.microsoft.com/office/drawing/2014/main" id="{1DB17E24-8A96-8A77-1994-95339DA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0B0FC-93EC-4CC8-B17A-42AA35996E10}" type="slidenum">
              <a:rPr lang="ru-RU" altLang="ru-RU"/>
              <a:pPr eaLnBrk="1" hangingPunct="1"/>
              <a:t>108</a:t>
            </a:fld>
            <a:endParaRPr lang="ru-RU" alt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00D21-747A-45A2-F633-BF59FB9010E2}"/>
              </a:ext>
            </a:extLst>
          </p:cNvPr>
          <p:cNvSpPr/>
          <p:nvPr/>
        </p:nvSpPr>
        <p:spPr>
          <a:xfrm>
            <a:off x="384175" y="1778000"/>
            <a:ext cx="8423275" cy="157003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8775" indent="-358775">
              <a:defRPr/>
            </a:pPr>
            <a:r>
              <a:rPr lang="ru-RU" sz="2400" b="1" dirty="0"/>
              <a:t>Массив</a:t>
            </a:r>
            <a:r>
              <a:rPr lang="ru-RU" sz="2400" dirty="0"/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</a:t>
            </a:r>
            <a:r>
              <a:rPr lang="en-US" sz="2400" dirty="0"/>
              <a:t> (</a:t>
            </a:r>
            <a:r>
              <a:rPr lang="ru-RU" sz="2400" dirty="0"/>
              <a:t>индекс).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A0B47DC-7D4A-DF5A-8CDA-A34BB02D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354388"/>
            <a:ext cx="688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solidFill>
                  <a:srgbClr val="333399"/>
                </a:solidFill>
                <a:cs typeface="Times New Roman" panose="02020603050405020304" pitchFamily="18" charset="0"/>
              </a:rPr>
              <a:t>Надо</a:t>
            </a:r>
            <a:r>
              <a:rPr lang="ru-RU" altLang="ru-RU" sz="280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8A5D5A1-671E-139D-1E28-9C9EC6688118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900113"/>
            <a:ext cx="5470525" cy="663575"/>
            <a:chOff x="433" y="3902"/>
            <a:chExt cx="344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51FFEDDA-CE4D-6B2B-35E5-F2932DCA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1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ввести 10000 переменных?</a:t>
              </a:r>
            </a:p>
          </p:txBody>
        </p:sp>
        <p:sp>
          <p:nvSpPr>
            <p:cNvPr id="102409" name="Oval 57">
              <a:extLst>
                <a:ext uri="{FF2B5EF4-FFF2-40B4-BE49-F238E27FC236}">
                  <a16:creationId xmlns:a16="http://schemas.microsoft.com/office/drawing/2014/main" id="{3931EFF5-DA0B-7815-19E2-23D9D26A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5889B6-04C3-7CA4-9D1A-1056612C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78250"/>
            <a:ext cx="7199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выделять память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записывать данные в нужную ячейку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читать данные из ячейки</a:t>
            </a:r>
            <a:endParaRPr lang="ru-RU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10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>
            <a:extLst>
              <a:ext uri="{FF2B5EF4-FFF2-40B4-BE49-F238E27FC236}">
                <a16:creationId xmlns:a16="http://schemas.microsoft.com/office/drawing/2014/main" id="{178E1D4E-8926-5190-A772-3D1CEB98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03427" name="Номер слайда 2">
            <a:extLst>
              <a:ext uri="{FF2B5EF4-FFF2-40B4-BE49-F238E27FC236}">
                <a16:creationId xmlns:a16="http://schemas.microsoft.com/office/drawing/2014/main" id="{6CF451E0-0A6E-86DF-E662-B3D2721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66085E-FC1F-4718-A531-C2D9AE4D8CCA}" type="slidenum">
              <a:rPr lang="ru-RU" altLang="ru-RU"/>
              <a:pPr eaLnBrk="1" hangingPunct="1"/>
              <a:t>109</a:t>
            </a:fld>
            <a:endParaRPr lang="ru-RU" altLang="ru-RU"/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FC503E4A-E075-2B55-91F8-EE349694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400175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75EAC8F0-C33B-8329-EE73-FF97FF489A38}"/>
              </a:ext>
            </a:extLst>
          </p:cNvPr>
          <p:cNvGraphicFramePr>
            <a:graphicFrameLocks noGrp="1"/>
          </p:cNvGraphicFramePr>
          <p:nvPr/>
        </p:nvGraphicFramePr>
        <p:xfrm>
          <a:off x="1228725" y="2566988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E4CF09DF-EC78-DBB2-580E-46A564765036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2160588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53">
            <a:extLst>
              <a:ext uri="{FF2B5EF4-FFF2-40B4-BE49-F238E27FC236}">
                <a16:creationId xmlns:a16="http://schemas.microsoft.com/office/drawing/2014/main" id="{4B5C612A-F858-DBC1-3245-5404C9BC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028825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F6DB5941-13AD-0A3C-2228-90DF96AB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701800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992F3341-5F31-3854-2F75-DAC84FA1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06563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массив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2714702E-65FB-60C7-A1B6-2ABAB625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982788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1E96DB08-2855-44F5-9073-041A3ACA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2441575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15</a:t>
            </a: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8DCC4815-C657-FAE7-27AA-088B5CCB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047750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НОМЕР </a:t>
            </a:r>
            <a:br>
              <a:rPr lang="ru-RU"/>
            </a:br>
            <a:r>
              <a:rPr lang="ru-RU"/>
              <a:t>элемента массива</a:t>
            </a:r>
          </a:p>
          <a:p>
            <a:pPr algn="ctr">
              <a:defRPr/>
            </a:pPr>
            <a:r>
              <a:rPr lang="ru-RU"/>
              <a:t>(ИНДЕКС)</a:t>
            </a:r>
          </a:p>
        </p:txBody>
      </p:sp>
      <p:sp>
        <p:nvSpPr>
          <p:cNvPr id="13" name="AutoShape 60">
            <a:extLst>
              <a:ext uri="{FF2B5EF4-FFF2-40B4-BE49-F238E27FC236}">
                <a16:creationId xmlns:a16="http://schemas.microsoft.com/office/drawing/2014/main" id="{59A7C639-921E-3680-0BA0-08735B98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3714750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4" name="AutoShape 61">
            <a:extLst>
              <a:ext uri="{FF2B5EF4-FFF2-40B4-BE49-F238E27FC236}">
                <a16:creationId xmlns:a16="http://schemas.microsoft.com/office/drawing/2014/main" id="{DE638EF0-4CA1-F893-90F5-B88C68A4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714750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AutoShape 62">
            <a:extLst>
              <a:ext uri="{FF2B5EF4-FFF2-40B4-BE49-F238E27FC236}">
                <a16:creationId xmlns:a16="http://schemas.microsoft.com/office/drawing/2014/main" id="{5271E32E-C8A4-B276-0FFC-82F291C7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714750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6" name="AutoShape 63">
            <a:extLst>
              <a:ext uri="{FF2B5EF4-FFF2-40B4-BE49-F238E27FC236}">
                <a16:creationId xmlns:a16="http://schemas.microsoft.com/office/drawing/2014/main" id="{CA6D6DDE-0B42-336B-FA33-DAA91C79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714750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7" name="AutoShape 64">
            <a:extLst>
              <a:ext uri="{FF2B5EF4-FFF2-40B4-BE49-F238E27FC236}">
                <a16:creationId xmlns:a16="http://schemas.microsoft.com/office/drawing/2014/main" id="{A7F78A3B-2C6E-CC8A-0227-F5A8397B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714750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AutoShape 57">
            <a:extLst>
              <a:ext uri="{FF2B5EF4-FFF2-40B4-BE49-F238E27FC236}">
                <a16:creationId xmlns:a16="http://schemas.microsoft.com/office/drawing/2014/main" id="{0167C73B-62E2-4259-A72F-022B9D80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629025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ЗНАЧЕНИЕ</a:t>
            </a:r>
            <a:r>
              <a:rPr lang="ru-RU"/>
              <a:t> элемента массива</a:t>
            </a: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4D601AB4-DDE8-0272-4B16-AE4F3019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5197475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 b="1">
                <a:latin typeface="Courier New" panose="02070309020205020404" pitchFamily="49" charset="0"/>
              </a:rPr>
              <a:t>A[2]</a:t>
            </a:r>
            <a:endParaRPr lang="ru-RU" altLang="ru-RU" sz="4000" b="1">
              <a:latin typeface="Courier New" panose="02070309020205020404" pitchFamily="49" charset="0"/>
            </a:endParaRPr>
          </a:p>
        </p:txBody>
      </p:sp>
      <p:sp>
        <p:nvSpPr>
          <p:cNvPr id="20" name="AutoShape 67">
            <a:extLst>
              <a:ext uri="{FF2B5EF4-FFF2-40B4-BE49-F238E27FC236}">
                <a16:creationId xmlns:a16="http://schemas.microsoft.com/office/drawing/2014/main" id="{FCCBF93C-9C47-0186-6428-208C2E8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4579938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НОМЕР (ИНДЕКС) </a:t>
            </a:r>
            <a:br>
              <a:rPr lang="ru-RU"/>
            </a:br>
            <a:r>
              <a:rPr lang="ru-RU"/>
              <a:t>элемента массива</a:t>
            </a:r>
            <a:r>
              <a:rPr lang="en-US"/>
              <a:t>: 2</a:t>
            </a:r>
            <a:endParaRPr lang="ru-RU"/>
          </a:p>
        </p:txBody>
      </p:sp>
      <p:sp>
        <p:nvSpPr>
          <p:cNvPr id="21" name="AutoShape 68">
            <a:extLst>
              <a:ext uri="{FF2B5EF4-FFF2-40B4-BE49-F238E27FC236}">
                <a16:creationId xmlns:a16="http://schemas.microsoft.com/office/drawing/2014/main" id="{0D6B5FD4-DB03-A820-9433-1081C31C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5656263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ЗНАЧЕНИЕ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Oval 69">
            <a:extLst>
              <a:ext uri="{FF2B5EF4-FFF2-40B4-BE49-F238E27FC236}">
                <a16:creationId xmlns:a16="http://schemas.microsoft.com/office/drawing/2014/main" id="{446B94A8-307B-545C-74D4-E03C3C07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1863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23" name="Oval 70">
            <a:extLst>
              <a:ext uri="{FF2B5EF4-FFF2-40B4-BE49-F238E27FC236}">
                <a16:creationId xmlns:a16="http://schemas.microsoft.com/office/drawing/2014/main" id="{70BD5706-9012-5B9F-28FC-E992BBBB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45941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4E6BCC86-D6FF-6901-D4CD-98A08D6BBE9A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900113"/>
            <a:ext cx="3676650" cy="663575"/>
            <a:chOff x="433" y="3902"/>
            <a:chExt cx="2316" cy="418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24640512-2198-41D7-C7D8-E325E39C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Массив = </a:t>
              </a:r>
              <a:r>
                <a:rPr lang="ru-RU" sz="2400" b="1" dirty="0">
                  <a:latin typeface="Arial" charset="0"/>
                </a:rPr>
                <a:t>таблица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103468" name="Oval 57">
              <a:extLst>
                <a:ext uri="{FF2B5EF4-FFF2-40B4-BE49-F238E27FC236}">
                  <a16:creationId xmlns:a16="http://schemas.microsoft.com/office/drawing/2014/main" id="{82172930-1492-3D56-DD98-01321CDD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C089CBC3-9665-687D-1295-AB7DE64A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Переменные</a:t>
            </a:r>
          </a:p>
        </p:txBody>
      </p:sp>
      <p:sp>
        <p:nvSpPr>
          <p:cNvPr id="16387" name="Номер слайда 2">
            <a:extLst>
              <a:ext uri="{FF2B5EF4-FFF2-40B4-BE49-F238E27FC236}">
                <a16:creationId xmlns:a16="http://schemas.microsoft.com/office/drawing/2014/main" id="{26EB03BF-155C-1B8E-03DE-C274BB7B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F1021-BF72-4C09-8D16-D576B82AA0D2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E5049413-A705-D854-EE7D-B4CD3DF9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817563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Переменная</a:t>
            </a:r>
            <a:r>
              <a:rPr lang="ru-RU" altLang="ru-RU" sz="2800"/>
              <a:t> – это величина, имеющая имя, тип и значение. Значение переменной можно изменять во время работы программы.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6359BD-D095-A1C2-238B-B0BB8C7D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493963"/>
            <a:ext cx="2386012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21194B-622E-A691-C0E1-4AF00E450A1B}"/>
              </a:ext>
            </a:extLst>
          </p:cNvPr>
          <p:cNvSpPr/>
          <p:nvPr/>
        </p:nvSpPr>
        <p:spPr bwMode="auto">
          <a:xfrm>
            <a:off x="4177550" y="2815421"/>
            <a:ext cx="1110342" cy="544697"/>
          </a:xfrm>
          <a:prstGeom prst="rect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OffAxis1Right">
              <a:rot lat="2204246" lon="18621356" rev="21145264"/>
            </a:camera>
            <a:lightRig rig="threePt" dir="t"/>
          </a:scene3d>
          <a:sp3d extrusionH="635000" contourW="6350">
            <a:bevelT w="0" h="0"/>
            <a:extrusionClr>
              <a:srgbClr val="008000"/>
            </a:extrusionClr>
            <a:contourClr>
              <a:schemeClr val="tx1"/>
            </a:contourClr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" name="Стрелка влево 6">
            <a:extLst>
              <a:ext uri="{FF2B5EF4-FFF2-40B4-BE49-F238E27FC236}">
                <a16:creationId xmlns:a16="http://schemas.microsoft.com/office/drawing/2014/main" id="{D8EB79FB-65EE-9804-0800-5FD5C1D0C7A2}"/>
              </a:ext>
            </a:extLst>
          </p:cNvPr>
          <p:cNvSpPr/>
          <p:nvPr/>
        </p:nvSpPr>
        <p:spPr bwMode="auto">
          <a:xfrm rot="18783732">
            <a:off x="3381376" y="3441700"/>
            <a:ext cx="709612" cy="452437"/>
          </a:xfrm>
          <a:prstGeom prst="leftArrow">
            <a:avLst/>
          </a:prstGeom>
          <a:solidFill>
            <a:srgbClr val="0000FF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B59C8C-2C09-7A0B-722F-90BEF2BB0183}"/>
              </a:ext>
            </a:extLst>
          </p:cNvPr>
          <p:cNvSpPr/>
          <p:nvPr/>
        </p:nvSpPr>
        <p:spPr bwMode="auto">
          <a:xfrm rot="21205597">
            <a:off x="3252261" y="4187018"/>
            <a:ext cx="729343" cy="664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2153362" lon="19780681" rev="21203538"/>
            </a:camera>
            <a:lightRig rig="threePt" dir="t"/>
          </a:scene3d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6600" dirty="0">
                <a:latin typeface="Arial" charset="0"/>
              </a:rPr>
              <a:t>a</a:t>
            </a:r>
            <a:endParaRPr lang="ru-RU" sz="6600" dirty="0">
              <a:latin typeface="Arial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E7A09D1-9A0D-0D16-2E60-C58E6DBA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611438"/>
            <a:ext cx="1755775" cy="646112"/>
          </a:xfrm>
          <a:prstGeom prst="wedgeRoundRectCallout">
            <a:avLst>
              <a:gd name="adj1" fmla="val -80313"/>
              <a:gd name="adj2" fmla="val 9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Значение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E3CD340-261A-4E02-D9F9-6703EF78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4057650"/>
            <a:ext cx="1036637" cy="646113"/>
          </a:xfrm>
          <a:prstGeom prst="wedgeRoundRectCallout">
            <a:avLst>
              <a:gd name="adj1" fmla="val -121817"/>
              <a:gd name="adj2" fmla="val 178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Имя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1">
            <a:extLst>
              <a:ext uri="{FF2B5EF4-FFF2-40B4-BE49-F238E27FC236}">
                <a16:creationId xmlns:a16="http://schemas.microsoft.com/office/drawing/2014/main" id="{08E223E7-7ADC-819A-74B7-B94BD8A6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Массивы в </a:t>
            </a:r>
            <a:r>
              <a:rPr lang="en-US" altLang="ru-RU"/>
              <a:t>Python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>
                <a:solidFill>
                  <a:srgbClr val="333399"/>
                </a:solidFill>
              </a:rPr>
              <a:t>списки</a:t>
            </a:r>
          </a:p>
        </p:txBody>
      </p:sp>
      <p:sp>
        <p:nvSpPr>
          <p:cNvPr id="104451" name="Номер слайда 2">
            <a:extLst>
              <a:ext uri="{FF2B5EF4-FFF2-40B4-BE49-F238E27FC236}">
                <a16:creationId xmlns:a16="http://schemas.microsoft.com/office/drawing/2014/main" id="{89888DB1-ABDD-8024-8683-4EDB313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74982-6CD2-4406-9BCE-856AE70CA425}" type="slidenum">
              <a:rPr lang="ru-RU" altLang="ru-RU"/>
              <a:pPr eaLnBrk="1" hangingPunct="1"/>
              <a:t>110</a:t>
            </a:fld>
            <a:endParaRPr lang="ru-RU" altLang="ru-RU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F3E367E3-83E5-A9DE-4B00-2221BF10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968375"/>
            <a:ext cx="4972050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E884BADD-A9C6-38B6-6384-4FEA1CF70A98}"/>
              </a:ext>
            </a:extLst>
          </p:cNvPr>
          <p:cNvGrpSpPr>
            <a:grpSpLocks/>
          </p:cNvGrpSpPr>
          <p:nvPr/>
        </p:nvGrpSpPr>
        <p:grpSpPr bwMode="auto">
          <a:xfrm>
            <a:off x="5575300" y="2674938"/>
            <a:ext cx="2578100" cy="663575"/>
            <a:chOff x="433" y="3902"/>
            <a:chExt cx="162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49A08835-BF1D-0A2F-A864-FB639189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104461" name="Oval 57">
              <a:extLst>
                <a:ext uri="{FF2B5EF4-FFF2-40B4-BE49-F238E27FC236}">
                  <a16:creationId xmlns:a16="http://schemas.microsoft.com/office/drawing/2014/main" id="{A80CBD97-C464-F227-21C4-ADBA3864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26678932-27A9-89A8-387B-843D8B25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646238"/>
            <a:ext cx="4972050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60AE93-D2CF-70AA-5B4C-4E0691EA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201863"/>
            <a:ext cx="327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9E90BE6-AB3B-B6BC-C0BE-A7D89F53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763838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B96334-DE1D-2A02-9AF3-E79E2C7E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330575"/>
            <a:ext cx="576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EF23A0-058A-D08A-D9FA-ECFB9169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932238"/>
            <a:ext cx="7337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 из </a:t>
            </a:r>
            <a:r>
              <a:rPr lang="en-US" altLang="ru-RU" sz="2800" b="1">
                <a:solidFill>
                  <a:srgbClr val="333399"/>
                </a:solidFill>
              </a:rPr>
              <a:t>N </a:t>
            </a:r>
            <a:r>
              <a:rPr lang="ru-RU" altLang="ru-RU" sz="2800" b="1">
                <a:solidFill>
                  <a:srgbClr val="333399"/>
                </a:solidFill>
              </a:rPr>
              <a:t>элементов:</a:t>
            </a:r>
          </a:p>
          <a:p>
            <a:pPr eaLnBrk="1" hangingPunct="1"/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/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/>
            <a:endParaRPr lang="ru-RU" altLang="ru-RU" sz="1400" b="1">
              <a:solidFill>
                <a:srgbClr val="333399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D15E19B-9E80-DEC0-5085-462D19A2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4608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19" grpId="0" animBg="1"/>
      <p:bldP spid="20" grpId="0"/>
      <p:bldP spid="21" grpId="0" animBg="1"/>
      <p:bldP spid="22" grpId="0"/>
      <p:bldP spid="15" grpId="0" build="p" bldLvl="2"/>
      <p:bldP spid="16" grpId="0" build="p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1">
            <a:extLst>
              <a:ext uri="{FF2B5EF4-FFF2-40B4-BE49-F238E27FC236}">
                <a16:creationId xmlns:a16="http://schemas.microsoft.com/office/drawing/2014/main" id="{62FB5FB0-4511-10AE-C688-81F548CD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массива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105475" name="Номер слайда 2">
            <a:extLst>
              <a:ext uri="{FF2B5EF4-FFF2-40B4-BE49-F238E27FC236}">
                <a16:creationId xmlns:a16="http://schemas.microsoft.com/office/drawing/2014/main" id="{BB2CCA16-CD88-3D34-A623-5428B57E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FA2FFC-F4B8-4C27-B35A-377AA3801BB0}" type="slidenum">
              <a:rPr lang="ru-RU" altLang="ru-RU"/>
              <a:pPr eaLnBrk="1" hangingPunct="1"/>
              <a:t>111</a:t>
            </a:fld>
            <a:endParaRPr lang="ru-RU" altLang="ru-RU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092816E4-2727-0805-16F8-29BFB846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3096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i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D283CFD3-FE52-E225-F0C6-D919B270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2226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A09992D-A52A-1813-353D-DA5BF23B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760788"/>
            <a:ext cx="69945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 ]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CCADA9-3318-426E-41EF-8C213E4C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822325"/>
            <a:ext cx="512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Целыми числами (начиная с 0!):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494A19-041F-3BBA-701E-DBB46D868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5971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7319A9-FE9B-1B18-894E-0059FABE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1846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634B4C7-A944-A509-5F1B-9FCD1E25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857500"/>
            <a:ext cx="1436688" cy="1435100"/>
          </a:xfrm>
          <a:custGeom>
            <a:avLst/>
            <a:gdLst>
              <a:gd name="T0" fmla="*/ 615691 w 1437217"/>
              <a:gd name="T1" fmla="*/ 0 h 1866900"/>
              <a:gd name="T2" fmla="*/ 1319340 w 1437217"/>
              <a:gd name="T3" fmla="*/ 209 h 1866900"/>
              <a:gd name="T4" fmla="*/ 0 w 1437217"/>
              <a:gd name="T5" fmla="*/ 699 h 1866900"/>
              <a:gd name="T6" fmla="*/ 0 60000 65536"/>
              <a:gd name="T7" fmla="*/ 0 60000 65536"/>
              <a:gd name="T8" fmla="*/ 0 60000 65536"/>
              <a:gd name="T9" fmla="*/ 0 w 1437217"/>
              <a:gd name="T10" fmla="*/ 0 h 1866900"/>
              <a:gd name="T11" fmla="*/ 1437217 w 1437217"/>
              <a:gd name="T12" fmla="*/ 1866900 h 1866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7217" h="1866900">
                <a:moveTo>
                  <a:pt x="622300" y="0"/>
                </a:moveTo>
                <a:cubicBezTo>
                  <a:pt x="1029758" y="17991"/>
                  <a:pt x="1437217" y="247650"/>
                  <a:pt x="1333500" y="558800"/>
                </a:cubicBezTo>
                <a:cubicBezTo>
                  <a:pt x="1229783" y="869950"/>
                  <a:pt x="614891" y="1347258"/>
                  <a:pt x="0" y="18669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8531B3A-8956-EAD5-DC83-38A84A5F1BCE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4833938"/>
            <a:ext cx="4953000" cy="663575"/>
            <a:chOff x="433" y="3902"/>
            <a:chExt cx="31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9B56A096-CA53-C09E-9B8E-2A8F73D19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8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заполнить, начиная с 1?</a:t>
              </a:r>
            </a:p>
          </p:txBody>
        </p:sp>
        <p:sp>
          <p:nvSpPr>
            <p:cNvPr id="105488" name="Oval 57">
              <a:extLst>
                <a:ext uri="{FF2B5EF4-FFF2-40B4-BE49-F238E27FC236}">
                  <a16:creationId xmlns:a16="http://schemas.microsoft.com/office/drawing/2014/main" id="{08C1DF59-D0D0-A2D1-915D-759C81EB5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3D17F5E5-3107-8CEC-F46C-D50F0C4C06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608638"/>
            <a:ext cx="5778500" cy="663575"/>
            <a:chOff x="433" y="3902"/>
            <a:chExt cx="3640" cy="418"/>
          </a:xfrm>
        </p:grpSpPr>
        <p:sp>
          <p:nvSpPr>
            <p:cNvPr id="15" name="Text Box 56">
              <a:extLst>
                <a:ext uri="{FF2B5EF4-FFF2-40B4-BE49-F238E27FC236}">
                  <a16:creationId xmlns:a16="http://schemas.microsoft.com/office/drawing/2014/main" id="{20527C49-BEB6-6838-1297-30D9A2E5D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34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 квадратами чисел?</a:t>
              </a:r>
            </a:p>
          </p:txBody>
        </p:sp>
        <p:sp>
          <p:nvSpPr>
            <p:cNvPr id="105486" name="Oval 57">
              <a:extLst>
                <a:ext uri="{FF2B5EF4-FFF2-40B4-BE49-F238E27FC236}">
                  <a16:creationId xmlns:a16="http://schemas.microsoft.com/office/drawing/2014/main" id="{B83C9EBF-52B0-9D5F-6EA1-C1BD55F2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7" grpId="0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1">
            <a:extLst>
              <a:ext uri="{FF2B5EF4-FFF2-40B4-BE49-F238E27FC236}">
                <a16:creationId xmlns:a16="http://schemas.microsoft.com/office/drawing/2014/main" id="{8751016A-E680-4D6D-6FCF-95448B95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случайными числами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106499" name="Номер слайда 2">
            <a:extLst>
              <a:ext uri="{FF2B5EF4-FFF2-40B4-BE49-F238E27FC236}">
                <a16:creationId xmlns:a16="http://schemas.microsoft.com/office/drawing/2014/main" id="{1E5AE499-CD81-577E-3FCA-D48A34F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F67207-B019-4CCA-84F6-166B453F8B38}" type="slidenum">
              <a:rPr lang="ru-RU" altLang="ru-RU"/>
              <a:pPr eaLnBrk="1" hangingPunct="1"/>
              <a:t>112</a:t>
            </a:fld>
            <a:endParaRPr lang="ru-RU" altLang="ru-RU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F37056A-4F11-53B3-57DB-59902F25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28788"/>
            <a:ext cx="6994525" cy="22463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from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random </a:t>
            </a: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randint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randint(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BB6AC0E6-32DC-09AA-DCCF-C1B7584A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0481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E261480-06CA-C2C9-4FCD-BE80879C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4592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randint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 = </a:t>
            </a:r>
            <a:r>
              <a:rPr lang="en-US" sz="2800" b="1" dirty="0">
                <a:solidFill>
                  <a:srgbClr val="0095FF"/>
                </a:solidFill>
                <a:latin typeface="Courier New"/>
                <a:ea typeface="Times New Roman"/>
              </a:rPr>
              <a:t>10</a:t>
            </a:r>
            <a:endParaRPr lang="en-US" sz="28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 = [ </a:t>
            </a:r>
            <a:r>
              <a:rPr lang="en-US" sz="2800" b="1" dirty="0" err="1">
                <a:latin typeface="Courier New"/>
                <a:ea typeface="Times New Roman"/>
              </a:rPr>
              <a:t>randint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(N) ]</a:t>
            </a:r>
          </a:p>
        </p:txBody>
      </p:sp>
      <p:sp>
        <p:nvSpPr>
          <p:cNvPr id="21" name="AutoShape 59">
            <a:extLst>
              <a:ext uri="{FF2B5EF4-FFF2-40B4-BE49-F238E27FC236}">
                <a16:creationId xmlns:a16="http://schemas.microsoft.com/office/drawing/2014/main" id="{4CFC39FF-3870-FCB9-DE69-F0A53C471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33450"/>
            <a:ext cx="30861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из библиотеки (модуля) </a:t>
            </a:r>
            <a:r>
              <a:rPr lang="en-US" sz="2000" dirty="0"/>
              <a:t>random</a:t>
            </a:r>
            <a:endParaRPr lang="ru-RU" dirty="0"/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DAB01D82-3D85-6B3D-AB21-FA5E7453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933450"/>
            <a:ext cx="37592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взять функцию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randint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21" grpId="0" animBg="1"/>
      <p:bldP spid="2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>
            <a:extLst>
              <a:ext uri="{FF2B5EF4-FFF2-40B4-BE49-F238E27FC236}">
                <a16:creationId xmlns:a16="http://schemas.microsoft.com/office/drawing/2014/main" id="{4C997B20-E321-EBDC-3AB8-FA9D887F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массива на экран</a:t>
            </a:r>
          </a:p>
        </p:txBody>
      </p:sp>
      <p:sp>
        <p:nvSpPr>
          <p:cNvPr id="107523" name="Номер слайда 2">
            <a:extLst>
              <a:ext uri="{FF2B5EF4-FFF2-40B4-BE49-F238E27FC236}">
                <a16:creationId xmlns:a16="http://schemas.microsoft.com/office/drawing/2014/main" id="{8E7367E4-EC86-D3E8-883C-34B49372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3F69D-D662-4200-AD7E-BBA5FC736E4C}" type="slidenum">
              <a:rPr lang="ru-RU" altLang="ru-RU"/>
              <a:pPr eaLnBrk="1" hangingPunct="1"/>
              <a:t>113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70B0E99-57C5-E167-4594-F5940856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Как список: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2C25D-B1D2-1D53-71C3-26501AB7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2497138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A 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C0E04FA-2CA7-4BF4-62F4-7D746F86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1300163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D83BCB-32C0-6181-9CA2-9FEC3C61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751013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В строчку через пробел: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B98805-C47C-B45A-E603-6FB47616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284413"/>
            <a:ext cx="56927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A[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],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C707E8B-0370-9B06-7BA8-0436C75E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633663"/>
            <a:ext cx="213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A052D622-E381-0BBD-9BF2-F474638B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2591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575CC5F-7DF3-8307-B590-B168DA11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784600"/>
            <a:ext cx="49831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x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x,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1F2F8CA-CF83-B7FB-BE83-C86412B2F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992563"/>
            <a:ext cx="2297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AutoShape 59">
            <a:extLst>
              <a:ext uri="{FF2B5EF4-FFF2-40B4-BE49-F238E27FC236}">
                <a16:creationId xmlns:a16="http://schemas.microsoft.com/office/drawing/2014/main" id="{7D574A16-3977-C4EA-87FE-C8A40AFE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94050"/>
            <a:ext cx="3035300" cy="998538"/>
          </a:xfrm>
          <a:prstGeom prst="wedgeRoundRectCallout">
            <a:avLst>
              <a:gd name="adj1" fmla="val -66173"/>
              <a:gd name="adj2" fmla="val -622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пробел после вывода очередного числа</a:t>
            </a:r>
            <a:endParaRPr lang="ru-RU" sz="20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7FBF2C90-9A0D-E6CA-DC0B-69CF8019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7577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9B3B702-FFED-4B51-485F-94BA2666A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5283200"/>
            <a:ext cx="2843213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ru-RU" sz="2800" b="1" dirty="0">
                <a:latin typeface="Courier New"/>
                <a:ea typeface="Times New Roman"/>
              </a:rPr>
              <a:t>*</a:t>
            </a:r>
            <a:r>
              <a:rPr lang="en-US" sz="2800" b="1" dirty="0">
                <a:latin typeface="Courier New"/>
                <a:ea typeface="Times New Roman"/>
              </a:rPr>
              <a:t>A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0B79C082-B48D-48C1-94E5-FB9600C1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970588"/>
            <a:ext cx="2798763" cy="704850"/>
          </a:xfrm>
          <a:prstGeom prst="wedgeRoundRectCallout">
            <a:avLst>
              <a:gd name="adj1" fmla="val -40140"/>
              <a:gd name="adj2" fmla="val -897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разбить список на элементы</a:t>
            </a:r>
            <a:endParaRPr lang="ru-RU" sz="20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41B7AC8-4C2D-C359-D185-6A907FF8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5283200"/>
            <a:ext cx="4672012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4" name="Двойная стрелка влево/вправо 23">
            <a:extLst>
              <a:ext uri="{FF2B5EF4-FFF2-40B4-BE49-F238E27FC236}">
                <a16:creationId xmlns:a16="http://schemas.microsoft.com/office/drawing/2014/main" id="{5B37ABFB-1AAD-EB54-C79C-D560F5F8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97513"/>
            <a:ext cx="441325" cy="209550"/>
          </a:xfrm>
          <a:prstGeom prst="leftRightArrow">
            <a:avLst>
              <a:gd name="adj1" fmla="val 50000"/>
              <a:gd name="adj2" fmla="val 5001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13" grpId="0" build="p" bldLvl="2"/>
      <p:bldP spid="14" grpId="0" build="p" bldLvl="2"/>
      <p:bldP spid="16" grpId="0" build="p" animBg="1"/>
      <p:bldP spid="17" grpId="0" build="p" bldLvl="2"/>
      <p:bldP spid="18" grpId="0" build="p" bldLvl="2"/>
      <p:bldP spid="19" grpId="0" build="p" animBg="1"/>
      <p:bldP spid="20" grpId="0" build="p" bldLvl="2"/>
      <p:bldP spid="25" grpId="0" animBg="1"/>
      <p:bldP spid="25" grpId="1" animBg="1"/>
      <p:bldP spid="15" grpId="0" build="p" bldLvl="2"/>
      <p:bldP spid="21" grpId="0" build="p" animBg="1"/>
      <p:bldP spid="22" grpId="0" animBg="1"/>
      <p:bldP spid="23" grpId="0" build="p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4">
            <a:extLst>
              <a:ext uri="{FF2B5EF4-FFF2-40B4-BE49-F238E27FC236}">
                <a16:creationId xmlns:a16="http://schemas.microsoft.com/office/drawing/2014/main" id="{A95E1BC3-B14B-7DCE-952C-50E4D9B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8547" name="Номер слайда 3">
            <a:extLst>
              <a:ext uri="{FF2B5EF4-FFF2-40B4-BE49-F238E27FC236}">
                <a16:creationId xmlns:a16="http://schemas.microsoft.com/office/drawing/2014/main" id="{0419874C-F429-D319-47FD-F1FB0A44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E51C02-D12A-49F9-B7A8-2564B210F54B}" type="slidenum">
              <a:rPr lang="ru-RU" altLang="ru-RU"/>
              <a:pPr eaLnBrk="1" hangingPunct="1"/>
              <a:t>114</a:t>
            </a:fld>
            <a:endParaRPr lang="ru-RU" altLang="ru-RU"/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F40CADAF-CB11-E3C4-1C41-65411C35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&lt;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)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от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до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5 10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D4AD47C-5377-1709-0029-71FC7A1C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413125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</a:rPr>
              <a:t>4</a:t>
            </a: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4">
            <a:extLst>
              <a:ext uri="{FF2B5EF4-FFF2-40B4-BE49-F238E27FC236}">
                <a16:creationId xmlns:a16="http://schemas.microsoft.com/office/drawing/2014/main" id="{18BF9886-9C4F-7ADB-E557-2A2106E4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9571" name="Номер слайда 3">
            <a:extLst>
              <a:ext uri="{FF2B5EF4-FFF2-40B4-BE49-F238E27FC236}">
                <a16:creationId xmlns:a16="http://schemas.microsoft.com/office/drawing/2014/main" id="{A6FF2BD4-A823-2BE6-7EBC-3E021D72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A9B58C-B671-48A6-B4FA-EBD45D823A4F}" type="slidenum">
              <a:rPr lang="ru-RU" altLang="ru-RU"/>
              <a:pPr eaLnBrk="1" hangingPunct="1"/>
              <a:t>115</a:t>
            </a:fld>
            <a:endParaRPr lang="ru-RU" altLang="ru-RU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C6891BE-26DC-3904-A17C-0195425E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23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«5»: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первая половина массива заполняется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), а вторая половина массива содержит их квадраты в том же порядке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5 8 7 10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25 64 49 100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36</a:t>
            </a: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>
            <a:extLst>
              <a:ext uri="{FF2B5EF4-FFF2-40B4-BE49-F238E27FC236}">
                <a16:creationId xmlns:a16="http://schemas.microsoft.com/office/drawing/2014/main" id="{62F8DB2D-DF2F-7BFC-2D49-9F550C9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110595" name="Номер слайда 2">
            <a:extLst>
              <a:ext uri="{FF2B5EF4-FFF2-40B4-BE49-F238E27FC236}">
                <a16:creationId xmlns:a16="http://schemas.microsoft.com/office/drawing/2014/main" id="{32658820-71A1-CB21-6D03-DBFD5ED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55B57F-BF6C-447F-BB46-927C3346DD35}" type="slidenum">
              <a:rPr lang="ru-RU" altLang="ru-RU"/>
              <a:pPr eaLnBrk="1" hangingPunct="1"/>
              <a:t>116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77DF5B-CBC2-C59D-6AF9-70D3ED97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0A44E-D1D0-07CD-4E03-FACEB61C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8F00D-45B1-7A24-D5AD-5F29CD84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622550"/>
            <a:ext cx="563880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  A[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36E4DF-6586-8C72-BF5D-35AE6FD3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541713"/>
            <a:ext cx="463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333399"/>
                </a:solidFill>
              </a:rPr>
              <a:t>или кратко: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D937310-6C21-7174-4D9A-3506C19F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059238"/>
            <a:ext cx="59594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588" indent="-15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endParaRPr lang="ru-RU" sz="2800" b="1" dirty="0">
              <a:latin typeface="Calibri"/>
              <a:ea typeface="Times New Roman"/>
            </a:endParaRPr>
          </a:p>
          <a:p>
            <a:pPr marL="1588" indent="-1588" algn="just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000CC"/>
                </a:solidFill>
                <a:latin typeface="Calibri"/>
                <a:ea typeface="Times New Roman"/>
              </a:rPr>
              <a:t>                   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range(N)]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3575D050-2AC1-DCA4-1FBF-4D3F770B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154238"/>
            <a:ext cx="722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333399"/>
                </a:solidFill>
              </a:rPr>
              <a:t>Ввод по одному элементу</a:t>
            </a:r>
            <a:r>
              <a:rPr lang="en-US" altLang="ru-RU" sz="2800" b="1">
                <a:solidFill>
                  <a:srgbClr val="333399"/>
                </a:solidFill>
              </a:rPr>
              <a:t> </a:t>
            </a:r>
            <a:r>
              <a:rPr lang="ru-RU" altLang="ru-RU" sz="2800" b="1">
                <a:solidFill>
                  <a:srgbClr val="333399"/>
                </a:solidFill>
              </a:rPr>
              <a:t>в строке: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7" grpId="0" build="p" animBg="1"/>
      <p:bldP spid="15" grpId="0"/>
      <p:bldP spid="18" grpId="0" build="p" animBg="1"/>
      <p:bldP spid="20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">
            <a:extLst>
              <a:ext uri="{FF2B5EF4-FFF2-40B4-BE49-F238E27FC236}">
                <a16:creationId xmlns:a16="http://schemas.microsoft.com/office/drawing/2014/main" id="{D804F1F7-B8D4-DB54-BD3A-710C676D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111619" name="Номер слайда 2">
            <a:extLst>
              <a:ext uri="{FF2B5EF4-FFF2-40B4-BE49-F238E27FC236}">
                <a16:creationId xmlns:a16="http://schemas.microsoft.com/office/drawing/2014/main" id="{9658DB30-D0CE-EEF9-F6F2-71BF5CA2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6CC086-B66C-47EF-BA5D-201070A31626}" type="slidenum">
              <a:rPr lang="ru-RU" altLang="ru-RU"/>
              <a:pPr eaLnBrk="1" hangingPunct="1"/>
              <a:t>117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1B7B402-9E01-A4EC-C280-B789F558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630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Ввод всех чисел в одной строке: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ECC5B-5F01-A6FC-E185-CB15D690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239838"/>
            <a:ext cx="7823200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data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400" b="1" dirty="0">
                <a:latin typeface="Courier New"/>
                <a:ea typeface="Times New Roman"/>
              </a:rPr>
              <a:t>()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"1 2 3 4 5"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s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data.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latin typeface="Courier New"/>
                <a:ea typeface="Times New Roman"/>
              </a:rPr>
              <a:t>()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["1","2","3","4","5"]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[ 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(x)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s </a:t>
            </a:r>
            <a:r>
              <a:rPr lang="en-US" sz="2400" dirty="0">
                <a:latin typeface="Calibri"/>
                <a:ea typeface="Times New Roman"/>
                <a:cs typeface="Times New Roman"/>
              </a:rPr>
              <a:t>]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alibri"/>
                <a:ea typeface="Times New Roman"/>
                <a:cs typeface="Times New Roman"/>
              </a:rPr>
              <a:t>                                         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[1,2,3,4,5]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1EE6555-0120-97A3-E40E-3454201F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1958975"/>
            <a:ext cx="13493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ECBB02-A479-7131-3BCD-EF6E7737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847975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1A78937-5A99-F37A-8F15-F6C03A69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3306763"/>
            <a:ext cx="7305675" cy="463550"/>
          </a:xfrm>
          <a:prstGeom prst="rect">
            <a:avLst/>
          </a:prstGeom>
          <a:solidFill>
            <a:srgbClr val="99FF66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(x)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r>
              <a:rPr lang="en-US" sz="2400" dirty="0">
                <a:latin typeface="Calibri"/>
                <a:ea typeface="Times New Roman"/>
                <a:cs typeface="Times New Roman"/>
              </a:rPr>
              <a:t>] 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animBg="1"/>
      <p:bldP spid="18" grpId="0" animBg="1"/>
      <p:bldP spid="19" grpId="0"/>
      <p:bldP spid="12" grpId="0" build="p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Заголовок 1">
            <a:extLst>
              <a:ext uri="{FF2B5EF4-FFF2-40B4-BE49-F238E27FC236}">
                <a16:creationId xmlns:a16="http://schemas.microsoft.com/office/drawing/2014/main" id="{18BFC35C-E505-85D4-19B2-62149B02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112643" name="Номер слайда 2">
            <a:extLst>
              <a:ext uri="{FF2B5EF4-FFF2-40B4-BE49-F238E27FC236}">
                <a16:creationId xmlns:a16="http://schemas.microsoft.com/office/drawing/2014/main" id="{0C140FE9-DE4E-66D3-B132-2DA232EE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C2E72-E339-4431-A063-0682D8FE5AA7}" type="slidenum">
              <a:rPr lang="ru-RU" altLang="ru-RU"/>
              <a:pPr eaLnBrk="1" hangingPunct="1"/>
              <a:t>118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B74930-AED1-2F3C-D979-A85543D7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</a:t>
            </a:r>
            <a:r>
              <a:rPr lang="ru-RU" altLang="ru-RU" sz="2800"/>
              <a:t>:</a:t>
            </a:r>
          </a:p>
          <a:p>
            <a:pPr eaLnBrk="1" hangingPunct="1"/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/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Обработка</a:t>
            </a:r>
            <a:r>
              <a:rPr lang="ru-RU" altLang="ru-RU" sz="2800"/>
              <a:t>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A25E4-9127-B928-6AD6-7754339B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09675"/>
            <a:ext cx="31924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BD54A-DA93-AECF-5FFC-3AAB2D12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765425"/>
            <a:ext cx="6021387" cy="22494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A[0]</a:t>
            </a: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A[1]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A[2]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A[3]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A[4]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A960FD2-22E3-4A21-F9AC-2722D2320DB5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5265738"/>
            <a:ext cx="8485187" cy="1014412"/>
            <a:chOff x="338" y="3641"/>
            <a:chExt cx="5345" cy="639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6A0F022-47A4-1D11-C7F1-912ECCC1D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3708"/>
              <a:ext cx="5051" cy="5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ts val="600"/>
                </a:spcBef>
                <a:defRPr/>
              </a:pPr>
              <a:r>
                <a:rPr lang="ru-RU" sz="2400" dirty="0"/>
                <a:t>  </a:t>
              </a:r>
              <a:r>
                <a:rPr lang="en-US" sz="2400" dirty="0"/>
                <a:t>1) </a:t>
              </a:r>
              <a:r>
                <a:rPr lang="ru-RU" sz="2400" dirty="0"/>
                <a:t>если </a:t>
              </a:r>
              <a:r>
                <a:rPr lang="en-US" sz="2400" dirty="0"/>
                <a:t>N </a:t>
              </a:r>
              <a:r>
                <a:rPr lang="ru-RU" sz="2400" dirty="0"/>
                <a:t>велико (1000, 1000000)?</a:t>
              </a:r>
            </a:p>
            <a:p>
              <a:pPr eaLnBrk="0" hangingPunct="0">
                <a:spcBef>
                  <a:spcPts val="600"/>
                </a:spcBef>
                <a:defRPr/>
              </a:pPr>
              <a:r>
                <a:rPr lang="ru-RU" sz="2400" dirty="0"/>
                <a:t>  2) при изменении </a:t>
              </a:r>
              <a:r>
                <a:rPr lang="en-US" sz="2400" dirty="0"/>
                <a:t>N </a:t>
              </a:r>
              <a:r>
                <a:rPr lang="ru-RU" sz="2400" dirty="0"/>
                <a:t>программа не должна меняться!</a:t>
              </a:r>
            </a:p>
          </p:txBody>
        </p:sp>
        <p:sp>
          <p:nvSpPr>
            <p:cNvPr id="112649" name="Oval 8">
              <a:extLst>
                <a:ext uri="{FF2B5EF4-FFF2-40B4-BE49-F238E27FC236}">
                  <a16:creationId xmlns:a16="http://schemas.microsoft.com/office/drawing/2014/main" id="{736D7949-14A8-1209-F135-309EBCFD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 build="p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Заголовок 1">
            <a:extLst>
              <a:ext uri="{FF2B5EF4-FFF2-40B4-BE49-F238E27FC236}">
                <a16:creationId xmlns:a16="http://schemas.microsoft.com/office/drawing/2014/main" id="{283C5E2E-763E-2C5A-5CF8-4B7DAF24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113667" name="Номер слайда 2">
            <a:extLst>
              <a:ext uri="{FF2B5EF4-FFF2-40B4-BE49-F238E27FC236}">
                <a16:creationId xmlns:a16="http://schemas.microsoft.com/office/drawing/2014/main" id="{CEA64223-2299-79B7-7489-ECE154DE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50E06A-410D-4B12-8328-377AFB486726}" type="slidenum">
              <a:rPr lang="ru-RU" altLang="ru-RU"/>
              <a:pPr eaLnBrk="1" hangingPunct="1"/>
              <a:t>119</a:t>
            </a:fld>
            <a:endParaRPr lang="ru-RU" altLang="ru-RU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0FEF989-7BB5-B628-0A54-3E0882F3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3811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с переменной: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5233916-0494-E864-1BC7-79067245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92225"/>
            <a:ext cx="3214687" cy="3479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E08250-22E9-DECF-7803-647A62DC41AA}"/>
              </a:ext>
            </a:extLst>
          </p:cNvPr>
          <p:cNvSpPr/>
          <p:nvPr/>
        </p:nvSpPr>
        <p:spPr>
          <a:xfrm>
            <a:off x="485775" y="4794250"/>
            <a:ext cx="3228975" cy="430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D7630461-9729-6855-64F3-2718407D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674813"/>
            <a:ext cx="3494088" cy="6937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7502ACD-4DA3-38BA-C5CF-2C0567A1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795338"/>
            <a:ext cx="38115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в цикле: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F11A5FA-A4B3-340F-9BD3-296DF89B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292225"/>
            <a:ext cx="4129087" cy="14493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N:</a:t>
            </a: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AE320C4F-6EBE-E5A7-1050-AD93ADD8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925638"/>
            <a:ext cx="385763" cy="211137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 b="1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63F0A01-7761-BEBB-94F7-870070B58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2813050"/>
            <a:ext cx="38115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Цикл с переменной: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9098924-3E07-D3C2-3A22-6DD11FB5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271838"/>
            <a:ext cx="4129087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in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200" b="1" dirty="0">
                <a:latin typeface="Courier New" pitchFamily="49" charset="0"/>
              </a:rPr>
              <a:t>(N)</a:t>
            </a:r>
            <a:r>
              <a:rPr lang="en-US" sz="2200" b="1" dirty="0"/>
              <a:t>: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4DE36FCF-4065-E659-5AC6-563E96B301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90644" y="2882107"/>
            <a:ext cx="384175" cy="211137"/>
          </a:xfrm>
          <a:prstGeom prst="rightArrow">
            <a:avLst>
              <a:gd name="adj1" fmla="val 50000"/>
              <a:gd name="adj2" fmla="val 50038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11" grpId="0" build="p" animBg="1"/>
      <p:bldP spid="12" grpId="0" animBg="1"/>
      <p:bldP spid="13" grpId="0" animBg="1"/>
      <p:bldP spid="14" grpId="0" build="p" bldLvl="2"/>
      <p:bldP spid="15" grpId="0" build="p" animBg="1"/>
      <p:bldP spid="16" grpId="0" animBg="1"/>
      <p:bldP spid="17" grpId="0" build="p" bldLvl="2"/>
      <p:bldP spid="18" grpId="0" build="p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156FA91A-BF6F-86DE-1AE5-841E4915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Имена переменных</a:t>
            </a:r>
          </a:p>
        </p:txBody>
      </p:sp>
      <p:sp>
        <p:nvSpPr>
          <p:cNvPr id="17411" name="Номер слайда 2">
            <a:extLst>
              <a:ext uri="{FF2B5EF4-FFF2-40B4-BE49-F238E27FC236}">
                <a16:creationId xmlns:a16="http://schemas.microsoft.com/office/drawing/2014/main" id="{B6BCDC89-24FE-5958-9915-F19F7C10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A6E3B5-708A-46ED-960C-A5566792E804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CCC5F3C-9537-80F1-CCEC-7346654F8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17563"/>
            <a:ext cx="85693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008000"/>
                </a:solidFill>
                <a:latin typeface="Arial" charset="0"/>
              </a:rPr>
              <a:t>МОЖНО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латинские буквы (</a:t>
            </a:r>
            <a:r>
              <a:rPr lang="en-US" sz="2300" dirty="0">
                <a:latin typeface="Arial" charset="0"/>
              </a:rPr>
              <a:t>A-Z, a-z)</a:t>
            </a: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русские буквы (</a:t>
            </a:r>
            <a:r>
              <a:rPr lang="ru-RU" sz="2300" dirty="0">
                <a:solidFill>
                  <a:srgbClr val="FF0000"/>
                </a:solidFill>
                <a:latin typeface="Arial" charset="0"/>
              </a:rPr>
              <a:t>не рекомендуется!</a:t>
            </a:r>
            <a:r>
              <a:rPr lang="ru-RU" sz="2300" dirty="0">
                <a:latin typeface="Arial" charset="0"/>
              </a:rPr>
              <a:t>)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цифры</a:t>
            </a: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1050" dirty="0">
              <a:latin typeface="Arial" charset="0"/>
            </a:endParaRPr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знак подчеркивания _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D4734B-1A53-494C-7F11-168FE969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09725"/>
            <a:ext cx="7345363" cy="4778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300" dirty="0">
                <a:latin typeface="Arial" charset="0"/>
              </a:rPr>
              <a:t>заглавные и строчные буквы </a:t>
            </a: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различаются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798D840-3278-50D1-E248-E995FCF9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16336"/>
            <a:ext cx="85693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НЕЛЬЗЯ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скобки 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знаки +, =, !, </a:t>
            </a:r>
            <a:r>
              <a:rPr lang="en-US" sz="2300" strike="sngStrike" dirty="0">
                <a:solidFill>
                  <a:srgbClr val="FF0000"/>
                </a:solidFill>
                <a:latin typeface="Arial" charset="0"/>
              </a:rPr>
              <a:t>?</a:t>
            </a: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 и др.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F73CD4-1697-9855-23D2-E7AA56CF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28925"/>
            <a:ext cx="7345363" cy="4953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имя не может начинаться с цифры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2461556-A97B-8DE4-0209-6B50EE06B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67300"/>
            <a:ext cx="85693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300"/>
              <a:t>Какие имена правильные?</a:t>
            </a:r>
          </a:p>
          <a:p>
            <a:pPr eaLnBrk="1" hangingPunct="1"/>
            <a:r>
              <a:rPr lang="ru-RU" altLang="ru-RU" sz="2300"/>
              <a:t> </a:t>
            </a:r>
            <a:r>
              <a:rPr lang="en-US" altLang="ru-RU" sz="2800" b="1">
                <a:solidFill>
                  <a:srgbClr val="333399"/>
                </a:solidFill>
              </a:rPr>
              <a:t>AXby    R&amp;B    4Wheel    </a:t>
            </a:r>
            <a:r>
              <a:rPr lang="ru-RU" altLang="ru-RU" sz="2800" b="1">
                <a:solidFill>
                  <a:srgbClr val="333399"/>
                </a:solidFill>
              </a:rPr>
              <a:t>Вася </a:t>
            </a:r>
            <a:r>
              <a:rPr lang="en-US" altLang="ru-RU" sz="2800" b="1">
                <a:solidFill>
                  <a:srgbClr val="333399"/>
                </a:solidFill>
              </a:rPr>
              <a:t>   “PesBarbos” TU154    [QuQu]     _ABBA    A+B</a:t>
            </a:r>
            <a:endParaRPr lang="ru-RU" altLang="ru-RU" sz="2800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">
            <a:extLst>
              <a:ext uri="{FF2B5EF4-FFF2-40B4-BE49-F238E27FC236}">
                <a16:creationId xmlns:a16="http://schemas.microsoft.com/office/drawing/2014/main" id="{CE44E9D5-C247-1E12-B45E-56FCBE64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114691" name="Номер слайда 2">
            <a:extLst>
              <a:ext uri="{FF2B5EF4-FFF2-40B4-BE49-F238E27FC236}">
                <a16:creationId xmlns:a16="http://schemas.microsoft.com/office/drawing/2014/main" id="{809B7644-83E5-0B82-3A93-2BA3EA93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B2DDF-A296-46D5-93A7-A6A3E86EB35F}" type="slidenum">
              <a:rPr lang="ru-RU" altLang="ru-RU"/>
              <a:pPr eaLnBrk="1" hangingPunct="1"/>
              <a:t>120</a:t>
            </a:fld>
            <a:endParaRPr lang="ru-RU" alt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BED4C4-7C55-2A56-4F99-AFD0C3AF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9625"/>
            <a:ext cx="594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Общая схема</a:t>
            </a:r>
            <a:r>
              <a:rPr lang="en-US" altLang="ru-RU" sz="2400" b="1">
                <a:solidFill>
                  <a:srgbClr val="333399"/>
                </a:solidFill>
              </a:rPr>
              <a:t> (</a:t>
            </a:r>
            <a:r>
              <a:rPr lang="ru-RU" altLang="ru-RU" sz="2400" b="1">
                <a:solidFill>
                  <a:srgbClr val="333399"/>
                </a:solidFill>
              </a:rPr>
              <a:t>можно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400" b="1">
                <a:solidFill>
                  <a:srgbClr val="333399"/>
                </a:solidFill>
              </a:rPr>
              <a:t>)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80E57-CFF9-92F8-D254-0B0B5C67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01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A[i]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B91031-2C86-9CCA-D6CA-EED4FB89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52813"/>
            <a:ext cx="487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Если не нужно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AD07EC6-E4F7-0BF5-CD44-834BA320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4335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x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935A72B-E098-2B77-1319-AE85E584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41300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A[i]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+=</a:t>
            </a:r>
            <a:r>
              <a:rPr lang="en-US" sz="2400" b="1"/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9DFFBE-5BEC-D69A-F478-EB8CE222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8117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A[0], A[1], ..., A[N-1]</a:t>
            </a:r>
            <a:endParaRPr lang="ru-RU" altLang="ru-RU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C87D619-776F-BA51-CCB0-00400FF5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38003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( x )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10" grpId="0"/>
      <p:bldP spid="11" grpId="0" build="p" animBg="1"/>
      <p:bldP spid="12" grpId="0" build="p" animBg="1"/>
      <p:bldP spid="13" grpId="0"/>
      <p:bldP spid="14" grpId="0" build="p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1">
            <a:extLst>
              <a:ext uri="{FF2B5EF4-FFF2-40B4-BE49-F238E27FC236}">
                <a16:creationId xmlns:a16="http://schemas.microsoft.com/office/drawing/2014/main" id="{BF1EAE9F-07DC-C871-B1D0-6D96095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выведет программа?</a:t>
            </a:r>
          </a:p>
        </p:txBody>
      </p:sp>
      <p:sp>
        <p:nvSpPr>
          <p:cNvPr id="115715" name="Номер слайда 2">
            <a:extLst>
              <a:ext uri="{FF2B5EF4-FFF2-40B4-BE49-F238E27FC236}">
                <a16:creationId xmlns:a16="http://schemas.microsoft.com/office/drawing/2014/main" id="{2FD9AEB2-005D-0F24-3314-1EE0DB7A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801C34-F5B0-4E82-80A3-B9F32C68D86F}" type="slidenum">
              <a:rPr lang="ru-RU" altLang="ru-RU"/>
              <a:pPr eaLnBrk="1" hangingPunct="1"/>
              <a:t>121</a:t>
            </a:fld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7D22A1-2B29-0EAD-70DE-50F97B63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892175"/>
            <a:ext cx="6089650" cy="4651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77C0CB-1180-87FE-F0C5-ADD0C20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554163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E0496-80D3-1F5F-1C13-6E45012D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178050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E24E34-3B10-2055-EC18-E1818BC3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88448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+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B88B587-6904-3B13-EC33-5B6A13F1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5541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7B577F5-66DA-9344-1ABC-6A01AE1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17805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86B8F4C-A3C7-DF0B-380D-F0ACDE2B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8940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39AFE24-63F7-58C3-C0F6-25595D3F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2559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D1F094-D517-88EF-C635-8ECC690A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39798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F7A8E42-DDD9-E9A0-67BF-A9DF1EDB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989388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18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E943986-1097-8015-B81E-5BA4EB42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3418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C0FF8AF-66C4-686D-5500-2069D25E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065713"/>
            <a:ext cx="6089650" cy="1203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A[k] +=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35D82DF-5A41-A168-E8B9-F0EE0589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79120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36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B29C31-B614-BC79-3EB8-2F08C7E8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373688"/>
            <a:ext cx="2995612" cy="4651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[4,5,3,6,8,7]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>
            <a:extLst>
              <a:ext uri="{FF2B5EF4-FFF2-40B4-BE49-F238E27FC236}">
                <a16:creationId xmlns:a16="http://schemas.microsoft.com/office/drawing/2014/main" id="{B48965FC-D1F4-FCE8-0762-7F88CFE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Подсчёт нужных элементов</a:t>
            </a:r>
          </a:p>
        </p:txBody>
      </p:sp>
      <p:sp>
        <p:nvSpPr>
          <p:cNvPr id="116739" name="Номер слайда 2">
            <a:extLst>
              <a:ext uri="{FF2B5EF4-FFF2-40B4-BE49-F238E27FC236}">
                <a16:creationId xmlns:a16="http://schemas.microsoft.com/office/drawing/2014/main" id="{9F6B50F6-03C9-6ACD-8CC8-3BADD59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781EBF-7C25-4C59-9F20-BFBF79972AD5}" type="slidenum">
              <a:rPr lang="ru-RU" altLang="ru-RU"/>
              <a:pPr eaLnBrk="1" hangingPunct="1"/>
              <a:t>122</a:t>
            </a:fld>
            <a:endParaRPr lang="ru-RU" altLang="ru-RU"/>
          </a:p>
        </p:txBody>
      </p:sp>
      <p:sp>
        <p:nvSpPr>
          <p:cNvPr id="116740" name="Прямоугольник 7">
            <a:extLst>
              <a:ext uri="{FF2B5EF4-FFF2-40B4-BE49-F238E27FC236}">
                <a16:creationId xmlns:a16="http://schemas.microsoft.com/office/drawing/2014/main" id="{BC1B0A39-D432-2C9D-00F6-C397051C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В массиве записаны данные о росте баскетболистов. Сколько из них имеет рост больше </a:t>
            </a:r>
            <a:br>
              <a:rPr lang="ru-RU" altLang="ru-RU" sz="2400">
                <a:solidFill>
                  <a:srgbClr val="000000"/>
                </a:solidFill>
              </a:rPr>
            </a:br>
            <a:r>
              <a:rPr lang="ru-RU" altLang="ru-RU" sz="2400">
                <a:solidFill>
                  <a:srgbClr val="000000"/>
                </a:solidFill>
              </a:rPr>
              <a:t>180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см, но меньше 190 см?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76625-43B6-06F3-AFDF-ABD9A2CA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078163"/>
            <a:ext cx="4881562" cy="1573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180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190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7F1A075-0647-1C8E-DD74-F33A65877F61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2168525"/>
            <a:ext cx="2746375" cy="663575"/>
            <a:chOff x="433" y="3902"/>
            <a:chExt cx="173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2F574F68-0713-CF24-F6D5-23CC1DC18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решать?</a:t>
              </a:r>
            </a:p>
          </p:txBody>
        </p:sp>
        <p:sp>
          <p:nvSpPr>
            <p:cNvPr id="116744" name="Oval 57">
              <a:extLst>
                <a:ext uri="{FF2B5EF4-FFF2-40B4-BE49-F238E27FC236}">
                  <a16:creationId xmlns:a16="http://schemas.microsoft.com/office/drawing/2014/main" id="{BADF1FF7-BDBC-61B3-389B-469B816F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1">
            <a:extLst>
              <a:ext uri="{FF2B5EF4-FFF2-40B4-BE49-F238E27FC236}">
                <a16:creationId xmlns:a16="http://schemas.microsoft.com/office/drawing/2014/main" id="{75C207DC-C25A-2392-B7E0-4886A64D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117763" name="Номер слайда 2">
            <a:extLst>
              <a:ext uri="{FF2B5EF4-FFF2-40B4-BE49-F238E27FC236}">
                <a16:creationId xmlns:a16="http://schemas.microsoft.com/office/drawing/2014/main" id="{71E780B8-CA3F-71F4-AD0C-AB1DFFC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15DA9-5D2F-4C77-BEBD-EA6547F1FD81}" type="slidenum">
              <a:rPr lang="ru-RU" altLang="ru-RU"/>
              <a:pPr eaLnBrk="1" hangingPunct="1"/>
              <a:t>123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CCE364-D8B6-75C4-FF8E-A0909D8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92238"/>
            <a:ext cx="43862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FCDF0A4-3BBC-49B7-D4B7-0ACC1BC2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854450"/>
            <a:ext cx="44497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 = [x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</a:t>
            </a: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175" name="Прямоугольник 3">
            <a:extLst>
              <a:ext uri="{FF2B5EF4-FFF2-40B4-BE49-F238E27FC236}">
                <a16:creationId xmlns:a16="http://schemas.microsoft.com/office/drawing/2014/main" id="{7EDAEE28-ED67-08AE-D713-A60E7A89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115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7767" name="Прямоугольник 7">
            <a:extLst>
              <a:ext uri="{FF2B5EF4-FFF2-40B4-BE49-F238E27FC236}">
                <a16:creationId xmlns:a16="http://schemas.microsoft.com/office/drawing/2014/main" id="{6B7E71A2-669C-5914-2DA2-5302F3F6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сумму чётных элементов массива.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605ED02-EEE6-D7B8-73F9-8C4D5EB09BA0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1355725"/>
            <a:ext cx="3825875" cy="936625"/>
            <a:chOff x="433" y="3902"/>
            <a:chExt cx="2410" cy="590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D882931A-9D51-9FB8-2686-893B4EEEE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1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элемент чётный?</a:t>
              </a:r>
            </a:p>
          </p:txBody>
        </p:sp>
        <p:sp>
          <p:nvSpPr>
            <p:cNvPr id="117771" name="Oval 57">
              <a:extLst>
                <a:ext uri="{FF2B5EF4-FFF2-40B4-BE49-F238E27FC236}">
                  <a16:creationId xmlns:a16="http://schemas.microsoft.com/office/drawing/2014/main" id="{A5356CDE-C022-A4AE-DFE6-8412466B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AutoShape 59">
            <a:extLst>
              <a:ext uri="{FF2B5EF4-FFF2-40B4-BE49-F238E27FC236}">
                <a16:creationId xmlns:a16="http://schemas.microsoft.com/office/drawing/2014/main" id="{0DCD5935-B751-0FAC-FB51-2A83B080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5365750"/>
            <a:ext cx="2951162" cy="654050"/>
          </a:xfrm>
          <a:prstGeom prst="wedgeRoundRectCallout">
            <a:avLst>
              <a:gd name="adj1" fmla="val -51228"/>
              <a:gd name="adj2" fmla="val -1209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сумма массива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  <p:bldP spid="7175" grpId="0"/>
      <p:bldP spid="1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>
            <a:extLst>
              <a:ext uri="{FF2B5EF4-FFF2-40B4-BE49-F238E27FC236}">
                <a16:creationId xmlns:a16="http://schemas.microsoft.com/office/drawing/2014/main" id="{B19CD0E5-17C9-6BD8-143A-128C8D7F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работает цикл?</a:t>
            </a:r>
          </a:p>
        </p:txBody>
      </p:sp>
      <p:sp>
        <p:nvSpPr>
          <p:cNvPr id="118787" name="Номер слайда 2">
            <a:extLst>
              <a:ext uri="{FF2B5EF4-FFF2-40B4-BE49-F238E27FC236}">
                <a16:creationId xmlns:a16="http://schemas.microsoft.com/office/drawing/2014/main" id="{CCB5CD85-DAF7-118A-A57A-421D0645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2308CE-1714-44AF-A908-85A3B121110B}" type="slidenum">
              <a:rPr lang="ru-RU" altLang="ru-RU"/>
              <a:pPr eaLnBrk="1" hangingPunct="1"/>
              <a:t>124</a:t>
            </a:fld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7A3D28-B0AA-1D26-2A8A-94FA9D5C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896938"/>
            <a:ext cx="3654425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48728E2-AF68-CA83-6635-7D4739F16B0C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2817813"/>
          <a:ext cx="60960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803" name="Прямоугольник 5">
            <a:extLst>
              <a:ext uri="{FF2B5EF4-FFF2-40B4-BE49-F238E27FC236}">
                <a16:creationId xmlns:a16="http://schemas.microsoft.com/office/drawing/2014/main" id="{492A6A86-201B-5828-1C0B-6FEFD3EA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833688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/>
          </a:p>
        </p:txBody>
      </p:sp>
      <p:sp>
        <p:nvSpPr>
          <p:cNvPr id="118804" name="Прямоугольник 6">
            <a:extLst>
              <a:ext uri="{FF2B5EF4-FFF2-40B4-BE49-F238E27FC236}">
                <a16:creationId xmlns:a16="http://schemas.microsoft.com/office/drawing/2014/main" id="{7D644245-9A79-FDC3-567A-BC69E043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61473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AD9A439-059F-B759-BE86-32B1A3097C23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3567113"/>
          <a:ext cx="12192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811" name="Прямоугольник 8">
            <a:extLst>
              <a:ext uri="{FF2B5EF4-FFF2-40B4-BE49-F238E27FC236}">
                <a16:creationId xmlns:a16="http://schemas.microsoft.com/office/drawing/2014/main" id="{29B841F2-AEA0-9AA6-F1A2-4FFF14D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42989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summa</a:t>
            </a:r>
            <a:endParaRPr lang="ru-RU" alt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344A647-11F4-0C17-CED0-0F9A78195C2F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4249738"/>
          <a:ext cx="12192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E5107A-12A3-C962-0E5E-E4CA1583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8BBF7E-0C89-8ABF-0FE9-A195178A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73FA50-15E4-D7B5-9E19-BC579CBA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467639-F769-AC24-FE01-0BB7E2B6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F7C78D-4E5A-5022-DF50-B79887EA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99E8584-E4DD-3B7B-8E16-E6264F8E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2E94641-CA2B-C46A-3597-59AE6183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B2E13F-7174-53DF-7F48-3B74B2FF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693FA14-E75F-2C3C-D87C-0D24620E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BF7FFF2F-0429-B22C-B25E-AF9F96FECE3C}"/>
              </a:ext>
            </a:extLst>
          </p:cNvPr>
          <p:cNvSpPr>
            <a:spLocks/>
          </p:cNvSpPr>
          <p:nvPr/>
        </p:nvSpPr>
        <p:spPr bwMode="auto">
          <a:xfrm>
            <a:off x="1906588" y="3227388"/>
            <a:ext cx="0" cy="468312"/>
          </a:xfrm>
          <a:custGeom>
            <a:avLst/>
            <a:gdLst>
              <a:gd name="T0" fmla="*/ 0 h 561860"/>
              <a:gd name="T1" fmla="*/ 43857 h 561860"/>
              <a:gd name="T2" fmla="*/ 0 60000 65536"/>
              <a:gd name="T3" fmla="*/ 0 60000 65536"/>
              <a:gd name="T4" fmla="*/ 0 h 561860"/>
              <a:gd name="T5" fmla="*/ 561860 h 561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1860">
                <a:moveTo>
                  <a:pt x="0" y="0"/>
                </a:moveTo>
                <a:lnTo>
                  <a:pt x="0" y="56186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0BA7BBDF-BED1-62F3-D01D-647F11A73201}"/>
              </a:ext>
            </a:extLst>
          </p:cNvPr>
          <p:cNvSpPr>
            <a:spLocks/>
          </p:cNvSpPr>
          <p:nvPr/>
        </p:nvSpPr>
        <p:spPr bwMode="auto">
          <a:xfrm>
            <a:off x="2266950" y="3219450"/>
            <a:ext cx="730250" cy="482600"/>
          </a:xfrm>
          <a:custGeom>
            <a:avLst/>
            <a:gdLst>
              <a:gd name="T0" fmla="*/ 730250 w 730250"/>
              <a:gd name="T1" fmla="*/ 0 h 482600"/>
              <a:gd name="T2" fmla="*/ 0 w 730250"/>
              <a:gd name="T3" fmla="*/ 482600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28CE259E-BEEE-C471-529E-4875C9D27611}"/>
              </a:ext>
            </a:extLst>
          </p:cNvPr>
          <p:cNvSpPr>
            <a:spLocks/>
          </p:cNvSpPr>
          <p:nvPr/>
        </p:nvSpPr>
        <p:spPr bwMode="auto">
          <a:xfrm>
            <a:off x="2292350" y="3175000"/>
            <a:ext cx="1930400" cy="558800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3757982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D01A6216-C8F5-F560-DE10-C72D69B2F90F}"/>
              </a:ext>
            </a:extLst>
          </p:cNvPr>
          <p:cNvSpPr>
            <a:spLocks/>
          </p:cNvSpPr>
          <p:nvPr/>
        </p:nvSpPr>
        <p:spPr bwMode="auto">
          <a:xfrm>
            <a:off x="2324100" y="3175000"/>
            <a:ext cx="3070225" cy="587375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7554071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CA5DFF34-7BB5-F6E9-3888-3B0994618200}"/>
              </a:ext>
            </a:extLst>
          </p:cNvPr>
          <p:cNvSpPr>
            <a:spLocks/>
          </p:cNvSpPr>
          <p:nvPr/>
        </p:nvSpPr>
        <p:spPr bwMode="auto">
          <a:xfrm>
            <a:off x="2371725" y="3175000"/>
            <a:ext cx="4241800" cy="625475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18209789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Группа 30">
            <a:extLst>
              <a:ext uri="{FF2B5EF4-FFF2-40B4-BE49-F238E27FC236}">
                <a16:creationId xmlns:a16="http://schemas.microsoft.com/office/drawing/2014/main" id="{AFC7DC26-A162-3B15-2405-134B723F1BB2}"/>
              </a:ext>
            </a:extLst>
          </p:cNvPr>
          <p:cNvGrpSpPr>
            <a:grpSpLocks/>
          </p:cNvGrpSpPr>
          <p:nvPr/>
        </p:nvGrpSpPr>
        <p:grpSpPr bwMode="auto">
          <a:xfrm>
            <a:off x="2128838" y="3875088"/>
            <a:ext cx="200025" cy="561975"/>
            <a:chOff x="2128838" y="3875642"/>
            <a:chExt cx="200025" cy="561860"/>
          </a:xfrm>
        </p:grpSpPr>
        <p:sp>
          <p:nvSpPr>
            <p:cNvPr id="118833" name="Полилиния 26">
              <a:extLst>
                <a:ext uri="{FF2B5EF4-FFF2-40B4-BE49-F238E27FC236}">
                  <a16:creationId xmlns:a16="http://schemas.microsoft.com/office/drawing/2014/main" id="{154FDC77-BEE7-88F1-F9A9-193C8F38C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006" y="3875642"/>
              <a:ext cx="0" cy="561860"/>
            </a:xfrm>
            <a:custGeom>
              <a:avLst/>
              <a:gdLst>
                <a:gd name="T0" fmla="*/ 0 h 561860"/>
                <a:gd name="T1" fmla="*/ 561860 h 561860"/>
                <a:gd name="T2" fmla="*/ 0 60000 65536"/>
                <a:gd name="T3" fmla="*/ 0 60000 65536"/>
                <a:gd name="T4" fmla="*/ 0 h 561860"/>
                <a:gd name="T5" fmla="*/ 561860 h 561860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61860">
                  <a:moveTo>
                    <a:pt x="0" y="0"/>
                  </a:moveTo>
                  <a:lnTo>
                    <a:pt x="0" y="56186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8834" name="Группа 29">
              <a:extLst>
                <a:ext uri="{FF2B5EF4-FFF2-40B4-BE49-F238E27FC236}">
                  <a16:creationId xmlns:a16="http://schemas.microsoft.com/office/drawing/2014/main" id="{3EC37A73-0980-93F5-7C4A-237052EBD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838" y="4021930"/>
              <a:ext cx="200025" cy="200025"/>
              <a:chOff x="2938463" y="4021930"/>
              <a:chExt cx="200025" cy="200025"/>
            </a:xfrm>
          </p:grpSpPr>
          <p:sp>
            <p:nvSpPr>
              <p:cNvPr id="118835" name="Овал 28">
                <a:extLst>
                  <a:ext uri="{FF2B5EF4-FFF2-40B4-BE49-F238E27FC236}">
                    <a16:creationId xmlns:a16="http://schemas.microsoft.com/office/drawing/2014/main" id="{26FDCDC8-89BE-69B7-847C-DBEC4315F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463" y="4021930"/>
                <a:ext cx="200025" cy="200025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28" name="Плюс 27">
                <a:extLst>
                  <a:ext uri="{FF2B5EF4-FFF2-40B4-BE49-F238E27FC236}">
                    <a16:creationId xmlns:a16="http://schemas.microsoft.com/office/drawing/2014/main" id="{A7A1F8B0-EBF9-7DA8-6BF9-A3157A254874}"/>
                  </a:ext>
                </a:extLst>
              </p:cNvPr>
              <p:cNvSpPr/>
              <p:nvPr/>
            </p:nvSpPr>
            <p:spPr bwMode="auto">
              <a:xfrm>
                <a:off x="2943225" y="4026423"/>
                <a:ext cx="190500" cy="190461"/>
              </a:xfrm>
              <a:prstGeom prst="mathPlus">
                <a:avLst>
                  <a:gd name="adj1" fmla="val 11417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Заголовок 1">
            <a:extLst>
              <a:ext uri="{FF2B5EF4-FFF2-40B4-BE49-F238E27FC236}">
                <a16:creationId xmlns:a16="http://schemas.microsoft.com/office/drawing/2014/main" id="{F2331FD2-93ED-BE38-1830-107F4C24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Среднее арифметическое</a:t>
            </a:r>
          </a:p>
        </p:txBody>
      </p:sp>
      <p:sp>
        <p:nvSpPr>
          <p:cNvPr id="119811" name="Номер слайда 2">
            <a:extLst>
              <a:ext uri="{FF2B5EF4-FFF2-40B4-BE49-F238E27FC236}">
                <a16:creationId xmlns:a16="http://schemas.microsoft.com/office/drawing/2014/main" id="{FB127581-76FD-48FD-41DC-6E42EAB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D28702-FBE0-4847-BE06-B31E39292BD6}" type="slidenum">
              <a:rPr lang="ru-RU" altLang="ru-RU"/>
              <a:pPr eaLnBrk="1" hangingPunct="1"/>
              <a:t>125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1FC27E-A77C-1A98-9CEE-8925B205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697038"/>
            <a:ext cx="7286625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summa/count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1358927B-015B-F2A4-4F6D-D43CC7F4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254375"/>
            <a:ext cx="2900363" cy="1014413"/>
          </a:xfrm>
          <a:prstGeom prst="wedgeRoundRectCallout">
            <a:avLst>
              <a:gd name="adj1" fmla="val -83296"/>
              <a:gd name="adj2" fmla="val 28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/>
              <a:t>среднее арифметическое</a:t>
            </a:r>
            <a:endParaRPr lang="ru-RU" sz="20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3959E4-C68D-7837-849A-D8F59BB6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4450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7FAC5A-CC5D-FC02-AEFD-5B0B0EE03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919663"/>
            <a:ext cx="7286625" cy="12017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 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(B)/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3CB65C-F67F-5AD9-D909-C7EBF3F9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4987925"/>
            <a:ext cx="327025" cy="350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4E7213D9-9BE0-F6C9-37B7-419E6EFB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435475"/>
            <a:ext cx="2955925" cy="606425"/>
          </a:xfrm>
          <a:prstGeom prst="wedgeRoundRectCallout">
            <a:avLst>
              <a:gd name="adj1" fmla="val -47638"/>
              <a:gd name="adj2" fmla="val 911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отбираем нужные</a:t>
            </a:r>
            <a:endParaRPr lang="ru-RU" sz="2000" dirty="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9CCFF1A-A98D-4085-31CF-24C3479C877E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609725"/>
            <a:ext cx="3800475" cy="936625"/>
            <a:chOff x="433" y="3902"/>
            <a:chExt cx="2394" cy="590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63C94DE7-5CB9-32CF-FD4B-027B46AE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00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оканчивается на 5?</a:t>
              </a:r>
            </a:p>
          </p:txBody>
        </p:sp>
        <p:sp>
          <p:nvSpPr>
            <p:cNvPr id="119821" name="Oval 57">
              <a:extLst>
                <a:ext uri="{FF2B5EF4-FFF2-40B4-BE49-F238E27FC236}">
                  <a16:creationId xmlns:a16="http://schemas.microsoft.com/office/drawing/2014/main" id="{4D345A5E-0E35-EF06-81CE-F4ABF011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9819" name="Прямоугольник 15">
            <a:extLst>
              <a:ext uri="{FF2B5EF4-FFF2-40B4-BE49-F238E27FC236}">
                <a16:creationId xmlns:a16="http://schemas.microsoft.com/office/drawing/2014/main" id="{303FAA54-9FB6-02DE-16FD-BF3BF001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среднее арифметическое элементов массива, которые оканчиваются на цифру 5.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0" grpId="0"/>
      <p:bldP spid="11" grpId="0" build="p" animBg="1"/>
      <p:bldP spid="9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Заголовок 1">
            <a:extLst>
              <a:ext uri="{FF2B5EF4-FFF2-40B4-BE49-F238E27FC236}">
                <a16:creationId xmlns:a16="http://schemas.microsoft.com/office/drawing/2014/main" id="{F16E9F8D-88ED-0E62-ACE5-40B91ED5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0835" name="Номер слайда 2">
            <a:extLst>
              <a:ext uri="{FF2B5EF4-FFF2-40B4-BE49-F238E27FC236}">
                <a16:creationId xmlns:a16="http://schemas.microsoft.com/office/drawing/2014/main" id="{543940B6-76E2-9B2A-6AC8-0A08F16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22C534-E919-4208-96AB-850CFDE107C3}" type="slidenum">
              <a:rPr lang="ru-RU" altLang="ru-RU"/>
              <a:pPr eaLnBrk="1" hangingPunct="1"/>
              <a:t>126</a:t>
            </a:fld>
            <a:endParaRPr lang="ru-RU" altLang="ru-RU"/>
          </a:p>
        </p:txBody>
      </p:sp>
      <p:sp>
        <p:nvSpPr>
          <p:cNvPr id="120836" name="Text Box 5">
            <a:extLst>
              <a:ext uri="{FF2B5EF4-FFF2-40B4-BE49-F238E27FC236}">
                <a16:creationId xmlns:a16="http://schemas.microsoft.com/office/drawing/2014/main" id="{7D9F6DD8-DF35-768E-FE4A-6668E012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Введите массив из 5 элементов с клавиатуры и найдите среднее арифметическое его значений.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1 2 3 4 5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Среднее арифметическое 3.000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FD2D5F6F-AB68-AEBB-7AA9-85D24DC65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081338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«4»: </a:t>
            </a:r>
            <a:r>
              <a:rPr lang="ru-RU" altLang="ru-RU" sz="2200"/>
              <a:t>Заполните массив из 10 элементов случайными числами в интервале [0,100] и подсчитайте отдельно среднее значение всех элементов, которые &lt;50, и среднее значение всех элементов, которые ≥50.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3 2 52 4 60</a:t>
            </a:r>
            <a:r>
              <a:rPr lang="en-US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50 1 2 60 58 6</a:t>
            </a:r>
            <a:endParaRPr lang="ru-RU" altLang="ru-RU" sz="2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 50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: 3.000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50: 56.000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>
            <a:extLst>
              <a:ext uri="{FF2B5EF4-FFF2-40B4-BE49-F238E27FC236}">
                <a16:creationId xmlns:a16="http://schemas.microsoft.com/office/drawing/2014/main" id="{5D5ED20E-2700-8031-CD01-48F21B9A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1859" name="Номер слайда 2">
            <a:extLst>
              <a:ext uri="{FF2B5EF4-FFF2-40B4-BE49-F238E27FC236}">
                <a16:creationId xmlns:a16="http://schemas.microsoft.com/office/drawing/2014/main" id="{47FD7C4E-EE97-9851-ACAF-528504A9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6D7727-0403-41DA-BD97-719D736FD5CD}" type="slidenum">
              <a:rPr lang="ru-RU" altLang="ru-RU"/>
              <a:pPr eaLnBrk="1" hangingPunct="1"/>
              <a:t>127</a:t>
            </a:fld>
            <a:endParaRPr lang="ru-RU" altLang="ru-RU"/>
          </a:p>
        </p:txBody>
      </p:sp>
      <p:sp>
        <p:nvSpPr>
          <p:cNvPr id="121860" name="Text Box 5">
            <a:extLst>
              <a:ext uri="{FF2B5EF4-FFF2-40B4-BE49-F238E27FC236}">
                <a16:creationId xmlns:a16="http://schemas.microsoft.com/office/drawing/2014/main" id="{EA98702E-534F-09BB-7509-CD874491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Введите размер массива </a:t>
            </a:r>
            <a:r>
              <a:rPr lang="en-US" altLang="ru-RU" sz="2200"/>
              <a:t>N </a:t>
            </a:r>
            <a:r>
              <a:rPr lang="ru-RU" altLang="ru-RU" sz="2200"/>
              <a:t>и заполните массив из N элементов </a:t>
            </a:r>
            <a:r>
              <a:rPr lang="ru-RU" altLang="ru-RU" sz="2200" b="1"/>
              <a:t>числами Фибоначчи</a:t>
            </a:r>
            <a:r>
              <a:rPr lang="ru-RU" altLang="ru-RU" sz="2200"/>
              <a:t>. Первые два числа Фибоначчи равны 1, а каждое следующее равно сумме двух предыдущих.</a:t>
            </a:r>
            <a:endParaRPr lang="en-US" altLang="ru-RU" sz="2200"/>
          </a:p>
          <a:p>
            <a:pPr eaLnBrk="1" hangingPunct="1"/>
            <a:r>
              <a:rPr lang="en-US" altLang="ru-RU" sz="2200" b="1">
                <a:solidFill>
                  <a:srgbClr val="333399"/>
                </a:solidFill>
              </a:rPr>
              <a:t>     </a:t>
            </a:r>
            <a:r>
              <a:rPr lang="ru-RU" altLang="ru-RU" sz="2200" b="1">
                <a:solidFill>
                  <a:srgbClr val="333399"/>
                </a:solidFill>
              </a:rPr>
              <a:t>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Введите размер массива: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Числа Фибоначчи:</a:t>
            </a:r>
          </a:p>
          <a:p>
            <a:pPr eaLnBrk="1" hangingPunct="1"/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1 1 2 3 5 8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5653E7B-BD7F-6635-4086-BE0695DCC4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/>
            <a:r>
              <a:rPr lang="ru-RU" altLang="ru-RU" sz="6000">
                <a:solidFill>
                  <a:srgbClr val="CECEEF"/>
                </a:solidFill>
              </a:rPr>
              <a:t>Программирование на языке </a:t>
            </a:r>
            <a:r>
              <a:rPr lang="en-US" altLang="ru-RU" sz="6000">
                <a:solidFill>
                  <a:srgbClr val="CECEEF"/>
                </a:solidFill>
              </a:rPr>
              <a:t>Python</a:t>
            </a:r>
            <a:endParaRPr lang="ru-RU" altLang="ru-RU" sz="6000">
              <a:solidFill>
                <a:srgbClr val="CECEEF"/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DEF9965-C142-8D58-2A79-43A950FBF5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60388" y="4359275"/>
            <a:ext cx="80232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Поиск в массиве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2884" name="Номер слайда 5">
            <a:extLst>
              <a:ext uri="{FF2B5EF4-FFF2-40B4-BE49-F238E27FC236}">
                <a16:creationId xmlns:a16="http://schemas.microsoft.com/office/drawing/2014/main" id="{3DD0E94E-FD4B-F6CC-A905-4912DA43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2DCA8F-BC9B-410D-9EA2-B105B824CFDF}" type="slidenum">
              <a:rPr lang="ru-RU" altLang="ru-RU"/>
              <a:pPr eaLnBrk="1" hangingPunct="1"/>
              <a:t>128</a:t>
            </a:fld>
            <a:endParaRPr lang="ru-RU" alt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4">
            <a:extLst>
              <a:ext uri="{FF2B5EF4-FFF2-40B4-BE49-F238E27FC236}">
                <a16:creationId xmlns:a16="http://schemas.microsoft.com/office/drawing/2014/main" id="{78AE51DE-25C4-3DF6-9C1D-DCEED291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3907" name="Номер слайда 3">
            <a:extLst>
              <a:ext uri="{FF2B5EF4-FFF2-40B4-BE49-F238E27FC236}">
                <a16:creationId xmlns:a16="http://schemas.microsoft.com/office/drawing/2014/main" id="{CDF9D304-2AA7-F4F1-86DF-C3A9567C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F63653-FB53-4FDE-B306-2F5FBB1322BF}" type="slidenum">
              <a:rPr lang="ru-RU" altLang="ru-RU"/>
              <a:pPr eaLnBrk="1" hangingPunct="1"/>
              <a:t>129</a:t>
            </a:fld>
            <a:endParaRPr lang="ru-RU" altLang="ru-RU"/>
          </a:p>
        </p:txBody>
      </p:sp>
      <p:sp>
        <p:nvSpPr>
          <p:cNvPr id="123908" name="Прямоугольник 5">
            <a:extLst>
              <a:ext uri="{FF2B5EF4-FFF2-40B4-BE49-F238E27FC236}">
                <a16:creationId xmlns:a16="http://schemas.microsoft.com/office/drawing/2014/main" id="{0004B768-1740-4CBA-E21F-B849ECC5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Найти элемент, равный </a:t>
            </a:r>
            <a:r>
              <a:rPr lang="en-US" altLang="ru-RU" sz="2400" b="1">
                <a:solidFill>
                  <a:srgbClr val="333399"/>
                </a:solidFill>
              </a:rPr>
              <a:t>X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57172-6806-9DCB-2CDC-792ED3BB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3338"/>
            <a:ext cx="76120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6E093C2-630B-E70A-5286-B95EE58DABB2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1577975"/>
            <a:ext cx="2486025" cy="663575"/>
            <a:chOff x="433" y="3902"/>
            <a:chExt cx="1566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31A0422-3A04-19F4-1DAD-4CB5F06A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27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плохо?</a:t>
              </a:r>
            </a:p>
          </p:txBody>
        </p:sp>
        <p:sp>
          <p:nvSpPr>
            <p:cNvPr id="123918" name="Oval 57">
              <a:extLst>
                <a:ext uri="{FF2B5EF4-FFF2-40B4-BE49-F238E27FC236}">
                  <a16:creationId xmlns:a16="http://schemas.microsoft.com/office/drawing/2014/main" id="{CA34856B-4E3C-8A7D-C6BF-16A2736E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Плюс 10">
            <a:extLst>
              <a:ext uri="{FF2B5EF4-FFF2-40B4-BE49-F238E27FC236}">
                <a16:creationId xmlns:a16="http://schemas.microsoft.com/office/drawing/2014/main" id="{06EBCB99-DC46-E92C-CB26-9AE9D4CD2769}"/>
              </a:ext>
            </a:extLst>
          </p:cNvPr>
          <p:cNvSpPr/>
          <p:nvPr/>
        </p:nvSpPr>
        <p:spPr bwMode="auto">
          <a:xfrm rot="18932128">
            <a:off x="1573213" y="1390650"/>
            <a:ext cx="1481137" cy="1481138"/>
          </a:xfrm>
          <a:prstGeom prst="mathPlus">
            <a:avLst>
              <a:gd name="adj1" fmla="val 8705"/>
            </a:avLst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76FDA48-B12E-88C9-56E9-47629C4F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397250"/>
            <a:ext cx="7662862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5F0A3AF7-9DFF-0C2B-403A-BA419FE7F8FD}"/>
              </a:ext>
            </a:extLst>
          </p:cNvPr>
          <p:cNvGrpSpPr>
            <a:grpSpLocks/>
          </p:cNvGrpSpPr>
          <p:nvPr/>
        </p:nvGrpSpPr>
        <p:grpSpPr bwMode="auto">
          <a:xfrm>
            <a:off x="4783138" y="4210050"/>
            <a:ext cx="3984625" cy="663575"/>
            <a:chOff x="433" y="3902"/>
            <a:chExt cx="2510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F4F603C2-7B64-AB3C-07F9-1275A32E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если такого нет?</a:t>
              </a:r>
            </a:p>
          </p:txBody>
        </p:sp>
        <p:sp>
          <p:nvSpPr>
            <p:cNvPr id="123916" name="Oval 57">
              <a:extLst>
                <a:ext uri="{FF2B5EF4-FFF2-40B4-BE49-F238E27FC236}">
                  <a16:creationId xmlns:a16="http://schemas.microsoft.com/office/drawing/2014/main" id="{63DB5D78-0CB0-DDE5-95BC-44CAB697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290D7B2-3364-5D1E-B6C6-279EFC15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751263"/>
            <a:ext cx="904875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" grpId="0" build="p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B3F8B039-7D1C-7754-23E5-BB827EBE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Типы  переменных</a:t>
            </a:r>
          </a:p>
        </p:txBody>
      </p:sp>
      <p:sp>
        <p:nvSpPr>
          <p:cNvPr id="18435" name="Номер слайда 2">
            <a:extLst>
              <a:ext uri="{FF2B5EF4-FFF2-40B4-BE49-F238E27FC236}">
                <a16:creationId xmlns:a16="http://schemas.microsoft.com/office/drawing/2014/main" id="{BC33ACC4-93EE-D430-7F36-5E5FF6AB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008472-5DAB-40C8-AE1C-DD107B8C357B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C5A24EB-522B-8682-D1C7-9469AB84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892175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7D4BB87-178F-DDCB-8BF5-1FE4EA1A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806575"/>
            <a:ext cx="347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'int'&gt;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E51EFA6-7D66-FC53-64F5-28B4A5D6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503363"/>
            <a:ext cx="3395662" cy="646112"/>
          </a:xfrm>
          <a:prstGeom prst="wedgeRoundRectCallout">
            <a:avLst>
              <a:gd name="adj1" fmla="val -74503"/>
              <a:gd name="adj2" fmla="val 366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целое число (</a:t>
            </a:r>
            <a:r>
              <a:rPr lang="en-US" sz="2400" i="1" dirty="0">
                <a:latin typeface="Arial" charset="0"/>
              </a:rPr>
              <a:t>integer</a:t>
            </a:r>
            <a:r>
              <a:rPr lang="ru-RU" sz="2400" dirty="0">
                <a:latin typeface="Arial" charset="0"/>
              </a:rPr>
              <a:t>)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F509CA5D-4983-DED3-6895-39E029DF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24790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4.5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B39690E-29CD-9AA5-1068-8D0517D5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317341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8EC7A0A-0FEB-76CB-DFAA-F9BE1770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847975"/>
            <a:ext cx="3394075" cy="646113"/>
          </a:xfrm>
          <a:prstGeom prst="wedgeRoundRectCallout">
            <a:avLst>
              <a:gd name="adj1" fmla="val -65945"/>
              <a:gd name="adj2" fmla="val 4660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вещественное число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A9CEAF30-B35B-8C6D-EBA3-DC3826AD7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68935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"Вася"</a:t>
            </a: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4BD0468-C5AB-50E7-98DE-DF0758F5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61486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D7E04414-4912-4746-852A-CCB8307A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4386263"/>
            <a:ext cx="3394075" cy="646112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символьная строка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31101C2C-4D7A-F7CD-C072-05DBE2A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5097463"/>
            <a:ext cx="3946525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True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FC8DB59-A78F-F881-276D-23994758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6024563"/>
            <a:ext cx="364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1C69133D-CFDE-8908-9C0D-14BF484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5838825"/>
            <a:ext cx="2114550" cy="573088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логическая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5611" grpId="0"/>
      <p:bldP spid="13" grpId="0" animBg="1"/>
      <p:bldP spid="14" grpId="0" animBg="1" autoUpdateAnimBg="0"/>
      <p:bldP spid="15" grpId="0"/>
      <p:bldP spid="16" grpId="0" animBg="1"/>
      <p:bldP spid="17" grpId="0" animBg="1" autoUpdateAnimBg="0"/>
      <p:bldP spid="18" grpId="0"/>
      <p:bldP spid="19" grpId="0" animBg="1"/>
      <p:bldP spid="20" grpId="0" animBg="1" autoUpdateAnimBg="0"/>
      <p:bldP spid="21" grpId="0"/>
      <p:bldP spid="2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>
            <a:extLst>
              <a:ext uri="{FF2B5EF4-FFF2-40B4-BE49-F238E27FC236}">
                <a16:creationId xmlns:a16="http://schemas.microsoft.com/office/drawing/2014/main" id="{86829146-4C67-61FD-A9CB-CB03B123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4931" name="Номер слайда 2">
            <a:extLst>
              <a:ext uri="{FF2B5EF4-FFF2-40B4-BE49-F238E27FC236}">
                <a16:creationId xmlns:a16="http://schemas.microsoft.com/office/drawing/2014/main" id="{FCAABD9C-A9B2-591F-2A43-6562A35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F5FEDC-AAF8-463B-AF08-4597A411B6E7}" type="slidenum">
              <a:rPr lang="ru-RU" altLang="ru-RU"/>
              <a:pPr eaLnBrk="1" hangingPunct="1"/>
              <a:t>130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B6D0B7-B4F5-10AC-37BE-BA79C866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211388"/>
            <a:ext cx="7700962" cy="341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-1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X: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nX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i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124933" name="Прямоугольник 5">
            <a:extLst>
              <a:ext uri="{FF2B5EF4-FFF2-40B4-BE49-F238E27FC236}">
                <a16:creationId xmlns:a16="http://schemas.microsoft.com/office/drawing/2014/main" id="{902FAA0D-8BB1-1A40-2D2F-1D8EF4EF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537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 с досрочным выходом: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FF15A8-96FD-3328-0552-D8B73B13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695700"/>
            <a:ext cx="110648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ru-RU" altLang="ru-RU"/>
          </a:p>
        </p:txBody>
      </p:sp>
      <p:sp>
        <p:nvSpPr>
          <p:cNvPr id="8" name="AutoShape 59">
            <a:extLst>
              <a:ext uri="{FF2B5EF4-FFF2-40B4-BE49-F238E27FC236}">
                <a16:creationId xmlns:a16="http://schemas.microsoft.com/office/drawing/2014/main" id="{48B1C023-E931-B44D-18E6-3A259DD5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455988"/>
            <a:ext cx="2670175" cy="722312"/>
          </a:xfrm>
          <a:prstGeom prst="wedgeRoundRectCallout">
            <a:avLst>
              <a:gd name="adj1" fmla="val -91488"/>
              <a:gd name="adj2" fmla="val 1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/>
              <a:t>досрочный выход из цикла</a:t>
            </a:r>
            <a:endParaRPr lang="ru-RU" sz="2000"/>
          </a:p>
        </p:txBody>
      </p:sp>
      <p:sp>
        <p:nvSpPr>
          <p:cNvPr id="9" name="AutoShape 59">
            <a:extLst>
              <a:ext uri="{FF2B5EF4-FFF2-40B4-BE49-F238E27FC236}">
                <a16:creationId xmlns:a16="http://schemas.microsoft.com/office/drawing/2014/main" id="{6065C0EE-8EFC-5A8E-48AC-9E409A01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398588"/>
            <a:ext cx="3063875" cy="798512"/>
          </a:xfrm>
          <a:prstGeom prst="wedgeRoundRectCallout">
            <a:avLst>
              <a:gd name="adj1" fmla="val -63529"/>
              <a:gd name="adj2" fmla="val 597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/>
              <a:t>номер найденного элемента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  <p:bldP spid="8" grpId="0" animBg="1"/>
      <p:bldP spid="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808556-5637-3440-C48D-9EB172FA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9688"/>
            <a:ext cx="7700962" cy="23098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endParaRPr lang="ru-RU" sz="2400" b="1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125955" name="Заголовок 1">
            <a:extLst>
              <a:ext uri="{FF2B5EF4-FFF2-40B4-BE49-F238E27FC236}">
                <a16:creationId xmlns:a16="http://schemas.microsoft.com/office/drawing/2014/main" id="{F1B09AD6-EC74-A60E-83F2-242F2B3F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5956" name="Номер слайда 2">
            <a:extLst>
              <a:ext uri="{FF2B5EF4-FFF2-40B4-BE49-F238E27FC236}">
                <a16:creationId xmlns:a16="http://schemas.microsoft.com/office/drawing/2014/main" id="{DF14E2F0-7043-9E5D-5E54-AC689840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064F7-93ED-4111-9671-9EAD92A84940}" type="slidenum">
              <a:rPr lang="ru-RU" altLang="ru-RU"/>
              <a:pPr eaLnBrk="1" hangingPunct="1"/>
              <a:t>131</a:t>
            </a:fld>
            <a:endParaRPr lang="ru-RU" altLang="ru-RU"/>
          </a:p>
        </p:txBody>
      </p:sp>
      <p:sp>
        <p:nvSpPr>
          <p:cNvPr id="125957" name="Прямоугольник 5">
            <a:extLst>
              <a:ext uri="{FF2B5EF4-FFF2-40B4-BE49-F238E27FC236}">
                <a16:creationId xmlns:a16="http://schemas.microsoft.com/office/drawing/2014/main" id="{A4DFDD3F-2DEA-E722-C56A-C7C5B727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1">
            <a:extLst>
              <a:ext uri="{FF2B5EF4-FFF2-40B4-BE49-F238E27FC236}">
                <a16:creationId xmlns:a16="http://schemas.microsoft.com/office/drawing/2014/main" id="{CE7C877E-70FD-E412-094A-F122BC04018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035300"/>
            <a:ext cx="6988175" cy="1320800"/>
            <a:chOff x="352424" y="3175000"/>
            <a:chExt cx="6988176" cy="1320800"/>
          </a:xfrm>
        </p:grpSpPr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E775C1DB-1A8F-1A78-F9FD-E874BA640067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id="{0F359A43-31C5-2AAD-8256-DB3F85DE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6988176" cy="6207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/>
                <a:t>если не было досрочного выхода из цикла</a:t>
              </a:r>
              <a:endParaRPr lang="ru-RU" sz="2000"/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078811-C94F-D241-E1B7-CF594E6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484688"/>
            <a:ext cx="77009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A:</a:t>
            </a: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(X)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Заголовок 1">
            <a:extLst>
              <a:ext uri="{FF2B5EF4-FFF2-40B4-BE49-F238E27FC236}">
                <a16:creationId xmlns:a16="http://schemas.microsoft.com/office/drawing/2014/main" id="{3327468E-7B9C-3F2D-7D4E-CE672B4D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6979" name="Номер слайда 2">
            <a:extLst>
              <a:ext uri="{FF2B5EF4-FFF2-40B4-BE49-F238E27FC236}">
                <a16:creationId xmlns:a16="http://schemas.microsoft.com/office/drawing/2014/main" id="{59D211DA-52A6-8A4D-56D1-9D1812E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8AF774-6D69-4446-BFA6-61C717CA33FC}" type="slidenum">
              <a:rPr lang="ru-RU" altLang="ru-RU"/>
              <a:pPr eaLnBrk="1" hangingPunct="1"/>
              <a:t>132</a:t>
            </a:fld>
            <a:endParaRPr lang="ru-RU" altLang="ru-RU"/>
          </a:p>
        </p:txBody>
      </p:sp>
      <p:sp>
        <p:nvSpPr>
          <p:cNvPr id="126980" name="Text Box 5">
            <a:extLst>
              <a:ext uri="{FF2B5EF4-FFF2-40B4-BE49-F238E27FC236}">
                <a16:creationId xmlns:a16="http://schemas.microsoft.com/office/drawing/2014/main" id="{DCB40512-FD23-F3D8-B7E9-366F6E38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Заполните массив из 10 элементов случайными числами в диапазоне [100,200]. Найдите первое число в  массиве, у которого последняя цифра – 2. Если такого числа нет, вывести ответ «Не нашли».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131 180 117 170 162 111 109 155 159 137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Нашли: A[4]=162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131 180 117 170 163 111 109 155 159 137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>
            <a:extLst>
              <a:ext uri="{FF2B5EF4-FFF2-40B4-BE49-F238E27FC236}">
                <a16:creationId xmlns:a16="http://schemas.microsoft.com/office/drawing/2014/main" id="{027520B9-3B18-AAF7-F1F4-31078294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8003" name="Номер слайда 2">
            <a:extLst>
              <a:ext uri="{FF2B5EF4-FFF2-40B4-BE49-F238E27FC236}">
                <a16:creationId xmlns:a16="http://schemas.microsoft.com/office/drawing/2014/main" id="{D77B12B4-AD76-6E2F-AD2A-63DBB86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181B45-2370-439C-A7F8-44C13E5DD0B4}" type="slidenum">
              <a:rPr lang="ru-RU" altLang="ru-RU"/>
              <a:pPr eaLnBrk="1" hangingPunct="1"/>
              <a:t>133</a:t>
            </a:fld>
            <a:endParaRPr lang="ru-RU" altLang="ru-RU"/>
          </a:p>
        </p:txBody>
      </p:sp>
      <p:sp>
        <p:nvSpPr>
          <p:cNvPr id="128004" name="Text Box 5">
            <a:extLst>
              <a:ext uri="{FF2B5EF4-FFF2-40B4-BE49-F238E27FC236}">
                <a16:creationId xmlns:a16="http://schemas.microsoft.com/office/drawing/2014/main" id="{45AC233B-14C6-60B2-02EB-54E41817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«4»: </a:t>
            </a:r>
            <a:r>
              <a:rPr lang="ru-RU" altLang="ru-RU" sz="2200"/>
              <a:t>Заполните массив из 10 элементов случайными числами в интервале [0,5]. Введите число X и найдите все значения, равные X.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A[2]=2 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A[5]=2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>
            <a:extLst>
              <a:ext uri="{FF2B5EF4-FFF2-40B4-BE49-F238E27FC236}">
                <a16:creationId xmlns:a16="http://schemas.microsoft.com/office/drawing/2014/main" id="{92B45276-2479-B348-FABC-69056D40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9027" name="Номер слайда 2">
            <a:extLst>
              <a:ext uri="{FF2B5EF4-FFF2-40B4-BE49-F238E27FC236}">
                <a16:creationId xmlns:a16="http://schemas.microsoft.com/office/drawing/2014/main" id="{C6873A42-9996-A765-4F72-EAFF99C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5BEAC-61F9-4736-A8CF-B32348F00607}" type="slidenum">
              <a:rPr lang="ru-RU" altLang="ru-RU"/>
              <a:pPr eaLnBrk="1" hangingPunct="1"/>
              <a:t>134</a:t>
            </a:fld>
            <a:endParaRPr lang="ru-RU" altLang="ru-RU"/>
          </a:p>
        </p:txBody>
      </p:sp>
      <p:sp>
        <p:nvSpPr>
          <p:cNvPr id="129028" name="Text Box 5">
            <a:extLst>
              <a:ext uri="{FF2B5EF4-FFF2-40B4-BE49-F238E27FC236}">
                <a16:creationId xmlns:a16="http://schemas.microsoft.com/office/drawing/2014/main" id="{18DDF6B2-5F7A-AC3C-93E2-EF06D2F3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Заполните массив из 10 элементов случайными числами в интервале [0,5]. Найдите пару одинаковых элементов, стоящих рядом.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1 2 3 3 4 1 5 1 3 2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A[2]=A[3]=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1 2 3 4 2 1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5 1 2 3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Нет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Заголовок 1">
            <a:extLst>
              <a:ext uri="{FF2B5EF4-FFF2-40B4-BE49-F238E27FC236}">
                <a16:creationId xmlns:a16="http://schemas.microsoft.com/office/drawing/2014/main" id="{5C458EA1-366F-D9EC-FC4B-D12D655D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130051" name="Номер слайда 2">
            <a:extLst>
              <a:ext uri="{FF2B5EF4-FFF2-40B4-BE49-F238E27FC236}">
                <a16:creationId xmlns:a16="http://schemas.microsoft.com/office/drawing/2014/main" id="{090D21A3-0582-D974-77EA-41A7C310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6854D2-E65F-4B81-B107-E43AD919BBB9}" type="slidenum">
              <a:rPr lang="ru-RU" altLang="ru-RU"/>
              <a:pPr eaLnBrk="1" hangingPunct="1"/>
              <a:t>135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0CDDBB-A8DB-139B-A140-FF5619E3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i="1">
                <a:solidFill>
                  <a:srgbClr val="3333FF"/>
                </a:solidFill>
              </a:rPr>
              <a:t>Задача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r>
              <a:rPr lang="ru-RU" altLang="ru-RU" sz="2400"/>
              <a:t>найти в массиве максимальный элемент.</a:t>
            </a:r>
          </a:p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Алгоритм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endParaRPr lang="en-US" altLang="ru-RU" sz="2400">
              <a:solidFill>
                <a:srgbClr val="3333FF"/>
              </a:solidFill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38E8898-1902-A3AA-96B6-9B384DC339F6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1784350"/>
            <a:ext cx="1452562" cy="1889125"/>
            <a:chOff x="448" y="1283"/>
            <a:chExt cx="777" cy="1010"/>
          </a:xfrm>
        </p:grpSpPr>
        <p:pic>
          <p:nvPicPr>
            <p:cNvPr id="130092" name="Picture 5" descr="Ученица">
              <a:extLst>
                <a:ext uri="{FF2B5EF4-FFF2-40B4-BE49-F238E27FC236}">
                  <a16:creationId xmlns:a16="http://schemas.microsoft.com/office/drawing/2014/main" id="{BB664C51-06B6-8DCD-9928-AA5D27EE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8" y="1283"/>
              <a:ext cx="777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093" name="Picture 8">
              <a:extLst>
                <a:ext uri="{FF2B5EF4-FFF2-40B4-BE49-F238E27FC236}">
                  <a16:creationId xmlns:a16="http://schemas.microsoft.com/office/drawing/2014/main" id="{2C30E30F-FF3B-9BE6-46B5-358CE3B9F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1735"/>
              <a:ext cx="4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4289C23-7E83-83B4-CC9F-BBED9AA2D75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19275"/>
            <a:ext cx="1452563" cy="1889125"/>
            <a:chOff x="350" y="2766"/>
            <a:chExt cx="915" cy="1190"/>
          </a:xfrm>
        </p:grpSpPr>
        <p:grpSp>
          <p:nvGrpSpPr>
            <p:cNvPr id="130088" name="Group 24">
              <a:extLst>
                <a:ext uri="{FF2B5EF4-FFF2-40B4-BE49-F238E27FC236}">
                  <a16:creationId xmlns:a16="http://schemas.microsoft.com/office/drawing/2014/main" id="{AFD302FB-54E4-6325-068A-4A26EE65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" y="2766"/>
              <a:ext cx="915" cy="1190"/>
              <a:chOff x="448" y="1283"/>
              <a:chExt cx="777" cy="1010"/>
            </a:xfrm>
          </p:grpSpPr>
          <p:pic>
            <p:nvPicPr>
              <p:cNvPr id="130090" name="Picture 25" descr="Ученица">
                <a:extLst>
                  <a:ext uri="{FF2B5EF4-FFF2-40B4-BE49-F238E27FC236}">
                    <a16:creationId xmlns:a16="http://schemas.microsoft.com/office/drawing/2014/main" id="{9CC82FCB-7431-1C71-DCD3-8F3DD14E5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91" name="Picture 26">
                <a:extLst>
                  <a:ext uri="{FF2B5EF4-FFF2-40B4-BE49-F238E27FC236}">
                    <a16:creationId xmlns:a16="http://schemas.microsoft.com/office/drawing/2014/main" id="{90703FD3-566A-BECA-3CCF-CF45182D6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9" name="Picture 27" descr="Ананас">
              <a:extLst>
                <a:ext uri="{FF2B5EF4-FFF2-40B4-BE49-F238E27FC236}">
                  <a16:creationId xmlns:a16="http://schemas.microsoft.com/office/drawing/2014/main" id="{8FBDE05E-06AF-F0A0-7782-3AD37A714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638" y="316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D92056D9-7EB7-91EC-A46C-156565D79F65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812925"/>
            <a:ext cx="1452563" cy="1889125"/>
            <a:chOff x="3553" y="2813"/>
            <a:chExt cx="915" cy="1190"/>
          </a:xfrm>
        </p:grpSpPr>
        <p:grpSp>
          <p:nvGrpSpPr>
            <p:cNvPr id="130084" name="Group 35">
              <a:extLst>
                <a:ext uri="{FF2B5EF4-FFF2-40B4-BE49-F238E27FC236}">
                  <a16:creationId xmlns:a16="http://schemas.microsoft.com/office/drawing/2014/main" id="{44153ABD-9314-57F5-FFDF-C5D1E07AD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130086" name="Picture 36" descr="Ученица">
                <a:extLst>
                  <a:ext uri="{FF2B5EF4-FFF2-40B4-BE49-F238E27FC236}">
                    <a16:creationId xmlns:a16="http://schemas.microsoft.com/office/drawing/2014/main" id="{526E07C4-E125-20CB-0C28-455F07BBFC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87" name="Picture 37">
                <a:extLst>
                  <a:ext uri="{FF2B5EF4-FFF2-40B4-BE49-F238E27FC236}">
                    <a16:creationId xmlns:a16="http://schemas.microsoft.com/office/drawing/2014/main" id="{944EEDB5-3F9F-6404-A7F4-F3C3DB67C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5" name="Picture 38" descr="Ананас">
              <a:extLst>
                <a:ext uri="{FF2B5EF4-FFF2-40B4-BE49-F238E27FC236}">
                  <a16:creationId xmlns:a16="http://schemas.microsoft.com/office/drawing/2014/main" id="{7A65EF59-2D94-78D0-EAE5-EF9C159A4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2788686C-BB5A-4FA7-6D19-23873936B643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1798638"/>
            <a:ext cx="1452562" cy="1889125"/>
            <a:chOff x="1501" y="2813"/>
            <a:chExt cx="915" cy="1190"/>
          </a:xfrm>
        </p:grpSpPr>
        <p:grpSp>
          <p:nvGrpSpPr>
            <p:cNvPr id="130080" name="Group 29">
              <a:extLst>
                <a:ext uri="{FF2B5EF4-FFF2-40B4-BE49-F238E27FC236}">
                  <a16:creationId xmlns:a16="http://schemas.microsoft.com/office/drawing/2014/main" id="{3D0D9BBF-5FF2-E26F-FAD4-E8B621F4B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813"/>
              <a:ext cx="915" cy="1190"/>
              <a:chOff x="448" y="1283"/>
              <a:chExt cx="777" cy="1010"/>
            </a:xfrm>
          </p:grpSpPr>
          <p:pic>
            <p:nvPicPr>
              <p:cNvPr id="130082" name="Picture 30" descr="Ученица">
                <a:extLst>
                  <a:ext uri="{FF2B5EF4-FFF2-40B4-BE49-F238E27FC236}">
                    <a16:creationId xmlns:a16="http://schemas.microsoft.com/office/drawing/2014/main" id="{FE036450-CD7B-92CD-114C-FB881E5523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83" name="Picture 31">
                <a:extLst>
                  <a:ext uri="{FF2B5EF4-FFF2-40B4-BE49-F238E27FC236}">
                    <a16:creationId xmlns:a16="http://schemas.microsoft.com/office/drawing/2014/main" id="{A9E9BF7F-E7A8-DA7C-D948-5C33E3741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1" name="Picture 39" descr="Ананас">
              <a:extLst>
                <a:ext uri="{FF2B5EF4-FFF2-40B4-BE49-F238E27FC236}">
                  <a16:creationId xmlns:a16="http://schemas.microsoft.com/office/drawing/2014/main" id="{A00B9DEE-12F6-5E1F-8F08-90BE7321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1719" y="3151"/>
              <a:ext cx="29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C42A36EE-783A-6444-5FB9-5AAFCE3F3A5D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804988"/>
            <a:ext cx="1452562" cy="1889125"/>
            <a:chOff x="2495" y="2819"/>
            <a:chExt cx="915" cy="1190"/>
          </a:xfrm>
        </p:grpSpPr>
        <p:grpSp>
          <p:nvGrpSpPr>
            <p:cNvPr id="130076" name="Group 32">
              <a:extLst>
                <a:ext uri="{FF2B5EF4-FFF2-40B4-BE49-F238E27FC236}">
                  <a16:creationId xmlns:a16="http://schemas.microsoft.com/office/drawing/2014/main" id="{4CD0C7FF-7F45-16C8-0268-AFBBAAD8D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819"/>
              <a:ext cx="915" cy="1190"/>
              <a:chOff x="448" y="1283"/>
              <a:chExt cx="777" cy="1010"/>
            </a:xfrm>
          </p:grpSpPr>
          <p:pic>
            <p:nvPicPr>
              <p:cNvPr id="130078" name="Picture 33" descr="Ученица">
                <a:extLst>
                  <a:ext uri="{FF2B5EF4-FFF2-40B4-BE49-F238E27FC236}">
                    <a16:creationId xmlns:a16="http://schemas.microsoft.com/office/drawing/2014/main" id="{361FAFF9-8EB4-F814-A554-973C6E437B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79" name="Picture 34">
                <a:extLst>
                  <a:ext uri="{FF2B5EF4-FFF2-40B4-BE49-F238E27FC236}">
                    <a16:creationId xmlns:a16="http://schemas.microsoft.com/office/drawing/2014/main" id="{DDB4CCFF-C4EF-CB2A-5F8E-5E5C54CF1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77" name="Picture 40" descr="Ананас">
              <a:extLst>
                <a:ext uri="{FF2B5EF4-FFF2-40B4-BE49-F238E27FC236}">
                  <a16:creationId xmlns:a16="http://schemas.microsoft.com/office/drawing/2014/main" id="{35FBB03B-9C4C-A8B8-6C4F-F8AF021B3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2693" y="3110"/>
              <a:ext cx="33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DC1364E9-94BF-A07A-24A4-D54EE852B57A}"/>
              </a:ext>
            </a:extLst>
          </p:cNvPr>
          <p:cNvGrpSpPr>
            <a:grpSpLocks/>
          </p:cNvGrpSpPr>
          <p:nvPr/>
        </p:nvGrpSpPr>
        <p:grpSpPr bwMode="auto">
          <a:xfrm>
            <a:off x="7375525" y="1798638"/>
            <a:ext cx="1452563" cy="1889125"/>
            <a:chOff x="3553" y="2813"/>
            <a:chExt cx="915" cy="1190"/>
          </a:xfrm>
        </p:grpSpPr>
        <p:grpSp>
          <p:nvGrpSpPr>
            <p:cNvPr id="130072" name="Group 45">
              <a:extLst>
                <a:ext uri="{FF2B5EF4-FFF2-40B4-BE49-F238E27FC236}">
                  <a16:creationId xmlns:a16="http://schemas.microsoft.com/office/drawing/2014/main" id="{A41518F6-B476-2568-7580-B4AECD74A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130074" name="Picture 46" descr="Ученица">
                <a:extLst>
                  <a:ext uri="{FF2B5EF4-FFF2-40B4-BE49-F238E27FC236}">
                    <a16:creationId xmlns:a16="http://schemas.microsoft.com/office/drawing/2014/main" id="{33986FF0-EED3-AB9A-212A-BCB8066B5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75" name="Picture 47">
                <a:extLst>
                  <a:ext uri="{FF2B5EF4-FFF2-40B4-BE49-F238E27FC236}">
                    <a16:creationId xmlns:a16="http://schemas.microsoft.com/office/drawing/2014/main" id="{9E13027A-4C86-3C3A-AE72-8DCB9BE245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73" name="Picture 48" descr="Ананас">
              <a:extLst>
                <a:ext uri="{FF2B5EF4-FFF2-40B4-BE49-F238E27FC236}">
                  <a16:creationId xmlns:a16="http://schemas.microsoft.com/office/drawing/2014/main" id="{E5AF606B-57C2-3237-4F96-453215EA1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10" descr="Ананас">
            <a:extLst>
              <a:ext uri="{FF2B5EF4-FFF2-40B4-BE49-F238E27FC236}">
                <a16:creationId xmlns:a16="http://schemas.microsoft.com/office/drawing/2014/main" id="{F5EB44A4-9BCA-0B70-47AE-D18E817B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6157913" y="2741613"/>
            <a:ext cx="6667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 descr="Ананас">
            <a:extLst>
              <a:ext uri="{FF2B5EF4-FFF2-40B4-BE49-F238E27FC236}">
                <a16:creationId xmlns:a16="http://schemas.microsoft.com/office/drawing/2014/main" id="{776C3682-3961-BF52-02E3-F662D4BA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3279775" y="3019425"/>
            <a:ext cx="460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7" descr="Ананас">
            <a:extLst>
              <a:ext uri="{FF2B5EF4-FFF2-40B4-BE49-F238E27FC236}">
                <a16:creationId xmlns:a16="http://schemas.microsoft.com/office/drawing/2014/main" id="{11D6EEB0-66A7-7B1A-1327-04DBB4C9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4657725" y="2919413"/>
            <a:ext cx="534988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8" descr="Ананас">
            <a:extLst>
              <a:ext uri="{FF2B5EF4-FFF2-40B4-BE49-F238E27FC236}">
                <a16:creationId xmlns:a16="http://schemas.microsoft.com/office/drawing/2014/main" id="{71F828AD-5D78-4E9D-CAFC-DD84D32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1901825" y="31210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9" descr="Ананас">
            <a:extLst>
              <a:ext uri="{FF2B5EF4-FFF2-40B4-BE49-F238E27FC236}">
                <a16:creationId xmlns:a16="http://schemas.microsoft.com/office/drawing/2014/main" id="{D6842439-7769-C91F-403E-40D0902B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7642225" y="2955925"/>
            <a:ext cx="508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9" descr="Ананас">
            <a:extLst>
              <a:ext uri="{FF2B5EF4-FFF2-40B4-BE49-F238E27FC236}">
                <a16:creationId xmlns:a16="http://schemas.microsoft.com/office/drawing/2014/main" id="{C113526C-4917-EED6-CD19-D7B6AFEE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4070350" y="3175000"/>
            <a:ext cx="62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Ананас">
            <a:extLst>
              <a:ext uri="{FF2B5EF4-FFF2-40B4-BE49-F238E27FC236}">
                <a16:creationId xmlns:a16="http://schemas.microsoft.com/office/drawing/2014/main" id="{A83A0F87-4BD9-A54C-EF2D-AECF4CD2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5468938" y="3098800"/>
            <a:ext cx="7254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1" descr="Ананас">
            <a:extLst>
              <a:ext uri="{FF2B5EF4-FFF2-40B4-BE49-F238E27FC236}">
                <a16:creationId xmlns:a16="http://schemas.microsoft.com/office/drawing/2014/main" id="{C30D470B-A701-54DC-0754-25422975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2811463" y="3265488"/>
            <a:ext cx="5238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20">
            <a:extLst>
              <a:ext uri="{FF2B5EF4-FFF2-40B4-BE49-F238E27FC236}">
                <a16:creationId xmlns:a16="http://schemas.microsoft.com/office/drawing/2014/main" id="{F5F60A24-DC6B-7743-0BC8-A97024D055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70213" y="1782763"/>
            <a:ext cx="568166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3" name="AutoShape 21">
            <a:extLst>
              <a:ext uri="{FF2B5EF4-FFF2-40B4-BE49-F238E27FC236}">
                <a16:creationId xmlns:a16="http://schemas.microsoft.com/office/drawing/2014/main" id="{9ACB628B-99A1-8C2B-CAA6-15D31F80C7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5613" y="1782763"/>
            <a:ext cx="4384675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" name="AutoShape 22">
            <a:extLst>
              <a:ext uri="{FF2B5EF4-FFF2-40B4-BE49-F238E27FC236}">
                <a16:creationId xmlns:a16="http://schemas.microsoft.com/office/drawing/2014/main" id="{088178BC-056B-4CD3-557A-DEA9F5B55C3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65788" y="1782763"/>
            <a:ext cx="2984500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" name="AutoShape 23">
            <a:extLst>
              <a:ext uri="{FF2B5EF4-FFF2-40B4-BE49-F238E27FC236}">
                <a16:creationId xmlns:a16="http://schemas.microsoft.com/office/drawing/2014/main" id="{01BCB2B1-40E9-5D68-07DF-5EB005E237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45363" y="1782763"/>
            <a:ext cx="130651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6389101-EAC7-B136-2EBB-FF046427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97300"/>
            <a:ext cx="8521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FF"/>
                </a:solidFill>
              </a:rPr>
              <a:t>Решение</a:t>
            </a:r>
            <a:r>
              <a:rPr lang="ru-RU" altLang="ru-RU" sz="2600">
                <a:solidFill>
                  <a:srgbClr val="3333FF"/>
                </a:solidFill>
              </a:rPr>
              <a:t>:</a:t>
            </a:r>
            <a:endParaRPr lang="en-US" altLang="ru-RU" sz="2600">
              <a:solidFill>
                <a:srgbClr val="3333FF"/>
              </a:solidFill>
            </a:endParaRP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считаем, что первый элемент – максимальный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просмотреть остальные элементы массива: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en-US" altLang="ru-RU" sz="2600">
                <a:solidFill>
                  <a:srgbClr val="000000"/>
                </a:solidFill>
              </a:rPr>
              <a:t>  </a:t>
            </a:r>
            <a:r>
              <a:rPr lang="ru-RU" altLang="ru-RU" sz="2600">
                <a:solidFill>
                  <a:srgbClr val="000000"/>
                </a:solidFill>
              </a:rPr>
              <a:t>если очередной элемент </a:t>
            </a:r>
            <a:r>
              <a:rPr lang="en-US" altLang="ru-RU" sz="2600">
                <a:solidFill>
                  <a:srgbClr val="000000"/>
                </a:solidFill>
              </a:rPr>
              <a:t>&gt;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, 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ru-RU" altLang="ru-RU" sz="2600">
                <a:solidFill>
                  <a:srgbClr val="000000"/>
                </a:solidFill>
              </a:rPr>
              <a:t>  то записать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вывести значение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altLang="ru-RU"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>
            <a:extLst>
              <a:ext uri="{FF2B5EF4-FFF2-40B4-BE49-F238E27FC236}">
                <a16:creationId xmlns:a16="http://schemas.microsoft.com/office/drawing/2014/main" id="{F4BDED7C-F620-6945-7A2A-D0529AD1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131075" name="Номер слайда 2">
            <a:extLst>
              <a:ext uri="{FF2B5EF4-FFF2-40B4-BE49-F238E27FC236}">
                <a16:creationId xmlns:a16="http://schemas.microsoft.com/office/drawing/2014/main" id="{41ECB249-FFC0-A500-F9F5-09EABF7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C9875-0024-4E36-B1E2-2DD70643AC5C}" type="slidenum">
              <a:rPr lang="ru-RU" altLang="ru-RU"/>
              <a:pPr eaLnBrk="1" hangingPunct="1"/>
              <a:t>136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55D6DB-D1D5-EB88-D0E3-7239B5F9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936625"/>
            <a:ext cx="4708525" cy="194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,N):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M: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A[i]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M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66DCB6-E889-8454-712A-156528FA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433763"/>
            <a:ext cx="47291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A[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400" b="1" dirty="0">
                <a:latin typeface="Courier New"/>
                <a:ea typeface="Times New Roman"/>
              </a:rPr>
              <a:t>]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latin typeface="Courier New"/>
                <a:ea typeface="Times New Roman"/>
              </a:rPr>
              <a:t> A: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&gt;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M: 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D08BB56-7EEF-F136-6A44-153309D45CBA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3983038"/>
            <a:ext cx="4149725" cy="663575"/>
            <a:chOff x="433" y="3902"/>
            <a:chExt cx="261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16E2D38E-F1A2-264B-F92E-95D71485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32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Как найти его номер?</a:t>
              </a:r>
            </a:p>
          </p:txBody>
        </p:sp>
        <p:sp>
          <p:nvSpPr>
            <p:cNvPr id="131085" name="Oval 57">
              <a:extLst>
                <a:ext uri="{FF2B5EF4-FFF2-40B4-BE49-F238E27FC236}">
                  <a16:creationId xmlns:a16="http://schemas.microsoft.com/office/drawing/2014/main" id="{B4361A64-45E1-A005-EA17-46FEE860B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50E1A281-378F-B6A6-2F64-5AA6425E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527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B5A4F34-1612-0E2F-8D77-E9F2DE68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5135563"/>
            <a:ext cx="4729162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A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1B39413A-8D7A-58AB-74B6-64C46147EC79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887538"/>
            <a:ext cx="3357562" cy="663575"/>
            <a:chOff x="433" y="3902"/>
            <a:chExt cx="2115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3920BF9B-4367-E2E0-BE9E-AB48E640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82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ru-RU" sz="2400" dirty="0">
                  <a:latin typeface="Arial" charset="0"/>
                </a:rPr>
                <a:t>?</a:t>
              </a:r>
            </a:p>
          </p:txBody>
        </p:sp>
        <p:sp>
          <p:nvSpPr>
            <p:cNvPr id="131083" name="Oval 57">
              <a:extLst>
                <a:ext uri="{FF2B5EF4-FFF2-40B4-BE49-F238E27FC236}">
                  <a16:creationId xmlns:a16="http://schemas.microsoft.com/office/drawing/2014/main" id="{06BE9875-8788-E9EE-A003-CEDF78E6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5" grpId="0"/>
      <p:bldP spid="1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Заголовок 1">
            <a:extLst>
              <a:ext uri="{FF2B5EF4-FFF2-40B4-BE49-F238E27FC236}">
                <a16:creationId xmlns:a16="http://schemas.microsoft.com/office/drawing/2014/main" id="{0EDCE28B-F5E4-CE82-73B4-39BAA9C1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132099" name="Номер слайда 2">
            <a:extLst>
              <a:ext uri="{FF2B5EF4-FFF2-40B4-BE49-F238E27FC236}">
                <a16:creationId xmlns:a16="http://schemas.microsoft.com/office/drawing/2014/main" id="{1B7BDBBA-5E3C-C6F0-EDFA-B9D1DBCA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9DC3A-C0EC-4206-995D-74EEE855AF8F}" type="slidenum">
              <a:rPr lang="ru-RU" altLang="ru-RU"/>
              <a:pPr eaLnBrk="1" hangingPunct="1"/>
              <a:t>137</a:t>
            </a:fld>
            <a:endParaRPr lang="ru-RU" altLang="ru-RU"/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2D7C714A-4DF0-565A-BBC9-183F88242C53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020763"/>
            <a:ext cx="7980362" cy="2309812"/>
            <a:chOff x="271794" y="3598231"/>
            <a:chExt cx="6156440" cy="2311508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4737B52-C73E-5FA7-2208-37236B9F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94" y="3598231"/>
              <a:ext cx="6156440" cy="231150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>
                <a:defRPr/>
              </a:pP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M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A[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0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]; </a:t>
              </a:r>
              <a:r>
                <a:rPr lang="ru-RU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0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for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in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 pitchFamily="49" charset="0"/>
                  <a:cs typeface="Times New Roman" pitchFamily="18" charset="0"/>
                </a:rPr>
                <a:t>range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1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,N):</a:t>
              </a: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if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A[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]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&gt;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M: 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  M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A[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]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 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Times New Roman" pitchFamily="18" charset="0"/>
                </a:rPr>
                <a:t>print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"A["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"]="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M, sep</a:t>
              </a:r>
              <a:r>
                <a:rPr lang="en-US" sz="2400" b="1" dirty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)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32109" name="Прямоугольник 6">
              <a:extLst>
                <a:ext uri="{FF2B5EF4-FFF2-40B4-BE49-F238E27FC236}">
                  <a16:creationId xmlns:a16="http://schemas.microsoft.com/office/drawing/2014/main" id="{0E285530-6A1A-1FAF-7AC5-611749B4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174" y="3625230"/>
              <a:ext cx="1386984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B0F0"/>
                  </a:solidFill>
                  <a:latin typeface="Courier New" panose="02070309020205020404" pitchFamily="49" charset="0"/>
                </a:rPr>
                <a:t>0</a:t>
              </a:r>
              <a:endParaRPr lang="ru-RU" altLang="ru-RU"/>
            </a:p>
          </p:txBody>
        </p:sp>
        <p:sp>
          <p:nvSpPr>
            <p:cNvPr id="132110" name="Прямоугольник 7">
              <a:extLst>
                <a:ext uri="{FF2B5EF4-FFF2-40B4-BE49-F238E27FC236}">
                  <a16:creationId xmlns:a16="http://schemas.microsoft.com/office/drawing/2014/main" id="{5A723233-1324-DF1E-94AD-790FB172D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22" y="5100659"/>
              <a:ext cx="1388323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endParaRPr lang="ru-RU" altLang="ru-RU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F4581212-5234-83EA-48EA-B2247A3C47C3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1925638"/>
            <a:ext cx="3976687" cy="663575"/>
            <a:chOff x="433" y="3902"/>
            <a:chExt cx="250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8527F907-4BA3-4C10-B4C9-83D7472F1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можно улучшить?</a:t>
              </a:r>
            </a:p>
          </p:txBody>
        </p:sp>
        <p:sp>
          <p:nvSpPr>
            <p:cNvPr id="132107" name="Oval 57">
              <a:extLst>
                <a:ext uri="{FF2B5EF4-FFF2-40B4-BE49-F238E27FC236}">
                  <a16:creationId xmlns:a16="http://schemas.microsoft.com/office/drawing/2014/main" id="{9F0377CA-0FC4-81FC-D8BE-CD595C2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8D86812A-77D8-9D3E-E88C-1921E6043B67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3468688"/>
            <a:ext cx="7267575" cy="663575"/>
            <a:chOff x="433" y="3902"/>
            <a:chExt cx="4578" cy="418"/>
          </a:xfrm>
        </p:grpSpPr>
        <p:sp>
          <p:nvSpPr>
            <p:cNvPr id="16" name="Text Box 56">
              <a:extLst>
                <a:ext uri="{FF2B5EF4-FFF2-40B4-BE49-F238E27FC236}">
                  <a16:creationId xmlns:a16="http://schemas.microsoft.com/office/drawing/2014/main" id="{A97E2054-636F-5F1B-04C2-72207392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28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По номеру элемента можно найти значение!</a:t>
              </a:r>
            </a:p>
          </p:txBody>
        </p:sp>
        <p:sp>
          <p:nvSpPr>
            <p:cNvPr id="132105" name="Oval 57">
              <a:extLst>
                <a:ext uri="{FF2B5EF4-FFF2-40B4-BE49-F238E27FC236}">
                  <a16:creationId xmlns:a16="http://schemas.microsoft.com/office/drawing/2014/main" id="{D8C0C07F-048F-6F27-5253-6AAD7386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5" name="Группа 7">
            <a:extLst>
              <a:ext uri="{FF2B5EF4-FFF2-40B4-BE49-F238E27FC236}">
                <a16:creationId xmlns:a16="http://schemas.microsoft.com/office/drawing/2014/main" id="{882A2056-061E-D5D9-19B2-89D0FA52906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4308475"/>
            <a:ext cx="8388350" cy="1941173"/>
            <a:chOff x="909232" y="3598236"/>
            <a:chExt cx="7608459" cy="194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AA0EBBB-0D64-9918-428A-23CD4556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232" y="3598236"/>
              <a:ext cx="7608459" cy="194093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>
                <a:spcAft>
                  <a:spcPts val="0"/>
                </a:spcAft>
                <a:defRPr/>
              </a:pPr>
              <a:r>
                <a:rPr lang="ru-RU" sz="2400" b="1" dirty="0" err="1">
                  <a:latin typeface="Courier New"/>
                  <a:ea typeface="Times New Roman"/>
                </a:rPr>
                <a:t>nMax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latin typeface="Courier New"/>
                  <a:ea typeface="Times New Roman"/>
                </a:rPr>
                <a:t>=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0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latin typeface="Courier New"/>
                  <a:ea typeface="Times New Roman"/>
                </a:rPr>
                <a:t>i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range</a:t>
              </a:r>
              <a:r>
                <a:rPr lang="ru-RU" sz="2400" b="1" dirty="0">
                  <a:latin typeface="Courier New"/>
                  <a:ea typeface="Times New Roman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1</a:t>
              </a:r>
              <a:r>
                <a:rPr lang="ru-RU" sz="2400" b="1" dirty="0">
                  <a:latin typeface="Courier New"/>
                  <a:ea typeface="Times New Roman"/>
                </a:rPr>
                <a:t>,N):</a:t>
              </a: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/>
                  <a:ea typeface="Times New Roman"/>
                </a:rPr>
                <a:t>if</a:t>
              </a:r>
              <a:r>
                <a:rPr lang="en-US" sz="2400" b="1" dirty="0">
                  <a:latin typeface="Courier New"/>
                  <a:ea typeface="Times New Roman"/>
                </a:rPr>
                <a:t> A[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r>
                <a:rPr lang="en-US" sz="2400" b="1" dirty="0">
                  <a:latin typeface="Courier New"/>
                  <a:ea typeface="Times New Roman"/>
                </a:rPr>
                <a:t>]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&gt;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]: 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 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"A["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"]="</a:t>
              </a:r>
              <a:r>
                <a:rPr lang="en-US" sz="2400" b="1" dirty="0">
                  <a:latin typeface="Courier New"/>
                  <a:ea typeface="Times New Roman"/>
                </a:rPr>
                <a:t>, 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], sep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""</a:t>
              </a:r>
              <a:r>
                <a:rPr lang="en-US" sz="2400" b="1" dirty="0">
                  <a:latin typeface="Courier New"/>
                  <a:ea typeface="Times New Roman"/>
                </a:rPr>
                <a:t> )</a:t>
              </a:r>
              <a:endParaRPr lang="ru-RU" sz="2400" b="1" dirty="0">
                <a:latin typeface="Courier New"/>
                <a:ea typeface="Times New Roman"/>
              </a:endParaRPr>
            </a:p>
          </p:txBody>
        </p:sp>
        <p:sp>
          <p:nvSpPr>
            <p:cNvPr id="20" name="Прямоугольник 10">
              <a:extLst>
                <a:ext uri="{FF2B5EF4-FFF2-40B4-BE49-F238E27FC236}">
                  <a16:creationId xmlns:a16="http://schemas.microsoft.com/office/drawing/2014/main" id="{56E9238F-5803-50ED-8C15-BC81C887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72" y="4374124"/>
              <a:ext cx="1466726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A[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nMax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]</a:t>
              </a:r>
              <a:endParaRPr lang="ru-RU" dirty="0">
                <a:latin typeface="Arial" charset="0"/>
              </a:endParaRPr>
            </a:p>
          </p:txBody>
        </p:sp>
        <p:sp>
          <p:nvSpPr>
            <p:cNvPr id="21" name="Прямоугольник 11">
              <a:extLst>
                <a:ext uri="{FF2B5EF4-FFF2-40B4-BE49-F238E27FC236}">
                  <a16:creationId xmlns:a16="http://schemas.microsoft.com/office/drawing/2014/main" id="{A8815E52-1796-A6DF-A33A-AEC5BA75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062" y="5116180"/>
              <a:ext cx="1337941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A[nMax]</a:t>
              </a:r>
              <a:endParaRPr lang="ru-RU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1">
            <a:extLst>
              <a:ext uri="{FF2B5EF4-FFF2-40B4-BE49-F238E27FC236}">
                <a16:creationId xmlns:a16="http://schemas.microsoft.com/office/drawing/2014/main" id="{9A3F9D81-8E81-2338-FBCF-0696F042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133123" name="Номер слайда 2">
            <a:extLst>
              <a:ext uri="{FF2B5EF4-FFF2-40B4-BE49-F238E27FC236}">
                <a16:creationId xmlns:a16="http://schemas.microsoft.com/office/drawing/2014/main" id="{7A21D698-6A8A-4FC1-141B-70CC7815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018FC-C598-46D8-BB64-CFDE9C7FBFEE}" type="slidenum">
              <a:rPr lang="ru-RU" altLang="ru-RU"/>
              <a:pPr eaLnBrk="1" hangingPunct="1"/>
              <a:t>138</a:t>
            </a:fld>
            <a:endParaRPr lang="ru-RU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8C64187-987D-BF61-67B3-07C7988B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79525"/>
            <a:ext cx="82724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nMax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(M)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nMax,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M,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3125" name="Прямоугольник 5">
            <a:extLst>
              <a:ext uri="{FF2B5EF4-FFF2-40B4-BE49-F238E27FC236}">
                <a16:creationId xmlns:a16="http://schemas.microsoft.com/office/drawing/2014/main" id="{6CB614BF-0870-89CA-84D9-B2B7C3EF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31850"/>
            <a:ext cx="392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65474728-BBA6-7B49-2769-D63B066D766D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1993900"/>
            <a:ext cx="3940175" cy="1485900"/>
            <a:chOff x="352424" y="3175000"/>
            <a:chExt cx="3940176" cy="1485900"/>
          </a:xfrm>
        </p:grpSpPr>
        <p:sp>
          <p:nvSpPr>
            <p:cNvPr id="14" name="Равнобедренный треугольник 13">
              <a:extLst>
                <a:ext uri="{FF2B5EF4-FFF2-40B4-BE49-F238E27FC236}">
                  <a16:creationId xmlns:a16="http://schemas.microsoft.com/office/drawing/2014/main" id="{017749A7-478B-930C-272A-24FEB94CE0DA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5" name="AutoShape 59">
              <a:extLst>
                <a:ext uri="{FF2B5EF4-FFF2-40B4-BE49-F238E27FC236}">
                  <a16:creationId xmlns:a16="http://schemas.microsoft.com/office/drawing/2014/main" id="{E6287C88-C78E-087A-F9D6-F1B61DBD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3940176" cy="7858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/>
                <a:t>номер заданного элемента (первого из…)</a:t>
              </a:r>
              <a:endParaRPr lang="ru-RU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Заголовок 1">
            <a:extLst>
              <a:ext uri="{FF2B5EF4-FFF2-40B4-BE49-F238E27FC236}">
                <a16:creationId xmlns:a16="http://schemas.microsoft.com/office/drawing/2014/main" id="{12C74AD0-B1D1-09F9-74E9-A60A9AC7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4147" name="Номер слайда 2">
            <a:extLst>
              <a:ext uri="{FF2B5EF4-FFF2-40B4-BE49-F238E27FC236}">
                <a16:creationId xmlns:a16="http://schemas.microsoft.com/office/drawing/2014/main" id="{5A553B32-7FFD-1A85-2F61-BCB9584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02CD4A-C19D-4A1F-A3D8-6D6350166D38}" type="slidenum">
              <a:rPr lang="ru-RU" altLang="ru-RU"/>
              <a:pPr eaLnBrk="1" hangingPunct="1"/>
              <a:t>139</a:t>
            </a:fld>
            <a:endParaRPr lang="ru-RU" altLang="ru-RU"/>
          </a:p>
        </p:txBody>
      </p:sp>
      <p:sp>
        <p:nvSpPr>
          <p:cNvPr id="134148" name="Text Box 5">
            <a:extLst>
              <a:ext uri="{FF2B5EF4-FFF2-40B4-BE49-F238E27FC236}">
                <a16:creationId xmlns:a16="http://schemas.microsoft.com/office/drawing/2014/main" id="{A228B884-7EDA-C6CF-CA2E-87A7B3DEA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элемент массива</a:t>
            </a:r>
            <a:r>
              <a:rPr lang="en-US" altLang="ru-RU" sz="2200"/>
              <a:t> </a:t>
            </a:r>
            <a:r>
              <a:rPr lang="ru-RU" altLang="ru-RU" sz="2200"/>
              <a:t>и его номер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A[6]=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2B421608-869F-77A7-AF79-3846A5A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Зачем нужен тип переменной?</a:t>
            </a:r>
          </a:p>
        </p:txBody>
      </p:sp>
      <p:sp>
        <p:nvSpPr>
          <p:cNvPr id="19459" name="Номер слайда 2">
            <a:extLst>
              <a:ext uri="{FF2B5EF4-FFF2-40B4-BE49-F238E27FC236}">
                <a16:creationId xmlns:a16="http://schemas.microsoft.com/office/drawing/2014/main" id="{78DDE4D0-6E47-5045-62BB-09C1141E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47A414-82F5-4C8B-AC58-8245214386AF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F287D-2172-7418-9140-48A10226A709}"/>
              </a:ext>
            </a:extLst>
          </p:cNvPr>
          <p:cNvSpPr/>
          <p:nvPr/>
        </p:nvSpPr>
        <p:spPr>
          <a:xfrm>
            <a:off x="392113" y="820738"/>
            <a:ext cx="8418512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 определяет: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область допустимых значений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допустимые операции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объём памяти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формат хранения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Заголовок 1">
            <a:extLst>
              <a:ext uri="{FF2B5EF4-FFF2-40B4-BE49-F238E27FC236}">
                <a16:creationId xmlns:a16="http://schemas.microsoft.com/office/drawing/2014/main" id="{6739C06D-4184-D30C-77E6-0D70900F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5171" name="Номер слайда 2">
            <a:extLst>
              <a:ext uri="{FF2B5EF4-FFF2-40B4-BE49-F238E27FC236}">
                <a16:creationId xmlns:a16="http://schemas.microsoft.com/office/drawing/2014/main" id="{524605B5-D026-74E8-F21A-D8392433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F8D44-CD85-434D-BECD-4952CDBE4668}" type="slidenum">
              <a:rPr lang="ru-RU" altLang="ru-RU"/>
              <a:pPr eaLnBrk="1" hangingPunct="1"/>
              <a:t>140</a:t>
            </a:fld>
            <a:endParaRPr lang="ru-RU" altLang="ru-RU"/>
          </a:p>
        </p:txBody>
      </p:sp>
      <p:sp>
        <p:nvSpPr>
          <p:cNvPr id="135172" name="Text Box 5">
            <a:extLst>
              <a:ext uri="{FF2B5EF4-FFF2-40B4-BE49-F238E27FC236}">
                <a16:creationId xmlns:a16="http://schemas.microsoft.com/office/drawing/2014/main" id="{F7A2E205-3FDD-794D-2353-D44890F1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4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максимальный элементы массива</a:t>
            </a:r>
            <a:r>
              <a:rPr lang="en-US" altLang="ru-RU" sz="2200"/>
              <a:t> </a:t>
            </a:r>
            <a:r>
              <a:rPr lang="ru-RU" altLang="ru-RU" sz="2200"/>
              <a:t>и их номера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A[6]=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A[9]=8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Заголовок 1">
            <a:extLst>
              <a:ext uri="{FF2B5EF4-FFF2-40B4-BE49-F238E27FC236}">
                <a16:creationId xmlns:a16="http://schemas.microsoft.com/office/drawing/2014/main" id="{D34AC37F-23D1-E222-2E28-89576416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6195" name="Номер слайда 2">
            <a:extLst>
              <a:ext uri="{FF2B5EF4-FFF2-40B4-BE49-F238E27FC236}">
                <a16:creationId xmlns:a16="http://schemas.microsoft.com/office/drawing/2014/main" id="{B1B53CFE-0D91-6B6A-84F2-DF7E373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3E590A-5E7A-44AC-AE8C-8EA92AD724BE}" type="slidenum">
              <a:rPr lang="ru-RU" altLang="ru-RU"/>
              <a:pPr eaLnBrk="1" hangingPunct="1"/>
              <a:t>141</a:t>
            </a:fld>
            <a:endParaRPr lang="ru-RU" altLang="ru-RU"/>
          </a:p>
        </p:txBody>
      </p:sp>
      <p:sp>
        <p:nvSpPr>
          <p:cNvPr id="136196" name="Text Box 5">
            <a:extLst>
              <a:ext uri="{FF2B5EF4-FFF2-40B4-BE49-F238E27FC236}">
                <a16:creationId xmlns:a16="http://schemas.microsoft.com/office/drawing/2014/main" id="{08112EF3-3594-55A2-0C0B-00BBD1A9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7969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максимальный элементы из </a:t>
            </a:r>
            <a:r>
              <a:rPr lang="ru-RU" altLang="ru-RU" sz="2200" b="1"/>
              <a:t>чётных</a:t>
            </a:r>
            <a:r>
              <a:rPr lang="ru-RU" altLang="ru-RU" sz="2200"/>
              <a:t> элементов массива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чётный: 32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чётный: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Заголовок 1">
            <a:extLst>
              <a:ext uri="{FF2B5EF4-FFF2-40B4-BE49-F238E27FC236}">
                <a16:creationId xmlns:a16="http://schemas.microsoft.com/office/drawing/2014/main" id="{047B2E8B-2569-F362-6550-F0EF637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7219" name="Номер слайда 2">
            <a:extLst>
              <a:ext uri="{FF2B5EF4-FFF2-40B4-BE49-F238E27FC236}">
                <a16:creationId xmlns:a16="http://schemas.microsoft.com/office/drawing/2014/main" id="{4C81BDB6-33D7-4A8B-156A-B0F9D94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2CB1EA-10FB-4659-9757-5CDB478C4E28}" type="slidenum">
              <a:rPr lang="ru-RU" altLang="ru-RU"/>
              <a:pPr eaLnBrk="1" hangingPunct="1"/>
              <a:t>142</a:t>
            </a:fld>
            <a:endParaRPr lang="ru-RU" altLang="ru-RU"/>
          </a:p>
        </p:txBody>
      </p:sp>
      <p:sp>
        <p:nvSpPr>
          <p:cNvPr id="137220" name="Text Box 5">
            <a:extLst>
              <a:ext uri="{FF2B5EF4-FFF2-40B4-BE49-F238E27FC236}">
                <a16:creationId xmlns:a16="http://schemas.microsoft.com/office/drawing/2014/main" id="{0E62E24D-BD85-4966-F14E-1D92E012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5500"/>
            <a:ext cx="84201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«6»: </a:t>
            </a:r>
            <a:r>
              <a:rPr lang="ru-RU" altLang="ru-RU" sz="2200"/>
              <a:t>Ввести с клавиатуры массив из 5 элементов и найти два максимальных элемента массива и их номера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5 5 3 4 1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A[1]=5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Второй максимум: A[2]=5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Заголовок 1">
            <a:extLst>
              <a:ext uri="{FF2B5EF4-FFF2-40B4-BE49-F238E27FC236}">
                <a16:creationId xmlns:a16="http://schemas.microsoft.com/office/drawing/2014/main" id="{325D1CA0-EBAC-8172-1C0F-F5AD75AC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38243" name="Номер слайда 2">
            <a:extLst>
              <a:ext uri="{FF2B5EF4-FFF2-40B4-BE49-F238E27FC236}">
                <a16:creationId xmlns:a16="http://schemas.microsoft.com/office/drawing/2014/main" id="{3E44A2D4-1C9B-8B40-F78B-07975A2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53937-50ED-4523-B63D-5894DACE0894}" type="slidenum">
              <a:rPr lang="ru-RU" altLang="ru-RU"/>
              <a:pPr eaLnBrk="1" hangingPunct="1"/>
              <a:t>143</a:t>
            </a:fld>
            <a:endParaRPr lang="ru-RU" altLang="ru-RU"/>
          </a:p>
        </p:txBody>
      </p:sp>
      <p:sp>
        <p:nvSpPr>
          <p:cNvPr id="138244" name="Text Box 5">
            <a:extLst>
              <a:ext uri="{FF2B5EF4-FFF2-40B4-BE49-F238E27FC236}">
                <a16:creationId xmlns:a16="http://schemas.microsoft.com/office/drawing/2014/main" id="{0F12AB69-D354-D403-EB71-F8946E9FC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«6»: </a:t>
            </a:r>
            <a:r>
              <a:rPr lang="ru-RU" altLang="ru-RU" sz="2200"/>
              <a:t>Введите массив с клавиатуры и найдите (за один проход) количество элементов, имеющих максимальное значение.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3 4 5 5 3 4 5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Максимальное значение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Количество элементов 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Номер слайда 3">
            <a:extLst>
              <a:ext uri="{FF2B5EF4-FFF2-40B4-BE49-F238E27FC236}">
                <a16:creationId xmlns:a16="http://schemas.microsoft.com/office/drawing/2014/main" id="{B446D1CA-EA06-4404-E0EF-92B6E9B8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EE9AE2-4918-4F21-84F5-9A7A1E7FB8A9}" type="slidenum">
              <a:rPr lang="ru-RU" altLang="ru-RU"/>
              <a:pPr eaLnBrk="1" hangingPunct="1"/>
              <a:t>144</a:t>
            </a:fld>
            <a:endParaRPr lang="ru-RU" altLang="ru-RU"/>
          </a:p>
        </p:txBody>
      </p:sp>
      <p:sp>
        <p:nvSpPr>
          <p:cNvPr id="139267" name="Заголовок 5">
            <a:extLst>
              <a:ext uri="{FF2B5EF4-FFF2-40B4-BE49-F238E27FC236}">
                <a16:creationId xmlns:a16="http://schemas.microsoft.com/office/drawing/2014/main" id="{E74EE63C-9171-FEFF-683D-D404A07E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Конец фильма</a:t>
            </a:r>
          </a:p>
        </p:txBody>
      </p:sp>
      <p:sp>
        <p:nvSpPr>
          <p:cNvPr id="139268" name="Line 2">
            <a:extLst>
              <a:ext uri="{FF2B5EF4-FFF2-40B4-BE49-F238E27FC236}">
                <a16:creationId xmlns:a16="http://schemas.microsoft.com/office/drawing/2014/main" id="{ADF09143-C48A-B3E6-D5D7-1F1FB6496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Прямоугольник 4">
            <a:extLst>
              <a:ext uri="{FF2B5EF4-FFF2-40B4-BE49-F238E27FC236}">
                <a16:creationId xmlns:a16="http://schemas.microsoft.com/office/drawing/2014/main" id="{61D3B43B-E764-63CD-D059-1580C29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413000"/>
            <a:ext cx="88201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</a:rPr>
              <a:t>ПОЛЯКОВ Константин Юрьевич</a:t>
            </a:r>
          </a:p>
          <a:p>
            <a:pPr algn="ctr" eaLnBrk="1" hangingPunct="1"/>
            <a:r>
              <a:rPr lang="ru-RU" altLang="ru-RU" sz="2800">
                <a:solidFill>
                  <a:srgbClr val="000000"/>
                </a:solidFill>
              </a:rPr>
              <a:t>д.т.н., учитель информатики</a:t>
            </a:r>
            <a:endParaRPr lang="en-US" altLang="ru-RU" sz="2800">
              <a:solidFill>
                <a:srgbClr val="000000"/>
              </a:solidFill>
            </a:endParaRPr>
          </a:p>
          <a:p>
            <a:pPr algn="ctr" eaLnBrk="1" hangingPunct="1"/>
            <a:r>
              <a:rPr lang="ru-RU" altLang="ru-RU" sz="2800">
                <a:solidFill>
                  <a:srgbClr val="000000"/>
                </a:solidFill>
              </a:rPr>
              <a:t>ГБОУ СОШ № 163, г. Санкт-Петербург</a:t>
            </a:r>
          </a:p>
          <a:p>
            <a:pPr algn="ctr" eaLnBrk="1" hangingPunct="1"/>
            <a:r>
              <a:rPr lang="en-US" altLang="ru-RU" sz="2800">
                <a:solidFill>
                  <a:srgbClr val="000000"/>
                </a:solidFill>
                <a:hlinkClick r:id="rId3"/>
              </a:rPr>
              <a:t>kpolyakov@mail.ru</a:t>
            </a:r>
            <a:endParaRPr lang="en-US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7E4890EF-547D-0D52-1713-64B3F96F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записать значение в переменную?</a:t>
            </a:r>
          </a:p>
        </p:txBody>
      </p:sp>
      <p:sp>
        <p:nvSpPr>
          <p:cNvPr id="20483" name="Номер слайда 2">
            <a:extLst>
              <a:ext uri="{FF2B5EF4-FFF2-40B4-BE49-F238E27FC236}">
                <a16:creationId xmlns:a16="http://schemas.microsoft.com/office/drawing/2014/main" id="{0FF62C77-EAF3-C088-376A-89F3565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AC0869-5B80-4139-B570-CB51ECF924CB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4FAA3FB-EE13-8B4B-4C37-2E184893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33613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2F9AC85-D616-8C2A-7FA2-E4685943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039813"/>
            <a:ext cx="2332037" cy="946150"/>
          </a:xfrm>
          <a:prstGeom prst="wedgeRoundRectCallout">
            <a:avLst>
              <a:gd name="adj1" fmla="val -33982"/>
              <a:gd name="adj2" fmla="val 798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оператор присваивания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8766AF04-1970-0FE4-875B-357D0F3A956A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935038"/>
            <a:ext cx="5195887" cy="936625"/>
            <a:chOff x="433" y="3902"/>
            <a:chExt cx="3273" cy="590"/>
          </a:xfrm>
        </p:grpSpPr>
        <p:sp>
          <p:nvSpPr>
            <p:cNvPr id="7" name="Text Box 56">
              <a:extLst>
                <a:ext uri="{FF2B5EF4-FFF2-40B4-BE49-F238E27FC236}">
                  <a16:creationId xmlns:a16="http://schemas.microsoft.com/office/drawing/2014/main" id="{B3C8A341-0E68-1B42-05C4-E03E77D38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97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При записи нового значения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старое удаляется из памяти!</a:t>
              </a:r>
            </a:p>
          </p:txBody>
        </p:sp>
        <p:sp>
          <p:nvSpPr>
            <p:cNvPr id="20497" name="Oval 57">
              <a:extLst>
                <a:ext uri="{FF2B5EF4-FFF2-40B4-BE49-F238E27FC236}">
                  <a16:creationId xmlns:a16="http://schemas.microsoft.com/office/drawing/2014/main" id="{DF0564E3-3649-FE67-7450-60BA48A4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" name="Овал 10">
            <a:extLst>
              <a:ext uri="{FF2B5EF4-FFF2-40B4-BE49-F238E27FC236}">
                <a16:creationId xmlns:a16="http://schemas.microsoft.com/office/drawing/2014/main" id="{3338FBAA-5AB8-E9AD-7C48-84FE0A6A78B9}"/>
              </a:ext>
            </a:extLst>
          </p:cNvPr>
          <p:cNvSpPr/>
          <p:nvPr/>
        </p:nvSpPr>
        <p:spPr bwMode="auto">
          <a:xfrm>
            <a:off x="4333875" y="2260600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D56F16CA-90FF-48FF-3F84-08513F61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259013"/>
            <a:ext cx="533400" cy="479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08111605-6A96-E874-9342-D49E1D60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716338"/>
            <a:ext cx="8613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Оператор</a:t>
            </a:r>
            <a:r>
              <a:rPr lang="ru-RU" altLang="ru-RU" sz="2800"/>
              <a:t> – это команда языка программирования (инструкция).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Оператор присваивания </a:t>
            </a:r>
            <a:r>
              <a:rPr lang="ru-RU" altLang="ru-RU" sz="2800"/>
              <a:t>– это команда для присваивания нового значения переменной.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6254BD-D418-430E-2F83-D5EC25C7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181225"/>
            <a:ext cx="5286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600"/>
              <a:t>a</a:t>
            </a:r>
            <a:endParaRPr lang="ru-RU" altLang="ru-RU" sz="360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DD2A10BB-B71D-7C89-CB14-8C717A49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38413"/>
            <a:ext cx="752475" cy="0"/>
          </a:xfrm>
          <a:custGeom>
            <a:avLst/>
            <a:gdLst>
              <a:gd name="T0" fmla="*/ 0 w 753035"/>
              <a:gd name="T1" fmla="*/ 0 h 10757"/>
              <a:gd name="T2" fmla="*/ 734773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C670E7A-552B-31CD-60D4-13F685E8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11475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7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D20C9D4-B2AD-61EC-641E-25735A975409}"/>
              </a:ext>
            </a:extLst>
          </p:cNvPr>
          <p:cNvSpPr/>
          <p:nvPr/>
        </p:nvSpPr>
        <p:spPr bwMode="auto">
          <a:xfrm>
            <a:off x="4333875" y="2906713"/>
            <a:ext cx="468313" cy="468312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7</a:t>
            </a: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83580C5-3B10-7BC1-5392-A835B220BA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60763" y="2657475"/>
            <a:ext cx="795337" cy="473075"/>
          </a:xfrm>
          <a:custGeom>
            <a:avLst/>
            <a:gdLst>
              <a:gd name="T0" fmla="*/ 0 w 753035"/>
              <a:gd name="T1" fmla="*/ 2147483647 h 10757"/>
              <a:gd name="T2" fmla="*/ 4833207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10757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Плюс 20">
            <a:extLst>
              <a:ext uri="{FF2B5EF4-FFF2-40B4-BE49-F238E27FC236}">
                <a16:creationId xmlns:a16="http://schemas.microsoft.com/office/drawing/2014/main" id="{A4405E3B-792E-831B-1E79-F76409AE7982}"/>
              </a:ext>
            </a:extLst>
          </p:cNvPr>
          <p:cNvSpPr/>
          <p:nvPr/>
        </p:nvSpPr>
        <p:spPr bwMode="auto">
          <a:xfrm rot="18900000">
            <a:off x="4033838" y="1957388"/>
            <a:ext cx="1076325" cy="1076325"/>
          </a:xfrm>
          <a:prstGeom prst="mathPlus">
            <a:avLst>
              <a:gd name="adj1" fmla="val 752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build="p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EBE44C21-E0EF-0FCD-4267-C24D0D9F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1507" name="Номер слайда 2">
            <a:extLst>
              <a:ext uri="{FF2B5EF4-FFF2-40B4-BE49-F238E27FC236}">
                <a16:creationId xmlns:a16="http://schemas.microsoft.com/office/drawing/2014/main" id="{637AB32B-DA93-4849-E46B-C4ADFE1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25E12C-EB98-46BF-9BA0-8D36A73987EE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3F0290DC-5BDC-C016-8209-1E63820E188F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2876550"/>
            <a:ext cx="7561263" cy="1814513"/>
            <a:chOff x="433" y="3902"/>
            <a:chExt cx="4763" cy="1143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F83E0697-98A1-BBD5-0DFA-AD8DDC1EF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107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Программа ждет, пока пользователь введет значение и нажмет </a:t>
              </a:r>
              <a:r>
                <a:rPr lang="en-US" sz="2400" i="1" dirty="0">
                  <a:latin typeface="Arial" charset="0"/>
                </a:rPr>
                <a:t>Enter</a:t>
              </a:r>
              <a:r>
                <a:rPr lang="en-US" sz="2400" dirty="0">
                  <a:latin typeface="Arial" charset="0"/>
                </a:rPr>
                <a:t>.</a:t>
              </a:r>
              <a:endParaRPr lang="ru-RU" sz="2400" dirty="0">
                <a:latin typeface="Arial" charset="0"/>
              </a:endParaRPr>
            </a:p>
            <a:p>
              <a:pPr marL="533400" indent="-358775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Введенное значение записывается в переменную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(связывается с именем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400" dirty="0">
                  <a:latin typeface="Arial" charset="0"/>
                </a:rPr>
                <a:t>)</a:t>
              </a:r>
            </a:p>
          </p:txBody>
        </p:sp>
        <p:sp>
          <p:nvSpPr>
            <p:cNvPr id="21515" name="Oval 57">
              <a:extLst>
                <a:ext uri="{FF2B5EF4-FFF2-40B4-BE49-F238E27FC236}">
                  <a16:creationId xmlns:a16="http://schemas.microsoft.com/office/drawing/2014/main" id="{1A262AA5-4A4B-A376-CA99-3080A358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467923CD-92BA-0E8F-B255-AE453977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16357"/>
          <a:stretch>
            <a:fillRect/>
          </a:stretch>
        </p:blipFill>
        <p:spPr bwMode="auto">
          <a:xfrm>
            <a:off x="4376738" y="1203325"/>
            <a:ext cx="19145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CB6AB0C2-3D30-6FDF-CDFB-FE4249BDA6BB}"/>
              </a:ext>
            </a:extLst>
          </p:cNvPr>
          <p:cNvSpPr>
            <a:spLocks/>
          </p:cNvSpPr>
          <p:nvPr/>
        </p:nvSpPr>
        <p:spPr bwMode="auto">
          <a:xfrm>
            <a:off x="2578100" y="960438"/>
            <a:ext cx="2513013" cy="704850"/>
          </a:xfrm>
          <a:custGeom>
            <a:avLst/>
            <a:gdLst>
              <a:gd name="T0" fmla="*/ 2507801 w 2513162"/>
              <a:gd name="T1" fmla="*/ 630399 h 705971"/>
              <a:gd name="T2" fmla="*/ 0 w 2513162"/>
              <a:gd name="T3" fmla="*/ 668520 h 705971"/>
              <a:gd name="T4" fmla="*/ 0 60000 65536"/>
              <a:gd name="T5" fmla="*/ 0 60000 65536"/>
              <a:gd name="T6" fmla="*/ 0 w 2513162"/>
              <a:gd name="T7" fmla="*/ 0 h 705971"/>
              <a:gd name="T8" fmla="*/ 2513162 w 2513162"/>
              <a:gd name="T9" fmla="*/ 705971 h 7059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3162" h="705971">
                <a:moveTo>
                  <a:pt x="2513162" y="665714"/>
                </a:moveTo>
                <a:cubicBezTo>
                  <a:pt x="1492532" y="0"/>
                  <a:pt x="654811" y="282916"/>
                  <a:pt x="0" y="705971"/>
                </a:cubicBezTo>
              </a:path>
            </a:pathLst>
          </a:custGeom>
          <a:noFill/>
          <a:ln w="19050" algn="ctr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EB20D2A-1B70-0571-B7D7-58F619EF21D8}"/>
              </a:ext>
            </a:extLst>
          </p:cNvPr>
          <p:cNvSpPr/>
          <p:nvPr/>
        </p:nvSpPr>
        <p:spPr bwMode="auto">
          <a:xfrm>
            <a:off x="2108200" y="1574800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A1EE35-FDE0-13D1-006B-449A6E48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524000"/>
            <a:ext cx="5286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600"/>
              <a:t>a</a:t>
            </a:r>
            <a:endParaRPr lang="ru-RU" altLang="ru-RU" sz="360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1C11AFC0-A2D4-3AB0-003D-0DC439D5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851025"/>
            <a:ext cx="752475" cy="0"/>
          </a:xfrm>
          <a:custGeom>
            <a:avLst/>
            <a:gdLst>
              <a:gd name="T0" fmla="*/ 0 w 753035"/>
              <a:gd name="T1" fmla="*/ 0 h 10757"/>
              <a:gd name="T2" fmla="*/ 734773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208779B4-0DC7-20BB-6B1B-F0B8F33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CB054AF3-FE48-43DE-5008-065D247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0E806-BED6-48B1-8320-B184146849A7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A0243B1-C302-4925-ECCF-B0FA2160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598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F2165D4-5CC9-AE1D-B73D-25BCEC5A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895350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019BA83-6CC7-A82B-8AC0-B469DBC0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58273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79D42AE-8332-0A59-9E66-5E815AFA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25107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DC3949F6-91F1-A873-A65F-D2089A95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1782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140638E-2CF5-6B3D-86B3-6F2AEED9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879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31CF13D-42E8-2552-629E-66C90834B6E7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2822575"/>
            <a:ext cx="2205038" cy="663575"/>
            <a:chOff x="433" y="3902"/>
            <a:chExt cx="1389" cy="418"/>
          </a:xfrm>
        </p:grpSpPr>
        <p:sp>
          <p:nvSpPr>
            <p:cNvPr id="23" name="Text Box 56">
              <a:extLst>
                <a:ext uri="{FF2B5EF4-FFF2-40B4-BE49-F238E27FC236}">
                  <a16:creationId xmlns:a16="http://schemas.microsoft.com/office/drawing/2014/main" id="{808EBAE9-70E9-A1B4-FC5B-51D400DA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22546" name="Oval 57">
              <a:extLst>
                <a:ext uri="{FF2B5EF4-FFF2-40B4-BE49-F238E27FC236}">
                  <a16:creationId xmlns:a16="http://schemas.microsoft.com/office/drawing/2014/main" id="{0FE849C6-F2A2-15BF-DB26-C8E53D914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7771E68C-EE6F-14B4-F78C-7821CB452F2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51250"/>
            <a:ext cx="7561263" cy="663575"/>
            <a:chOff x="433" y="3902"/>
            <a:chExt cx="4763" cy="418"/>
          </a:xfrm>
        </p:grpSpPr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76D2E714-C138-C89C-DE43-AA135ECC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22544" name="Oval 57">
              <a:extLst>
                <a:ext uri="{FF2B5EF4-FFF2-40B4-BE49-F238E27FC236}">
                  <a16:creationId xmlns:a16="http://schemas.microsoft.com/office/drawing/2014/main" id="{59D0FE1F-65D5-C166-65B3-3C9C8E32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C08960A1-80DA-48EC-C697-F108093E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13397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B03E714B-8DB6-B47A-0026-55D4AEA7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80072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8F3A2B28-6B27-D24B-87EA-38DAE211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79913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527E29AC-5AC8-95D3-B7F9-AC4CC4F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с подсказкой</a:t>
            </a:r>
          </a:p>
        </p:txBody>
      </p:sp>
      <p:sp>
        <p:nvSpPr>
          <p:cNvPr id="23555" name="Номер слайда 2">
            <a:extLst>
              <a:ext uri="{FF2B5EF4-FFF2-40B4-BE49-F238E27FC236}">
                <a16:creationId xmlns:a16="http://schemas.microsoft.com/office/drawing/2014/main" id="{7C943CFB-47DD-70FA-B41E-31452EA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A95553-AFA7-4BE1-BB1B-DAD4B31FC104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02B3B07C-C7B9-A23C-E47A-CFFD329D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69992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2E122A2D-50A2-E222-BC9B-293E657F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527175"/>
            <a:ext cx="1919288" cy="484188"/>
          </a:xfrm>
          <a:prstGeom prst="wedgeRoundRectCallout">
            <a:avLst>
              <a:gd name="adj1" fmla="val -44887"/>
              <a:gd name="adj2" fmla="val -891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подсказка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B39EA12-B590-0BFE-EF78-1EF4935A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82725"/>
            <a:ext cx="3184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Введите число: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9539835-D513-27B7-6574-0A66688E3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482725"/>
            <a:ext cx="614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A246F079-B59C-5F9E-FB7B-9CB7F9103B94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101850"/>
            <a:ext cx="2538412" cy="663575"/>
            <a:chOff x="433" y="3902"/>
            <a:chExt cx="1599" cy="418"/>
          </a:xfrm>
        </p:grpSpPr>
        <p:sp>
          <p:nvSpPr>
            <p:cNvPr id="47" name="Text Box 56">
              <a:extLst>
                <a:ext uri="{FF2B5EF4-FFF2-40B4-BE49-F238E27FC236}">
                  <a16:creationId xmlns:a16="http://schemas.microsoft.com/office/drawing/2014/main" id="{A1B636EC-6F47-C1C5-8AEB-C40C0E67E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0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не так?</a:t>
              </a:r>
            </a:p>
          </p:txBody>
        </p:sp>
        <p:sp>
          <p:nvSpPr>
            <p:cNvPr id="23563" name="Oval 57">
              <a:extLst>
                <a:ext uri="{FF2B5EF4-FFF2-40B4-BE49-F238E27FC236}">
                  <a16:creationId xmlns:a16="http://schemas.microsoft.com/office/drawing/2014/main" id="{0F74CB4C-3AA0-648C-D949-3FE5000A0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9" name="Text Box 7">
            <a:extLst>
              <a:ext uri="{FF2B5EF4-FFF2-40B4-BE49-F238E27FC236}">
                <a16:creationId xmlns:a16="http://schemas.microsoft.com/office/drawing/2014/main" id="{61EEC79D-A6AC-D3AA-89EC-F9C58D7A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1325"/>
            <a:ext cx="78597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/>
      <p:bldP spid="45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E5A0B253-53BE-FA67-F788-F70926E6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Изменение значений переменной</a:t>
            </a:r>
          </a:p>
        </p:txBody>
      </p:sp>
      <p:sp>
        <p:nvSpPr>
          <p:cNvPr id="24579" name="Номер слайда 2">
            <a:extLst>
              <a:ext uri="{FF2B5EF4-FFF2-40B4-BE49-F238E27FC236}">
                <a16:creationId xmlns:a16="http://schemas.microsoft.com/office/drawing/2014/main" id="{FAF259BD-733D-1DCC-F4AB-D04C5032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ED946-D4C8-4DC9-A304-D799AF099942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3D63AC6-B588-A2BE-6903-5BCBA0AC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954088"/>
            <a:ext cx="4487863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(a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</a:rPr>
              <a:t>)*(b –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b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FCD68FC-01EB-72F2-E6C2-8C9BDEEF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3884613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</a:rPr>
              <a:t>a</a:t>
            </a:r>
            <a:endParaRPr lang="ru-RU" altLang="ru-RU" sz="2800" b="1">
              <a:latin typeface="Courier New" panose="02070309020205020404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22FFC6DD-91B1-F2CC-01DB-2C6EAF33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967163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>
                <a:latin typeface="Arial" charset="0"/>
              </a:rPr>
              <a:t>5</a:t>
            </a:r>
            <a:endParaRPr lang="ru-RU" sz="2000" b="1">
              <a:latin typeface="Arial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A250DF93-ABF0-BAA8-5F8C-83D1519C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348163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</a:rPr>
              <a:t>b</a:t>
            </a:r>
            <a:endParaRPr lang="ru-RU" altLang="ru-RU" sz="2800" b="1">
              <a:latin typeface="Courier New" panose="02070309020205020404" pitchFamily="49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5B51BF55-C974-D1F7-5D89-28FE3F1E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441825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5+2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3574546E-0BC0-B7F0-B418-C0645969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137025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67AFA9D-318B-45D0-D3E9-0FEA0726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430713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000" b="1" dirty="0">
                <a:latin typeface="Arial" charset="0"/>
              </a:rPr>
              <a:t>7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7D4B7272-20D7-4F8E-FB32-D4FFEAF19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598988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80154F0E-EF03-8722-E849-C6C55B16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525838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</a:rPr>
              <a:t>28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D7020D3A-F87A-7894-2CE0-EFF3CAF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538538"/>
            <a:ext cx="20748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(5+2)*(7-3)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AAF0EAA0-4156-BBDE-FE0D-5099C17B7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0988" y="3711575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6" name="Плюс 35">
            <a:extLst>
              <a:ext uri="{FF2B5EF4-FFF2-40B4-BE49-F238E27FC236}">
                <a16:creationId xmlns:a16="http://schemas.microsoft.com/office/drawing/2014/main" id="{A184C64C-B908-DB69-C41E-4CFE674ED2F8}"/>
              </a:ext>
            </a:extLst>
          </p:cNvPr>
          <p:cNvSpPr/>
          <p:nvPr/>
        </p:nvSpPr>
        <p:spPr bwMode="auto">
          <a:xfrm rot="2700000">
            <a:off x="2182813" y="3827463"/>
            <a:ext cx="638175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6A6944AA-047E-3CB9-21F9-3054C312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883150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7+1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54FC9747-073C-117E-5745-A16004D2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870450"/>
            <a:ext cx="442912" cy="341313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</a:rPr>
              <a:t>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85851680-444E-617A-2E9A-7C7ABC3C1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603750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" name="Плюс 39">
            <a:extLst>
              <a:ext uri="{FF2B5EF4-FFF2-40B4-BE49-F238E27FC236}">
                <a16:creationId xmlns:a16="http://schemas.microsoft.com/office/drawing/2014/main" id="{7CFEF4E2-AC46-8393-C394-B966EA7421D0}"/>
              </a:ext>
            </a:extLst>
          </p:cNvPr>
          <p:cNvSpPr/>
          <p:nvPr/>
        </p:nvSpPr>
        <p:spPr bwMode="auto">
          <a:xfrm rot="2700000">
            <a:off x="2183607" y="4301331"/>
            <a:ext cx="636588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10" grpId="0" animBg="1"/>
      <p:bldP spid="12" grpId="0"/>
      <p:bldP spid="14" grpId="0"/>
      <p:bldP spid="14" grpId="1"/>
      <p:bldP spid="31" grpId="0" animBg="1"/>
      <p:bldP spid="33" grpId="0" animBg="1"/>
      <p:bldP spid="34" grpId="0"/>
      <p:bldP spid="34" grpId="1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166751-C1BE-FE41-F835-E8A51A974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F9AE14C0-ED90-668E-BD2B-38E2F45FAE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4359275"/>
            <a:ext cx="76200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Алгоритм и его свойства</a:t>
            </a:r>
          </a:p>
        </p:txBody>
      </p:sp>
      <p:sp>
        <p:nvSpPr>
          <p:cNvPr id="7172" name="Номер слайда 5">
            <a:extLst>
              <a:ext uri="{FF2B5EF4-FFF2-40B4-BE49-F238E27FC236}">
                <a16:creationId xmlns:a16="http://schemas.microsoft.com/office/drawing/2014/main" id="{18207F6B-02BE-5A4A-7EF9-EAB71E4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123819-A76A-4767-8A37-D738A7B0DEE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D8C2BEF7-3FF0-319C-2CD3-F83489A1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данных</a:t>
            </a:r>
          </a:p>
        </p:txBody>
      </p:sp>
      <p:sp>
        <p:nvSpPr>
          <p:cNvPr id="25603" name="Номер слайда 2">
            <a:extLst>
              <a:ext uri="{FF2B5EF4-FFF2-40B4-BE49-F238E27FC236}">
                <a16:creationId xmlns:a16="http://schemas.microsoft.com/office/drawing/2014/main" id="{30799F20-8538-F448-54C4-12C8B158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2621A-BE3A-448D-B37C-5DEC6BD323B2}" type="slidenum">
              <a:rPr lang="ru-RU" altLang="ru-RU"/>
              <a:pPr eaLnBrk="1" hangingPunct="1"/>
              <a:t>20</a:t>
            </a:fld>
            <a:endParaRPr lang="ru-RU" altLang="ru-RU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8DF3B88-46FE-F30C-70D0-AD2383BE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27100"/>
            <a:ext cx="37433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D84516C-4E19-6211-4BC8-CE0594A0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871538"/>
            <a:ext cx="2273300" cy="698500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переменной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FCDE055-2889-846A-6D79-E54FC118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44663"/>
            <a:ext cx="49911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CB05A55F-3984-51CA-129D-CFA4F588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763713"/>
            <a:ext cx="2273300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и текст</a:t>
            </a:r>
          </a:p>
        </p:txBody>
      </p:sp>
      <p:grpSp>
        <p:nvGrpSpPr>
          <p:cNvPr id="2" name="Группа 16">
            <a:extLst>
              <a:ext uri="{FF2B5EF4-FFF2-40B4-BE49-F238E27FC236}">
                <a16:creationId xmlns:a16="http://schemas.microsoft.com/office/drawing/2014/main" id="{1D745CDB-DBF2-B1C6-08B9-ADCB032EB2FE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2308225"/>
            <a:ext cx="4359275" cy="741363"/>
            <a:chOff x="1365107" y="2307517"/>
            <a:chExt cx="4359848" cy="741857"/>
          </a:xfrm>
        </p:grpSpPr>
        <p:sp>
          <p:nvSpPr>
            <p:cNvPr id="25618" name="Левая фигурная скобка 11">
              <a:extLst>
                <a:ext uri="{FF2B5EF4-FFF2-40B4-BE49-F238E27FC236}">
                  <a16:creationId xmlns:a16="http://schemas.microsoft.com/office/drawing/2014/main" id="{7C55376E-1DE7-F0F7-4BD9-8130A3B643B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89045" y="1247888"/>
              <a:ext cx="311972" cy="2431229"/>
            </a:xfrm>
            <a:prstGeom prst="leftBrace">
              <a:avLst>
                <a:gd name="adj1" fmla="val 55598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5619" name="Прямоугольник 15">
              <a:extLst>
                <a:ext uri="{FF2B5EF4-FFF2-40B4-BE49-F238E27FC236}">
                  <a16:creationId xmlns:a16="http://schemas.microsoft.com/office/drawing/2014/main" id="{067E2F2C-7B11-1BAC-ED23-685941B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107" y="2587709"/>
              <a:ext cx="4359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>
                  <a:solidFill>
                    <a:srgbClr val="000000"/>
                  </a:solidFill>
                </a:rPr>
                <a:t>перечисление через запятую</a:t>
              </a:r>
              <a:endParaRPr lang="ru-RU" altLang="ru-RU"/>
            </a:p>
          </p:txBody>
        </p:sp>
      </p:grpSp>
      <p:sp>
        <p:nvSpPr>
          <p:cNvPr id="18" name="Text Box 7">
            <a:extLst>
              <a:ext uri="{FF2B5EF4-FFF2-40B4-BE49-F238E27FC236}">
                <a16:creationId xmlns:a16="http://schemas.microsoft.com/office/drawing/2014/main" id="{EE106AE1-0486-B15A-4A59-3DEC025B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51200"/>
            <a:ext cx="5454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a+b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68270E2-4A7C-9153-09C8-0D294609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205163"/>
            <a:ext cx="2274888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вычисление выражения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E40C872F-B2FD-DEF6-875C-68401988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92563"/>
            <a:ext cx="61753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E7B5E76-0233-4FA1-A7C5-1AFA5572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537075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+ 3 = 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483651CE-DFCD-B430-5778-E36A3CBE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529138"/>
            <a:ext cx="2608263" cy="504825"/>
          </a:xfrm>
          <a:prstGeom prst="wedgeRoundRectCallout">
            <a:avLst>
              <a:gd name="adj1" fmla="val -82996"/>
              <a:gd name="adj2" fmla="val 36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через пробелы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DA7AE145-6520-C191-5D25-AE008075D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19700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A607C4D-D68B-202F-0261-E709FF39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5816600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CFBDEC3-74B6-7051-407C-5F3BC658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214938"/>
            <a:ext cx="16732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EE690846-0926-43FD-AC31-C93D7DD3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5938838"/>
            <a:ext cx="3521075" cy="504825"/>
          </a:xfrm>
          <a:prstGeom prst="wedgeRoundRectCallout">
            <a:avLst>
              <a:gd name="adj1" fmla="val 24520"/>
              <a:gd name="adj2" fmla="val -1197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убрать разделители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6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1FF0F0C3-4010-428F-FD91-A5578206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данных</a:t>
            </a:r>
            <a:r>
              <a:rPr lang="en-US" altLang="ru-RU"/>
              <a:t> </a:t>
            </a:r>
            <a:r>
              <a:rPr lang="ru-RU" altLang="ru-RU"/>
              <a:t>через </a:t>
            </a:r>
            <a:r>
              <a:rPr lang="en-US" altLang="ru-RU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lang="ru-RU" altLang="ru-RU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7" name="Номер слайда 2">
            <a:extLst>
              <a:ext uri="{FF2B5EF4-FFF2-40B4-BE49-F238E27FC236}">
                <a16:creationId xmlns:a16="http://schemas.microsoft.com/office/drawing/2014/main" id="{71369DBB-1D4F-ADB7-D0C1-414BCFA9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71C337-C20E-464C-AA7B-79C25E4EB470}" type="slidenum">
              <a:rPr lang="ru-RU" altLang="ru-RU"/>
              <a:pPr eaLnBrk="1" hangingPunct="1"/>
              <a:t>21</a:t>
            </a:fld>
            <a:endParaRPr lang="ru-RU" altLang="ru-RU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F46943B1-9C2F-7BB0-052A-5C722924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09638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Прямоугольник 23">
            <a:extLst>
              <a:ext uri="{FF2B5EF4-FFF2-40B4-BE49-F238E27FC236}">
                <a16:creationId xmlns:a16="http://schemas.microsoft.com/office/drawing/2014/main" id="{F81A6DC4-F4D1-E1EE-D38C-881A1194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1506538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90D3E6F7-D781-F5FD-C5A6-70A14233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124075"/>
            <a:ext cx="832643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"{}+{}={}"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.format(a, b, </a:t>
            </a:r>
            <a:r>
              <a:rPr lang="en-US" sz="2800" b="1">
                <a:latin typeface="Courier New" pitchFamily="49" charset="0"/>
                <a:ea typeface="Times New Roman"/>
                <a:cs typeface="Courier New" pitchFamily="49" charset="0"/>
              </a:rPr>
              <a:t>c 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92800550-2DF5-9C8F-7704-36CAD466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Сложение чисел: простое решение</a:t>
            </a:r>
          </a:p>
        </p:txBody>
      </p:sp>
      <p:sp>
        <p:nvSpPr>
          <p:cNvPr id="27651" name="Номер слайда 2">
            <a:extLst>
              <a:ext uri="{FF2B5EF4-FFF2-40B4-BE49-F238E27FC236}">
                <a16:creationId xmlns:a16="http://schemas.microsoft.com/office/drawing/2014/main" id="{05809C51-12F8-F9EE-E889-74DB1A6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97B58-7635-4B83-8383-96191900C727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EC02358-C4EF-57CD-1478-328A58AF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17575"/>
            <a:ext cx="6734175" cy="1816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c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c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AEA636F1-DA33-8190-9E0A-F474346C9B00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3140075"/>
            <a:ext cx="2513013" cy="663575"/>
            <a:chOff x="433" y="3902"/>
            <a:chExt cx="1583" cy="418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13075A53-D125-3E34-5B52-9E1C0DB23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2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плохо?</a:t>
              </a:r>
            </a:p>
          </p:txBody>
        </p:sp>
        <p:sp>
          <p:nvSpPr>
            <p:cNvPr id="27655" name="Oval 57">
              <a:extLst>
                <a:ext uri="{FF2B5EF4-FFF2-40B4-BE49-F238E27FC236}">
                  <a16:creationId xmlns:a16="http://schemas.microsoft.com/office/drawing/2014/main" id="{D2635F2B-B04F-03B4-56B8-B3B113DB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155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Сложение чисел: полное решение</a:t>
            </a:r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6210B25-5520-9A5F-B2CC-C7300604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43535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Протокол:</a:t>
            </a:r>
            <a:endParaRPr lang="en-US" altLang="ru-RU" sz="2400" b="1" dirty="0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25+30=55</a:t>
            </a:r>
            <a:endParaRPr lang="en-US" altLang="ru-RU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48353AE-9794-2F8D-74AD-BA2CF05A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23373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9BE5D43-5319-833A-D0C5-0DAB1C2C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59581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3326E8-6D54-D869-08C0-3067FF66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861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подсказка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B0F2260E-A21F-6704-5FDE-0AE09D96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29699" name="Номер слайда 2">
            <a:extLst>
              <a:ext uri="{FF2B5EF4-FFF2-40B4-BE49-F238E27FC236}">
                <a16:creationId xmlns:a16="http://schemas.microsoft.com/office/drawing/2014/main" id="{3E7775AA-1B91-F820-3B68-D791393C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7B39B6-EF53-4EB6-84E8-196E223E749C}" type="slidenum">
              <a:rPr lang="ru-RU" altLang="ru-RU" dirty="0"/>
              <a:pPr eaLnBrk="1" hangingPunct="1"/>
              <a:t>24</a:t>
            </a:fld>
            <a:endParaRPr lang="ru-RU" altLang="ru-RU" dirty="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C301FF16-00FC-21C9-601D-47707157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«3»: </a:t>
            </a:r>
            <a:r>
              <a:rPr lang="ru-RU" altLang="ru-RU" sz="2400" b="1" dirty="0"/>
              <a:t>Ввести три числа, найти их сумму.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«4»: </a:t>
            </a:r>
            <a:r>
              <a:rPr lang="ru-RU" altLang="ru-RU" sz="2400" b="1" dirty="0"/>
              <a:t>Ввести три числа, найти их сумму и произведение.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4*5*7=140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33FA3756-527F-0FD6-3DFE-E18B295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0723" name="Номер слайда 2">
            <a:extLst>
              <a:ext uri="{FF2B5EF4-FFF2-40B4-BE49-F238E27FC236}">
                <a16:creationId xmlns:a16="http://schemas.microsoft.com/office/drawing/2014/main" id="{CC5C9C40-651E-D290-5ADA-955E160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882733-9C94-4F24-824E-E7D0C756FB83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1FC62228-EE40-B1D0-220C-2B44922F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«5»: </a:t>
            </a:r>
            <a:r>
              <a:rPr lang="ru-RU" altLang="ru-RU" sz="2400" b="1" dirty="0"/>
              <a:t>Ввести три числа, найти их сумму, произведение и среднее арифметическое.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/>
              <a:t>             </a:t>
            </a:r>
            <a:r>
              <a:rPr lang="ru-RU" altLang="ru-RU" sz="2000" b="1" dirty="0">
                <a:latin typeface="Courier New" panose="02070309020205020404" pitchFamily="49" charset="0"/>
              </a:rPr>
              <a:t>	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4*5*7=140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(4+5+7)</a:t>
            </a:r>
            <a:r>
              <a:rPr lang="en-US" altLang="ru-RU" sz="2000" b="1" dirty="0">
                <a:latin typeface="Courier New" panose="02070309020205020404" pitchFamily="49" charset="0"/>
              </a:rPr>
              <a:t>/</a:t>
            </a:r>
            <a:r>
              <a:rPr lang="ru-RU" altLang="ru-RU" sz="2000" b="1" dirty="0">
                <a:latin typeface="Courier New" panose="02070309020205020404" pitchFamily="49" charset="0"/>
              </a:rPr>
              <a:t>3</a:t>
            </a:r>
            <a:r>
              <a:rPr lang="en-US" altLang="ru-RU" sz="2000" b="1" dirty="0">
                <a:latin typeface="Courier New" panose="02070309020205020404" pitchFamily="49" charset="0"/>
              </a:rPr>
              <a:t>=5.33</a:t>
            </a:r>
            <a:r>
              <a:rPr lang="ru-RU" altLang="ru-RU" sz="2000" b="1" dirty="0">
                <a:latin typeface="Courier New" panose="02070309020205020404" pitchFamily="49" charset="0"/>
              </a:rPr>
              <a:t>3333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25674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292265E-553E-59D0-071A-F5BD94447D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1D3BC0C-176F-EC89-C12C-2AA505523D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Вычисления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1748" name="Номер слайда 5">
            <a:extLst>
              <a:ext uri="{FF2B5EF4-FFF2-40B4-BE49-F238E27FC236}">
                <a16:creationId xmlns:a16="http://schemas.microsoft.com/office/drawing/2014/main" id="{7A3B77EF-8E70-5367-3972-2460B982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CC6F13-B2D7-4539-AB88-1532650596C1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>
            <a:extLst>
              <a:ext uri="{FF2B5EF4-FFF2-40B4-BE49-F238E27FC236}">
                <a16:creationId xmlns:a16="http://schemas.microsoft.com/office/drawing/2014/main" id="{61A75D52-4D9A-9F2B-BE51-7A030530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Арифметическое выражения</a:t>
            </a:r>
          </a:p>
        </p:txBody>
      </p:sp>
      <p:sp>
        <p:nvSpPr>
          <p:cNvPr id="1028" name="Номер слайда 2">
            <a:extLst>
              <a:ext uri="{FF2B5EF4-FFF2-40B4-BE49-F238E27FC236}">
                <a16:creationId xmlns:a16="http://schemas.microsoft.com/office/drawing/2014/main" id="{F9579CDB-825A-03E4-9EC3-97015DEF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A311D-A5B4-4E3D-84E8-BEFA766C5976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D48800-F84A-B0D0-8BA2-2722B604BA1F}"/>
              </a:ext>
            </a:extLst>
          </p:cNvPr>
          <p:cNvSpPr/>
          <p:nvPr/>
        </p:nvSpPr>
        <p:spPr>
          <a:xfrm>
            <a:off x="446088" y="1216025"/>
            <a:ext cx="562133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6FDB9B-5B86-05C0-06A9-8E8493CBDA61}"/>
              </a:ext>
            </a:extLst>
          </p:cNvPr>
          <p:cNvSpPr/>
          <p:nvPr/>
        </p:nvSpPr>
        <p:spPr>
          <a:xfrm>
            <a:off x="379413" y="1743075"/>
            <a:ext cx="4979987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возведение в степень </a:t>
            </a:r>
            <a:r>
              <a:rPr lang="ru-RU" sz="2800" b="1" kern="0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**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A885BD-DF81-2F52-63C1-29440E4CFA53}"/>
              </a:ext>
            </a:extLst>
          </p:cNvPr>
          <p:cNvSpPr/>
          <p:nvPr/>
        </p:nvSpPr>
        <p:spPr>
          <a:xfrm>
            <a:off x="244475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EAE4E5-E15C-19BE-E744-3C572CF5D568}"/>
              </a:ext>
            </a:extLst>
          </p:cNvPr>
          <p:cNvSpPr/>
          <p:nvPr/>
        </p:nvSpPr>
        <p:spPr>
          <a:xfrm>
            <a:off x="2974975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FD68FA-05BE-6E82-4273-621533422ED9}"/>
              </a:ext>
            </a:extLst>
          </p:cNvPr>
          <p:cNvSpPr/>
          <p:nvPr/>
        </p:nvSpPr>
        <p:spPr>
          <a:xfrm>
            <a:off x="1673225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2AEB38-BDA3-411E-70FA-1F8368513A54}"/>
              </a:ext>
            </a:extLst>
          </p:cNvPr>
          <p:cNvSpPr/>
          <p:nvPr/>
        </p:nvSpPr>
        <p:spPr>
          <a:xfrm>
            <a:off x="3640138" y="852488"/>
            <a:ext cx="3698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579A56-A40B-DA2D-1039-1F35B702F114}"/>
              </a:ext>
            </a:extLst>
          </p:cNvPr>
          <p:cNvSpPr/>
          <p:nvPr/>
        </p:nvSpPr>
        <p:spPr>
          <a:xfrm>
            <a:off x="4564063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12502B-ED01-2A4B-9D66-7E8405E46879}"/>
              </a:ext>
            </a:extLst>
          </p:cNvPr>
          <p:cNvSpPr/>
          <p:nvPr/>
        </p:nvSpPr>
        <p:spPr>
          <a:xfrm>
            <a:off x="518160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518A15DD-CA89-B13E-5AA8-643F93036D9B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1892300"/>
            <a:ext cx="3300412" cy="1189038"/>
            <a:chOff x="5433848" y="1891862"/>
            <a:chExt cx="3300249" cy="1189868"/>
          </a:xfrm>
        </p:grpSpPr>
        <p:sp>
          <p:nvSpPr>
            <p:cNvPr id="14" name="Блок-схема: процесс 13">
              <a:extLst>
                <a:ext uri="{FF2B5EF4-FFF2-40B4-BE49-F238E27FC236}">
                  <a16:creationId xmlns:a16="http://schemas.microsoft.com/office/drawing/2014/main" id="{3EE06429-1A90-AB73-E006-8011ACDA276E}"/>
                </a:ext>
              </a:extLst>
            </p:cNvPr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1026" name="Object 12">
              <a:extLst>
                <a:ext uri="{FF2B5EF4-FFF2-40B4-BE49-F238E27FC236}">
                  <a16:creationId xmlns:a16="http://schemas.microsoft.com/office/drawing/2014/main" id="{0A7F9A75-CDA5-E2A7-E474-CDC007E73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1164" y="1990356"/>
            <a:ext cx="2943080" cy="109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130040" imgH="419040" progId="Equation.3">
                    <p:embed/>
                  </p:oleObj>
                </mc:Choice>
                <mc:Fallback>
                  <p:oleObj name="Формула" r:id="rId2" imgW="1130040" imgH="419040" progId="Equation.3">
                    <p:embed/>
                    <p:pic>
                      <p:nvPicPr>
                        <p:cNvPr id="1026" name="Object 12">
                          <a:extLst>
                            <a:ext uri="{FF2B5EF4-FFF2-40B4-BE49-F238E27FC236}">
                              <a16:creationId xmlns:a16="http://schemas.microsoft.com/office/drawing/2014/main" id="{0A7F9A75-CDA5-E2A7-E474-CDC007E73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164" y="1990356"/>
                          <a:ext cx="2943080" cy="1091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DF4AFC71-C6C3-F8C7-AF04-12837C8A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271713"/>
            <a:ext cx="568325" cy="5667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3" name="Группа 24">
            <a:extLst>
              <a:ext uri="{FF2B5EF4-FFF2-40B4-BE49-F238E27FC236}">
                <a16:creationId xmlns:a16="http://schemas.microsoft.com/office/drawing/2014/main" id="{BBBC635A-C3EA-8BA0-DA46-B0577BC1D4D8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087813"/>
            <a:ext cx="4464050" cy="976312"/>
            <a:chOff x="446088" y="4087913"/>
            <a:chExt cx="4464390" cy="97605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23249FA-19DE-17A0-69C2-B649BFA2A2F6}"/>
                </a:ext>
              </a:extLst>
            </p:cNvPr>
            <p:cNvSpPr/>
            <p:nvPr/>
          </p:nvSpPr>
          <p:spPr>
            <a:xfrm>
              <a:off x="446088" y="4110132"/>
              <a:ext cx="4464390" cy="953835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(c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ru-RU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>
                <a:defRPr/>
              </a:pP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d</a:t>
              </a:r>
              <a:endParaRPr lang="ru-RU" sz="28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044" name="Группа 20">
              <a:extLst>
                <a:ext uri="{FF2B5EF4-FFF2-40B4-BE49-F238E27FC236}">
                  <a16:creationId xmlns:a16="http://schemas.microsoft.com/office/drawing/2014/main" id="{4CFBB1AE-14B0-10DA-7247-5F2B9AF20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583" y="4087913"/>
              <a:ext cx="513169" cy="544519"/>
              <a:chOff x="6307444" y="4163208"/>
              <a:chExt cx="513169" cy="544519"/>
            </a:xfrm>
          </p:grpSpPr>
          <p:sp>
            <p:nvSpPr>
              <p:cNvPr id="1045" name="Овал 17">
                <a:extLst>
                  <a:ext uri="{FF2B5EF4-FFF2-40B4-BE49-F238E27FC236}">
                    <a16:creationId xmlns:a16="http://schemas.microsoft.com/office/drawing/2014/main" id="{6002D6D0-2B33-BA12-BB86-1AD0AB82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444" y="4163208"/>
                <a:ext cx="513169" cy="5131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ru-RU" altLang="ru-RU"/>
              </a:p>
            </p:txBody>
          </p:sp>
          <p:sp>
            <p:nvSpPr>
              <p:cNvPr id="1046" name="Прямоугольник 19">
                <a:extLst>
                  <a:ext uri="{FF2B5EF4-FFF2-40B4-BE49-F238E27FC236}">
                    <a16:creationId xmlns:a16="http://schemas.microsoft.com/office/drawing/2014/main" id="{F31173AC-F4E0-143D-AFE3-EF6494CFC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605" y="4184507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ru-RU" sz="2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" name="AutoShape 7">
            <a:extLst>
              <a:ext uri="{FF2B5EF4-FFF2-40B4-BE49-F238E27FC236}">
                <a16:creationId xmlns:a16="http://schemas.microsoft.com/office/drawing/2014/main" id="{B4F7D85A-C55D-1082-1665-8B2FBF37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582988"/>
            <a:ext cx="3067050" cy="806450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на следующую строку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0DF0BD6-C6E4-82EB-D20D-EAFED91F8171}"/>
              </a:ext>
            </a:extLst>
          </p:cNvPr>
          <p:cNvSpPr/>
          <p:nvPr/>
        </p:nvSpPr>
        <p:spPr>
          <a:xfrm>
            <a:off x="446088" y="5346700"/>
            <a:ext cx="4557712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C72A17BD-3CF4-D471-4488-58F86F77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937125"/>
            <a:ext cx="3067050" cy="808038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внутри скобок разрешён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6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C8F80A74-3F01-715C-9EA4-CA263739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Деление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2771" name="Номер слайда 2">
            <a:extLst>
              <a:ext uri="{FF2B5EF4-FFF2-40B4-BE49-F238E27FC236}">
                <a16:creationId xmlns:a16="http://schemas.microsoft.com/office/drawing/2014/main" id="{B45AD1EB-671B-5165-BFBE-6B862E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0B0F06-1C45-4DC3-B6CD-5F6679D778AB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3D59BF-B1C3-1DF1-8716-397B21F48C51}"/>
              </a:ext>
            </a:extLst>
          </p:cNvPr>
          <p:cNvSpPr/>
          <p:nvPr/>
        </p:nvSpPr>
        <p:spPr>
          <a:xfrm>
            <a:off x="392113" y="809625"/>
            <a:ext cx="51800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Классическое деление:</a:t>
            </a:r>
            <a:endParaRPr lang="ru-RU" sz="1400" dirty="0">
              <a:latin typeface="Arial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8B41032-5350-D508-6925-472D53AD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265238"/>
            <a:ext cx="5186362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1.5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1.5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AECB422-F2ED-5B09-6E31-A1A711643004}"/>
              </a:ext>
            </a:extLst>
          </p:cNvPr>
          <p:cNvSpPr/>
          <p:nvPr/>
        </p:nvSpPr>
        <p:spPr>
          <a:xfrm>
            <a:off x="392113" y="3584575"/>
            <a:ext cx="8353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Целочисленное деление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округление «вниз»!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0BBF7B49-9F00-C610-44C0-DF73EBC5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040188"/>
            <a:ext cx="5222875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-1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-2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nimBg="1"/>
      <p:bldP spid="17" grpId="0"/>
      <p:bldP spid="2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4">
            <a:extLst>
              <a:ext uri="{FF2B5EF4-FFF2-40B4-BE49-F238E27FC236}">
                <a16:creationId xmlns:a16="http://schemas.microsoft.com/office/drawing/2014/main" id="{153D216C-8C45-09C8-8C88-2C757D7E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алгоритм?</a:t>
            </a:r>
          </a:p>
        </p:txBody>
      </p:sp>
      <p:sp>
        <p:nvSpPr>
          <p:cNvPr id="8195" name="Номер слайда 3">
            <a:extLst>
              <a:ext uri="{FF2B5EF4-FFF2-40B4-BE49-F238E27FC236}">
                <a16:creationId xmlns:a16="http://schemas.microsoft.com/office/drawing/2014/main" id="{8F3871D6-9BA7-06D9-7C8B-14E77A9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D91394-EEC9-45BC-96A6-A24FAB1F0E0D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grpSp>
        <p:nvGrpSpPr>
          <p:cNvPr id="2" name="Группа 7">
            <a:extLst>
              <a:ext uri="{FF2B5EF4-FFF2-40B4-BE49-F238E27FC236}">
                <a16:creationId xmlns:a16="http://schemas.microsoft.com/office/drawing/2014/main" id="{DE60BFCC-2123-317A-A9D8-9B437B9E3B41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814388"/>
            <a:ext cx="2819400" cy="3254375"/>
            <a:chOff x="3272826" y="2100263"/>
            <a:chExt cx="2820155" cy="3254363"/>
          </a:xfrm>
        </p:grpSpPr>
        <p:pic>
          <p:nvPicPr>
            <p:cNvPr id="8200" name="Picture 2">
              <a:extLst>
                <a:ext uri="{FF2B5EF4-FFF2-40B4-BE49-F238E27FC236}">
                  <a16:creationId xmlns:a16="http://schemas.microsoft.com/office/drawing/2014/main" id="{CD88EF62-D75F-9813-540B-C45E41972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66" y="2100263"/>
              <a:ext cx="1895475" cy="265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8201" name="Прямоугольник 6">
              <a:extLst>
                <a:ext uri="{FF2B5EF4-FFF2-40B4-BE49-F238E27FC236}">
                  <a16:creationId xmlns:a16="http://schemas.microsoft.com/office/drawing/2014/main" id="{0B8ABB28-5B26-93F5-7D61-A105E87E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826" y="4708295"/>
              <a:ext cx="2820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Мухаммед ал-Хорезми</a:t>
              </a:r>
            </a:p>
            <a:p>
              <a:pPr algn="ctr" eaLnBrk="1" hangingPunct="1"/>
              <a:r>
                <a:rPr lang="ru-RU" altLang="ru-RU"/>
                <a:t>(ок. 783–ок. 850 гг.)</a:t>
              </a: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D9CEB6-DC29-2D3D-46F9-D255B6A79A9B}"/>
              </a:ext>
            </a:extLst>
          </p:cNvPr>
          <p:cNvSpPr/>
          <p:nvPr/>
        </p:nvSpPr>
        <p:spPr>
          <a:xfrm>
            <a:off x="393700" y="842963"/>
            <a:ext cx="6197600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latin typeface="Arial" charset="0"/>
              </a:rPr>
              <a:t>Алгоритм</a:t>
            </a:r>
            <a:r>
              <a:rPr lang="ru-RU" sz="2400" dirty="0">
                <a:latin typeface="Arial" charset="0"/>
              </a:rPr>
              <a:t> — это точное описание порядка действий, которые должен выполнить исполнитель для решения задачи за конечное время.</a:t>
            </a:r>
          </a:p>
        </p:txBody>
      </p:sp>
      <p:sp>
        <p:nvSpPr>
          <p:cNvPr id="9222" name="Прямоугольник 9">
            <a:extLst>
              <a:ext uri="{FF2B5EF4-FFF2-40B4-BE49-F238E27FC236}">
                <a16:creationId xmlns:a16="http://schemas.microsoft.com/office/drawing/2014/main" id="{F77D1BEC-C2E0-4611-76B1-2986C922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436813"/>
            <a:ext cx="6211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Исполнитель</a:t>
            </a:r>
            <a:r>
              <a:rPr lang="ru-RU" altLang="ru-RU" sz="2400"/>
              <a:t> – это устройство или одушёвленное существо (человек), способное понять и выполнить команды, составляющие алгоритм.</a:t>
            </a:r>
          </a:p>
        </p:txBody>
      </p:sp>
      <p:sp>
        <p:nvSpPr>
          <p:cNvPr id="9223" name="Прямоугольник 10">
            <a:extLst>
              <a:ext uri="{FF2B5EF4-FFF2-40B4-BE49-F238E27FC236}">
                <a16:creationId xmlns:a16="http://schemas.microsoft.com/office/drawing/2014/main" id="{BB1AA592-57C2-E80F-7F88-2BACCE74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025900"/>
            <a:ext cx="8256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Формальные исполнители</a:t>
            </a:r>
            <a:r>
              <a:rPr lang="ru-RU" altLang="ru-RU" sz="2400"/>
              <a:t>: не понимают </a:t>
            </a:r>
            <a:br>
              <a:rPr lang="en-US" altLang="ru-RU" sz="2400"/>
            </a:br>
            <a:r>
              <a:rPr lang="ru-RU" altLang="ru-RU" sz="2400"/>
              <a:t>(и не могут понять) смысл команд.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222" grpId="0"/>
      <p:bldP spid="92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C8C5FF99-2384-4768-CA85-29C0DAD6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Остаток от деления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3795" name="Номер слайда 2">
            <a:extLst>
              <a:ext uri="{FF2B5EF4-FFF2-40B4-BE49-F238E27FC236}">
                <a16:creationId xmlns:a16="http://schemas.microsoft.com/office/drawing/2014/main" id="{598E92BC-B56E-1AFA-516C-10618E53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10EE21-EB0B-4FC1-8D00-AFC6671CC42B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35850" name="Прямоугольник 9">
            <a:extLst>
              <a:ext uri="{FF2B5EF4-FFF2-40B4-BE49-F238E27FC236}">
                <a16:creationId xmlns:a16="http://schemas.microsoft.com/office/drawing/2014/main" id="{D8A2E0C1-A92D-460F-3C30-848689EF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819150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800" b="1"/>
              <a:t> </a:t>
            </a:r>
            <a:r>
              <a:rPr lang="en-US" altLang="ru-RU" sz="2800"/>
              <a:t>– </a:t>
            </a:r>
            <a:r>
              <a:rPr lang="ru-RU" altLang="ru-RU" sz="2800"/>
              <a:t>остаток от деления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E5CE50D-30ED-D679-3A6C-515659FC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357313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85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8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d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b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a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095F13-8A10-77A2-C2E8-C4522CB8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7414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FC249FB-00E3-8791-1C0E-EA562C51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216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BCC4E7-1F87-0533-FBD5-60B5194C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7876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BBA12AA-E361-16EB-D2D3-9E4FA349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232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3BF8FFB2-AAC9-7D6B-F8AE-5B507BAC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3948113"/>
            <a:ext cx="5411787" cy="19415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19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b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2E5B7AB-44D2-CA4C-278E-A1BC3030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48704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016A8C-DE61-5592-B5AC-26AB60CC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53530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11" grpId="0" build="p" animBg="1"/>
      <p:bldP spid="14" grpId="0" animBg="1"/>
      <p:bldP spid="15" grpId="0" animBg="1"/>
      <p:bldP spid="13" grpId="0" animBg="1"/>
      <p:bldP spid="16" grpId="0" animBg="1"/>
      <p:bldP spid="18" grpId="0" build="p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825EDB9B-D1CC-F8B4-7F09-B6150A4B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Операторы </a:t>
            </a:r>
            <a:r>
              <a:rPr lang="en-US" altLang="ru-RU">
                <a:solidFill>
                  <a:srgbClr val="0000FF"/>
                </a:solidFill>
              </a:rPr>
              <a:t>//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%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4819" name="Номер слайда 2">
            <a:extLst>
              <a:ext uri="{FF2B5EF4-FFF2-40B4-BE49-F238E27FC236}">
                <a16:creationId xmlns:a16="http://schemas.microsoft.com/office/drawing/2014/main" id="{6FD0465A-20EC-D76B-8DBC-65E865AD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78E3FB-E2C1-4860-B06D-429A0AD8B324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5BC8B448-0842-AC6B-9E61-D3D88CC9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920750"/>
            <a:ext cx="6704012" cy="4330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1234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123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12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40721B-E567-F5CD-CB8F-BE31772A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9230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3BB8C04-3EEA-3160-98FB-48CD88F3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282733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905E7A-D689-C13C-4E6D-B3137E5A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763963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51778-F87E-7D28-D9E3-8FD10273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7132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0F7842-914D-30D0-0DE9-6ACFBCF14C31}"/>
              </a:ext>
            </a:extLst>
          </p:cNvPr>
          <p:cNvSpPr/>
          <p:nvPr/>
        </p:nvSpPr>
        <p:spPr>
          <a:xfrm>
            <a:off x="7354888" y="14017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700" b="1" dirty="0">
                <a:latin typeface="Courier New" pitchFamily="49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664536F-98C3-035D-E0DE-BE949F96480C}"/>
              </a:ext>
            </a:extLst>
          </p:cNvPr>
          <p:cNvSpPr/>
          <p:nvPr/>
        </p:nvSpPr>
        <p:spPr>
          <a:xfrm>
            <a:off x="7354888" y="2339975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00" b="1" dirty="0">
                <a:latin typeface="Courier New" pitchFamily="49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AA2EB46-4692-15A8-F493-4A5EFC2A1CB6}"/>
              </a:ext>
            </a:extLst>
          </p:cNvPr>
          <p:cNvSpPr/>
          <p:nvPr/>
        </p:nvSpPr>
        <p:spPr>
          <a:xfrm>
            <a:off x="7354888" y="3295650"/>
            <a:ext cx="392112" cy="50641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700" b="1" dirty="0">
                <a:latin typeface="Courier New" pitchFamily="49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10F5EE-BDD9-9C8E-5F29-562302E3D4D7}"/>
              </a:ext>
            </a:extLst>
          </p:cNvPr>
          <p:cNvSpPr/>
          <p:nvPr/>
        </p:nvSpPr>
        <p:spPr>
          <a:xfrm>
            <a:off x="7354888" y="42465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00" b="1" dirty="0">
                <a:latin typeface="Courier New" pitchFamily="49" charset="0"/>
              </a:rPr>
              <a:t>1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DEFB983F-DCA6-20CB-09B9-D7FEBCAD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Сокращенная запись операций</a:t>
            </a:r>
          </a:p>
        </p:txBody>
      </p:sp>
      <p:sp>
        <p:nvSpPr>
          <p:cNvPr id="35843" name="Номер слайда 2">
            <a:extLst>
              <a:ext uri="{FF2B5EF4-FFF2-40B4-BE49-F238E27FC236}">
                <a16:creationId xmlns:a16="http://schemas.microsoft.com/office/drawing/2014/main" id="{94691BDA-D2CB-8010-E90E-14DA278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421F-3AD9-411A-A272-F34BCE7B9AE8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587E62C-488B-AA0C-9B05-AB53C1EA9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950913"/>
            <a:ext cx="5411787" cy="2897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+=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+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-=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-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*=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*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/=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/ b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//= b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// b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%=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% b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0894F5-F50E-0489-02FD-1AE816C07914}"/>
              </a:ext>
            </a:extLst>
          </p:cNvPr>
          <p:cNvSpPr/>
          <p:nvPr/>
        </p:nvSpPr>
        <p:spPr>
          <a:xfrm>
            <a:off x="6334125" y="973138"/>
            <a:ext cx="1776413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a += 1 </a:t>
            </a:r>
            <a:endParaRPr lang="ru-RU" dirty="0">
              <a:latin typeface="Arial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BF9716B-9B6B-13AD-6898-A5E72154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1754188"/>
            <a:ext cx="2828925" cy="720725"/>
          </a:xfrm>
          <a:prstGeom prst="wedgeRoundRectCallout">
            <a:avLst>
              <a:gd name="adj1" fmla="val -18374"/>
              <a:gd name="adj2" fmla="val -87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увеличение на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7EA1DA15-5DEF-B3D3-DC82-ED189AD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двух значений в одной строке</a:t>
            </a:r>
          </a:p>
        </p:txBody>
      </p:sp>
      <p:sp>
        <p:nvSpPr>
          <p:cNvPr id="36867" name="Номер слайда 2">
            <a:extLst>
              <a:ext uri="{FF2B5EF4-FFF2-40B4-BE49-F238E27FC236}">
                <a16:creationId xmlns:a16="http://schemas.microsoft.com/office/drawing/2014/main" id="{C48299E1-F177-FF3E-F325-8109B31E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A45BD3-D365-4C3A-828F-D505FB442F13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365C7E2A-09DD-12CB-E3E5-B02E4B7E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E5F3BAF-187F-33BC-DD89-E6A0D859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60972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BFEC0E38-A162-454D-E52F-60F6E208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624013"/>
            <a:ext cx="4554537" cy="614362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8577E18-935D-7F9E-F92E-3E8A82FB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609725"/>
            <a:ext cx="1314450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2CA57F7-ABE4-1F75-76EA-8DC2A48E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460625"/>
            <a:ext cx="362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0290E56-6D19-8E19-E45E-0F001C87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460625"/>
            <a:ext cx="658813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8EFE-BC36-3A68-F2A6-31367C41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60625"/>
            <a:ext cx="627062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CF580161-3609-7934-396B-DCF59563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001963"/>
            <a:ext cx="3306762" cy="730250"/>
          </a:xfrm>
          <a:prstGeom prst="wedgeRoundRectCallout">
            <a:avLst>
              <a:gd name="adj1" fmla="val -61383"/>
              <a:gd name="adj2" fmla="val -6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разделить строку на части по пробелам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4ABE1F5-E336-8D57-2457-29A5EA2B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71900"/>
            <a:ext cx="674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2BAE7E0-91F1-C8EA-46ED-66661ACB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73488"/>
            <a:ext cx="658813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EDFB83-4E3C-F153-B7C5-C8EF1E4C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73488"/>
            <a:ext cx="627062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565B8986-76F5-2226-72FC-31898945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141663"/>
            <a:ext cx="1317625" cy="396875"/>
          </a:xfrm>
          <a:prstGeom prst="wedgeRoundRectCallout">
            <a:avLst>
              <a:gd name="adj1" fmla="val 18657"/>
              <a:gd name="adj2" fmla="val 1046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целые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D9DBFA2E-AFC8-CB04-C1D9-BFBB5B62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205163"/>
            <a:ext cx="1919288" cy="398462"/>
          </a:xfrm>
          <a:prstGeom prst="wedgeRoundRectCallout">
            <a:avLst>
              <a:gd name="adj1" fmla="val -40747"/>
              <a:gd name="adj2" fmla="val 1235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применить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40C054CA-A52A-5A98-9E1D-A7224F39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335463"/>
            <a:ext cx="1843087" cy="709612"/>
          </a:xfrm>
          <a:prstGeom prst="wedgeRoundRectCallout">
            <a:avLst>
              <a:gd name="adj1" fmla="val 32165"/>
              <a:gd name="adj2" fmla="val -673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эту операцию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44">
            <a:extLst>
              <a:ext uri="{FF2B5EF4-FFF2-40B4-BE49-F238E27FC236}">
                <a16:creationId xmlns:a16="http://schemas.microsoft.com/office/drawing/2014/main" id="{FD666972-D0E6-C25D-EBD6-85F30873DDAF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4249738"/>
            <a:ext cx="3238500" cy="774700"/>
            <a:chOff x="4184726" y="4249270"/>
            <a:chExt cx="3238050" cy="774552"/>
          </a:xfrm>
        </p:grpSpPr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9CD55B63-D069-DCAD-33EC-CE8E84562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534" y="4625435"/>
              <a:ext cx="2704724" cy="398387"/>
            </a:xfrm>
            <a:prstGeom prst="wedgeRoundRectCallout">
              <a:avLst>
                <a:gd name="adj1" fmla="val 5387"/>
                <a:gd name="adj2" fmla="val -10883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к каждой части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890" name="Левая фигурная скобка 37">
              <a:extLst>
                <a:ext uri="{FF2B5EF4-FFF2-40B4-BE49-F238E27FC236}">
                  <a16:creationId xmlns:a16="http://schemas.microsoft.com/office/drawing/2014/main" id="{D1E2AAB0-C181-CE8A-2793-589D1C1541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33826" y="2700170"/>
              <a:ext cx="139850" cy="3238050"/>
            </a:xfrm>
            <a:prstGeom prst="leftBrace">
              <a:avLst>
                <a:gd name="adj1" fmla="val 5499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9" name="Text Box 7">
            <a:extLst>
              <a:ext uri="{FF2B5EF4-FFF2-40B4-BE49-F238E27FC236}">
                <a16:creationId xmlns:a16="http://schemas.microsoft.com/office/drawing/2014/main" id="{6FF68364-BA71-CB19-8854-D63024B7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02263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512B4BA7-9E68-B083-63FF-42FDD527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303713"/>
            <a:ext cx="287338" cy="1204912"/>
          </a:xfrm>
          <a:custGeom>
            <a:avLst/>
            <a:gdLst>
              <a:gd name="T0" fmla="*/ 147561 w 286871"/>
              <a:gd name="T1" fmla="*/ 0 h 1204856"/>
              <a:gd name="T2" fmla="*/ 0 w 286871"/>
              <a:gd name="T3" fmla="*/ 1206704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Полилиния 40">
            <a:extLst>
              <a:ext uri="{FF2B5EF4-FFF2-40B4-BE49-F238E27FC236}">
                <a16:creationId xmlns:a16="http://schemas.microsoft.com/office/drawing/2014/main" id="{A7EE421E-9B08-D5CE-D986-E7237D0D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303713"/>
            <a:ext cx="287338" cy="1204912"/>
          </a:xfrm>
          <a:custGeom>
            <a:avLst/>
            <a:gdLst>
              <a:gd name="T0" fmla="*/ 147561 w 286871"/>
              <a:gd name="T1" fmla="*/ 0 h 1204856"/>
              <a:gd name="T2" fmla="*/ 0 w 286871"/>
              <a:gd name="T3" fmla="*/ 1206704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Группа 43">
            <a:extLst>
              <a:ext uri="{FF2B5EF4-FFF2-40B4-BE49-F238E27FC236}">
                <a16:creationId xmlns:a16="http://schemas.microsoft.com/office/drawing/2014/main" id="{86E876F0-E5E2-D094-3639-4C924FFBE780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141538"/>
            <a:ext cx="795338" cy="322262"/>
            <a:chOff x="7906871" y="4001845"/>
            <a:chExt cx="742274" cy="623943"/>
          </a:xfrm>
        </p:grpSpPr>
        <p:sp>
          <p:nvSpPr>
            <p:cNvPr id="36887" name="Полилиния 41">
              <a:extLst>
                <a:ext uri="{FF2B5EF4-FFF2-40B4-BE49-F238E27FC236}">
                  <a16:creationId xmlns:a16="http://schemas.microsoft.com/office/drawing/2014/main" id="{82609CEB-F076-2B99-E2BD-2C97F9FE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871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8" name="Полилиния 42">
              <a:extLst>
                <a:ext uri="{FF2B5EF4-FFF2-40B4-BE49-F238E27FC236}">
                  <a16:creationId xmlns:a16="http://schemas.microsoft.com/office/drawing/2014/main" id="{9C1B6B84-FFF4-4C3E-D848-08227C6059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83385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10D8E5CC-3D82-CDD9-C2DE-78E7303D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7891" name="Номер слайда 2">
            <a:extLst>
              <a:ext uri="{FF2B5EF4-FFF2-40B4-BE49-F238E27FC236}">
                <a16:creationId xmlns:a16="http://schemas.microsoft.com/office/drawing/2014/main" id="{BA4C5707-ADAB-B0E8-277C-A338A9E9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C59061-5A76-4710-A5F6-C5FFD7A99777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333A1621-81AE-F3B6-347C-5C0BA51C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14388"/>
            <a:ext cx="84201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 b="1">
                <a:solidFill>
                  <a:srgbClr val="3333FF"/>
                </a:solidFill>
              </a:rPr>
              <a:t>«</a:t>
            </a:r>
            <a:r>
              <a:rPr lang="en-US" altLang="ru-RU" sz="2000" b="1">
                <a:solidFill>
                  <a:srgbClr val="3333FF"/>
                </a:solidFill>
              </a:rPr>
              <a:t>3</a:t>
            </a:r>
            <a:r>
              <a:rPr lang="ru-RU" altLang="ru-RU" sz="2000" b="1">
                <a:solidFill>
                  <a:srgbClr val="3333FF"/>
                </a:solidFill>
              </a:rPr>
              <a:t>»: </a:t>
            </a:r>
            <a:r>
              <a:rPr lang="ru-RU" altLang="ru-RU" sz="2000" b="1"/>
              <a:t>Ввести три числа: цену пирожка (два числа: рубли, потом – копейки) и количество пирожков. Найти сумму, которую нужно заплатить (рубли и копейки)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0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Стоимость пирожка: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12 50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Сколько пирожков: 	 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К оплате: 62 руб. 50 коп.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000" b="1">
                <a:solidFill>
                  <a:srgbClr val="3333FF"/>
                </a:solidFill>
              </a:rPr>
              <a:t>«</a:t>
            </a:r>
            <a:r>
              <a:rPr lang="en-US" altLang="ru-RU" sz="2000" b="1">
                <a:solidFill>
                  <a:srgbClr val="3333FF"/>
                </a:solidFill>
              </a:rPr>
              <a:t>4</a:t>
            </a:r>
            <a:r>
              <a:rPr lang="ru-RU" altLang="ru-RU" sz="2000" b="1">
                <a:solidFill>
                  <a:srgbClr val="3333FF"/>
                </a:solidFill>
              </a:rPr>
              <a:t>»: </a:t>
            </a:r>
            <a:r>
              <a:rPr lang="ru-RU" altLang="ru-RU" sz="2000" b="1"/>
              <a:t>Ввести число, обозначающее количество секунд. Вывести то же самое время в часах, минутах и секундах.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000" b="1" i="1">
                <a:latin typeface="Courier New" panose="02070309020205020404" pitchFamily="49" charset="0"/>
              </a:rPr>
              <a:t>    </a:t>
            </a:r>
            <a:r>
              <a:rPr lang="ru-RU" altLang="ru-RU" b="1" i="1"/>
              <a:t>Пример: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Число секунд: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</a:t>
            </a:r>
            <a:r>
              <a:rPr lang="ru-RU" altLang="ru-RU" b="1">
                <a:solidFill>
                  <a:srgbClr val="FF0000"/>
                </a:solidFill>
                <a:latin typeface="Courier New" panose="02070309020205020404" pitchFamily="49" charset="0"/>
              </a:rPr>
              <a:t>8325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2 ч. 18 мин. 45 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580815DB-0545-2B27-4192-E28DEB90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8915" name="Номер слайда 2">
            <a:extLst>
              <a:ext uri="{FF2B5EF4-FFF2-40B4-BE49-F238E27FC236}">
                <a16:creationId xmlns:a16="http://schemas.microsoft.com/office/drawing/2014/main" id="{E303F4AD-B2A4-B978-EF28-CB2C0D0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F00DC9-B911-40DF-A3ED-6C1FC51445A5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F7D0BC41-D6CE-AB2C-649E-D8422A2B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FF"/>
                </a:solidFill>
              </a:rPr>
              <a:t>«</a:t>
            </a:r>
            <a:r>
              <a:rPr lang="en-US" altLang="ru-RU" sz="2400" b="1">
                <a:solidFill>
                  <a:srgbClr val="3333FF"/>
                </a:solidFill>
              </a:rPr>
              <a:t>5</a:t>
            </a:r>
            <a:r>
              <a:rPr lang="ru-RU" altLang="ru-RU" sz="2400" b="1">
                <a:solidFill>
                  <a:srgbClr val="3333FF"/>
                </a:solidFill>
              </a:rPr>
              <a:t>»: </a:t>
            </a:r>
            <a:r>
              <a:rPr lang="ru-RU" altLang="ru-RU" sz="2400" b="1"/>
              <a:t>Занятия в школе начинаются в 8-30. Урок длится 45 минут, перерывы между уроками – 10 минут. Ввести номер урока и вывести время его окончания.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Введите номер урока: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13-50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3C05B52-4F30-9A09-E46A-7DD7ECCD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Случайные числа</a:t>
            </a:r>
          </a:p>
        </p:txBody>
      </p:sp>
      <p:sp>
        <p:nvSpPr>
          <p:cNvPr id="39939" name="Номер слайда 2">
            <a:extLst>
              <a:ext uri="{FF2B5EF4-FFF2-40B4-BE49-F238E27FC236}">
                <a16:creationId xmlns:a16="http://schemas.microsoft.com/office/drawing/2014/main" id="{22C7E54E-165B-F392-813A-00E19774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A96178-2713-4D13-887A-269D64EBDD0A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7A3B89A6-2D93-F5C5-A8F6-1F356F85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814388"/>
            <a:ext cx="41687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Случайно…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встретить друга на улице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разбить тарелку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найти 10 рублей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выиграть в лотерею</a:t>
            </a: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4D0FEEFA-4C5E-DEE0-F882-51F413BF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814388"/>
            <a:ext cx="354806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Случайный выбор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: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жеребьевка на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соревнованиях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выигравшие номера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лотерее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806742-E101-EBDE-C77A-432E4232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371850"/>
            <a:ext cx="21701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6A2ABF9-DEA2-FB28-6EC8-13BABCD8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416300"/>
            <a:ext cx="895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086F8B8-37D1-8E36-9C4E-DCDE2F3E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4614863"/>
            <a:ext cx="2765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EAC17BE-D28C-EE3E-7A0B-60A0942F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817813"/>
            <a:ext cx="4448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Как получить случайность?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322C566-8E37-057D-66B6-1DDBE814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649788"/>
            <a:ext cx="1927225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A7E48A9-9E3A-300B-9128-CECC48F6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4622800"/>
            <a:ext cx="1822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CE41D63-CC17-6482-4B31-3619830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Случайные числа на компьютере</a:t>
            </a:r>
          </a:p>
        </p:txBody>
      </p:sp>
      <p:sp>
        <p:nvSpPr>
          <p:cNvPr id="40963" name="Номер слайда 2">
            <a:extLst>
              <a:ext uri="{FF2B5EF4-FFF2-40B4-BE49-F238E27FC236}">
                <a16:creationId xmlns:a16="http://schemas.microsoft.com/office/drawing/2014/main" id="{27F7BB8F-6F18-7027-5272-A0E5747B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462C4C-D4CE-45AB-B096-B15B5DF46315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25" name="Полилиния 4">
            <a:extLst>
              <a:ext uri="{FF2B5EF4-FFF2-40B4-BE49-F238E27FC236}">
                <a16:creationId xmlns:a16="http://schemas.microsoft.com/office/drawing/2014/main" id="{FF8815AB-56AB-5192-51D9-98642344856C}"/>
              </a:ext>
            </a:extLst>
          </p:cNvPr>
          <p:cNvSpPr>
            <a:spLocks/>
          </p:cNvSpPr>
          <p:nvPr/>
        </p:nvSpPr>
        <p:spPr bwMode="auto">
          <a:xfrm>
            <a:off x="915988" y="5589588"/>
            <a:ext cx="2281237" cy="839787"/>
          </a:xfrm>
          <a:custGeom>
            <a:avLst/>
            <a:gdLst>
              <a:gd name="T0" fmla="*/ 0 w 2281287"/>
              <a:gd name="T1" fmla="*/ 2147483647 h 603316"/>
              <a:gd name="T2" fmla="*/ 0 w 2281287"/>
              <a:gd name="T3" fmla="*/ 2147483647 h 603316"/>
              <a:gd name="T4" fmla="*/ 522187 w 2281287"/>
              <a:gd name="T5" fmla="*/ 0 h 603316"/>
              <a:gd name="T6" fmla="*/ 1811113 w 2281287"/>
              <a:gd name="T7" fmla="*/ 0 h 603316"/>
              <a:gd name="T8" fmla="*/ 2276739 w 2281287"/>
              <a:gd name="T9" fmla="*/ 2147483647 h 603316"/>
              <a:gd name="T10" fmla="*/ 2276739 w 2281287"/>
              <a:gd name="T11" fmla="*/ 2147483647 h 603316"/>
              <a:gd name="T12" fmla="*/ 0 w 2281287"/>
              <a:gd name="T13" fmla="*/ 2147483647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Прямоугольник 6">
            <a:extLst>
              <a:ext uri="{FF2B5EF4-FFF2-40B4-BE49-F238E27FC236}">
                <a16:creationId xmlns:a16="http://schemas.microsoft.com/office/drawing/2014/main" id="{C17CDCB2-9A55-7D3B-916F-80D27F90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Электронный генератор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45702FF-42AE-2FA1-FB05-970CC5DE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6825"/>
            <a:ext cx="15970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565FAB5D-FC7B-C907-289F-C9E5415BE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79775" y="1325563"/>
            <a:ext cx="395288" cy="395287"/>
            <a:chOff x="552" y="2523"/>
            <a:chExt cx="1728" cy="1728"/>
          </a:xfrm>
        </p:grpSpPr>
        <p:sp>
          <p:nvSpPr>
            <p:cNvPr id="40983" name="Oval 27">
              <a:extLst>
                <a:ext uri="{FF2B5EF4-FFF2-40B4-BE49-F238E27FC236}">
                  <a16:creationId xmlns:a16="http://schemas.microsoft.com/office/drawing/2014/main" id="{B7C7B675-827E-B90E-30B4-F4EDC147D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4" name="Rectangle 28">
              <a:extLst>
                <a:ext uri="{FF2B5EF4-FFF2-40B4-BE49-F238E27FC236}">
                  <a16:creationId xmlns:a16="http://schemas.microsoft.com/office/drawing/2014/main" id="{6BB7C929-24B7-7E4F-4F52-9A9AF28575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0F6AD-D7D6-E8AE-E9F9-F6A34667B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1335088"/>
            <a:ext cx="497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000"/>
              <a:t>нужно специальное устройство</a:t>
            </a:r>
          </a:p>
          <a:p>
            <a:pPr eaLnBrk="1" hangingPunct="1">
              <a:buFontTx/>
              <a:buChar char="•"/>
            </a:pPr>
            <a:r>
              <a:rPr lang="ru-RU" altLang="ru-RU" sz="2000"/>
              <a:t>нельзя воспроизвести результаты</a:t>
            </a:r>
          </a:p>
        </p:txBody>
      </p:sp>
      <p:sp>
        <p:nvSpPr>
          <p:cNvPr id="32" name="Полилиния 4">
            <a:extLst>
              <a:ext uri="{FF2B5EF4-FFF2-40B4-BE49-F238E27FC236}">
                <a16:creationId xmlns:a16="http://schemas.microsoft.com/office/drawing/2014/main" id="{40029361-7A88-D018-3570-1EDE35E490AB}"/>
              </a:ext>
            </a:extLst>
          </p:cNvPr>
          <p:cNvSpPr>
            <a:spLocks/>
          </p:cNvSpPr>
          <p:nvPr/>
        </p:nvSpPr>
        <p:spPr bwMode="auto">
          <a:xfrm>
            <a:off x="906463" y="4743450"/>
            <a:ext cx="2281237" cy="839788"/>
          </a:xfrm>
          <a:custGeom>
            <a:avLst/>
            <a:gdLst>
              <a:gd name="T0" fmla="*/ 0 w 2281287"/>
              <a:gd name="T1" fmla="*/ 2147483647 h 603316"/>
              <a:gd name="T2" fmla="*/ 0 w 2281287"/>
              <a:gd name="T3" fmla="*/ 2147483647 h 603316"/>
              <a:gd name="T4" fmla="*/ 522187 w 2281287"/>
              <a:gd name="T5" fmla="*/ 0 h 603316"/>
              <a:gd name="T6" fmla="*/ 1811113 w 2281287"/>
              <a:gd name="T7" fmla="*/ 0 h 603316"/>
              <a:gd name="T8" fmla="*/ 2276739 w 2281287"/>
              <a:gd name="T9" fmla="*/ 2147483647 h 603316"/>
              <a:gd name="T10" fmla="*/ 2276739 w 2281287"/>
              <a:gd name="T11" fmla="*/ 2147483647 h 603316"/>
              <a:gd name="T12" fmla="*/ 0 w 2281287"/>
              <a:gd name="T13" fmla="*/ 2147483647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0E79FA09-0559-60C0-F424-0AEDEE93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133975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318458191041</a:t>
            </a:r>
          </a:p>
        </p:txBody>
      </p:sp>
      <p:sp>
        <p:nvSpPr>
          <p:cNvPr id="34" name="Прямоугольник 6">
            <a:extLst>
              <a:ext uri="{FF2B5EF4-FFF2-40B4-BE49-F238E27FC236}">
                <a16:creationId xmlns:a16="http://schemas.microsoft.com/office/drawing/2014/main" id="{704B7C17-5284-A0AC-D8BA-30F1302A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4327525"/>
            <a:ext cx="1287462" cy="406400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564321</a:t>
            </a:r>
          </a:p>
        </p:txBody>
      </p:sp>
      <p:sp>
        <p:nvSpPr>
          <p:cNvPr id="35" name="Прямоугольник 7">
            <a:extLst>
              <a:ext uri="{FF2B5EF4-FFF2-40B4-BE49-F238E27FC236}">
                <a16:creationId xmlns:a16="http://schemas.microsoft.com/office/drawing/2014/main" id="{FE007862-ED78-F6A8-41FE-7B9AE918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984875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209938992481</a:t>
            </a:r>
          </a:p>
        </p:txBody>
      </p:sp>
      <p:sp>
        <p:nvSpPr>
          <p:cNvPr id="36" name="Прямоугольник 9">
            <a:extLst>
              <a:ext uri="{FF2B5EF4-FFF2-40B4-BE49-F238E27FC236}">
                <a16:creationId xmlns:a16="http://schemas.microsoft.com/office/drawing/2014/main" id="{6EEA1D7E-6579-551A-39AD-4412B47A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29213"/>
            <a:ext cx="1143000" cy="452437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458191</a:t>
            </a:r>
            <a:endParaRPr lang="ru-RU" altLang="ru-RU" b="1"/>
          </a:p>
        </p:txBody>
      </p:sp>
      <p:sp>
        <p:nvSpPr>
          <p:cNvPr id="37" name="Прямоугольник 10">
            <a:extLst>
              <a:ext uri="{FF2B5EF4-FFF2-40B4-BE49-F238E27FC236}">
                <a16:creationId xmlns:a16="http://schemas.microsoft.com/office/drawing/2014/main" id="{29AE53BF-A20B-2E55-0D80-262D0CE3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6022975"/>
            <a:ext cx="1141413" cy="414338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938992</a:t>
            </a:r>
            <a:endParaRPr lang="ru-RU" altLang="ru-RU" b="1"/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F5DCA5C9-54E7-7F6C-DF15-2FAFE2237D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7650" y="4338638"/>
            <a:ext cx="395288" cy="395287"/>
            <a:chOff x="552" y="2523"/>
            <a:chExt cx="1728" cy="1728"/>
          </a:xfrm>
        </p:grpSpPr>
        <p:sp>
          <p:nvSpPr>
            <p:cNvPr id="40981" name="Oval 27">
              <a:extLst>
                <a:ext uri="{FF2B5EF4-FFF2-40B4-BE49-F238E27FC236}">
                  <a16:creationId xmlns:a16="http://schemas.microsoft.com/office/drawing/2014/main" id="{16AD9293-1EE2-81C4-A16A-AE135734FA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2" name="Rectangle 28">
              <a:extLst>
                <a:ext uri="{FF2B5EF4-FFF2-40B4-BE49-F238E27FC236}">
                  <a16:creationId xmlns:a16="http://schemas.microsoft.com/office/drawing/2014/main" id="{92F461E8-B326-9143-A4D5-AECA7D2FA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41" name="Rectangle 30">
            <a:extLst>
              <a:ext uri="{FF2B5EF4-FFF2-40B4-BE49-F238E27FC236}">
                <a16:creationId xmlns:a16="http://schemas.microsoft.com/office/drawing/2014/main" id="{A6CEBE16-EDFA-D459-D308-D7BDB678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348163"/>
            <a:ext cx="3997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000"/>
              <a:t>малый период </a:t>
            </a:r>
            <a:br>
              <a:rPr lang="ru-RU" altLang="ru-RU" sz="2000"/>
            </a:br>
            <a:r>
              <a:rPr lang="ru-RU" altLang="ru-RU" sz="2000"/>
              <a:t>(последовательность повторяется через 10</a:t>
            </a:r>
            <a:r>
              <a:rPr lang="ru-RU" altLang="ru-RU" sz="2000" baseline="30000"/>
              <a:t>6</a:t>
            </a:r>
            <a:r>
              <a:rPr lang="ru-RU" altLang="ru-RU" sz="2000"/>
              <a:t> чисел)</a:t>
            </a:r>
          </a:p>
        </p:txBody>
      </p:sp>
      <p:sp>
        <p:nvSpPr>
          <p:cNvPr id="42" name="Прямоугольник 16">
            <a:extLst>
              <a:ext uri="{FF2B5EF4-FFF2-40B4-BE49-F238E27FC236}">
                <a16:creationId xmlns:a16="http://schemas.microsoft.com/office/drawing/2014/main" id="{5C2858FF-4DF5-D8C2-880C-BB28E877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622675"/>
            <a:ext cx="701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sym typeface="Symbol" panose="05050102010706020507" pitchFamily="18" charset="2"/>
              </a:rPr>
              <a:t>Метод середины квадрата </a:t>
            </a:r>
            <a:r>
              <a:rPr lang="ru-RU" altLang="ru-RU" sz="2400">
                <a:sym typeface="Symbol" panose="05050102010706020507" pitchFamily="18" charset="2"/>
              </a:rPr>
              <a:t>(Дж. фон Нейман)</a:t>
            </a:r>
            <a:endParaRPr lang="ru-RU" altLang="ru-RU"/>
          </a:p>
        </p:txBody>
      </p:sp>
      <p:sp>
        <p:nvSpPr>
          <p:cNvPr id="43" name="Скругленная прямоугольная выноска 42">
            <a:extLst>
              <a:ext uri="{FF2B5EF4-FFF2-40B4-BE49-F238E27FC236}">
                <a16:creationId xmlns:a16="http://schemas.microsoft.com/office/drawing/2014/main" id="{C6C6C1ED-EB9C-682E-F650-387D1464177E}"/>
              </a:ext>
            </a:extLst>
          </p:cNvPr>
          <p:cNvSpPr/>
          <p:nvPr/>
        </p:nvSpPr>
        <p:spPr bwMode="auto">
          <a:xfrm>
            <a:off x="3065463" y="4283075"/>
            <a:ext cx="1677987" cy="522288"/>
          </a:xfrm>
          <a:prstGeom prst="wedgeRoundRectCallout">
            <a:avLst>
              <a:gd name="adj1" fmla="val -51041"/>
              <a:gd name="adj2" fmla="val 110089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>
                <a:latin typeface="Arial" charset="0"/>
              </a:rPr>
              <a:t>в квадрате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BBC77A9-4C82-ED17-5476-8EB36CAA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379663"/>
            <a:ext cx="832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Псевдослучайные числа </a:t>
            </a:r>
            <a:r>
              <a:rPr lang="ru-RU" altLang="ru-RU" sz="2400">
                <a:solidFill>
                  <a:srgbClr val="000000"/>
                </a:solidFill>
              </a:rPr>
              <a:t>– обладают свойствами случайных чисел, но каждое следующее число вычисляется по заданной формуле.</a:t>
            </a:r>
          </a:p>
        </p:txBody>
      </p:sp>
      <p:sp>
        <p:nvSpPr>
          <p:cNvPr id="45" name="Скругленная прямоугольная выноска 44">
            <a:extLst>
              <a:ext uri="{FF2B5EF4-FFF2-40B4-BE49-F238E27FC236}">
                <a16:creationId xmlns:a16="http://schemas.microsoft.com/office/drawing/2014/main" id="{B3085E59-C75F-A2C6-8249-862B1CD575B5}"/>
              </a:ext>
            </a:extLst>
          </p:cNvPr>
          <p:cNvSpPr/>
          <p:nvPr/>
        </p:nvSpPr>
        <p:spPr bwMode="auto">
          <a:xfrm>
            <a:off x="207963" y="4137025"/>
            <a:ext cx="1114425" cy="522288"/>
          </a:xfrm>
          <a:prstGeom prst="wedgeRoundRectCallout">
            <a:avLst>
              <a:gd name="adj1" fmla="val 63593"/>
              <a:gd name="adj2" fmla="val 23418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dirty="0">
                <a:latin typeface="Arial" charset="0"/>
              </a:rPr>
              <a:t>зерно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  <p:bldP spid="34" grpId="0" animBg="1"/>
      <p:bldP spid="35" grpId="0"/>
      <p:bldP spid="36" grpId="0" animBg="1"/>
      <p:bldP spid="37" grpId="0" animBg="1"/>
      <p:bldP spid="41" grpId="0"/>
      <p:bldP spid="42" grpId="0"/>
      <p:bldP spid="43" grpId="0" animBg="1"/>
      <p:bldP spid="43" grpId="1" animBg="1"/>
      <p:bldP spid="44" grpId="0"/>
      <p:bldP spid="45" grpId="0" animBg="1"/>
      <p:bldP spid="4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>
            <a:extLst>
              <a:ext uri="{FF2B5EF4-FFF2-40B4-BE49-F238E27FC236}">
                <a16:creationId xmlns:a16="http://schemas.microsoft.com/office/drawing/2014/main" id="{73ACE0B5-2976-DBD6-75B9-E0726703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Линейный конгруэнтный генератор</a:t>
            </a:r>
          </a:p>
        </p:txBody>
      </p:sp>
      <p:sp>
        <p:nvSpPr>
          <p:cNvPr id="41987" name="Номер слайда 2">
            <a:extLst>
              <a:ext uri="{FF2B5EF4-FFF2-40B4-BE49-F238E27FC236}">
                <a16:creationId xmlns:a16="http://schemas.microsoft.com/office/drawing/2014/main" id="{BE70B110-38EE-D0C3-22D0-815A289F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E7D65C-FFB2-49A9-90F2-FA0434E5EB80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8DC280-0211-93D1-82EB-8A3DC5DB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950913"/>
            <a:ext cx="7802562" cy="4333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200" b="1" dirty="0">
                <a:latin typeface="Courier New" pitchFamily="49" charset="0"/>
              </a:rPr>
              <a:t>X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=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pt-BR" sz="2200" b="1" dirty="0">
                <a:latin typeface="Courier New" pitchFamily="49" charset="0"/>
              </a:rPr>
              <a:t>a*X+b) </a:t>
            </a:r>
            <a:r>
              <a:rPr lang="ru-RU" sz="2200" b="1" dirty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pt-BR" sz="22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pt-BR" sz="2200" b="1" dirty="0">
                <a:latin typeface="Arial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c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|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интервал от 0 до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c-1</a:t>
            </a:r>
            <a:endParaRPr lang="pt-BR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CF2477-24E3-7B0D-7E92-206EEF4D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546225"/>
            <a:ext cx="78025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</a:rPr>
              <a:t>X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pt-BR" altLang="ru-RU" sz="2200" b="1">
                <a:latin typeface="Courier New" panose="02070309020205020404" pitchFamily="49" charset="0"/>
              </a:rPr>
              <a:t>=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latin typeface="Courier New" panose="02070309020205020404" pitchFamily="49" charset="0"/>
              </a:rPr>
              <a:t>(</a:t>
            </a:r>
            <a:r>
              <a:rPr lang="pt-BR" altLang="ru-RU" sz="2200" b="1">
                <a:latin typeface="Courier New" panose="02070309020205020404" pitchFamily="49" charset="0"/>
              </a:rPr>
              <a:t>X+</a:t>
            </a:r>
            <a:r>
              <a:rPr lang="ru-RU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3</a:t>
            </a:r>
            <a:r>
              <a:rPr lang="en-US" altLang="ru-RU" sz="2200" b="1">
                <a:latin typeface="Courier New" panose="02070309020205020404" pitchFamily="49" charset="0"/>
              </a:rPr>
              <a:t>)</a:t>
            </a:r>
            <a:r>
              <a:rPr lang="en-US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pt-BR" altLang="ru-RU" sz="2200" b="1"/>
              <a:t>  </a:t>
            </a:r>
            <a:r>
              <a:rPr lang="ru-RU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10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solidFill>
                  <a:srgbClr val="008000"/>
                </a:solidFill>
                <a:latin typeface="Courier New" panose="02070309020205020404" pitchFamily="49" charset="0"/>
              </a:rPr>
              <a:t>| </a:t>
            </a:r>
            <a:r>
              <a:rPr lang="ru-RU" altLang="ru-RU" sz="2200" b="1">
                <a:solidFill>
                  <a:srgbClr val="008000"/>
                </a:solidFill>
                <a:latin typeface="Courier New" panose="02070309020205020404" pitchFamily="49" charset="0"/>
              </a:rPr>
              <a:t>интервал от 0 до 9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4ED36-94C3-FFA1-BDD9-8A964910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019300"/>
            <a:ext cx="12430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</a:rPr>
              <a:t>X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pt-BR" altLang="ru-RU" sz="2200" b="1">
                <a:latin typeface="Courier New" panose="02070309020205020404" pitchFamily="49" charset="0"/>
              </a:rPr>
              <a:t>=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latin typeface="Courier New" panose="02070309020205020404" pitchFamily="49" charset="0"/>
              </a:rPr>
              <a:t>0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26414202-2FBA-66AA-4369-7F46A8AE89FA}"/>
              </a:ext>
            </a:extLst>
          </p:cNvPr>
          <p:cNvSpPr/>
          <p:nvPr/>
        </p:nvSpPr>
        <p:spPr bwMode="auto">
          <a:xfrm>
            <a:off x="407988" y="2774950"/>
            <a:ext cx="1271587" cy="560388"/>
          </a:xfrm>
          <a:prstGeom prst="wedgeRoundRectCallout">
            <a:avLst>
              <a:gd name="adj1" fmla="val 17321"/>
              <a:gd name="adj2" fmla="val -1231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зерно</a:t>
            </a:r>
            <a:endParaRPr lang="ru-RU" sz="2400" dirty="0">
              <a:latin typeface="+mn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6B530CB-94D1-7BE0-3305-200BF973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2008188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3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C4863CE-38E6-268A-71BD-C2010B30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008188"/>
            <a:ext cx="968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680CF71-9C92-1BD3-4678-C56FC679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2008188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B205279-E39B-A2E5-F1FD-F7C82088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008188"/>
            <a:ext cx="9667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ECA9580-8809-4A2A-4967-5EA89A5C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2008188"/>
            <a:ext cx="9667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F466A1-1A3F-4B93-15B8-10544EAE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2008188"/>
            <a:ext cx="968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976DC76-8CF0-EE4D-0FCA-4EA85258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2614613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pt-BR" altLang="ru-RU" sz="22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Скругленная прямоугольная выноска 18">
            <a:extLst>
              <a:ext uri="{FF2B5EF4-FFF2-40B4-BE49-F238E27FC236}">
                <a16:creationId xmlns:a16="http://schemas.microsoft.com/office/drawing/2014/main" id="{98774CED-537B-688A-6404-36BF65BA0175}"/>
              </a:ext>
            </a:extLst>
          </p:cNvPr>
          <p:cNvSpPr/>
          <p:nvPr/>
        </p:nvSpPr>
        <p:spPr bwMode="auto">
          <a:xfrm>
            <a:off x="6423025" y="2389188"/>
            <a:ext cx="2522538" cy="560387"/>
          </a:xfrm>
          <a:prstGeom prst="wedgeRoundRectCallout">
            <a:avLst>
              <a:gd name="adj1" fmla="val -62438"/>
              <a:gd name="adj2" fmla="val 2820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зацикливание</a:t>
            </a:r>
            <a:endParaRPr lang="ru-RU" sz="2400" dirty="0">
              <a:latin typeface="+mn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2E0303B-4D3C-131F-0206-0468A5D8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2625725"/>
            <a:ext cx="58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E6107ED4-C15B-2567-97A1-586D5FA1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2625725"/>
            <a:ext cx="966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B68C1A0-C681-870F-698F-7B80350C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2625725"/>
            <a:ext cx="968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389B38F2-D2F2-AF65-2C5E-0C571B4F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2625725"/>
            <a:ext cx="966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7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274A1E8F-5650-38D7-40A3-5FE508E36E03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603625"/>
            <a:ext cx="7102475" cy="936625"/>
            <a:chOff x="433" y="3902"/>
            <a:chExt cx="4473" cy="590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E877B204-C643-50D6-8B40-B5D9EEC6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969"/>
              <a:ext cx="4358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442913" indent="-268288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 Важен правильный выбор параметров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dirty="0">
                  <a:latin typeface="Arial" charset="0"/>
                </a:rPr>
                <a:t>,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и </a:t>
              </a:r>
              <a:r>
                <a:rPr lang="ru-RU" sz="2400" i="1" dirty="0">
                  <a:latin typeface="Times New Roman" pitchFamily="18" charset="0"/>
                  <a:cs typeface="Times New Roman" pitchFamily="18" charset="0"/>
                </a:rPr>
                <a:t>с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42007" name="Oval 57">
              <a:extLst>
                <a:ext uri="{FF2B5EF4-FFF2-40B4-BE49-F238E27FC236}">
                  <a16:creationId xmlns:a16="http://schemas.microsoft.com/office/drawing/2014/main" id="{12F3F546-B2ED-F80F-7F4A-886CED6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15ECE8-7BE5-E495-9B88-A126418C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565650"/>
            <a:ext cx="29543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</a:rPr>
              <a:t>Компилятор </a:t>
            </a:r>
            <a:r>
              <a:rPr lang="en-US" altLang="ru-RU" sz="2400" b="1">
                <a:solidFill>
                  <a:srgbClr val="0000FF"/>
                </a:solidFill>
              </a:rPr>
              <a:t>GCC</a:t>
            </a:r>
            <a:r>
              <a:rPr lang="en-US" altLang="ru-RU" sz="2400"/>
              <a:t>:</a:t>
            </a:r>
          </a:p>
          <a:p>
            <a:pPr eaLnBrk="1" hangingPunct="1"/>
            <a:r>
              <a:rPr lang="en-US" altLang="ru-RU" sz="2400"/>
              <a:t>    a = </a:t>
            </a:r>
            <a:r>
              <a:rPr lang="ru-RU" altLang="ru-RU" sz="2400"/>
              <a:t>1103515245 	</a:t>
            </a:r>
            <a:endParaRPr lang="en-US" altLang="ru-RU" sz="2400"/>
          </a:p>
          <a:p>
            <a:pPr eaLnBrk="1" hangingPunct="1"/>
            <a:r>
              <a:rPr lang="en-US" altLang="ru-RU" sz="2400"/>
              <a:t>    b = </a:t>
            </a:r>
            <a:r>
              <a:rPr lang="ru-RU" altLang="ru-RU" sz="2400"/>
              <a:t>12345</a:t>
            </a:r>
          </a:p>
          <a:p>
            <a:pPr eaLnBrk="1" hangingPunct="1"/>
            <a:r>
              <a:rPr lang="en-US" altLang="ru-RU" sz="2400"/>
              <a:t>    c = </a:t>
            </a:r>
            <a:r>
              <a:rPr lang="ru-RU" altLang="ru-RU" sz="2400"/>
              <a:t>2</a:t>
            </a:r>
            <a:r>
              <a:rPr lang="ru-RU" altLang="ru-RU" sz="2400" baseline="30000"/>
              <a:t>31</a:t>
            </a:r>
            <a:r>
              <a:rPr lang="ru-RU" altLang="ru-RU" sz="2400"/>
              <a:t> 	</a:t>
            </a:r>
            <a:endParaRPr lang="en-US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animBg="1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8" grpId="0" build="p"/>
      <p:bldP spid="19" grpId="0" animBg="1"/>
      <p:bldP spid="20" grpId="0" build="p"/>
      <p:bldP spid="21" grpId="0" build="p"/>
      <p:bldP spid="22" grpId="0" build="p"/>
      <p:bldP spid="23" grpId="0" build="p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3CAB3D01-6D64-B099-5C70-0997922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3011" name="Номер слайда 2">
            <a:extLst>
              <a:ext uri="{FF2B5EF4-FFF2-40B4-BE49-F238E27FC236}">
                <a16:creationId xmlns:a16="http://schemas.microsoft.com/office/drawing/2014/main" id="{01A79A25-5393-079D-97A1-1E04964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E80F55-0813-4F31-B205-149D8BCBE4FC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0F8F6AD-5E91-F910-DA4E-5DABACA8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35121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4E54D-B314-358A-405C-5644B2F6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859213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98CD9EB-251B-59F7-2BA9-4B44B42D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6335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FB7AE2-0DF3-ECE4-4AA8-8D71EA66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166938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CBD6FB-E412-5132-7EA6-6C02C0EC06CA}"/>
              </a:ext>
            </a:extLst>
          </p:cNvPr>
          <p:cNvSpPr/>
          <p:nvPr/>
        </p:nvSpPr>
        <p:spPr>
          <a:xfrm>
            <a:off x="393700" y="946150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BAB7D93-A300-8686-EE2C-61F12034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76300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8F4037C-EC7A-107A-7E3E-905B24D3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981575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[a, b] (</a:t>
            </a:r>
            <a:r>
              <a:rPr lang="ru-RU" altLang="ru-RU" sz="2600" b="1">
                <a:solidFill>
                  <a:srgbClr val="333399"/>
                </a:solidFill>
              </a:rPr>
              <a:t>вещественные числа</a:t>
            </a:r>
            <a:r>
              <a:rPr lang="en-US" altLang="ru-RU" sz="2600" b="1">
                <a:solidFill>
                  <a:srgbClr val="333399"/>
                </a:solidFill>
              </a:rPr>
              <a:t>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F259001-559D-586E-2D0E-8CCBE210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489575"/>
            <a:ext cx="8108950" cy="83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build="p"/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0B881F-AE33-C246-1223-9DD58DCA8209}"/>
              </a:ext>
            </a:extLst>
          </p:cNvPr>
          <p:cNvSpPr/>
          <p:nvPr/>
        </p:nvSpPr>
        <p:spPr bwMode="auto">
          <a:xfrm>
            <a:off x="371475" y="823913"/>
            <a:ext cx="8510588" cy="281622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9219" name="Заголовок 1">
            <a:extLst>
              <a:ext uri="{FF2B5EF4-FFF2-40B4-BE49-F238E27FC236}">
                <a16:creationId xmlns:a16="http://schemas.microsoft.com/office/drawing/2014/main" id="{DDBE0A13-9C6C-5062-89C6-00AF162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Свойства алгоритма</a:t>
            </a:r>
          </a:p>
        </p:txBody>
      </p:sp>
      <p:sp>
        <p:nvSpPr>
          <p:cNvPr id="9220" name="Номер слайда 2">
            <a:extLst>
              <a:ext uri="{FF2B5EF4-FFF2-40B4-BE49-F238E27FC236}">
                <a16:creationId xmlns:a16="http://schemas.microsoft.com/office/drawing/2014/main" id="{07696665-1842-2C90-AC88-42077AC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47F823-0D22-42FD-B3B3-507AB76CDDE3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10245" name="Прямоугольник 3">
            <a:extLst>
              <a:ext uri="{FF2B5EF4-FFF2-40B4-BE49-F238E27FC236}">
                <a16:creationId xmlns:a16="http://schemas.microsoft.com/office/drawing/2014/main" id="{410004A6-90F1-94D8-58D9-1FF154E1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00100"/>
            <a:ext cx="8483600" cy="617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Дискретность</a:t>
            </a:r>
            <a:r>
              <a:rPr lang="ru-RU" altLang="ru-RU" sz="2400"/>
              <a:t> — алгоритм состоит из отдельных команд, каждая из которых выполняется за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Детерминированность</a:t>
            </a:r>
            <a:r>
              <a:rPr lang="ru-RU" altLang="ru-RU" sz="2400"/>
              <a:t> </a:t>
            </a:r>
            <a:r>
              <a:rPr lang="en-US" altLang="ru-RU" sz="2400"/>
              <a:t>(</a:t>
            </a:r>
            <a:r>
              <a:rPr lang="ru-RU" altLang="ru-RU" sz="2400"/>
              <a:t>определённость</a:t>
            </a:r>
            <a:r>
              <a:rPr lang="en-US" altLang="ru-RU" sz="2400"/>
              <a:t>)</a:t>
            </a:r>
            <a:r>
              <a:rPr lang="ru-RU" altLang="ru-RU" sz="2400"/>
              <a:t> — при каждом запуске алгоритма с одними и теми же исходными данными получается один и тот же результат.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Понятность</a:t>
            </a:r>
            <a:r>
              <a:rPr lang="ru-RU" altLang="ru-RU" sz="2400"/>
              <a:t> — алгоритм содержит только команды, входящие в </a:t>
            </a:r>
            <a:r>
              <a:rPr lang="ru-RU" altLang="ru-RU" sz="2400" b="1"/>
              <a:t>систему команд исполнителя</a:t>
            </a:r>
            <a:r>
              <a:rPr lang="ru-RU" altLang="ru-RU" sz="240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Конечность</a:t>
            </a:r>
            <a:r>
              <a:rPr lang="ru-RU" altLang="ru-RU" sz="2400"/>
              <a:t> (результативность) — для корректного набора</a:t>
            </a:r>
            <a:r>
              <a:rPr lang="en-US" altLang="ru-RU" sz="2400"/>
              <a:t> </a:t>
            </a:r>
            <a:r>
              <a:rPr lang="ru-RU" altLang="ru-RU" sz="2400"/>
              <a:t>данных алгоритм должен завершаться через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Корректность</a:t>
            </a:r>
            <a:r>
              <a:rPr lang="ru-RU" altLang="ru-RU" sz="2400"/>
              <a:t> — для допустимых исходных данных алгоритм должен приводить к правильному результату.</a:t>
            </a:r>
            <a:endParaRPr lang="en-US" altLang="ru-RU" sz="2400"/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Массовость</a:t>
            </a:r>
            <a:r>
              <a:rPr lang="ru-RU" altLang="ru-RU" sz="2400"/>
              <a:t> — алгоритм можно использовать для разных исходных данных.</a:t>
            </a:r>
          </a:p>
          <a:p>
            <a:pPr eaLnBrk="1" hangingPunct="1">
              <a:spcAft>
                <a:spcPts val="600"/>
              </a:spcAft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4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>
            <a:extLst>
              <a:ext uri="{FF2B5EF4-FFF2-40B4-BE49-F238E27FC236}">
                <a16:creationId xmlns:a16="http://schemas.microsoft.com/office/drawing/2014/main" id="{558AF8E7-9992-BB58-C286-336E3F1A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4035" name="Номер слайда 2">
            <a:extLst>
              <a:ext uri="{FF2B5EF4-FFF2-40B4-BE49-F238E27FC236}">
                <a16:creationId xmlns:a16="http://schemas.microsoft.com/office/drawing/2014/main" id="{DD0D0BFE-C7FA-6BC8-A71F-4CE30F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7CE4B6-28A2-44D4-8D20-213A11546692}" type="slidenum">
              <a:rPr lang="ru-RU" altLang="ru-RU"/>
              <a:pPr eaLnBrk="1" hangingPunct="1"/>
              <a:t>40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D2A82E-B1F0-21FB-ECDA-D1113289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25926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1475D5-E36F-F799-3374-A31107DF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767263"/>
            <a:ext cx="7802563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псевдослучайное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это 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B68D162-AA0D-816D-88BF-D5007C7A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5987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584612-AC37-0A35-ED16-C26F273E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132138"/>
            <a:ext cx="7802563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60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псевдослучайное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60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это 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F84A8-97AA-8DE3-1706-420AA7A3E610}"/>
              </a:ext>
            </a:extLst>
          </p:cNvPr>
          <p:cNvSpPr/>
          <p:nvPr/>
        </p:nvSpPr>
        <p:spPr>
          <a:xfrm>
            <a:off x="393700" y="895350"/>
            <a:ext cx="3871913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2B89C78-A96A-5951-FD05-5B6E2464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778000"/>
            <a:ext cx="4427538" cy="528638"/>
          </a:xfrm>
          <a:prstGeom prst="wedgeRoundRectCallout">
            <a:avLst>
              <a:gd name="adj1" fmla="val -29910"/>
              <a:gd name="adj2" fmla="val -1396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D907D673-CD90-A0F0-9ED6-7236C3F1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4100"/>
            <a:ext cx="2763837" cy="528638"/>
          </a:xfrm>
          <a:prstGeom prst="wedgeRoundRectCallout">
            <a:avLst>
              <a:gd name="adj1" fmla="val -69887"/>
              <a:gd name="adj2" fmla="val -387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подключить все!</a:t>
            </a:r>
            <a:endParaRPr lang="ru-RU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4">
            <a:extLst>
              <a:ext uri="{FF2B5EF4-FFF2-40B4-BE49-F238E27FC236}">
                <a16:creationId xmlns:a16="http://schemas.microsoft.com/office/drawing/2014/main" id="{E41A04F6-7EF9-F41C-14BB-18A2AFA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45059" name="Номер слайда 3">
            <a:extLst>
              <a:ext uri="{FF2B5EF4-FFF2-40B4-BE49-F238E27FC236}">
                <a16:creationId xmlns:a16="http://schemas.microsoft.com/office/drawing/2014/main" id="{3A858C2B-90BF-FBE4-5C3A-F1396F3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5B5120-75C7-4140-882A-3FEEE7A197A6}" type="slidenum">
              <a:rPr lang="ru-RU" altLang="ru-RU"/>
              <a:pPr eaLnBrk="1" hangingPunct="1"/>
              <a:t>41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D6F4577-AEDF-8256-CFB3-9728711E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Игральный кубик бросается три раза (выпадает три случайных значения). Сколько очков в среднем выпало?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5 3 1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(5+3+1)/3=3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1AAE07B-9EFE-792B-0502-2AD79EA8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930525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Игральный кубик бросается три раза (выпадает три случайных значения). Из этих чисел составляется целое число, программа должна найти его квадрат.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Число 123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Его квадрат 15129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4">
            <a:extLst>
              <a:ext uri="{FF2B5EF4-FFF2-40B4-BE49-F238E27FC236}">
                <a16:creationId xmlns:a16="http://schemas.microsoft.com/office/drawing/2014/main" id="{ACD2DAB4-1259-FEA1-1C74-44D0F2B6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46083" name="Номер слайда 3">
            <a:extLst>
              <a:ext uri="{FF2B5EF4-FFF2-40B4-BE49-F238E27FC236}">
                <a16:creationId xmlns:a16="http://schemas.microsoft.com/office/drawing/2014/main" id="{53A5B9BF-6629-F2D6-C06D-75E67330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8BA82C-A83F-43E1-88C2-46CEAE820BB2}" type="slidenum">
              <a:rPr lang="ru-RU" altLang="ru-RU"/>
              <a:pPr eaLnBrk="1" hangingPunct="1"/>
              <a:t>42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8633D26-723B-3B6D-AA4F-F0A5B07FC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Получить случайное трёхзначное число и вывести через запятую его отдельные цифры.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Получено число 123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сотни: 1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десятки: 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единицы: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43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27956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E2D42D5B-3FE8-4385-0EFE-438A2B76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на экран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942019B7-60F0-20A4-BBE9-3773426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8D0B0-9996-48DE-AB2B-31BEF1A631E2}" type="slidenum">
              <a:rPr lang="ru-RU" altLang="ru-RU"/>
              <a:pPr eaLnBrk="1" hangingPunct="1"/>
              <a:t>44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D8918D3-5865-4CF6-CFAB-6DA2616C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CD26C1A-B6DE-6EAE-400A-74EB54C3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332038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05571A-723A-0209-5809-1681E051C5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444625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CEBBD09-928B-2A03-0BCB-30897E7033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8923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08BD9DA-0DF0-6596-6551-0FC183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927100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58CB035-2E94-0066-FFEB-094086AE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741613"/>
            <a:ext cx="4786313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'2+2=?'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3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208779B4-0DC7-20BB-6B1B-F0B8F33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CB054AF3-FE48-43DE-5008-065D247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0E806-BED6-48B1-8320-B184146849A7}" type="slidenum">
              <a:rPr lang="ru-RU" altLang="ru-RU"/>
              <a:pPr eaLnBrk="1" hangingPunct="1"/>
              <a:t>45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A0243B1-C302-4925-ECCF-B0FA2160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598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F2165D4-5CC9-AE1D-B73D-25BCEC5A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895350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019BA83-6CC7-A82B-8AC0-B469DBC0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58273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79D42AE-8332-0A59-9E66-5E815AFA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25107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DC3949F6-91F1-A873-A65F-D2089A95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1782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140638E-2CF5-6B3D-86B3-6F2AEED9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879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31CF13D-42E8-2552-629E-66C90834B6E7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2822575"/>
            <a:ext cx="2205038" cy="663575"/>
            <a:chOff x="433" y="3902"/>
            <a:chExt cx="1389" cy="418"/>
          </a:xfrm>
        </p:grpSpPr>
        <p:sp>
          <p:nvSpPr>
            <p:cNvPr id="23" name="Text Box 56">
              <a:extLst>
                <a:ext uri="{FF2B5EF4-FFF2-40B4-BE49-F238E27FC236}">
                  <a16:creationId xmlns:a16="http://schemas.microsoft.com/office/drawing/2014/main" id="{808EBAE9-70E9-A1B4-FC5B-51D400DA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22546" name="Oval 57">
              <a:extLst>
                <a:ext uri="{FF2B5EF4-FFF2-40B4-BE49-F238E27FC236}">
                  <a16:creationId xmlns:a16="http://schemas.microsoft.com/office/drawing/2014/main" id="{0FE849C6-F2A2-15BF-DB26-C8E53D914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7771E68C-EE6F-14B4-F78C-7821CB452F2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51250"/>
            <a:ext cx="7561263" cy="663575"/>
            <a:chOff x="433" y="3902"/>
            <a:chExt cx="4763" cy="418"/>
          </a:xfrm>
        </p:grpSpPr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76D2E714-C138-C89C-DE43-AA135ECC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22544" name="Oval 57">
              <a:extLst>
                <a:ext uri="{FF2B5EF4-FFF2-40B4-BE49-F238E27FC236}">
                  <a16:creationId xmlns:a16="http://schemas.microsoft.com/office/drawing/2014/main" id="{59D0FE1F-65D5-C166-65B3-3C9C8E32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C08960A1-80DA-48EC-C697-F108093E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13397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B03E714B-8DB6-B47A-0026-55D4AEA7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80072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8F3A2B28-6B27-D24B-87EA-38DAE211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79913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3CAB3D01-6D64-B099-5C70-0997922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3011" name="Номер слайда 2">
            <a:extLst>
              <a:ext uri="{FF2B5EF4-FFF2-40B4-BE49-F238E27FC236}">
                <a16:creationId xmlns:a16="http://schemas.microsoft.com/office/drawing/2014/main" id="{01A79A25-5393-079D-97A1-1E04964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E80F55-0813-4F31-B205-149D8BCBE4FC}" type="slidenum">
              <a:rPr lang="ru-RU" altLang="ru-RU"/>
              <a:pPr eaLnBrk="1" hangingPunct="1"/>
              <a:t>46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0F8F6AD-5E91-F910-DA4E-5DABACA8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35121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4E54D-B314-358A-405C-5644B2F6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859213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98CD9EB-251B-59F7-2BA9-4B44B42D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6335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FB7AE2-0DF3-ECE4-4AA8-8D71EA66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166938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CBD6FB-E412-5132-7EA6-6C02C0EC06CA}"/>
              </a:ext>
            </a:extLst>
          </p:cNvPr>
          <p:cNvSpPr/>
          <p:nvPr/>
        </p:nvSpPr>
        <p:spPr>
          <a:xfrm>
            <a:off x="393700" y="946150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BAB7D93-A300-8686-EE2C-61F12034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76300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8F4037C-EC7A-107A-7E3E-905B24D3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981575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[a, b] (</a:t>
            </a:r>
            <a:r>
              <a:rPr lang="ru-RU" altLang="ru-RU" sz="2600" b="1">
                <a:solidFill>
                  <a:srgbClr val="333399"/>
                </a:solidFill>
              </a:rPr>
              <a:t>вещественные числа</a:t>
            </a:r>
            <a:r>
              <a:rPr lang="en-US" altLang="ru-RU" sz="2600" b="1">
                <a:solidFill>
                  <a:srgbClr val="333399"/>
                </a:solidFill>
              </a:rPr>
              <a:t>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F259001-559D-586E-2D0E-8CCBE210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489575"/>
            <a:ext cx="8108950" cy="83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build="p"/>
      <p:bldP spid="12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155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dirty="0"/>
              <a:t>Найти большее из двух данных чисел.</a:t>
            </a:r>
            <a:endParaRPr lang="ru-RU" altLang="ru-RU" dirty="0"/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47</a:t>
            </a:fld>
            <a:endParaRPr lang="ru-RU" altLang="ru-RU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6210B25-5520-9A5F-B2CC-C7300604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43535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Протокол:</a:t>
            </a:r>
            <a:endParaRPr lang="en-US" altLang="ru-RU" sz="2400" b="1" dirty="0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25+30=55</a:t>
            </a:r>
            <a:endParaRPr lang="en-US" altLang="ru-RU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48353AE-9794-2F8D-74AD-BA2CF05A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23373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9BE5D43-5319-833A-D0C5-0DAB1C2C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59581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3326E8-6D54-D869-08C0-3067FF66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861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10099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3">
            <a:extLst>
              <a:ext uri="{FF2B5EF4-FFF2-40B4-BE49-F238E27FC236}">
                <a16:creationId xmlns:a16="http://schemas.microsoft.com/office/drawing/2014/main" id="{82CDD5D2-B5EA-9846-7F36-9171995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106C4-CCF5-452A-87FB-A7BD54D62055}" type="slidenum">
              <a:rPr lang="ru-RU" altLang="ru-RU"/>
              <a:pPr eaLnBrk="1" hangingPunct="1"/>
              <a:t>48</a:t>
            </a:fld>
            <a:endParaRPr lang="ru-RU" altLang="ru-RU"/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9BF4BDEC-685C-3984-8CB5-4CB3B33FE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1D3FA5ED-54E1-DC68-5BEB-BD685838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74A4D1CF-5C0F-81C2-7680-8D5A9D9B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Ручная прокрутка программы</a:t>
            </a:r>
          </a:p>
        </p:txBody>
      </p:sp>
      <p:sp>
        <p:nvSpPr>
          <p:cNvPr id="480261" name="Text Box 5">
            <a:extLst>
              <a:ext uri="{FF2B5EF4-FFF2-40B4-BE49-F238E27FC236}">
                <a16:creationId xmlns:a16="http://schemas.microsoft.com/office/drawing/2014/main" id="{A216BF26-2D1E-B57B-64CE-9FFF3D2F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23938"/>
            <a:ext cx="4957763" cy="349634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ru-RU" sz="2800" dirty="0">
                <a:latin typeface="Courier New" pitchFamily="49" charset="0"/>
              </a:rPr>
              <a:t>  </a:t>
            </a:r>
            <a:r>
              <a:rPr lang="en-US" sz="2800" dirty="0">
                <a:latin typeface="Courier New" pitchFamily="49" charset="0"/>
              </a:rPr>
              <a:t>a = 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+ 2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(a + 2)*(b – 3)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/ 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a % b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a++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(a + 14) % 7</a:t>
            </a:r>
          </a:p>
        </p:txBody>
      </p:sp>
      <p:sp>
        <p:nvSpPr>
          <p:cNvPr id="57351" name="Text Box 6">
            <a:extLst>
              <a:ext uri="{FF2B5EF4-FFF2-40B4-BE49-F238E27FC236}">
                <a16:creationId xmlns:a16="http://schemas.microsoft.com/office/drawing/2014/main" id="{74670D9C-DF2E-3723-0872-97DD405F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309688"/>
            <a:ext cx="5148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endParaRPr lang="ru-RU" altLang="ru-RU" sz="2800">
              <a:latin typeface="Courier New" panose="02070309020205020404" pitchFamily="49" charset="0"/>
            </a:endParaRPr>
          </a:p>
        </p:txBody>
      </p:sp>
      <p:graphicFrame>
        <p:nvGraphicFramePr>
          <p:cNvPr id="480319" name="Group 63">
            <a:extLst>
              <a:ext uri="{FF2B5EF4-FFF2-40B4-BE49-F238E27FC236}">
                <a16:creationId xmlns:a16="http://schemas.microsoft.com/office/drawing/2014/main" id="{F7BEF832-E3FA-3617-5769-BC8D272FC47C}"/>
              </a:ext>
            </a:extLst>
          </p:cNvPr>
          <p:cNvGraphicFramePr>
            <a:graphicFrameLocks noGrp="1"/>
          </p:cNvGraphicFramePr>
          <p:nvPr/>
        </p:nvGraphicFramePr>
        <p:xfrm>
          <a:off x="5484813" y="1450975"/>
          <a:ext cx="3354387" cy="4424360"/>
        </p:xfrm>
        <a:graphic>
          <a:graphicData uri="http://schemas.openxmlformats.org/drawingml/2006/table">
            <a:tbl>
              <a:tblPr/>
              <a:tblGrid>
                <a:gridCol w="167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0300" name="Rectangle 44">
            <a:extLst>
              <a:ext uri="{FF2B5EF4-FFF2-40B4-BE49-F238E27FC236}">
                <a16:creationId xmlns:a16="http://schemas.microsoft.com/office/drawing/2014/main" id="{5A1BE08C-C4DA-F934-8642-9764944D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447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2600">
                <a:latin typeface="Courier New" panose="02070309020205020404" pitchFamily="49" charset="0"/>
              </a:rPr>
              <a:t>5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2" name="Rectangle 46">
            <a:extLst>
              <a:ext uri="{FF2B5EF4-FFF2-40B4-BE49-F238E27FC236}">
                <a16:creationId xmlns:a16="http://schemas.microsoft.com/office/drawing/2014/main" id="{1CF68B10-AE9C-B9A7-B9C0-B264CFD1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933700"/>
            <a:ext cx="37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7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4" name="Rectangle 48">
            <a:extLst>
              <a:ext uri="{FF2B5EF4-FFF2-40B4-BE49-F238E27FC236}">
                <a16:creationId xmlns:a16="http://schemas.microsoft.com/office/drawing/2014/main" id="{7F8269FB-61BC-7246-CAC9-EE4AF865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424238"/>
            <a:ext cx="577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28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6" name="Rectangle 50">
            <a:extLst>
              <a:ext uri="{FF2B5EF4-FFF2-40B4-BE49-F238E27FC236}">
                <a16:creationId xmlns:a16="http://schemas.microsoft.com/office/drawing/2014/main" id="{C9D4CCD9-9D0C-0146-36A2-7F810CF0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03663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5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8" name="Rectangle 52">
            <a:extLst>
              <a:ext uri="{FF2B5EF4-FFF2-40B4-BE49-F238E27FC236}">
                <a16:creationId xmlns:a16="http://schemas.microsoft.com/office/drawing/2014/main" id="{D7C92D91-2F76-20CD-907E-BAEFA6A8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44259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3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0" name="Rectangle 54">
            <a:extLst>
              <a:ext uri="{FF2B5EF4-FFF2-40B4-BE49-F238E27FC236}">
                <a16:creationId xmlns:a16="http://schemas.microsoft.com/office/drawing/2014/main" id="{EFDA0BFA-64BC-299C-23A1-EF77E867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48831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2600">
                <a:latin typeface="Courier New" panose="02070309020205020404" pitchFamily="49" charset="0"/>
              </a:rPr>
              <a:t>4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2" name="Rectangle 56">
            <a:extLst>
              <a:ext uri="{FF2B5EF4-FFF2-40B4-BE49-F238E27FC236}">
                <a16:creationId xmlns:a16="http://schemas.microsoft.com/office/drawing/2014/main" id="{C9FBD92E-99E7-BD87-A7B2-5FD78061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37210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4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4" name="Rectangle 58">
            <a:extLst>
              <a:ext uri="{FF2B5EF4-FFF2-40B4-BE49-F238E27FC236}">
                <a16:creationId xmlns:a16="http://schemas.microsoft.com/office/drawing/2014/main" id="{99AAF906-FD0F-92AE-6866-0D8B2493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1951038"/>
            <a:ext cx="371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5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endParaRPr lang="ru-RU" altLang="ru-RU" sz="25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80315" name="Rectangle 59">
            <a:extLst>
              <a:ext uri="{FF2B5EF4-FFF2-40B4-BE49-F238E27FC236}">
                <a16:creationId xmlns:a16="http://schemas.microsoft.com/office/drawing/2014/main" id="{A0757689-87E7-5F24-9FF5-85CD9BCC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1962150"/>
            <a:ext cx="371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5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endParaRPr lang="ru-RU" altLang="ru-RU" sz="25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0" grpId="0" autoUpdateAnimBg="0"/>
      <p:bldP spid="480302" grpId="0" autoUpdateAnimBg="0"/>
      <p:bldP spid="480304" grpId="0" autoUpdateAnimBg="0"/>
      <p:bldP spid="480306" grpId="0" autoUpdateAnimBg="0"/>
      <p:bldP spid="480308" grpId="0" autoUpdateAnimBg="0"/>
      <p:bldP spid="480310" grpId="0" autoUpdateAnimBg="0"/>
      <p:bldP spid="480312" grpId="0" autoUpdateAnimBg="0"/>
      <p:bldP spid="480314" grpId="0" autoUpdateAnimBg="0"/>
      <p:bldP spid="4803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Заголовок 14">
            <a:extLst>
              <a:ext uri="{FF2B5EF4-FFF2-40B4-BE49-F238E27FC236}">
                <a16:creationId xmlns:a16="http://schemas.microsoft.com/office/drawing/2014/main" id="{2611C0DD-644D-54F3-5D52-607E2040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Порядок выполнения операций</a:t>
            </a:r>
          </a:p>
        </p:txBody>
      </p:sp>
      <p:sp>
        <p:nvSpPr>
          <p:cNvPr id="1029" name="Номер слайда 3">
            <a:extLst>
              <a:ext uri="{FF2B5EF4-FFF2-40B4-BE49-F238E27FC236}">
                <a16:creationId xmlns:a16="http://schemas.microsoft.com/office/drawing/2014/main" id="{27BA6918-32D0-F6B5-8A55-86E00A6C6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A4C6D-B7CE-431E-AC97-E892CD510FC2}" type="slidenum">
              <a:rPr lang="ru-RU" altLang="ru-RU" b="0"/>
              <a:pPr eaLnBrk="1" hangingPunct="1"/>
              <a:t>49</a:t>
            </a:fld>
            <a:endParaRPr lang="ru-RU" altLang="ru-RU" b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75B615F0-2696-4DEA-5939-EF502FCDB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876300"/>
            <a:ext cx="8807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вычисление выражений в скобках</a:t>
            </a:r>
          </a:p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умножение, деление и </a:t>
            </a:r>
            <a:r>
              <a:rPr lang="ru-RU" sz="3200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800" b="0" dirty="0">
                <a:solidFill>
                  <a:srgbClr val="0000FF"/>
                </a:solidFill>
                <a:latin typeface="+mn-lt"/>
              </a:rPr>
              <a:t>(остаток от деления)</a:t>
            </a:r>
            <a:r>
              <a:rPr lang="ru-RU" sz="2800" b="0" dirty="0">
                <a:latin typeface="Arial" charset="0"/>
              </a:rPr>
              <a:t> слева направо</a:t>
            </a:r>
          </a:p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сложение и вычитание слева направо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39324099-C4DE-E6B5-0906-B75576B2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281363"/>
            <a:ext cx="5795963" cy="5191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442913" lvl="1" indent="-268288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z = </a:t>
            </a:r>
            <a:r>
              <a:rPr lang="ru-RU" sz="2800" dirty="0">
                <a:latin typeface="Courier New" pitchFamily="49" charset="0"/>
              </a:rPr>
              <a:t>(</a:t>
            </a:r>
            <a:r>
              <a:rPr lang="en-US" sz="2800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a+c</a:t>
            </a:r>
            <a:r>
              <a:rPr lang="en-US" sz="2800" dirty="0">
                <a:latin typeface="Courier New" pitchFamily="49" charset="0"/>
              </a:rPr>
              <a:t>)/a*(b-c)/ b;</a:t>
            </a:r>
            <a:endParaRPr lang="ru-RU" sz="2800" dirty="0">
              <a:latin typeface="Courier New" pitchFamily="49" charset="0"/>
            </a:endParaRP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6492EDAC-BBF6-0B45-F615-51EB81C20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4235450"/>
          <a:ext cx="2411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193760" imgH="444240" progId="Equation.3">
                  <p:embed/>
                </p:oleObj>
              </mc:Choice>
              <mc:Fallback>
                <p:oleObj name="Формула" r:id="rId3" imgW="1193760" imgH="44424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6492EDAC-BBF6-0B45-F615-51EB81C20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235450"/>
                        <a:ext cx="241141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7125465C-2A87-ADC9-52EF-CF597DE34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5263" y="3829050"/>
          <a:ext cx="2266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054080" imgH="393480" progId="Equation.3">
                  <p:embed/>
                </p:oleObj>
              </mc:Choice>
              <mc:Fallback>
                <p:oleObj name="Формула" r:id="rId5" imgW="1054080" imgH="393480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7125465C-2A87-ADC9-52EF-CF597DE34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3829050"/>
                        <a:ext cx="22669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>
            <a:extLst>
              <a:ext uri="{FF2B5EF4-FFF2-40B4-BE49-F238E27FC236}">
                <a16:creationId xmlns:a16="http://schemas.microsoft.com/office/drawing/2014/main" id="{E2FA58E8-40F5-DCAD-C594-1D9B44E0C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734050"/>
            <a:ext cx="7705725" cy="503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442913" lvl="1" indent="-268288">
              <a:spcBef>
                <a:spcPct val="15000"/>
              </a:spcBef>
              <a:defRPr/>
            </a:pPr>
            <a:r>
              <a:rPr lang="en-US" sz="2700" dirty="0">
                <a:latin typeface="Courier New" pitchFamily="49" charset="0"/>
              </a:rPr>
              <a:t>x</a:t>
            </a:r>
            <a:r>
              <a:rPr lang="ru-RU" sz="2700" dirty="0">
                <a:latin typeface="Courier New" pitchFamily="49" charset="0"/>
              </a:rPr>
              <a:t> </a:t>
            </a:r>
            <a:r>
              <a:rPr lang="en-US" sz="2700" dirty="0">
                <a:latin typeface="Courier New" pitchFamily="49" charset="0"/>
              </a:rPr>
              <a:t>=</a:t>
            </a:r>
            <a:r>
              <a:rPr lang="ru-RU" sz="2700" dirty="0">
                <a:latin typeface="Courier New" pitchFamily="49" charset="0"/>
              </a:rPr>
              <a:t>(</a:t>
            </a:r>
            <a:r>
              <a:rPr lang="en-US" sz="2700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r>
              <a:rPr lang="en-US" sz="2700" dirty="0">
                <a:latin typeface="Courier New" pitchFamily="49" charset="0"/>
              </a:rPr>
              <a:t>*c*c-d*(</a:t>
            </a:r>
            <a:r>
              <a:rPr lang="en-US" sz="2700" dirty="0" err="1">
                <a:latin typeface="Courier New" pitchFamily="49" charset="0"/>
              </a:rPr>
              <a:t>a+b</a:t>
            </a:r>
            <a:r>
              <a:rPr lang="en-US" sz="2700" dirty="0">
                <a:latin typeface="Courier New" pitchFamily="49" charset="0"/>
              </a:rPr>
              <a:t>))/((</a:t>
            </a:r>
            <a:r>
              <a:rPr lang="en-US" sz="2700" dirty="0" err="1">
                <a:latin typeface="Courier New" pitchFamily="49" charset="0"/>
              </a:rPr>
              <a:t>c+d</a:t>
            </a:r>
            <a:r>
              <a:rPr lang="en-US" sz="2700" dirty="0">
                <a:latin typeface="Courier New" pitchFamily="49" charset="0"/>
              </a:rPr>
              <a:t>)*(d-</a:t>
            </a:r>
            <a:r>
              <a:rPr lang="en-US" sz="2700" dirty="0">
                <a:solidFill>
                  <a:srgbClr val="0095FF"/>
                </a:solidFill>
                <a:latin typeface="Courier New" pitchFamily="49" charset="0"/>
              </a:rPr>
              <a:t>2</a:t>
            </a:r>
            <a:r>
              <a:rPr lang="en-US" sz="2700" dirty="0">
                <a:latin typeface="Courier New" pitchFamily="49" charset="0"/>
              </a:rPr>
              <a:t>*a))</a:t>
            </a:r>
            <a:endParaRPr lang="ru-RU" sz="2700" dirty="0">
              <a:latin typeface="Courier New" pitchFamily="49" charset="0"/>
            </a:endParaRPr>
          </a:p>
        </p:txBody>
      </p:sp>
      <p:sp>
        <p:nvSpPr>
          <p:cNvPr id="26635" name="AutoShape 11">
            <a:extLst>
              <a:ext uri="{FF2B5EF4-FFF2-40B4-BE49-F238E27FC236}">
                <a16:creationId xmlns:a16="http://schemas.microsoft.com/office/drawing/2014/main" id="{58099C67-7EF4-C09A-D6A7-B2879F263A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38588" y="4510088"/>
            <a:ext cx="677862" cy="8239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36" name="AutoShape 12">
            <a:extLst>
              <a:ext uri="{FF2B5EF4-FFF2-40B4-BE49-F238E27FC236}">
                <a16:creationId xmlns:a16="http://schemas.microsoft.com/office/drawing/2014/main" id="{0D0BC324-D5C6-707F-1014-BA0308ADFC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72113" y="3881438"/>
            <a:ext cx="822325" cy="585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CE4FFC3D-F4DA-0435-F3D2-2CD6DF78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2867025"/>
            <a:ext cx="4079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800">
                <a:solidFill>
                  <a:srgbClr val="0000FF"/>
                </a:solidFill>
                <a:latin typeface="Courier New" panose="02070309020205020404" pitchFamily="49" charset="0"/>
              </a:rPr>
              <a:t>  1 2  4 5  3  6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668253DD-B7EF-0AEC-57CA-9173B04C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329238"/>
            <a:ext cx="6688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700">
                <a:solidFill>
                  <a:srgbClr val="0000FF"/>
                </a:solidFill>
                <a:latin typeface="Courier New" panose="02070309020205020404" pitchFamily="49" charset="0"/>
              </a:rPr>
              <a:t>  2 3 5 4  1  10   6  9  8 7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  <p:bldP spid="26631" grpId="0" build="p" animBg="1"/>
      <p:bldP spid="26634" grpId="0" build="allAtOnce" animBg="1"/>
      <p:bldP spid="26635" grpId="0" animBg="1"/>
      <p:bldP spid="26636" grpId="0" animBg="1"/>
      <p:bldP spid="26638" grpId="0"/>
      <p:bldP spid="266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7C66F3-EDF2-B6FA-9519-6A524AB531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5F104E0-7221-C600-BFF0-B312D511C7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8663" y="4359275"/>
            <a:ext cx="768667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Простейшие программы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244" name="Номер слайда 5">
            <a:extLst>
              <a:ext uri="{FF2B5EF4-FFF2-40B4-BE49-F238E27FC236}">
                <a16:creationId xmlns:a16="http://schemas.microsoft.com/office/drawing/2014/main" id="{5793BDA7-AC58-4F9D-E679-EF06532E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CB8550-7712-4EA1-8E43-E1E6606E9536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3">
            <a:extLst>
              <a:ext uri="{FF2B5EF4-FFF2-40B4-BE49-F238E27FC236}">
                <a16:creationId xmlns:a16="http://schemas.microsoft.com/office/drawing/2014/main" id="{B90650BE-0688-5796-FABE-91066B9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DEF0B5-BC6C-4225-A602-8998D3FE27D6}" type="slidenum">
              <a:rPr lang="ru-RU" altLang="ru-RU"/>
              <a:pPr eaLnBrk="1" hangingPunct="1"/>
              <a:t>50</a:t>
            </a:fld>
            <a:endParaRPr lang="ru-RU" altLang="ru-RU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AEC5874A-F04D-2408-219F-C972024B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65A51649-402B-4118-5F12-AC80AD5C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FD81607B-855E-FAA0-D0ED-951DD956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Разветвляющиеся алгоритмы</a:t>
            </a:r>
          </a:p>
        </p:txBody>
      </p:sp>
      <p:sp>
        <p:nvSpPr>
          <p:cNvPr id="560133" name="Text Box 5">
            <a:extLst>
              <a:ext uri="{FF2B5EF4-FFF2-40B4-BE49-F238E27FC236}">
                <a16:creationId xmlns:a16="http://schemas.microsoft.com/office/drawing/2014/main" id="{B7786744-FDD1-0D5C-C890-82FBCFFD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42975"/>
            <a:ext cx="84201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Задача. </a:t>
            </a:r>
            <a:r>
              <a:rPr lang="ru-RU" altLang="ru-RU" sz="2400" b="0"/>
              <a:t>Ввести два целых числа и вывести на экран наибольшее из них.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Идея решения: </a:t>
            </a:r>
            <a:r>
              <a:rPr lang="ru-RU" altLang="ru-RU" sz="2400" b="0"/>
              <a:t>надо вывести на экран первое число, если оно больше второго, или второе, если оно больше первого.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Особенность: </a:t>
            </a:r>
            <a:r>
              <a:rPr lang="ru-RU" altLang="ru-RU" sz="2400" b="0"/>
              <a:t>действия исполнителя зависят от некоторых условий (</a:t>
            </a:r>
            <a:r>
              <a:rPr lang="ru-RU" altLang="ru-RU" sz="2400" i="1"/>
              <a:t>если … иначе …</a:t>
            </a:r>
            <a:r>
              <a:rPr lang="ru-RU" altLang="ru-RU" sz="2400" b="0"/>
              <a:t>).</a:t>
            </a:r>
          </a:p>
        </p:txBody>
      </p:sp>
      <p:sp>
        <p:nvSpPr>
          <p:cNvPr id="560134" name="Text Box 6">
            <a:extLst>
              <a:ext uri="{FF2B5EF4-FFF2-40B4-BE49-F238E27FC236}">
                <a16:creationId xmlns:a16="http://schemas.microsoft.com/office/drawing/2014/main" id="{03008ADB-4219-8F22-EF20-107FA35D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298950"/>
            <a:ext cx="8420100" cy="118745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b="0">
                <a:latin typeface="Arial" charset="0"/>
              </a:rPr>
              <a:t>Алгоритмы, в которых последовательность  шагов зависит от выполнения некоторых условий, называются</a:t>
            </a:r>
            <a:r>
              <a:rPr lang="ru-RU" sz="2400">
                <a:solidFill>
                  <a:srgbClr val="3333FF"/>
                </a:solidFill>
                <a:latin typeface="Arial" charset="0"/>
              </a:rPr>
              <a:t> разветвляющимися.</a:t>
            </a:r>
            <a:endParaRPr lang="ru-RU" sz="24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uild="p"/>
      <p:bldP spid="5601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971550"/>
            <a:ext cx="8375649" cy="3046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"Нахождение большего из двух чисел:"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первое число: 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второе число: 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???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из чисел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,a,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,b,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большее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max)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Найти большее из двух данных чисел</a:t>
            </a:r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51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58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00C834F-C458-42A4-91BF-CC8C4EFFAE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6211922-D6C1-E804-4BEC-FDA225C5D4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Ветвления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7108" name="Номер слайда 5">
            <a:extLst>
              <a:ext uri="{FF2B5EF4-FFF2-40B4-BE49-F238E27FC236}">
                <a16:creationId xmlns:a16="http://schemas.microsoft.com/office/drawing/2014/main" id="{62086E8B-8EF7-E95D-E0E0-9EDBC03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DA9518-658D-4778-84D5-42CDD6994375}" type="slidenum">
              <a:rPr lang="ru-RU" altLang="ru-RU"/>
              <a:pPr eaLnBrk="1" hangingPunct="1"/>
              <a:t>52</a:t>
            </a:fld>
            <a:endParaRPr lang="ru-RU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4">
            <a:extLst>
              <a:ext uri="{FF2B5EF4-FFF2-40B4-BE49-F238E27FC236}">
                <a16:creationId xmlns:a16="http://schemas.microsoft.com/office/drawing/2014/main" id="{CFA03C36-57CE-6FEB-EBD6-4B940845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48131" name="Номер слайда 3">
            <a:extLst>
              <a:ext uri="{FF2B5EF4-FFF2-40B4-BE49-F238E27FC236}">
                <a16:creationId xmlns:a16="http://schemas.microsoft.com/office/drawing/2014/main" id="{27110966-0AD3-1A49-CA01-93B19A71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BC496A-4A99-403E-A46E-252F80577044}" type="slidenum">
              <a:rPr lang="ru-RU" altLang="ru-RU"/>
              <a:pPr eaLnBrk="1" hangingPunct="1"/>
              <a:t>53</a:t>
            </a:fld>
            <a:endParaRPr lang="ru-RU" alt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F2093743-D5F5-EA6A-E5EC-56696B0D3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Задача: </a:t>
            </a:r>
            <a:r>
              <a:rPr lang="ru-RU" altLang="ru-RU" sz="2400" b="1">
                <a:solidFill>
                  <a:srgbClr val="333399"/>
                </a:solidFill>
              </a:rPr>
              <a:t>изменить порядок действий</a:t>
            </a:r>
            <a:r>
              <a:rPr lang="ru-RU" altLang="ru-RU" sz="2400"/>
              <a:t> в зависимости от выполнения некоторого условия.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8ED24016-F72F-D7B0-C088-2890B2DA1B9B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927225"/>
            <a:ext cx="5324475" cy="3594100"/>
            <a:chOff x="471" y="1261"/>
            <a:chExt cx="3354" cy="22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3E79E-28DF-C763-1DCC-9D995503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6B8DD942-331A-87EE-979C-16024D8B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>
                  <a:latin typeface="Courier New" pitchFamily="49" charset="0"/>
                </a:rPr>
                <a:t>a &gt; b?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48148" name="Line 17">
              <a:extLst>
                <a:ext uri="{FF2B5EF4-FFF2-40B4-BE49-F238E27FC236}">
                  <a16:creationId xmlns:a16="http://schemas.microsoft.com/office/drawing/2014/main" id="{1E37CD8B-B505-F140-3000-8AA8F102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32C40DA-685F-0593-86FC-21605150D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98BFF7A5-BB1C-F8C1-1615-CA482BE8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1" name="Freeform 21">
              <a:extLst>
                <a:ext uri="{FF2B5EF4-FFF2-40B4-BE49-F238E27FC236}">
                  <a16:creationId xmlns:a16="http://schemas.microsoft.com/office/drawing/2014/main" id="{6F329BD7-B520-33F8-FFC2-B7E5C8908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2" name="Freeform 22">
              <a:extLst>
                <a:ext uri="{FF2B5EF4-FFF2-40B4-BE49-F238E27FC236}">
                  <a16:creationId xmlns:a16="http://schemas.microsoft.com/office/drawing/2014/main" id="{3B6166A8-E532-3E46-74AD-2AAC900A5F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3" name="Freeform 23">
              <a:extLst>
                <a:ext uri="{FF2B5EF4-FFF2-40B4-BE49-F238E27FC236}">
                  <a16:creationId xmlns:a16="http://schemas.microsoft.com/office/drawing/2014/main" id="{1EADB9F6-86F3-AC4D-0F87-C5B7F6D2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195 w 2409"/>
                <a:gd name="T5" fmla="*/ 343 h 343"/>
                <a:gd name="T6" fmla="*/ 195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4" name="Line 24">
              <a:extLst>
                <a:ext uri="{FF2B5EF4-FFF2-40B4-BE49-F238E27FC236}">
                  <a16:creationId xmlns:a16="http://schemas.microsoft.com/office/drawing/2014/main" id="{18F18068-C50C-F2E3-FF86-42E12045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5" name="Line 25">
              <a:extLst>
                <a:ext uri="{FF2B5EF4-FFF2-40B4-BE49-F238E27FC236}">
                  <a16:creationId xmlns:a16="http://schemas.microsoft.com/office/drawing/2014/main" id="{168D8389-674D-195C-90C2-54D86D83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6" name="Line 26">
              <a:extLst>
                <a:ext uri="{FF2B5EF4-FFF2-40B4-BE49-F238E27FC236}">
                  <a16:creationId xmlns:a16="http://schemas.microsoft.com/office/drawing/2014/main" id="{BC635411-3897-8C0E-4829-66BF86A89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7" name="Oval 27">
              <a:extLst>
                <a:ext uri="{FF2B5EF4-FFF2-40B4-BE49-F238E27FC236}">
                  <a16:creationId xmlns:a16="http://schemas.microsoft.com/office/drawing/2014/main" id="{21DF229B-0C4D-C599-DCA5-21BB4ACC1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8158" name="Text Box 28">
              <a:extLst>
                <a:ext uri="{FF2B5EF4-FFF2-40B4-BE49-F238E27FC236}">
                  <a16:creationId xmlns:a16="http://schemas.microsoft.com/office/drawing/2014/main" id="{2C288702-6E65-6EAA-A84E-F9DA2B19D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48159" name="Text Box 29">
              <a:extLst>
                <a:ext uri="{FF2B5EF4-FFF2-40B4-BE49-F238E27FC236}">
                  <a16:creationId xmlns:a16="http://schemas.microsoft.com/office/drawing/2014/main" id="{CDCB17EE-E6AA-3B35-6FE0-E453E8DEE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26" name="AutoShape 9">
              <a:extLst>
                <a:ext uri="{FF2B5EF4-FFF2-40B4-BE49-F238E27FC236}">
                  <a16:creationId xmlns:a16="http://schemas.microsoft.com/office/drawing/2014/main" id="{87D8C292-23A1-A23A-ED28-FA568DC39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 dirty="0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 dirty="0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Rectangle 31">
            <a:extLst>
              <a:ext uri="{FF2B5EF4-FFF2-40B4-BE49-F238E27FC236}">
                <a16:creationId xmlns:a16="http://schemas.microsoft.com/office/drawing/2014/main" id="{92528D8A-030A-0753-C565-DC5E9AF7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101850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AutoShape 53">
            <a:extLst>
              <a:ext uri="{FF2B5EF4-FFF2-40B4-BE49-F238E27FC236}">
                <a16:creationId xmlns:a16="http://schemas.microsoft.com/office/drawing/2014/main" id="{823C9770-6F74-87FB-19BF-3AF88189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411288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полная форма ветвления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2A715E06-F94D-1701-BB0D-8931F9B2FA58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3141663"/>
            <a:ext cx="2584450" cy="663575"/>
            <a:chOff x="433" y="3902"/>
            <a:chExt cx="1628" cy="418"/>
          </a:xfrm>
        </p:grpSpPr>
        <p:sp>
          <p:nvSpPr>
            <p:cNvPr id="31" name="Text Box 56">
              <a:extLst>
                <a:ext uri="{FF2B5EF4-FFF2-40B4-BE49-F238E27FC236}">
                  <a16:creationId xmlns:a16="http://schemas.microsoft.com/office/drawing/2014/main" id="{35FF89A7-734B-2CC1-82B8-D1E426C5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 </a:t>
              </a:r>
              <a:r>
                <a:rPr lang="en-US" sz="2400" dirty="0">
                  <a:latin typeface="Arial" charset="0"/>
                </a:rPr>
                <a:t>a = b?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48145" name="Oval 57">
              <a:extLst>
                <a:ext uri="{FF2B5EF4-FFF2-40B4-BE49-F238E27FC236}">
                  <a16:creationId xmlns:a16="http://schemas.microsoft.com/office/drawing/2014/main" id="{FC64EF1C-ED92-05AB-2A82-99041F89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BE190B-CFFC-4ABE-A20D-4D378F4A2DA1}"/>
              </a:ext>
            </a:extLst>
          </p:cNvPr>
          <p:cNvSpPr/>
          <p:nvPr/>
        </p:nvSpPr>
        <p:spPr>
          <a:xfrm>
            <a:off x="6296025" y="4267200"/>
            <a:ext cx="2347913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&gt; b: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a   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b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4" name="Группа 35">
            <a:extLst>
              <a:ext uri="{FF2B5EF4-FFF2-40B4-BE49-F238E27FC236}">
                <a16:creationId xmlns:a16="http://schemas.microsoft.com/office/drawing/2014/main" id="{BE2CCCF4-D4A7-E237-C731-34A1462E1F98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4735513"/>
            <a:ext cx="2411413" cy="1566862"/>
            <a:chOff x="4336824" y="4735286"/>
            <a:chExt cx="2412318" cy="1567543"/>
          </a:xfrm>
        </p:grpSpPr>
        <p:sp>
          <p:nvSpPr>
            <p:cNvPr id="48139" name="Полилиния 29">
              <a:extLst>
                <a:ext uri="{FF2B5EF4-FFF2-40B4-BE49-F238E27FC236}">
                  <a16:creationId xmlns:a16="http://schemas.microsoft.com/office/drawing/2014/main" id="{6C9EED82-FD85-CB92-FC15-80A59421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47352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5 w 413657"/>
                <a:gd name="T3" fmla="*/ 0 h 544285"/>
                <a:gd name="T4" fmla="*/ 27663398 w 413657"/>
                <a:gd name="T5" fmla="*/ 3946805 h 544285"/>
                <a:gd name="T6" fmla="*/ 0 w 413657"/>
                <a:gd name="T7" fmla="*/ 3946805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0" name="Полилиния 31">
              <a:extLst>
                <a:ext uri="{FF2B5EF4-FFF2-40B4-BE49-F238E27FC236}">
                  <a16:creationId xmlns:a16="http://schemas.microsoft.com/office/drawing/2014/main" id="{D088D721-269D-86E8-16C2-B912C1A5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57258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5 w 413657"/>
                <a:gd name="T3" fmla="*/ 0 h 544285"/>
                <a:gd name="T4" fmla="*/ 27663398 w 413657"/>
                <a:gd name="T5" fmla="*/ 3946805 h 544285"/>
                <a:gd name="T6" fmla="*/ 0 w 413657"/>
                <a:gd name="T7" fmla="*/ 3946805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48141" name="Группа 34">
              <a:extLst>
                <a:ext uri="{FF2B5EF4-FFF2-40B4-BE49-F238E27FC236}">
                  <a16:creationId xmlns:a16="http://schemas.microsoft.com/office/drawing/2014/main" id="{961F8215-D744-5F70-CD30-4B7EB76BE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824" y="5203370"/>
              <a:ext cx="2006826" cy="848180"/>
              <a:chOff x="4336824" y="5203370"/>
              <a:chExt cx="2006826" cy="848180"/>
            </a:xfrm>
          </p:grpSpPr>
          <p:sp>
            <p:nvSpPr>
              <p:cNvPr id="33" name="AutoShape 53">
                <a:extLst>
                  <a:ext uri="{FF2B5EF4-FFF2-40B4-BE49-F238E27FC236}">
                    <a16:creationId xmlns:a16="http://schemas.microsoft.com/office/drawing/2014/main" id="{5D1DFF85-3118-0830-5090-FA34F413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824" y="5203801"/>
                <a:ext cx="1672265" cy="668628"/>
              </a:xfrm>
              <a:prstGeom prst="wedgeRoundRectCallout">
                <a:avLst>
                  <a:gd name="adj1" fmla="val 74140"/>
                  <a:gd name="adj2" fmla="val -72483"/>
                  <a:gd name="adj3" fmla="val 16667"/>
                </a:avLst>
              </a:pr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>
                  <a:defRPr/>
                </a:pPr>
                <a:r>
                  <a:rPr lang="ru-RU" sz="2400" dirty="0">
                    <a:latin typeface="Arial" charset="0"/>
                  </a:rPr>
                  <a:t>отступы</a:t>
                </a:r>
              </a:p>
            </p:txBody>
          </p:sp>
          <p:sp>
            <p:nvSpPr>
              <p:cNvPr id="34" name="Полилиния 33">
                <a:extLst>
                  <a:ext uri="{FF2B5EF4-FFF2-40B4-BE49-F238E27FC236}">
                    <a16:creationId xmlns:a16="http://schemas.microsoft.com/office/drawing/2014/main" id="{F7A73BE2-A8B6-3750-D38C-86FA4C84A51F}"/>
                  </a:ext>
                </a:extLst>
              </p:cNvPr>
              <p:cNvSpPr/>
              <p:nvPr/>
            </p:nvSpPr>
            <p:spPr bwMode="auto">
              <a:xfrm>
                <a:off x="6007501" y="5626259"/>
                <a:ext cx="336676" cy="425635"/>
              </a:xfrm>
              <a:custGeom>
                <a:avLst/>
                <a:gdLst>
                  <a:gd name="connsiteX0" fmla="*/ 0 w 336550"/>
                  <a:gd name="connsiteY0" fmla="*/ 142875 h 425450"/>
                  <a:gd name="connsiteX1" fmla="*/ 336550 w 336550"/>
                  <a:gd name="connsiteY1" fmla="*/ 425450 h 425450"/>
                  <a:gd name="connsiteX2" fmla="*/ 0 w 336550"/>
                  <a:gd name="connsiteY2" fmla="*/ 0 h 425450"/>
                  <a:gd name="connsiteX3" fmla="*/ 0 w 336550"/>
                  <a:gd name="connsiteY3" fmla="*/ 142875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550" h="425450">
                    <a:moveTo>
                      <a:pt x="0" y="142875"/>
                    </a:moveTo>
                    <a:lnTo>
                      <a:pt x="336550" y="425450"/>
                    </a:lnTo>
                    <a:lnTo>
                      <a:pt x="0" y="0"/>
                    </a:lnTo>
                    <a:cubicBezTo>
                      <a:pt x="1058" y="47625"/>
                      <a:pt x="2117" y="95250"/>
                      <a:pt x="0" y="142875"/>
                    </a:cubicBezTo>
                    <a:close/>
                  </a:path>
                </a:pathLst>
              </a:cu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>
                  <a:defRPr/>
                </a:pPr>
                <a:endParaRPr lang="ru-RU" sz="24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F369BD29-105F-09BB-D007-E6791C5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оператор: неполная форма</a:t>
            </a:r>
          </a:p>
        </p:txBody>
      </p:sp>
      <p:sp>
        <p:nvSpPr>
          <p:cNvPr id="49155" name="Номер слайда 2">
            <a:extLst>
              <a:ext uri="{FF2B5EF4-FFF2-40B4-BE49-F238E27FC236}">
                <a16:creationId xmlns:a16="http://schemas.microsoft.com/office/drawing/2014/main" id="{DC6B3374-0605-7525-0070-340A677E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DCA11C-71D1-4BE4-88DC-E331E3D8FACB}" type="slidenum">
              <a:rPr lang="ru-RU" altLang="ru-RU"/>
              <a:pPr eaLnBrk="1" hangingPunct="1"/>
              <a:t>54</a:t>
            </a:fld>
            <a:endParaRPr lang="ru-RU" altLang="ru-RU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E40E2D59-24E3-498B-DF55-FC8BCD5C09B9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896938"/>
            <a:ext cx="4127500" cy="4500562"/>
            <a:chOff x="471" y="690"/>
            <a:chExt cx="2600" cy="2835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8EB7011-4927-E567-35EA-A32297D6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14C26566-D13B-EAFE-A76D-BE47CF59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b &gt; a?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9165" name="Line 17">
              <a:extLst>
                <a:ext uri="{FF2B5EF4-FFF2-40B4-BE49-F238E27FC236}">
                  <a16:creationId xmlns:a16="http://schemas.microsoft.com/office/drawing/2014/main" id="{E4549CC8-D27F-842C-C22A-C141A7C69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6" name="Line 20">
              <a:extLst>
                <a:ext uri="{FF2B5EF4-FFF2-40B4-BE49-F238E27FC236}">
                  <a16:creationId xmlns:a16="http://schemas.microsoft.com/office/drawing/2014/main" id="{5351F6EE-A653-D68A-B756-FF23E7FEC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7" name="Freeform 21">
              <a:extLst>
                <a:ext uri="{FF2B5EF4-FFF2-40B4-BE49-F238E27FC236}">
                  <a16:creationId xmlns:a16="http://schemas.microsoft.com/office/drawing/2014/main" id="{3612129B-2D3A-8D34-4F1E-9BC4B0537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246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2147483647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8" name="Freeform 22">
              <a:extLst>
                <a:ext uri="{FF2B5EF4-FFF2-40B4-BE49-F238E27FC236}">
                  <a16:creationId xmlns:a16="http://schemas.microsoft.com/office/drawing/2014/main" id="{87F4BA1C-6A10-7CB5-A522-3221DCB8EF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9" name="Freeform 23">
              <a:extLst>
                <a:ext uri="{FF2B5EF4-FFF2-40B4-BE49-F238E27FC236}">
                  <a16:creationId xmlns:a16="http://schemas.microsoft.com/office/drawing/2014/main" id="{5A033FD2-F72E-DB4B-C963-E603AC558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1968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 w 2409"/>
                <a:gd name="T5" fmla="*/ 343 h 343"/>
                <a:gd name="T6" fmla="*/ 2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0" name="Line 24">
              <a:extLst>
                <a:ext uri="{FF2B5EF4-FFF2-40B4-BE49-F238E27FC236}">
                  <a16:creationId xmlns:a16="http://schemas.microsoft.com/office/drawing/2014/main" id="{78246492-5198-C84E-B2B8-3DDDC6A5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1" name="Line 26">
              <a:extLst>
                <a:ext uri="{FF2B5EF4-FFF2-40B4-BE49-F238E27FC236}">
                  <a16:creationId xmlns:a16="http://schemas.microsoft.com/office/drawing/2014/main" id="{48AA46C8-1E50-AB96-AA37-3E1B11103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2" name="Oval 27">
              <a:extLst>
                <a:ext uri="{FF2B5EF4-FFF2-40B4-BE49-F238E27FC236}">
                  <a16:creationId xmlns:a16="http://schemas.microsoft.com/office/drawing/2014/main" id="{DE630EE6-D795-EFAD-CFEB-56F4820B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9173" name="Text Box 28">
              <a:extLst>
                <a:ext uri="{FF2B5EF4-FFF2-40B4-BE49-F238E27FC236}">
                  <a16:creationId xmlns:a16="http://schemas.microsoft.com/office/drawing/2014/main" id="{0EB10EDF-B960-C311-97DB-D2CF52AFC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49174" name="Text Box 29">
              <a:extLst>
                <a:ext uri="{FF2B5EF4-FFF2-40B4-BE49-F238E27FC236}">
                  <a16:creationId xmlns:a16="http://schemas.microsoft.com/office/drawing/2014/main" id="{DBE50AD4-2748-B93F-F16F-8E712C139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0493FE0F-8A11-9E12-2E12-2DBC6CBE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F10D14A3-9E3D-DA9E-F233-FC97CE4B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9177" name="Line 17">
              <a:extLst>
                <a:ext uri="{FF2B5EF4-FFF2-40B4-BE49-F238E27FC236}">
                  <a16:creationId xmlns:a16="http://schemas.microsoft.com/office/drawing/2014/main" id="{0C7B0694-3AD9-B644-40E1-62F604B86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AA1AF653-EF35-6B2F-C5AC-5A97D1F0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1978025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AutoShape 53">
            <a:extLst>
              <a:ext uri="{FF2B5EF4-FFF2-40B4-BE49-F238E27FC236}">
                <a16:creationId xmlns:a16="http://schemas.microsoft.com/office/drawing/2014/main" id="{16689418-A285-F8D8-A8B5-660EDEC4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384550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неполная форма ветвления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80169F-8371-3E0D-DABF-FDE00E0A4C67}"/>
              </a:ext>
            </a:extLst>
          </p:cNvPr>
          <p:cNvSpPr/>
          <p:nvPr/>
        </p:nvSpPr>
        <p:spPr>
          <a:xfrm>
            <a:off x="5643562" y="1058069"/>
            <a:ext cx="2720975" cy="13112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 = a  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</a:rPr>
              <a:t> b &gt; a: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 = b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E56506E-ED8F-CD49-A0ED-8AFDC8A3E7C4}"/>
              </a:ext>
            </a:extLst>
          </p:cNvPr>
          <p:cNvSpPr/>
          <p:nvPr/>
        </p:nvSpPr>
        <p:spPr>
          <a:xfrm>
            <a:off x="831850" y="5911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M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max</a:t>
            </a:r>
            <a:r>
              <a:rPr lang="en-US" sz="2800" b="1" dirty="0">
                <a:latin typeface="Courier New" pitchFamily="49" charset="0"/>
              </a:rPr>
              <a:t>(a, b)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01B7C5-9612-EAFC-6DA1-AA283AA0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359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FFE9F91-3577-8A1F-91EF-F2A4F2EAA34F}"/>
              </a:ext>
            </a:extLst>
          </p:cNvPr>
          <p:cNvSpPr/>
          <p:nvPr/>
        </p:nvSpPr>
        <p:spPr>
          <a:xfrm>
            <a:off x="4172744" y="5872480"/>
            <a:ext cx="46291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340" indent="90170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M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&gt;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en-US" sz="2800" b="1" dirty="0">
                <a:latin typeface="Courier New"/>
                <a:ea typeface="Times New Roman"/>
              </a:rPr>
              <a:t> b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3" grpId="0" animBg="1"/>
      <p:bldP spid="24" grpId="0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Номер слайда 3">
            <a:extLst>
              <a:ext uri="{FF2B5EF4-FFF2-40B4-BE49-F238E27FC236}">
                <a16:creationId xmlns:a16="http://schemas.microsoft.com/office/drawing/2014/main" id="{9534CCFE-B2E8-A4FE-9D2E-3C9CBE6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796224-68FA-45B0-B9BC-BD36EFC3549C}" type="slidenum">
              <a:rPr lang="ru-RU" altLang="ru-RU"/>
              <a:pPr eaLnBrk="1" hangingPunct="1"/>
              <a:t>55</a:t>
            </a:fld>
            <a:endParaRPr lang="ru-RU" altLang="ru-RU"/>
          </a:p>
        </p:txBody>
      </p:sp>
      <p:sp>
        <p:nvSpPr>
          <p:cNvPr id="65539" name="Line 2">
            <a:extLst>
              <a:ext uri="{FF2B5EF4-FFF2-40B4-BE49-F238E27FC236}">
                <a16:creationId xmlns:a16="http://schemas.microsoft.com/office/drawing/2014/main" id="{521AEA3E-83DE-3B27-1819-63BC83FCA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80CA7885-1CD1-4CEA-F23F-51E2638C6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46541505-80F1-502C-618D-3271A3DE1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Условный оператор</a:t>
            </a:r>
          </a:p>
        </p:txBody>
      </p:sp>
      <p:sp>
        <p:nvSpPr>
          <p:cNvPr id="566277" name="Text Box 5">
            <a:extLst>
              <a:ext uri="{FF2B5EF4-FFF2-40B4-BE49-F238E27FC236}">
                <a16:creationId xmlns:a16="http://schemas.microsoft.com/office/drawing/2014/main" id="{1CDDD034-A35D-B7A9-18BE-672AEBC6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884238"/>
            <a:ext cx="8097838" cy="21605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	if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верно</a:t>
            </a:r>
            <a:r>
              <a:rPr lang="en-US" sz="240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else: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  #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неверно</a:t>
            </a:r>
            <a:r>
              <a:rPr lang="en-US" sz="2400" dirty="0">
                <a:latin typeface="Courier New" pitchFamily="49" charset="0"/>
              </a:rPr>
              <a:t>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</a:t>
            </a:r>
          </a:p>
        </p:txBody>
      </p:sp>
      <p:sp>
        <p:nvSpPr>
          <p:cNvPr id="566278" name="Text Box 6">
            <a:extLst>
              <a:ext uri="{FF2B5EF4-FFF2-40B4-BE49-F238E27FC236}">
                <a16:creationId xmlns:a16="http://schemas.microsoft.com/office/drawing/2014/main" id="{52853B09-60D1-2644-04F4-5430DE15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414838"/>
            <a:ext cx="8420100" cy="13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>
                <a:solidFill>
                  <a:srgbClr val="3333FF"/>
                </a:solidFill>
              </a:rPr>
              <a:t>Особенности: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ru-RU" altLang="ru-RU" sz="2400" b="0" dirty="0"/>
              <a:t>вторая часть (</a:t>
            </a:r>
            <a:r>
              <a:rPr lang="en-US" altLang="ru-RU" sz="2800" i="1" dirty="0">
                <a:latin typeface="Courier New" panose="02070309020205020404" pitchFamily="49" charset="0"/>
              </a:rPr>
              <a:t>else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…) может отсутствовать (неполная форма)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/>
      <p:bldP spid="566278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38D8A9E9-32B1-9E59-A362-34F36D85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50179" name="Номер слайда 2">
            <a:extLst>
              <a:ext uri="{FF2B5EF4-FFF2-40B4-BE49-F238E27FC236}">
                <a16:creationId xmlns:a16="http://schemas.microsoft.com/office/drawing/2014/main" id="{8FB605EA-72BB-BBC8-37E6-E63ADB1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06A8FE-F11E-4DC0-9783-2891CE7674AB}" type="slidenum">
              <a:rPr lang="ru-RU" altLang="ru-RU"/>
              <a:pPr eaLnBrk="1" hangingPunct="1"/>
              <a:t>56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DF5B4-FABE-3443-E2A7-F0A249044AEF}"/>
              </a:ext>
            </a:extLst>
          </p:cNvPr>
          <p:cNvSpPr/>
          <p:nvPr/>
        </p:nvSpPr>
        <p:spPr>
          <a:xfrm>
            <a:off x="488950" y="971550"/>
            <a:ext cx="3368675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&lt; b: 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ru-RU" sz="2800" b="1" dirty="0">
                <a:latin typeface="Courier New" pitchFamily="49" charset="0"/>
              </a:rPr>
              <a:t>с</a:t>
            </a:r>
            <a:r>
              <a:rPr lang="en-US" sz="2800" b="1" dirty="0">
                <a:latin typeface="Courier New" pitchFamily="49" charset="0"/>
              </a:rPr>
              <a:t> = a  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</a:rPr>
              <a:t>a = b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b = c 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054E861-CB03-43E3-0342-7077DF3ECA62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998538"/>
            <a:ext cx="2711450" cy="663575"/>
            <a:chOff x="433" y="3902"/>
            <a:chExt cx="1708" cy="418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8FD73AF4-8CA4-9B22-E09A-7043C165E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1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0200" name="Oval 57">
              <a:extLst>
                <a:ext uri="{FF2B5EF4-FFF2-40B4-BE49-F238E27FC236}">
                  <a16:creationId xmlns:a16="http://schemas.microsoft.com/office/drawing/2014/main" id="{CD367DA5-32C4-86F5-ED82-E7392630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CDEEDF7-E450-B179-9737-CDA1FE21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 b="1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9D222E24-2229-FDB7-2194-7EC3CCDA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 b="1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98489DA5-93A1-6AE8-6678-B82073CA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?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9C37FF5F-8821-F3E0-41A5-A9F9E937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charset="0"/>
              </a:rPr>
              <a:t>4</a:t>
            </a:r>
            <a:endParaRPr lang="ru-RU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3E342899-71D5-6DDE-80CF-9EE32169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6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447A7177-6C81-3D1F-4DB2-16B7CB6B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4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84DADFCC-1DF0-FD6A-A6B5-EC56FFCE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1949450"/>
            <a:ext cx="479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DA14DE0B-FB95-581E-DFB7-36B153B5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191611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D34B99CE-36B4-0931-86FA-F23ECB773715}"/>
              </a:ext>
            </a:extLst>
          </p:cNvPr>
          <p:cNvSpPr>
            <a:spLocks noChangeArrowheads="1"/>
          </p:cNvSpPr>
          <p:nvPr/>
        </p:nvSpPr>
        <p:spPr bwMode="auto">
          <a:xfrm rot="7473148" flipH="1">
            <a:off x="6370638" y="3232150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3</a:t>
            </a:r>
          </a:p>
        </p:txBody>
      </p:sp>
      <p:sp>
        <p:nvSpPr>
          <p:cNvPr id="17" name="AutoShape 40">
            <a:extLst>
              <a:ext uri="{FF2B5EF4-FFF2-40B4-BE49-F238E27FC236}">
                <a16:creationId xmlns:a16="http://schemas.microsoft.com/office/drawing/2014/main" id="{64A3AEBF-FBBB-CB26-64C3-0CD72CEA47B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00688" y="2444750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2</a:t>
            </a:r>
          </a:p>
        </p:txBody>
      </p:sp>
      <p:sp>
        <p:nvSpPr>
          <p:cNvPr id="18" name="AutoShape 41">
            <a:extLst>
              <a:ext uri="{FF2B5EF4-FFF2-40B4-BE49-F238E27FC236}">
                <a16:creationId xmlns:a16="http://schemas.microsoft.com/office/drawing/2014/main" id="{028D1204-EAAA-9107-C405-EEF604D89E11}"/>
              </a:ext>
            </a:extLst>
          </p:cNvPr>
          <p:cNvSpPr>
            <a:spLocks noChangeArrowheads="1"/>
          </p:cNvSpPr>
          <p:nvPr/>
        </p:nvSpPr>
        <p:spPr bwMode="auto">
          <a:xfrm rot="13718115" flipH="1">
            <a:off x="4876800" y="3313113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1</a:t>
            </a: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8C0590BB-7B27-5394-1359-F5BF22D5CDA4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3349625"/>
            <a:ext cx="3765550" cy="969963"/>
            <a:chOff x="363" y="3702"/>
            <a:chExt cx="2372" cy="611"/>
          </a:xfrm>
        </p:grpSpPr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3B05BD9C-12B1-0438-430D-791BC24AC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751"/>
              <a:ext cx="2078" cy="56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обойтись </a:t>
              </a:r>
              <a:endParaRPr lang="en-US" sz="2400" dirty="0">
                <a:latin typeface="Arial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без переменной </a:t>
              </a:r>
              <a:r>
                <a:rPr lang="en-US" sz="2800" b="1" dirty="0">
                  <a:latin typeface="Courier New" pitchFamily="49" charset="0"/>
                </a:rPr>
                <a:t>c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0198" name="Oval 44">
              <a:extLst>
                <a:ext uri="{FF2B5EF4-FFF2-40B4-BE49-F238E27FC236}">
                  <a16:creationId xmlns:a16="http://schemas.microsoft.com/office/drawing/2014/main" id="{63562EC6-BBBF-C830-1276-A95EF82B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34">
            <a:extLst>
              <a:ext uri="{FF2B5EF4-FFF2-40B4-BE49-F238E27FC236}">
                <a16:creationId xmlns:a16="http://schemas.microsoft.com/office/drawing/2014/main" id="{8F1A9219-6C79-6FFA-E7BD-989401A7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64026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3B3A389-8300-23F3-6E02-40404C12EA01}"/>
              </a:ext>
            </a:extLst>
          </p:cNvPr>
          <p:cNvSpPr/>
          <p:nvPr/>
        </p:nvSpPr>
        <p:spPr>
          <a:xfrm>
            <a:off x="1073150" y="5149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</a:rPr>
              <a:t>b = b, a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98EAA30-A67B-9FDE-C84A-65AEDA0A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97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>
            <a:extLst>
              <a:ext uri="{FF2B5EF4-FFF2-40B4-BE49-F238E27FC236}">
                <a16:creationId xmlns:a16="http://schemas.microsoft.com/office/drawing/2014/main" id="{955FEE7A-FF73-E10A-6887-904B17B3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Знаки отношений</a:t>
            </a:r>
          </a:p>
        </p:txBody>
      </p:sp>
      <p:sp>
        <p:nvSpPr>
          <p:cNvPr id="51203" name="Номер слайда 2">
            <a:extLst>
              <a:ext uri="{FF2B5EF4-FFF2-40B4-BE49-F238E27FC236}">
                <a16:creationId xmlns:a16="http://schemas.microsoft.com/office/drawing/2014/main" id="{C586DBF6-362C-FDBF-E84C-50B80492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47DD61-E8B8-43B4-ADB8-A0F21E62A044}" type="slidenum">
              <a:rPr lang="ru-RU" altLang="ru-RU"/>
              <a:pPr eaLnBrk="1" hangingPunct="1"/>
              <a:t>57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5B2D63-4001-FF46-9D06-BCA3C8984C2F}"/>
              </a:ext>
            </a:extLst>
          </p:cNvPr>
          <p:cNvSpPr/>
          <p:nvPr/>
        </p:nvSpPr>
        <p:spPr>
          <a:xfrm>
            <a:off x="971550" y="9017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EBD0BA-52AE-FC4A-762C-AFAFCEB095EA}"/>
              </a:ext>
            </a:extLst>
          </p:cNvPr>
          <p:cNvSpPr/>
          <p:nvPr/>
        </p:nvSpPr>
        <p:spPr>
          <a:xfrm>
            <a:off x="1482725" y="9017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0F4D8E-18CC-C3F5-05EF-013F92172CCC}"/>
              </a:ext>
            </a:extLst>
          </p:cNvPr>
          <p:cNvSpPr/>
          <p:nvPr/>
        </p:nvSpPr>
        <p:spPr>
          <a:xfrm>
            <a:off x="1266825" y="16446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E16A95-0370-BF55-BDC2-90C223C5267D}"/>
              </a:ext>
            </a:extLst>
          </p:cNvPr>
          <p:cNvSpPr/>
          <p:nvPr/>
        </p:nvSpPr>
        <p:spPr>
          <a:xfrm>
            <a:off x="1266825" y="23876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7D75C6-18E3-7A9E-3615-FADAD283CEA3}"/>
              </a:ext>
            </a:extLst>
          </p:cNvPr>
          <p:cNvSpPr/>
          <p:nvPr/>
        </p:nvSpPr>
        <p:spPr>
          <a:xfrm>
            <a:off x="1266825" y="313055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C38FB2-E055-E3E2-84CA-1B040BF9819C}"/>
              </a:ext>
            </a:extLst>
          </p:cNvPr>
          <p:cNvSpPr/>
          <p:nvPr/>
        </p:nvSpPr>
        <p:spPr>
          <a:xfrm>
            <a:off x="1266825" y="387350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!=</a:t>
            </a:r>
            <a:endParaRPr lang="ru-RU" dirty="0">
              <a:latin typeface="Arial" charset="0"/>
            </a:endParaRPr>
          </a:p>
        </p:txBody>
      </p:sp>
      <p:sp>
        <p:nvSpPr>
          <p:cNvPr id="51210" name="Прямоугольник 9">
            <a:extLst>
              <a:ext uri="{FF2B5EF4-FFF2-40B4-BE49-F238E27FC236}">
                <a16:creationId xmlns:a16="http://schemas.microsoft.com/office/drawing/2014/main" id="{2832ABBB-8ED2-E5C1-C817-D8409A21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952500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больше, меньше</a:t>
            </a:r>
          </a:p>
        </p:txBody>
      </p:sp>
      <p:sp>
        <p:nvSpPr>
          <p:cNvPr id="51211" name="Прямоугольник 10">
            <a:extLst>
              <a:ext uri="{FF2B5EF4-FFF2-40B4-BE49-F238E27FC236}">
                <a16:creationId xmlns:a16="http://schemas.microsoft.com/office/drawing/2014/main" id="{D4A951DB-BC49-92BC-0DEA-93E342EC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1685925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1212" name="Прямоугольник 11">
            <a:extLst>
              <a:ext uri="{FF2B5EF4-FFF2-40B4-BE49-F238E27FC236}">
                <a16:creationId xmlns:a16="http://schemas.microsoft.com/office/drawing/2014/main" id="{B5617017-1A8C-B7D7-6421-4C054C49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428875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меньше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1213" name="Прямоугольник 12">
            <a:extLst>
              <a:ext uri="{FF2B5EF4-FFF2-40B4-BE49-F238E27FC236}">
                <a16:creationId xmlns:a16="http://schemas.microsoft.com/office/drawing/2014/main" id="{8A4B3FC9-A638-3ADE-84F3-2DAA5D28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171825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равно</a:t>
            </a:r>
          </a:p>
        </p:txBody>
      </p:sp>
      <p:sp>
        <p:nvSpPr>
          <p:cNvPr id="51214" name="Прямоугольник 13">
            <a:extLst>
              <a:ext uri="{FF2B5EF4-FFF2-40B4-BE49-F238E27FC236}">
                <a16:creationId xmlns:a16="http://schemas.microsoft.com/office/drawing/2014/main" id="{C3916DE2-9BCA-3E3A-5023-1FAAF294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933825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не равно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F1F17E12-C7B0-B3CF-A425-1DD612B4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Вложенные условные операторы</a:t>
            </a:r>
          </a:p>
        </p:txBody>
      </p:sp>
      <p:sp>
        <p:nvSpPr>
          <p:cNvPr id="52227" name="Номер слайда 2">
            <a:extLst>
              <a:ext uri="{FF2B5EF4-FFF2-40B4-BE49-F238E27FC236}">
                <a16:creationId xmlns:a16="http://schemas.microsoft.com/office/drawing/2014/main" id="{D9864BDE-D628-19D2-6295-9AB7BC2C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34E70A-66CB-4A43-B649-2EA601C354E5}" type="slidenum">
              <a:rPr lang="ru-RU" altLang="ru-RU"/>
              <a:pPr eaLnBrk="1" hangingPunct="1"/>
              <a:t>58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43FF8E-BE07-1A34-BD78-086D3A90425A}"/>
              </a:ext>
            </a:extLst>
          </p:cNvPr>
          <p:cNvSpPr/>
          <p:nvPr/>
        </p:nvSpPr>
        <p:spPr>
          <a:xfrm>
            <a:off x="485775" y="1733550"/>
            <a:ext cx="6499225" cy="2678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Прямоугольник 4">
            <a:extLst>
              <a:ext uri="{FF2B5EF4-FFF2-40B4-BE49-F238E27FC236}">
                <a16:creationId xmlns:a16="http://schemas.microsoft.com/office/drawing/2014/main" id="{63884346-BC46-E0DE-32D7-C390C123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0350"/>
            <a:ext cx="5765800" cy="15700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Одного возраста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Борис старше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AutoShape 53">
            <a:extLst>
              <a:ext uri="{FF2B5EF4-FFF2-40B4-BE49-F238E27FC236}">
                <a16:creationId xmlns:a16="http://schemas.microsoft.com/office/drawing/2014/main" id="{188134EF-8779-477F-56F6-7FC38AD0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514850"/>
            <a:ext cx="3157537" cy="863600"/>
          </a:xfrm>
          <a:prstGeom prst="wedgeRoundRectCallout">
            <a:avLst>
              <a:gd name="adj1" fmla="val -45583"/>
              <a:gd name="adj2" fmla="val -93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вложенный условный оператор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58951EA-DBAF-5534-1541-E34042C626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8" name="Text Box 56">
              <a:extLst>
                <a:ext uri="{FF2B5EF4-FFF2-40B4-BE49-F238E27FC236}">
                  <a16:creationId xmlns:a16="http://schemas.microsoft.com/office/drawing/2014/main" id="{F0681367-B9A9-DE60-427D-89E54D21D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нужен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2237" name="Oval 57">
              <a:extLst>
                <a:ext uri="{FF2B5EF4-FFF2-40B4-BE49-F238E27FC236}">
                  <a16:creationId xmlns:a16="http://schemas.microsoft.com/office/drawing/2014/main" id="{945B2F72-1BAC-A3C3-42DC-2542381F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2232" name="Прямоугольник 6">
            <a:extLst>
              <a:ext uri="{FF2B5EF4-FFF2-40B4-BE49-F238E27FC236}">
                <a16:creationId xmlns:a16="http://schemas.microsoft.com/office/drawing/2014/main" id="{F72EB562-79C5-885A-86A0-C51B524F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в переменных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400"/>
              <a:t> </a:t>
            </a:r>
            <a:r>
              <a:rPr lang="ru-RU" altLang="ru-RU" sz="2400"/>
              <a:t>и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/>
              <a:t> </a:t>
            </a:r>
            <a:r>
              <a:rPr lang="ru-RU" altLang="ru-RU" sz="2400"/>
              <a:t>записаны</a:t>
            </a:r>
            <a:r>
              <a:rPr lang="en-US" altLang="ru-RU" sz="2400"/>
              <a:t> </a:t>
            </a:r>
            <a:r>
              <a:rPr lang="ru-RU" altLang="ru-RU" sz="2400"/>
              <a:t>возрасты Андрея и Бориса. Кто из них старше?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DE108736-B5A0-6005-CC6D-C923C578236E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1244600"/>
            <a:ext cx="3841750" cy="663575"/>
            <a:chOff x="433" y="3902"/>
            <a:chExt cx="24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A78ECCDD-82DB-F7DC-76C0-E0ACA218D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9388" indent="-179388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Сколько вариантов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2235" name="Oval 57">
              <a:extLst>
                <a:ext uri="{FF2B5EF4-FFF2-40B4-BE49-F238E27FC236}">
                  <a16:creationId xmlns:a16="http://schemas.microsoft.com/office/drawing/2014/main" id="{AD11BB24-5E3A-B4F0-1A2B-F3DE306F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0181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>
            <a:extLst>
              <a:ext uri="{FF2B5EF4-FFF2-40B4-BE49-F238E27FC236}">
                <a16:creationId xmlns:a16="http://schemas.microsoft.com/office/drawing/2014/main" id="{4F49658A-85FC-CF4F-3DE4-8ACF018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3251" name="Номер слайда 2">
            <a:extLst>
              <a:ext uri="{FF2B5EF4-FFF2-40B4-BE49-F238E27FC236}">
                <a16:creationId xmlns:a16="http://schemas.microsoft.com/office/drawing/2014/main" id="{FF0EE505-95C5-A7A5-AC14-0986DD0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4E2AA8-40AE-4AC5-A59B-A6EE8F4B2F23}" type="slidenum">
              <a:rPr lang="ru-RU" altLang="ru-RU"/>
              <a:pPr eaLnBrk="1" hangingPunct="1"/>
              <a:t>59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236F5F-92BA-D2D2-57B8-C12A7170874C}"/>
              </a:ext>
            </a:extLst>
          </p:cNvPr>
          <p:cNvSpPr/>
          <p:nvPr/>
        </p:nvSpPr>
        <p:spPr>
          <a:xfrm>
            <a:off x="485775" y="971550"/>
            <a:ext cx="5343525" cy="23082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Одного возраста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Борис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5E64E0E-A93C-5022-5F7E-754C64C73089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617913"/>
            <a:ext cx="3251200" cy="663575"/>
            <a:chOff x="433" y="3902"/>
            <a:chExt cx="2048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2C07FFFB-BDA5-AD44-F860-BD0E3E07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endPara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255" name="Oval 57">
              <a:extLst>
                <a:ext uri="{FF2B5EF4-FFF2-40B4-BE49-F238E27FC236}">
                  <a16:creationId xmlns:a16="http://schemas.microsoft.com/office/drawing/2014/main" id="{1295343E-E101-039A-210A-5577AADB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>
            <a:extLst>
              <a:ext uri="{FF2B5EF4-FFF2-40B4-BE49-F238E27FC236}">
                <a16:creationId xmlns:a16="http://schemas.microsoft.com/office/drawing/2014/main" id="{9E55F1F7-B25B-A683-245C-4101B3AE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4275" name="Номер слайда 2">
            <a:extLst>
              <a:ext uri="{FF2B5EF4-FFF2-40B4-BE49-F238E27FC236}">
                <a16:creationId xmlns:a16="http://schemas.microsoft.com/office/drawing/2014/main" id="{6319DCCE-E521-A74D-AE39-F1FA64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E5C7AE-BED0-4AFE-828A-75EFC9747F5A}" type="slidenum">
              <a:rPr lang="ru-RU" altLang="ru-RU"/>
              <a:pPr eaLnBrk="1" hangingPunct="1"/>
              <a:t>60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651EA4-EE68-C2CE-DCA9-C89C2F8A69F4}"/>
              </a:ext>
            </a:extLst>
          </p:cNvPr>
          <p:cNvSpPr/>
          <p:nvPr/>
        </p:nvSpPr>
        <p:spPr>
          <a:xfrm>
            <a:off x="485775" y="971550"/>
            <a:ext cx="5343525" cy="34163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  <a:cs typeface="Courier New"/>
              </a:rPr>
              <a:t>cost</a:t>
            </a:r>
            <a:r>
              <a:rPr lang="ru-RU" sz="2400" b="1" dirty="0">
                <a:latin typeface="Courier New"/>
                <a:ea typeface="Times New Roman"/>
                <a:cs typeface="Courier New"/>
              </a:rPr>
              <a:t> =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  <a:cs typeface="Courier New"/>
              </a:rPr>
              <a:t>1500</a:t>
            </a:r>
            <a:r>
              <a:rPr lang="ru-RU" sz="2400" dirty="0">
                <a:solidFill>
                  <a:srgbClr val="00B0F0"/>
                </a:solidFill>
                <a:latin typeface="Calibri"/>
                <a:ea typeface="Times New Roman"/>
                <a:cs typeface="Times New Roman"/>
              </a:rPr>
              <a:t> </a:t>
            </a:r>
            <a:endParaRPr lang="en-US" sz="2400" b="1" dirty="0">
              <a:solidFill>
                <a:srgbClr val="00B0F0"/>
              </a:solidFill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1000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Скидок нет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2%."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5%."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"Скидка 10%.</a:t>
            </a:r>
            <a:r>
              <a:rPr lang="ru-RU" sz="2400" b="1" dirty="0">
                <a:latin typeface="Courier New"/>
                <a:ea typeface="Times New Roman"/>
              </a:rPr>
              <a:t>" )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05A82C8-17EE-C12E-3D63-843D39A55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0C926757-027F-A622-8FC0-135C8807D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выведет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4281" name="Oval 57">
              <a:extLst>
                <a:ext uri="{FF2B5EF4-FFF2-40B4-BE49-F238E27FC236}">
                  <a16:creationId xmlns:a16="http://schemas.microsoft.com/office/drawing/2014/main" id="{9CE5B753-7ECF-7E15-8B6F-51F1B6E9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AutoShape 53">
            <a:extLst>
              <a:ext uri="{FF2B5EF4-FFF2-40B4-BE49-F238E27FC236}">
                <a16:creationId xmlns:a16="http://schemas.microsoft.com/office/drawing/2014/main" id="{F79E5639-7789-2895-97C4-7F3606CE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063750"/>
            <a:ext cx="3509962" cy="844550"/>
          </a:xfrm>
          <a:prstGeom prst="wedgeRoundRectCallout">
            <a:avLst>
              <a:gd name="adj1" fmla="val -93044"/>
              <a:gd name="adj2" fmla="val -213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первое сработавшее условие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415E19-117F-291B-DFA1-F60D81227CBC}"/>
              </a:ext>
            </a:extLst>
          </p:cNvPr>
          <p:cNvSpPr/>
          <p:nvPr/>
        </p:nvSpPr>
        <p:spPr>
          <a:xfrm>
            <a:off x="3760788" y="4762500"/>
            <a:ext cx="2028825" cy="4603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Скидка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2%.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4">
            <a:extLst>
              <a:ext uri="{FF2B5EF4-FFF2-40B4-BE49-F238E27FC236}">
                <a16:creationId xmlns:a16="http://schemas.microsoft.com/office/drawing/2014/main" id="{5E376CC9-FE44-6558-D337-EE985255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 (без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ru-RU" altLang="ru-RU"/>
              <a:t>!)</a:t>
            </a:r>
          </a:p>
        </p:txBody>
      </p:sp>
      <p:sp>
        <p:nvSpPr>
          <p:cNvPr id="55299" name="Номер слайда 3">
            <a:extLst>
              <a:ext uri="{FF2B5EF4-FFF2-40B4-BE49-F238E27FC236}">
                <a16:creationId xmlns:a16="http://schemas.microsoft.com/office/drawing/2014/main" id="{9FAA01F6-DAC9-9089-7500-727A254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D43045-35B5-41C7-B6F5-0BB6A1411C34}" type="slidenum">
              <a:rPr lang="ru-RU" altLang="ru-RU"/>
              <a:pPr eaLnBrk="1" hangingPunct="1"/>
              <a:t>61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596A8E0-E8BE-7573-EC28-B805BE9B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Ввести два целых числа, найти наибольшее и наименьшее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два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Наименьшее число 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652F4B2-FC82-514C-FB98-FCF3395A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525838"/>
            <a:ext cx="8420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Ввести четыре целых числа, найти наибольшее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четыре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1 5 4 3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>
            <a:extLst>
              <a:ext uri="{FF2B5EF4-FFF2-40B4-BE49-F238E27FC236}">
                <a16:creationId xmlns:a16="http://schemas.microsoft.com/office/drawing/2014/main" id="{67E139C7-3CAE-103E-B0E1-8573383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56323" name="Номер слайда 2">
            <a:extLst>
              <a:ext uri="{FF2B5EF4-FFF2-40B4-BE49-F238E27FC236}">
                <a16:creationId xmlns:a16="http://schemas.microsoft.com/office/drawing/2014/main" id="{0C6CD217-8974-E9A9-1157-B7689865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ACD9DB-0831-4720-A602-1F839663D014}" type="slidenum">
              <a:rPr lang="ru-RU" altLang="ru-RU"/>
              <a:pPr eaLnBrk="1" hangingPunct="1"/>
              <a:t>62</a:t>
            </a:fld>
            <a:endParaRPr lang="ru-RU" altLang="ru-RU"/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83908459-C205-3AB9-6E3E-BC862D7B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42975"/>
            <a:ext cx="84201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FF"/>
                </a:solidFill>
              </a:rPr>
              <a:t>'5': </a:t>
            </a:r>
            <a:r>
              <a:rPr lang="ru-RU" altLang="ru-RU" sz="2400" b="1"/>
              <a:t>Ввести пять чисел и найти наибольшее из них.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/>
              <a:t>           </a:t>
            </a:r>
            <a:r>
              <a:rPr lang="ru-RU" altLang="ru-RU" sz="2400" b="1">
                <a:latin typeface="Courier New" panose="02070309020205020404" pitchFamily="49" charset="0"/>
              </a:rPr>
              <a:t>Введите пять чисел: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>
                <a:latin typeface="Courier New" panose="02070309020205020404" pitchFamily="49" charset="0"/>
              </a:rPr>
              <a:t>		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4 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15 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9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  56    4</a:t>
            </a:r>
            <a:endParaRPr lang="ru-RU" altLang="ru-RU" sz="2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>
                <a:latin typeface="Courier New" panose="02070309020205020404" pitchFamily="49" charset="0"/>
              </a:rPr>
              <a:t>		Наибольшее число 5</a:t>
            </a:r>
            <a:r>
              <a:rPr lang="en-US" altLang="ru-RU" sz="2400" b="1">
                <a:latin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4">
            <a:extLst>
              <a:ext uri="{FF2B5EF4-FFF2-40B4-BE49-F238E27FC236}">
                <a16:creationId xmlns:a16="http://schemas.microsoft.com/office/drawing/2014/main" id="{881C50D6-C2D2-44D0-C15D-863B8CB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57347" name="Номер слайда 3">
            <a:extLst>
              <a:ext uri="{FF2B5EF4-FFF2-40B4-BE49-F238E27FC236}">
                <a16:creationId xmlns:a16="http://schemas.microsoft.com/office/drawing/2014/main" id="{6E96115E-9D12-8772-6DBE-61FCC0A1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DDCCC0-5D51-4BBC-975F-7B02840CB67E}" type="slidenum">
              <a:rPr lang="ru-RU" altLang="ru-RU"/>
              <a:pPr eaLnBrk="1" hangingPunct="1"/>
              <a:t>63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4B1FE07-471C-5973-BBD4-5E20A319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6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Ввести последовательно возраст Антона, Бориса и Виктора. Определить, кто из них старше.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Борис старше всех.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Антон и Борис старше Виктора.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>
            <a:extLst>
              <a:ext uri="{FF2B5EF4-FFF2-40B4-BE49-F238E27FC236}">
                <a16:creationId xmlns:a16="http://schemas.microsoft.com/office/drawing/2014/main" id="{A3DF61FE-00F4-D0B1-A409-CDA14A53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58371" name="Номер слайда 2">
            <a:extLst>
              <a:ext uri="{FF2B5EF4-FFF2-40B4-BE49-F238E27FC236}">
                <a16:creationId xmlns:a16="http://schemas.microsoft.com/office/drawing/2014/main" id="{20ECCD5B-08D6-2794-BAD2-8180E4C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A1EDF1-991D-4306-95B0-DEAFA13D3AD8}" type="slidenum">
              <a:rPr lang="ru-RU" altLang="ru-RU"/>
              <a:pPr eaLnBrk="1" hangingPunct="1"/>
              <a:t>64</a:t>
            </a:fld>
            <a:endParaRPr lang="ru-RU" altLang="ru-RU"/>
          </a:p>
        </p:txBody>
      </p:sp>
      <p:sp>
        <p:nvSpPr>
          <p:cNvPr id="58372" name="Прямоугольник 3">
            <a:extLst>
              <a:ext uri="{FF2B5EF4-FFF2-40B4-BE49-F238E27FC236}">
                <a16:creationId xmlns:a16="http://schemas.microsoft.com/office/drawing/2014/main" id="{A16E5C8D-98EC-BC72-087B-B375BF25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2AE93EF6-D388-9077-EACE-5621D8B7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C7E17C-8FFE-8E9C-C083-5918848BB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843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&gt;= </a:t>
            </a:r>
            <a:r>
              <a:rPr lang="en-US" altLang="ru-RU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&lt;= </a:t>
            </a:r>
            <a:r>
              <a:rPr lang="en-US" altLang="ru-RU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6848E9BA-E0C0-19FD-15C2-F625C3E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сложное условие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>
            <a:extLst>
              <a:ext uri="{FF2B5EF4-FFF2-40B4-BE49-F238E27FC236}">
                <a16:creationId xmlns:a16="http://schemas.microsoft.com/office/drawing/2014/main" id="{D722FEED-FAB3-34EA-CB2F-A021DF97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59395" name="Номер слайда 2">
            <a:extLst>
              <a:ext uri="{FF2B5EF4-FFF2-40B4-BE49-F238E27FC236}">
                <a16:creationId xmlns:a16="http://schemas.microsoft.com/office/drawing/2014/main" id="{90ACB695-47E1-7A30-A75A-42A1AA16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665641-6E26-4F3C-90EA-76137498FF81}" type="slidenum">
              <a:rPr lang="ru-RU" altLang="ru-RU"/>
              <a:pPr eaLnBrk="1" hangingPunct="1"/>
              <a:t>65</a:t>
            </a:fld>
            <a:endParaRPr lang="ru-RU" altLang="ru-RU"/>
          </a:p>
        </p:txBody>
      </p:sp>
      <p:sp>
        <p:nvSpPr>
          <p:cNvPr id="59396" name="Прямоугольник 3">
            <a:extLst>
              <a:ext uri="{FF2B5EF4-FFF2-40B4-BE49-F238E27FC236}">
                <a16:creationId xmlns:a16="http://schemas.microsoft.com/office/drawing/2014/main" id="{6843F320-EF5F-69D6-3936-8466E56D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59250B9E-5F4D-3515-B5D1-10037E21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ECC8E8-9CF2-166A-6F1D-21879AB2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335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&lt;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72F69AE9-5B75-7617-4AC6-E81EE240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сложное условие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2188CD-A8B8-95CE-A116-1D211BB039C1}"/>
              </a:ext>
            </a:extLst>
          </p:cNvPr>
          <p:cNvSpPr/>
          <p:nvPr/>
        </p:nvSpPr>
        <p:spPr>
          <a:xfrm>
            <a:off x="758825" y="3838575"/>
            <a:ext cx="67786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sz="2000" dirty="0">
              <a:latin typeface="Arial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2C25EF-44B4-110A-C64D-32E61912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870325"/>
            <a:ext cx="659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rgbClr val="000000"/>
                </a:solidFill>
              </a:rPr>
              <a:t>«ИЛИ»: выполнение </a:t>
            </a:r>
            <a:r>
              <a:rPr lang="ru-RU" altLang="ru-RU" sz="2800" b="1">
                <a:solidFill>
                  <a:srgbClr val="000000"/>
                </a:solidFill>
              </a:rPr>
              <a:t>хотя бы одного</a:t>
            </a:r>
            <a:br>
              <a:rPr lang="ru-RU" altLang="ru-RU" sz="2800">
                <a:solidFill>
                  <a:srgbClr val="000000"/>
                </a:solidFill>
              </a:rPr>
            </a:br>
            <a:r>
              <a:rPr lang="ru-RU" altLang="ru-RU" sz="2800">
                <a:solidFill>
                  <a:srgbClr val="000000"/>
                </a:solidFill>
              </a:rPr>
              <a:t>         из двух условий! </a:t>
            </a:r>
            <a:endParaRPr lang="ru-RU" alt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  <p:bldP spid="15" grpId="0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>
            <a:extLst>
              <a:ext uri="{FF2B5EF4-FFF2-40B4-BE49-F238E27FC236}">
                <a16:creationId xmlns:a16="http://schemas.microsoft.com/office/drawing/2014/main" id="{DF923E3C-621A-24F6-1986-9467A1C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60419" name="Номер слайда 2">
            <a:extLst>
              <a:ext uri="{FF2B5EF4-FFF2-40B4-BE49-F238E27FC236}">
                <a16:creationId xmlns:a16="http://schemas.microsoft.com/office/drawing/2014/main" id="{9145D165-72EF-00E2-B085-24C59B2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2898C-34FA-4F76-8CC8-EDDBBBD72357}" type="slidenum">
              <a:rPr lang="ru-RU" altLang="ru-RU"/>
              <a:pPr eaLnBrk="1" hangingPunct="1"/>
              <a:t>66</a:t>
            </a:fld>
            <a:endParaRPr lang="ru-RU" altLang="ru-RU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2D3896FE-827F-AC32-E015-91CA09C9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9493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(a &lt; b):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7B4358-A36B-6A9A-803C-4B4DDB9F60AA}"/>
              </a:ext>
            </a:extLst>
          </p:cNvPr>
          <p:cNvSpPr/>
          <p:nvPr/>
        </p:nvSpPr>
        <p:spPr>
          <a:xfrm>
            <a:off x="454025" y="1908175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AB16EB-D45C-FA3E-546A-B768668EBB1E}"/>
              </a:ext>
            </a:extLst>
          </p:cNvPr>
          <p:cNvSpPr/>
          <p:nvPr/>
        </p:nvSpPr>
        <p:spPr>
          <a:xfrm>
            <a:off x="387350" y="3876675"/>
            <a:ext cx="60340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2400" dirty="0">
                <a:latin typeface="Arial" charset="0"/>
              </a:rPr>
              <a:t>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sz="2400" dirty="0">
                <a:latin typeface="+mn-lt"/>
                <a:cs typeface="Courier New" pitchFamily="49" charset="0"/>
              </a:rPr>
              <a:t> («НЕ»)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400" dirty="0">
                <a:latin typeface="Arial" charset="0"/>
                <a:cs typeface="Courier New" pitchFamily="49" charset="0"/>
              </a:rPr>
              <a:t> («И»)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400" dirty="0">
                <a:latin typeface="Arial" charset="0"/>
                <a:cs typeface="Courier New" pitchFamily="49" charset="0"/>
              </a:rPr>
              <a:t> («ИЛИ»)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B5222C-F03B-17E3-2F6D-1F0C916D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1927225"/>
            <a:ext cx="640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«НЕ»: если выполняется обратное условие</a:t>
            </a:r>
            <a:endParaRPr lang="ru-RU" alt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975F153-299D-2FC5-7672-266B33238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130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a &gt;= b: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C0DB784-739A-4E8E-9900-C90E66CFF2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039813"/>
            <a:ext cx="2917825" cy="663575"/>
            <a:chOff x="433" y="3902"/>
            <a:chExt cx="1838" cy="418"/>
          </a:xfrm>
        </p:grpSpPr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1AFF34BB-F786-A951-5E04-CDB0158AE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без «НЕ»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0427" name="Oval 57">
              <a:extLst>
                <a:ext uri="{FF2B5EF4-FFF2-40B4-BE49-F238E27FC236}">
                  <a16:creationId xmlns:a16="http://schemas.microsoft.com/office/drawing/2014/main" id="{47D2204C-7754-FED0-5263-4C23D39FE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9" grpId="0" build="p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3">
            <a:extLst>
              <a:ext uri="{FF2B5EF4-FFF2-40B4-BE49-F238E27FC236}">
                <a16:creationId xmlns:a16="http://schemas.microsoft.com/office/drawing/2014/main" id="{94DAC0BB-6337-1CCF-5511-B9B5782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33F07-FF69-431C-AF41-857F3C618FCD}" type="slidenum">
              <a:rPr lang="ru-RU" altLang="ru-RU"/>
              <a:pPr eaLnBrk="1" hangingPunct="1"/>
              <a:t>67</a:t>
            </a:fld>
            <a:endParaRPr lang="ru-RU" altLang="ru-RU"/>
          </a:p>
        </p:txBody>
      </p:sp>
      <p:sp>
        <p:nvSpPr>
          <p:cNvPr id="595970" name="Text Box 2">
            <a:extLst>
              <a:ext uri="{FF2B5EF4-FFF2-40B4-BE49-F238E27FC236}">
                <a16:creationId xmlns:a16="http://schemas.microsoft.com/office/drawing/2014/main" id="{C27B04E7-572A-FDE9-C7EB-4A32AD1C9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987425"/>
            <a:ext cx="8420100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 dirty="0">
                <a:solidFill>
                  <a:srgbClr val="3333FF"/>
                </a:solidFill>
              </a:rPr>
              <a:t>Истинно или ложно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ru-RU" altLang="ru-RU" sz="2000" dirty="0">
                <a:solidFill>
                  <a:srgbClr val="3333FF"/>
                </a:solidFill>
              </a:rPr>
              <a:t>при </a:t>
            </a:r>
            <a:r>
              <a:rPr lang="en-US" altLang="ru-RU" sz="2000" dirty="0" err="1">
                <a:latin typeface="Courier New" panose="02070309020205020404" pitchFamily="49" charset="0"/>
              </a:rPr>
              <a:t>a,b,c</a:t>
            </a:r>
            <a:r>
              <a:rPr lang="en-US" altLang="ru-RU" sz="1600" b="0" dirty="0"/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=</a:t>
            </a:r>
            <a:r>
              <a:rPr lang="en-US" altLang="ru-RU" sz="1600" b="0" dirty="0"/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2,3,4</a:t>
            </a:r>
            <a:endParaRPr lang="ru-RU" altLang="ru-RU" sz="2000" dirty="0">
              <a:solidFill>
                <a:srgbClr val="3333FF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not(a &gt; b)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&lt; b and b &lt; c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not(a &gt;= b) or c == d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&lt; c or b &lt; c and b &lt; a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&gt; b or not(b &lt; c)</a:t>
            </a:r>
            <a:endParaRPr lang="ru-RU" altLang="ru-RU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ru-RU" altLang="ru-RU" sz="2000" dirty="0">
                <a:solidFill>
                  <a:srgbClr val="3333FF"/>
                </a:solidFill>
              </a:rPr>
              <a:t>Для каких значений 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en-US" altLang="ru-RU" sz="2800" dirty="0">
                <a:solidFill>
                  <a:srgbClr val="3333FF"/>
                </a:solidFill>
                <a:latin typeface="Courier New" panose="02070309020205020404" pitchFamily="49" charset="0"/>
              </a:rPr>
              <a:t>x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ru-RU" altLang="ru-RU" sz="2000" dirty="0">
                <a:solidFill>
                  <a:srgbClr val="3333FF"/>
                </a:solidFill>
              </a:rPr>
              <a:t>истинны условия: </a:t>
            </a:r>
            <a:endParaRPr lang="en-US" altLang="ru-RU" sz="2000" dirty="0">
              <a:solidFill>
                <a:srgbClr val="3333FF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and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and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and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and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or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or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or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or x &gt; 10</a:t>
            </a:r>
            <a:endParaRPr lang="ru-RU" altLang="ru-RU" sz="2000" b="0" dirty="0">
              <a:latin typeface="Courier New" panose="02070309020205020404" pitchFamily="49" charset="0"/>
            </a:endParaRPr>
          </a:p>
        </p:txBody>
      </p:sp>
      <p:sp>
        <p:nvSpPr>
          <p:cNvPr id="80900" name="Line 3">
            <a:extLst>
              <a:ext uri="{FF2B5EF4-FFF2-40B4-BE49-F238E27FC236}">
                <a16:creationId xmlns:a16="http://schemas.microsoft.com/office/drawing/2014/main" id="{74FAA1B8-C311-AC15-8112-9F78A9363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F1BF3C48-7346-9604-F4C8-AAF7F2B5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80902" name="Text Box 5">
            <a:extLst>
              <a:ext uri="{FF2B5EF4-FFF2-40B4-BE49-F238E27FC236}">
                <a16:creationId xmlns:a16="http://schemas.microsoft.com/office/drawing/2014/main" id="{F7224DD3-5CDF-6FB2-CED1-03559806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Сложные условия</a:t>
            </a:r>
          </a:p>
        </p:txBody>
      </p:sp>
      <p:sp>
        <p:nvSpPr>
          <p:cNvPr id="595974" name="AutoShape 6">
            <a:extLst>
              <a:ext uri="{FF2B5EF4-FFF2-40B4-BE49-F238E27FC236}">
                <a16:creationId xmlns:a16="http://schemas.microsoft.com/office/drawing/2014/main" id="{9F8F2F05-0D66-7A43-034B-600324CA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1897063"/>
            <a:ext cx="730250" cy="333375"/>
          </a:xfrm>
          <a:prstGeom prst="wedgeRoundRectCallout">
            <a:avLst>
              <a:gd name="adj1" fmla="val -332824"/>
              <a:gd name="adj2" fmla="val 63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5975" name="AutoShape 7">
            <a:extLst>
              <a:ext uri="{FF2B5EF4-FFF2-40B4-BE49-F238E27FC236}">
                <a16:creationId xmlns:a16="http://schemas.microsoft.com/office/drawing/2014/main" id="{A7190C3F-8A82-5AFD-AD2A-E4832E8C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2263775"/>
            <a:ext cx="730250" cy="333375"/>
          </a:xfrm>
          <a:prstGeom prst="wedgeRoundRectCallout">
            <a:avLst>
              <a:gd name="adj1" fmla="val -353477"/>
              <a:gd name="adj2" fmla="val 5095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5976" name="AutoShape 8">
            <a:extLst>
              <a:ext uri="{FF2B5EF4-FFF2-40B4-BE49-F238E27FC236}">
                <a16:creationId xmlns:a16="http://schemas.microsoft.com/office/drawing/2014/main" id="{0C00E05C-DA8D-0056-927B-DF86C8FE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667000"/>
            <a:ext cx="841593" cy="444500"/>
          </a:xfrm>
          <a:prstGeom prst="wedgeRoundRectCallout">
            <a:avLst>
              <a:gd name="adj1" fmla="val -412329"/>
              <a:gd name="adj2" fmla="val 12856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chemeClr val="bg1"/>
                </a:solidFill>
              </a:rPr>
              <a:t>False</a:t>
            </a:r>
            <a:endParaRPr lang="ru-RU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595977" name="Group 9">
            <a:extLst>
              <a:ext uri="{FF2B5EF4-FFF2-40B4-BE49-F238E27FC236}">
                <a16:creationId xmlns:a16="http://schemas.microsoft.com/office/drawing/2014/main" id="{D044E7E8-6E42-EF7E-9C8A-3FAAFEDC6ED7}"/>
              </a:ext>
            </a:extLst>
          </p:cNvPr>
          <p:cNvGraphicFramePr>
            <a:graphicFrameLocks noGrp="1"/>
          </p:cNvGraphicFramePr>
          <p:nvPr/>
        </p:nvGraphicFramePr>
        <p:xfrm>
          <a:off x="4383088" y="3727450"/>
          <a:ext cx="4221162" cy="2821328"/>
        </p:xfrm>
        <a:graphic>
          <a:graphicData uri="http://schemas.openxmlformats.org/drawingml/2006/table">
            <a:tbl>
              <a:tblPr/>
              <a:tblGrid>
                <a:gridCol w="255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6006" name="Text Box 38">
            <a:extLst>
              <a:ext uri="{FF2B5EF4-FFF2-40B4-BE49-F238E27FC236}">
                <a16:creationId xmlns:a16="http://schemas.microsoft.com/office/drawing/2014/main" id="{DFE9D3FF-F337-D870-2272-34F12F90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7115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6)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7" name="Text Box 39">
            <a:extLst>
              <a:ext uri="{FF2B5EF4-FFF2-40B4-BE49-F238E27FC236}">
                <a16:creationId xmlns:a16="http://schemas.microsoft.com/office/drawing/2014/main" id="{49AE2553-EABD-883D-39B5-FE7DC088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06082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8" name="Text Box 40">
            <a:extLst>
              <a:ext uri="{FF2B5EF4-FFF2-40B4-BE49-F238E27FC236}">
                <a16:creationId xmlns:a16="http://schemas.microsoft.com/office/drawing/2014/main" id="{F3B4615B-4797-751E-1BC4-13260576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4100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(6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10)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9" name="Text Box 41">
            <a:extLst>
              <a:ext uri="{FF2B5EF4-FFF2-40B4-BE49-F238E27FC236}">
                <a16:creationId xmlns:a16="http://schemas.microsoft.com/office/drawing/2014/main" id="{8C038E09-CCD6-9214-A6C6-2E4FB1FC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75932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(10,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0" name="Text Box 42">
            <a:extLst>
              <a:ext uri="{FF2B5EF4-FFF2-40B4-BE49-F238E27FC236}">
                <a16:creationId xmlns:a16="http://schemas.microsoft.com/office/drawing/2014/main" id="{F6E3988A-5BBC-7280-3A4C-8D61DED0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1085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10)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1" name="Text Box 43">
            <a:extLst>
              <a:ext uri="{FF2B5EF4-FFF2-40B4-BE49-F238E27FC236}">
                <a16:creationId xmlns:a16="http://schemas.microsoft.com/office/drawing/2014/main" id="{6D052EB9-E052-6763-C4EC-D49E5257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5457825"/>
            <a:ext cx="257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6)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altLang="ru-RU" b="0"/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(10,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2" name="Text Box 44">
            <a:extLst>
              <a:ext uri="{FF2B5EF4-FFF2-40B4-BE49-F238E27FC236}">
                <a16:creationId xmlns:a16="http://schemas.microsoft.com/office/drawing/2014/main" id="{16754505-8FFB-A2AE-3D89-817B299A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8070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3" name="Text Box 45">
            <a:extLst>
              <a:ext uri="{FF2B5EF4-FFF2-40B4-BE49-F238E27FC236}">
                <a16:creationId xmlns:a16="http://schemas.microsoft.com/office/drawing/2014/main" id="{00D12A28-9347-F0F2-2BAB-210DB4C3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6154738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(6,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4" name="Text Box 46">
            <a:extLst>
              <a:ext uri="{FF2B5EF4-FFF2-40B4-BE49-F238E27FC236}">
                <a16:creationId xmlns:a16="http://schemas.microsoft.com/office/drawing/2014/main" id="{3B991288-5DB7-1332-487B-C5FA07AA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3733800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&lt;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6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5" name="Text Box 47">
            <a:extLst>
              <a:ext uri="{FF2B5EF4-FFF2-40B4-BE49-F238E27FC236}">
                <a16:creationId xmlns:a16="http://schemas.microsoft.com/office/drawing/2014/main" id="{1358CFDB-F3F7-F7F5-1811-181B1ED5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4737100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&gt;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10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6" name="Text Box 48">
            <a:extLst>
              <a:ext uri="{FF2B5EF4-FFF2-40B4-BE49-F238E27FC236}">
                <a16:creationId xmlns:a16="http://schemas.microsoft.com/office/drawing/2014/main" id="{94984320-D21E-B48D-DFDD-21F7068D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127625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&lt;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10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7" name="Text Box 49">
            <a:extLst>
              <a:ext uri="{FF2B5EF4-FFF2-40B4-BE49-F238E27FC236}">
                <a16:creationId xmlns:a16="http://schemas.microsoft.com/office/drawing/2014/main" id="{E94BF474-EC84-BC64-1128-88A3ADA3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6130925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&gt;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6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8" name="AutoShape 50">
            <a:extLst>
              <a:ext uri="{FF2B5EF4-FFF2-40B4-BE49-F238E27FC236}">
                <a16:creationId xmlns:a16="http://schemas.microsoft.com/office/drawing/2014/main" id="{6058DC86-E93A-2553-5187-5AE695D6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325563"/>
            <a:ext cx="730250" cy="333375"/>
          </a:xfrm>
          <a:prstGeom prst="wedgeRoundRectCallout">
            <a:avLst>
              <a:gd name="adj1" fmla="val -345870"/>
              <a:gd name="adj2" fmla="val 16190"/>
              <a:gd name="adj3" fmla="val 16667"/>
            </a:avLst>
          </a:prstGeom>
          <a:solidFill>
            <a:srgbClr val="E6E6E6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6019" name="AutoShape 51">
            <a:extLst>
              <a:ext uri="{FF2B5EF4-FFF2-40B4-BE49-F238E27FC236}">
                <a16:creationId xmlns:a16="http://schemas.microsoft.com/office/drawing/2014/main" id="{60187051-7007-3D4A-F149-AD405508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562100"/>
            <a:ext cx="730250" cy="333375"/>
          </a:xfrm>
          <a:prstGeom prst="wedgeRoundRectCallout">
            <a:avLst>
              <a:gd name="adj1" fmla="val -329130"/>
              <a:gd name="adj2" fmla="val 423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9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9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allAtOnce"/>
      <p:bldP spid="595974" grpId="0" animBg="1"/>
      <p:bldP spid="595975" grpId="0" animBg="1"/>
      <p:bldP spid="595976" grpId="0" animBg="1"/>
      <p:bldP spid="596006" grpId="0"/>
      <p:bldP spid="596007" grpId="0"/>
      <p:bldP spid="596008" grpId="0"/>
      <p:bldP spid="596009" grpId="0"/>
      <p:bldP spid="596010" grpId="0"/>
      <p:bldP spid="596011" grpId="0"/>
      <p:bldP spid="596012" grpId="0"/>
      <p:bldP spid="596013" grpId="0"/>
      <p:bldP spid="596014" grpId="0"/>
      <p:bldP spid="596015" grpId="0"/>
      <p:bldP spid="596016" grpId="0"/>
      <p:bldP spid="596017" grpId="0"/>
      <p:bldP spid="596018" grpId="0" animBg="1"/>
      <p:bldP spid="5960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4">
            <a:extLst>
              <a:ext uri="{FF2B5EF4-FFF2-40B4-BE49-F238E27FC236}">
                <a16:creationId xmlns:a16="http://schemas.microsoft.com/office/drawing/2014/main" id="{D6FAE0C5-BAC6-CEF6-D902-ED811875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1443" name="Номер слайда 3">
            <a:extLst>
              <a:ext uri="{FF2B5EF4-FFF2-40B4-BE49-F238E27FC236}">
                <a16:creationId xmlns:a16="http://schemas.microsoft.com/office/drawing/2014/main" id="{81438707-D9C7-C0A8-A657-1A1BE0FC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D51B3-54D4-44A0-BA13-D171AED86125}" type="slidenum">
              <a:rPr lang="ru-RU" altLang="ru-RU"/>
              <a:pPr eaLnBrk="1" hangingPunct="1"/>
              <a:t>68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049F740-F105-BF2D-9006-36B8550D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Напишите программу, которая получает три числа  - рост трёх спортсменов, и выводит сообщение «По росту.», если они стоят по возрастанию роста, или сообщение «Не по росту!», если они стоят не по росту.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 росту.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 по росту!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4">
            <a:extLst>
              <a:ext uri="{FF2B5EF4-FFF2-40B4-BE49-F238E27FC236}">
                <a16:creationId xmlns:a16="http://schemas.microsoft.com/office/drawing/2014/main" id="{1E280AD3-1CFB-C46C-FB12-0E205453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2467" name="Номер слайда 3">
            <a:extLst>
              <a:ext uri="{FF2B5EF4-FFF2-40B4-BE49-F238E27FC236}">
                <a16:creationId xmlns:a16="http://schemas.microsoft.com/office/drawing/2014/main" id="{03E0BE80-6A27-19B6-1FAA-A4C0F4C2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573711-CCC3-4B94-855C-5E0FE72A1D74}" type="slidenum">
              <a:rPr lang="ru-RU" altLang="ru-RU"/>
              <a:pPr eaLnBrk="1" hangingPunct="1"/>
              <a:t>69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0694807-2D94-440D-E8BB-5B5494E2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Напишите программу, которая получает номер месяца и выводит соответствующее ему время года или сообщение об ошибке.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Весна.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Неверный номер месяца.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E2D42D5B-3FE8-4385-0EFE-438A2B76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на экран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942019B7-60F0-20A4-BBE9-3773426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8D0B0-9996-48DE-AB2B-31BEF1A631E2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D8918D3-5865-4CF6-CFAB-6DA2616C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CD26C1A-B6DE-6EAE-400A-74EB54C3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332038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05571A-723A-0209-5809-1681E051C5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444625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CEBBD09-928B-2A03-0BCB-30897E7033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8923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08BD9DA-0DF0-6596-6551-0FC183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927100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58CB035-2E94-0066-FFEB-094086AE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741613"/>
            <a:ext cx="4786313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'2+2=?'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4">
            <a:extLst>
              <a:ext uri="{FF2B5EF4-FFF2-40B4-BE49-F238E27FC236}">
                <a16:creationId xmlns:a16="http://schemas.microsoft.com/office/drawing/2014/main" id="{223B2957-4C48-4C80-1123-1D7CD98F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3491" name="Номер слайда 3">
            <a:extLst>
              <a:ext uri="{FF2B5EF4-FFF2-40B4-BE49-F238E27FC236}">
                <a16:creationId xmlns:a16="http://schemas.microsoft.com/office/drawing/2014/main" id="{E7DE6EA5-A2EA-6BC1-AD11-0BA93DF9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428853-B6A2-426F-A9DA-C8D5602C6902}" type="slidenum">
              <a:rPr lang="ru-RU" altLang="ru-RU"/>
              <a:pPr eaLnBrk="1" hangingPunct="1"/>
              <a:t>70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030FBD4-D3EC-711C-924B-0F88C3365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Напишите программу, которая получает возраст человека (целое число, не превышающее 120) и выводит этот возраст со словом «год», «года» или «лет». Например, «21 год», «22 года», «25 лет».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18 лет.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21 год.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22 года.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D669E73-9A0D-2386-BD8B-3D2F2341BA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5D29876-5C89-7594-B627-C82AF9538D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0" y="4359275"/>
            <a:ext cx="69850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Символьные строки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4516" name="Номер слайда 5">
            <a:extLst>
              <a:ext uri="{FF2B5EF4-FFF2-40B4-BE49-F238E27FC236}">
                <a16:creationId xmlns:a16="http://schemas.microsoft.com/office/drawing/2014/main" id="{845AF17B-464E-5D9F-C6A9-381A701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9B75A7-926D-484C-BE50-66F74A403399}" type="slidenum">
              <a:rPr lang="ru-RU" altLang="ru-RU"/>
              <a:pPr eaLnBrk="1" hangingPunct="1"/>
              <a:t>71</a:t>
            </a:fld>
            <a:endParaRPr lang="ru-RU" alt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>
            <a:extLst>
              <a:ext uri="{FF2B5EF4-FFF2-40B4-BE49-F238E27FC236}">
                <a16:creationId xmlns:a16="http://schemas.microsoft.com/office/drawing/2014/main" id="{B7C79125-DF62-43B9-0375-E19A1FC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5539" name="Номер слайда 2">
            <a:extLst>
              <a:ext uri="{FF2B5EF4-FFF2-40B4-BE49-F238E27FC236}">
                <a16:creationId xmlns:a16="http://schemas.microsoft.com/office/drawing/2014/main" id="{B0F1706F-509F-A8C0-C946-499D6F1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18A0EF-26F1-4C3C-9CAE-C4B2FEC52928}" type="slidenum">
              <a:rPr lang="ru-RU" altLang="ru-RU"/>
              <a:pPr eaLnBrk="1" hangingPunct="1"/>
              <a:t>72</a:t>
            </a:fld>
            <a:endParaRPr lang="ru-RU" alt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3210A0-8CD5-5A6F-5784-B438885D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1688"/>
            <a:ext cx="353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Начальное значение</a:t>
            </a:r>
            <a:r>
              <a:rPr lang="ru-RU" altLang="ru-RU" sz="2400" b="1"/>
              <a:t>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E85114-5E1B-F439-B0D7-3943F144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606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Сложение</a:t>
            </a:r>
            <a:r>
              <a:rPr lang="ru-RU" altLang="ru-RU" sz="2400" b="1"/>
              <a:t>: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F59435D-A907-F96C-D977-56FAD4F3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06513"/>
            <a:ext cx="5180012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Привет!"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D374935B-339A-786A-56CB-DDA48B649A9E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1090613"/>
            <a:ext cx="4403725" cy="1463675"/>
            <a:chOff x="2325" y="3072"/>
            <a:chExt cx="2773" cy="922"/>
          </a:xfrm>
        </p:grpSpPr>
        <p:sp>
          <p:nvSpPr>
            <p:cNvPr id="27" name="Text Box 69">
              <a:extLst>
                <a:ext uri="{FF2B5EF4-FFF2-40B4-BE49-F238E27FC236}">
                  <a16:creationId xmlns:a16="http://schemas.microsoft.com/office/drawing/2014/main" id="{8F8D5970-EE15-10C7-CCC5-F616D060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465" cy="8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</a:t>
              </a:r>
            </a:p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последовательность </a:t>
              </a:r>
            </a:p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символов!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5556" name="Oval 70">
              <a:extLst>
                <a:ext uri="{FF2B5EF4-FFF2-40B4-BE49-F238E27FC236}">
                  <a16:creationId xmlns:a16="http://schemas.microsoft.com/office/drawing/2014/main" id="{FBDE60E3-C28C-25AF-DD32-7C338179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FABC99B-E037-D6C7-4F22-8D2FB15E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04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Вывод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4843A52-F903-F633-3F0C-B2A86DC2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279650"/>
            <a:ext cx="3116262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D267CA5-CD85-D8EB-1D94-14E430FB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2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Умножение</a:t>
            </a:r>
            <a:r>
              <a:rPr lang="ru-RU" altLang="ru-RU" sz="2400" b="1"/>
              <a:t>: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B91FD8E2-4316-BFF2-221B-A829E9D9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353050"/>
            <a:ext cx="39258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АУ"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s5 </a:t>
            </a:r>
            <a:r>
              <a:rPr lang="ru-RU" sz="2800" b="1" dirty="0">
                <a:latin typeface="Courier New"/>
                <a:ea typeface="Times New Roman"/>
              </a:rPr>
              <a:t>= </a:t>
            </a:r>
            <a:r>
              <a:rPr lang="en-US" sz="2800" b="1" dirty="0">
                <a:latin typeface="Courier New"/>
                <a:ea typeface="Times New Roman"/>
              </a:rPr>
              <a:t>s*5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93DD95B-88C9-9E06-FF38-7FC59E87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73738"/>
            <a:ext cx="314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АУАУАУАУАУ</a:t>
            </a:r>
          </a:p>
        </p:txBody>
      </p:sp>
      <p:grpSp>
        <p:nvGrpSpPr>
          <p:cNvPr id="3" name="Group 71">
            <a:extLst>
              <a:ext uri="{FF2B5EF4-FFF2-40B4-BE49-F238E27FC236}">
                <a16:creationId xmlns:a16="http://schemas.microsoft.com/office/drawing/2014/main" id="{21148843-A153-1791-28D3-7B050E38D30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6018213"/>
            <a:ext cx="3316287" cy="663575"/>
            <a:chOff x="2325" y="3072"/>
            <a:chExt cx="2088" cy="418"/>
          </a:xfrm>
        </p:grpSpPr>
        <p:sp>
          <p:nvSpPr>
            <p:cNvPr id="33" name="Text Box 69">
              <a:extLst>
                <a:ext uri="{FF2B5EF4-FFF2-40B4-BE49-F238E27FC236}">
                  <a16:creationId xmlns:a16="http://schemas.microsoft.com/office/drawing/2014/main" id="{75CE5DDB-2C89-0DF9-63F1-446089CEC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178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Что получим?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5554" name="Oval 70">
              <a:extLst>
                <a:ext uri="{FF2B5EF4-FFF2-40B4-BE49-F238E27FC236}">
                  <a16:creationId xmlns:a16="http://schemas.microsoft.com/office/drawing/2014/main" id="{212A36FA-D7B0-E46D-A9BF-FB594A773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5" name="AutoShape 17">
            <a:extLst>
              <a:ext uri="{FF2B5EF4-FFF2-40B4-BE49-F238E27FC236}">
                <a16:creationId xmlns:a16="http://schemas.microsoft.com/office/drawing/2014/main" id="{6580E2B9-E9F2-6C47-3EF3-49257256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5003800"/>
            <a:ext cx="5126037" cy="642938"/>
          </a:xfrm>
          <a:prstGeom prst="wedgeRoundRectCallout">
            <a:avLst>
              <a:gd name="adj1" fmla="val -62013"/>
              <a:gd name="adj2" fmla="val 958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s5 = s + s + s + s + s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FF076FE-1D70-A546-6CBE-D4B30A73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422650"/>
            <a:ext cx="5711825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", "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"!"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7" name="Скругленная прямоугольная выноска 36">
            <a:extLst>
              <a:ext uri="{FF2B5EF4-FFF2-40B4-BE49-F238E27FC236}">
                <a16:creationId xmlns:a16="http://schemas.microsoft.com/office/drawing/2014/main" id="{1226D3B3-5D5C-F4BD-83AA-B2E8652BB786}"/>
              </a:ext>
            </a:extLst>
          </p:cNvPr>
          <p:cNvSpPr/>
          <p:nvPr/>
        </p:nvSpPr>
        <p:spPr>
          <a:xfrm>
            <a:off x="4891088" y="3449638"/>
            <a:ext cx="3465512" cy="544512"/>
          </a:xfrm>
          <a:prstGeom prst="wedgeRoundRectCallout">
            <a:avLst>
              <a:gd name="adj1" fmla="val -47543"/>
              <a:gd name="adj2" fmla="val 11519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"Привет, Вася!" 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 animBg="1"/>
      <p:bldP spid="19" grpId="0"/>
      <p:bldP spid="20" grpId="0" animBg="1"/>
      <p:bldP spid="22" grpId="0"/>
      <p:bldP spid="26" grpId="0" animBg="1"/>
      <p:bldP spid="28" grpId="0"/>
      <p:bldP spid="35" grpId="0" animBg="1"/>
      <p:bldP spid="36" grpId="0" build="p" animBg="1"/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>
            <a:extLst>
              <a:ext uri="{FF2B5EF4-FFF2-40B4-BE49-F238E27FC236}">
                <a16:creationId xmlns:a16="http://schemas.microsoft.com/office/drawing/2014/main" id="{271B4B66-8DB9-55D7-E281-23EB8592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6563" name="Номер слайда 2">
            <a:extLst>
              <a:ext uri="{FF2B5EF4-FFF2-40B4-BE49-F238E27FC236}">
                <a16:creationId xmlns:a16="http://schemas.microsoft.com/office/drawing/2014/main" id="{321BC90B-4119-945A-21A3-9CB5DDC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62DF77-61A7-4D7D-A429-C132091364C3}" type="slidenum">
              <a:rPr lang="ru-RU" altLang="ru-RU"/>
              <a:pPr eaLnBrk="1" hangingPunct="1"/>
              <a:t>73</a:t>
            </a:fld>
            <a:endParaRPr lang="ru-RU" alt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F8996B-3DA5-5AFF-B8A0-3EC4C897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7088"/>
            <a:ext cx="435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Вывод символа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F039DEA-88C4-5E61-A2B0-23BA612C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3693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Длина строки</a:t>
            </a:r>
            <a:r>
              <a:rPr lang="ru-RU" altLang="ru-RU" sz="2400" b="1"/>
              <a:t>: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E4ABF2B-F963-254F-3E94-550798C7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937000"/>
            <a:ext cx="274478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</a:t>
            </a:r>
            <a:r>
              <a:rPr lang="en-US" sz="2800" b="1" dirty="0"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+mn-lt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len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538FCB0-143D-682A-F39F-CAC2007D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31913"/>
            <a:ext cx="310673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609AC08-36FE-C41C-8862-73706E6D3BCC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2071688"/>
          <a:ext cx="5216526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П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err="1">
                          <a:latin typeface="Courier New" pitchFamily="49" charset="0"/>
                          <a:cs typeface="Courier New" pitchFamily="49" charset="0"/>
                        </a:rPr>
                        <a:t>р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и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в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е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s[4]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s[5]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s[6]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29F83715-EB33-A518-EDD0-B8DE5EC3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738313"/>
            <a:ext cx="1349375" cy="776287"/>
          </a:xfrm>
          <a:custGeom>
            <a:avLst/>
            <a:gdLst>
              <a:gd name="T0" fmla="*/ 2147483647 w 723014"/>
              <a:gd name="T1" fmla="*/ 328324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34BF01E3-C39E-36C0-AD38-2A87CE71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1331913"/>
            <a:ext cx="34893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E05DDF5-653F-11DE-F9CE-90634E75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903413"/>
            <a:ext cx="254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s[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id="{607602F3-8E6F-50BF-0C5E-259AB803CF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6200" y="1770063"/>
            <a:ext cx="1744663" cy="744537"/>
          </a:xfrm>
          <a:custGeom>
            <a:avLst/>
            <a:gdLst>
              <a:gd name="T0" fmla="*/ 2147483647 w 723014"/>
              <a:gd name="T1" fmla="*/ 82741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  <p:bldP spid="23" grpId="0" animBg="1"/>
      <p:bldP spid="29" grpId="0" animBg="1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B89530B0-4CF7-F6B1-C2BF-B5F11593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7587" name="Номер слайда 2">
            <a:extLst>
              <a:ext uri="{FF2B5EF4-FFF2-40B4-BE49-F238E27FC236}">
                <a16:creationId xmlns:a16="http://schemas.microsoft.com/office/drawing/2014/main" id="{72587CB3-4456-751E-5B8A-3103D661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836EA3-633E-41B6-926D-7A7900FFCA77}" type="slidenum">
              <a:rPr lang="ru-RU" altLang="ru-RU"/>
              <a:pPr eaLnBrk="1" hangingPunct="1"/>
              <a:t>74</a:t>
            </a:fld>
            <a:endParaRPr lang="ru-RU" altLang="ru-RU"/>
          </a:p>
        </p:txBody>
      </p:sp>
      <p:sp>
        <p:nvSpPr>
          <p:cNvPr id="67588" name="Прямоугольник 6">
            <a:extLst>
              <a:ext uri="{FF2B5EF4-FFF2-40B4-BE49-F238E27FC236}">
                <a16:creationId xmlns:a16="http://schemas.microsoft.com/office/drawing/2014/main" id="{CFBC3F6C-B7AA-9814-B70A-E556A0F0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8675"/>
            <a:ext cx="332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Ввод с клавиатуры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C6001F-6175-1A74-1419-2D04F0F8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274763"/>
            <a:ext cx="6019800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Введите имя: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A309A9-AD93-36CE-E87C-E988BDA8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Изменение строки</a:t>
            </a:r>
            <a:r>
              <a:rPr lang="ru-RU" altLang="ru-RU" sz="2400" b="1"/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96DB63E-CFFA-0768-4D5E-0CBCDAA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359025"/>
            <a:ext cx="221297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Arial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latin typeface="+mn-lt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25208A0F-D9E1-A921-87A2-B32A2BECF5BE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3175000"/>
            <a:ext cx="7072312" cy="663575"/>
            <a:chOff x="2325" y="3072"/>
            <a:chExt cx="4454" cy="418"/>
          </a:xfrm>
        </p:grpSpPr>
        <p:sp>
          <p:nvSpPr>
            <p:cNvPr id="25" name="Text Box 69">
              <a:extLst>
                <a:ext uri="{FF2B5EF4-FFF2-40B4-BE49-F238E27FC236}">
                  <a16:creationId xmlns:a16="http://schemas.microsoft.com/office/drawing/2014/main" id="{99FB3416-8EDE-65AE-4971-0048F37E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4146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неизменяемый объект!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7600" name="Oval 70">
              <a:extLst>
                <a:ext uri="{FF2B5EF4-FFF2-40B4-BE49-F238E27FC236}">
                  <a16:creationId xmlns:a16="http://schemas.microsoft.com/office/drawing/2014/main" id="{2D0CDF3E-7BF8-58D4-EA68-583C24B1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7" name="Плюс 26">
            <a:extLst>
              <a:ext uri="{FF2B5EF4-FFF2-40B4-BE49-F238E27FC236}">
                <a16:creationId xmlns:a16="http://schemas.microsoft.com/office/drawing/2014/main" id="{407D767D-910C-E3E4-9766-3DC2942E0BB9}"/>
              </a:ext>
            </a:extLst>
          </p:cNvPr>
          <p:cNvSpPr/>
          <p:nvPr/>
        </p:nvSpPr>
        <p:spPr bwMode="auto">
          <a:xfrm rot="2700000">
            <a:off x="1423988" y="2200275"/>
            <a:ext cx="819150" cy="819150"/>
          </a:xfrm>
          <a:prstGeom prst="mathPlus">
            <a:avLst>
              <a:gd name="adj1" fmla="val 7936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A20D365-99C9-0C45-56BB-3E5B2819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3838"/>
            <a:ext cx="593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</a:rPr>
              <a:t>... </a:t>
            </a:r>
            <a:r>
              <a:rPr lang="ru-RU" altLang="ru-RU" sz="2400" b="1">
                <a:solidFill>
                  <a:srgbClr val="333399"/>
                </a:solidFill>
              </a:rPr>
              <a:t>но можно составить новую строку</a:t>
            </a:r>
            <a:r>
              <a:rPr lang="ru-RU" altLang="ru-RU" sz="2400" b="1"/>
              <a:t>: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93F0CE-A97F-1E54-95C8-6123937F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538663"/>
            <a:ext cx="303212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s1 = s +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F0750B-F455-D4BF-C60D-F50426D9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523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FF0000"/>
                </a:solidFill>
              </a:rPr>
              <a:t>Изменение строки запрещено!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AA4C481-9201-A7AA-1808-D543660A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243513"/>
            <a:ext cx="5019675" cy="8921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"информатика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C5A199DA-B005-3906-53B7-6733ECF9604E}"/>
              </a:ext>
            </a:extLst>
          </p:cNvPr>
          <p:cNvSpPr/>
          <p:nvPr/>
        </p:nvSpPr>
        <p:spPr bwMode="auto">
          <a:xfrm>
            <a:off x="4857750" y="4724400"/>
            <a:ext cx="3133725" cy="628650"/>
          </a:xfrm>
          <a:prstGeom prst="wedgeRoundRectCallout">
            <a:avLst>
              <a:gd name="adj1" fmla="val -68273"/>
              <a:gd name="adj2" fmla="val 594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 dirty="0">
                <a:latin typeface="Arial" charset="0"/>
              </a:rPr>
              <a:t>составить «кот»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28" grpId="0"/>
      <p:bldP spid="29" grpId="0" animBg="1"/>
      <p:bldP spid="16" grpId="0"/>
      <p:bldP spid="17" grpId="0" build="p" animBg="1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>
            <a:extLst>
              <a:ext uri="{FF2B5EF4-FFF2-40B4-BE49-F238E27FC236}">
                <a16:creationId xmlns:a16="http://schemas.microsoft.com/office/drawing/2014/main" id="{835A6AF6-1DE6-1E3D-F0D4-57D5297C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</a:t>
            </a:r>
          </a:p>
        </p:txBody>
      </p:sp>
      <p:sp>
        <p:nvSpPr>
          <p:cNvPr id="68611" name="Номер слайда 2">
            <a:extLst>
              <a:ext uri="{FF2B5EF4-FFF2-40B4-BE49-F238E27FC236}">
                <a16:creationId xmlns:a16="http://schemas.microsoft.com/office/drawing/2014/main" id="{97F7C284-4E28-4FF5-A9A0-651BFBF1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59BE9A-2823-4AAD-9F03-76207E98A62F}" type="slidenum">
              <a:rPr lang="ru-RU" altLang="ru-RU"/>
              <a:pPr eaLnBrk="1" hangingPunct="1"/>
              <a:t>75</a:t>
            </a:fld>
            <a:endParaRPr lang="ru-RU" alt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AC12D3-AE74-8714-16F0-2F253B0B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969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8A34597-7B6A-8141-845D-B0E7D711F4AC}"/>
              </a:ext>
            </a:extLst>
          </p:cNvPr>
          <p:cNvGraphicFramePr>
            <a:graphicFrameLocks noGrp="1"/>
          </p:cNvGraphicFramePr>
          <p:nvPr/>
        </p:nvGraphicFramePr>
        <p:xfrm>
          <a:off x="1887538" y="2081213"/>
          <a:ext cx="6096000" cy="8286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Овал 35">
            <a:extLst>
              <a:ext uri="{FF2B5EF4-FFF2-40B4-BE49-F238E27FC236}">
                <a16:creationId xmlns:a16="http://schemas.microsoft.com/office/drawing/2014/main" id="{2F3826BF-1652-D9AB-CB68-07CD957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930525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7" name="AutoShape 59">
            <a:extLst>
              <a:ext uri="{FF2B5EF4-FFF2-40B4-BE49-F238E27FC236}">
                <a16:creationId xmlns:a16="http://schemas.microsoft.com/office/drawing/2014/main" id="{9C26E3BB-31EB-55D5-AC17-1A31B636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600325"/>
            <a:ext cx="1409700" cy="439738"/>
          </a:xfrm>
          <a:prstGeom prst="wedgeRoundRectCallout">
            <a:avLst>
              <a:gd name="adj1" fmla="val 60661"/>
              <a:gd name="adj2" fmla="val 502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разрезы</a:t>
            </a:r>
            <a:endParaRPr lang="ru-RU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18820A25-82E9-5667-9460-8AB6DFE7B953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941638"/>
          <a:ext cx="6096000" cy="3714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Овал 40">
            <a:extLst>
              <a:ext uri="{FF2B5EF4-FFF2-40B4-BE49-F238E27FC236}">
                <a16:creationId xmlns:a16="http://schemas.microsoft.com/office/drawing/2014/main" id="{FAA5BF91-F962-FF6B-B4AB-E1B61C7C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2930525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E138D3F7-1E03-BE9B-5DB3-C9BD221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 строк</a:t>
            </a:r>
          </a:p>
        </p:txBody>
      </p:sp>
      <p:sp>
        <p:nvSpPr>
          <p:cNvPr id="69635" name="Номер слайда 2">
            <a:extLst>
              <a:ext uri="{FF2B5EF4-FFF2-40B4-BE49-F238E27FC236}">
                <a16:creationId xmlns:a16="http://schemas.microsoft.com/office/drawing/2014/main" id="{BF015589-A2BE-FCDA-23BF-95507CB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AD4342-85C1-4053-B449-7FE64BE37C0C}" type="slidenum">
              <a:rPr lang="ru-RU" altLang="ru-RU"/>
              <a:pPr eaLnBrk="1" hangingPunct="1"/>
              <a:t>76</a:t>
            </a:fld>
            <a:endParaRPr lang="ru-RU" alt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CB00A0-17FD-9FB9-028F-944F20E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88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108FD662-628A-A5FC-A881-8C8FABE5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2024063"/>
            <a:ext cx="2747963" cy="509587"/>
          </a:xfrm>
          <a:prstGeom prst="wedgeRoundRectCallout">
            <a:avLst>
              <a:gd name="adj1" fmla="val -54077"/>
              <a:gd name="adj2" fmla="val -888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от начала строки</a:t>
            </a:r>
            <a:endParaRPr lang="ru-RU" sz="20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33C9A2C-8190-5203-9C59-5D697CA0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6812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89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AutoShape 59">
            <a:extLst>
              <a:ext uri="{FF2B5EF4-FFF2-40B4-BE49-F238E27FC236}">
                <a16:creationId xmlns:a16="http://schemas.microsoft.com/office/drawing/2014/main" id="{3BB8A574-C7BD-5428-77E2-DECC112E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7465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до конца строки</a:t>
            </a:r>
            <a:endParaRPr lang="ru-RU" sz="20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3D45D02-5AA2-9703-53BF-A0B333EA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392613"/>
            <a:ext cx="73120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en-US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-1</a:t>
            </a:r>
            <a:r>
              <a:rPr lang="ru-RU" sz="2800" b="1" dirty="0">
                <a:latin typeface="Courier New"/>
                <a:ea typeface="Times New Roman"/>
              </a:rPr>
              <a:t>]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"9876543210"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AutoShape 59">
            <a:extLst>
              <a:ext uri="{FF2B5EF4-FFF2-40B4-BE49-F238E27FC236}">
                <a16:creationId xmlns:a16="http://schemas.microsoft.com/office/drawing/2014/main" id="{E692A0B0-D8EA-8A9E-B2C1-A99DC3A4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51181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реверс строки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74035FBA-BF6F-501B-01ED-D0D59128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70659" name="Номер слайда 2">
            <a:extLst>
              <a:ext uri="{FF2B5EF4-FFF2-40B4-BE49-F238E27FC236}">
                <a16:creationId xmlns:a16="http://schemas.microsoft.com/office/drawing/2014/main" id="{5F2C69C6-8248-D1A8-9FC8-754F4FD0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71F212-3FFB-49C7-8DD6-4A067AB99D70}" type="slidenum">
              <a:rPr lang="ru-RU" altLang="ru-RU"/>
              <a:pPr eaLnBrk="1" hangingPunct="1"/>
              <a:t>77</a:t>
            </a:fld>
            <a:endParaRPr lang="ru-RU" alt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622F6-0563-DFD0-6660-A57426F7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8038"/>
            <a:ext cx="794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Срезы с отрицательными индексами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BA763E-AD14-2B4E-5894-124210CF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636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F3488497-EB72-C201-4303-590F9677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2392363"/>
            <a:ext cx="1881187" cy="414337"/>
          </a:xfrm>
          <a:prstGeom prst="wedgeRoundRectCallout">
            <a:avLst>
              <a:gd name="adj1" fmla="val -28315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CC3C6D8-526B-BACA-8A4D-9B50151A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9860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-6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:a16="http://schemas.microsoft.com/office/drawing/2014/main" id="{19BCE399-E5FF-D1B2-8531-E3890090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4071938"/>
            <a:ext cx="1751012" cy="414337"/>
          </a:xfrm>
          <a:prstGeom prst="wedgeRoundRectCallout">
            <a:avLst>
              <a:gd name="adj1" fmla="val -54426"/>
              <a:gd name="adj2" fmla="val -108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8765F125-79FA-A69C-418F-C3119A54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071938"/>
            <a:ext cx="1790700" cy="414337"/>
          </a:xfrm>
          <a:prstGeom prst="wedgeRoundRectCallout">
            <a:avLst>
              <a:gd name="adj1" fmla="val 23646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(s)-6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CD14C969-78CA-F360-4093-3E8DC955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71683" name="Номер слайда 2">
            <a:extLst>
              <a:ext uri="{FF2B5EF4-FFF2-40B4-BE49-F238E27FC236}">
                <a16:creationId xmlns:a16="http://schemas.microsoft.com/office/drawing/2014/main" id="{F3C66357-59D9-DEDE-76C6-2F70C43D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BD2B3D-9112-416B-9778-035E43012E57}" type="slidenum">
              <a:rPr lang="ru-RU" altLang="ru-RU"/>
              <a:pPr eaLnBrk="1" hangingPunct="1"/>
              <a:t>78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061127-C637-190D-5A26-8A1F6E12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81300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Вставка</a:t>
            </a:r>
            <a:r>
              <a:rPr lang="ru-RU" altLang="ru-RU" sz="2400" b="1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D5CB76-6ABE-3B48-40A8-5A361CB1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248025"/>
            <a:ext cx="68072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"ABC"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endParaRPr lang="en-US" sz="2800" b="1" dirty="0">
              <a:latin typeface="Courier New"/>
              <a:ea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071E39-F9CB-CC0C-09BA-98EE40CD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17563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Удаление</a:t>
            </a:r>
            <a:r>
              <a:rPr lang="ru-RU" altLang="ru-RU" sz="2400" b="1"/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CA0CD8B-D962-06DE-B0B5-E8503288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842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9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"0129"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5547C2-25D4-8B5D-E5EA-0FA2CAB9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2244725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"012"</a:t>
            </a:r>
            <a:endParaRPr lang="ru-RU" alt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A03739-11C5-BDC0-3344-27EAC00E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2244725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"9"</a:t>
            </a:r>
            <a:endParaRPr lang="ru-RU" alt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E7637F-5F91-E0DE-D26A-AC9BFDBD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202113"/>
            <a:ext cx="3211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</a:t>
            </a:r>
            <a:r>
              <a:rPr lang="en-US" altLang="ru-RU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</a:t>
            </a:r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  <p:bldP spid="13" grpId="0"/>
      <p:bldP spid="14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F8F4195D-E777-7D21-6C6D-11CD53DB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2707" name="Номер слайда 2">
            <a:extLst>
              <a:ext uri="{FF2B5EF4-FFF2-40B4-BE49-F238E27FC236}">
                <a16:creationId xmlns:a16="http://schemas.microsoft.com/office/drawing/2014/main" id="{E4634DD0-3D45-C8BB-A357-58DE773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F7980-213C-4808-ABE9-B2DBA6EB348C}" type="slidenum">
              <a:rPr lang="ru-RU" altLang="ru-RU"/>
              <a:pPr eaLnBrk="1" hangingPunct="1"/>
              <a:t>79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FB236A0-D26A-5A57-4FB7-D1EFDAF7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пароль (символьную строку),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пароль!», иначе вывести сообщение «ОК».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Слишком короткий пароль!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123456789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AA1E3640-342D-2410-A265-82C58896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13315" name="Номер слайда 2">
            <a:extLst>
              <a:ext uri="{FF2B5EF4-FFF2-40B4-BE49-F238E27FC236}">
                <a16:creationId xmlns:a16="http://schemas.microsoft.com/office/drawing/2014/main" id="{B3D9BC9B-9D3A-E917-DC20-8E0FF4C7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2CA37-75B6-4463-89E0-6F8C91B4DFD0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392481B9-3272-87C4-8CE1-58E8BEAE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«4»: </a:t>
            </a:r>
            <a:r>
              <a:rPr lang="ru-RU" altLang="ru-RU" sz="2400" dirty="0"/>
              <a:t>Вывести на экран текст «лесенкой»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	 Вася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         пошел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              гулять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«5»: </a:t>
            </a:r>
            <a:r>
              <a:rPr lang="ru-RU" altLang="ru-RU" sz="2400" dirty="0"/>
              <a:t>Вывести на экран рисунок из букв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		  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Ж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		  ЖЖЖ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 ЖЖЖЖЖ 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ЖЖЖЖЖЖЖ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 </a:t>
            </a:r>
            <a:r>
              <a:rPr lang="en-US" altLang="ru-RU" sz="2000" b="1" dirty="0">
                <a:latin typeface="Courier New" panose="02070309020205020404" pitchFamily="49" charset="0"/>
              </a:rPr>
              <a:t>HH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HH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2000" b="1" dirty="0">
                <a:latin typeface="Courier New" panose="02070309020205020404" pitchFamily="49" charset="0"/>
              </a:rPr>
              <a:t>       ZZZZZ</a:t>
            </a:r>
            <a:r>
              <a:rPr lang="ru-RU" altLang="ru-RU" sz="2000" b="1" dirty="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>
            <a:extLst>
              <a:ext uri="{FF2B5EF4-FFF2-40B4-BE49-F238E27FC236}">
                <a16:creationId xmlns:a16="http://schemas.microsoft.com/office/drawing/2014/main" id="{9E3C6C6C-7D3F-1559-C3D9-A93C567F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3731" name="Номер слайда 2">
            <a:extLst>
              <a:ext uri="{FF2B5EF4-FFF2-40B4-BE49-F238E27FC236}">
                <a16:creationId xmlns:a16="http://schemas.microsoft.com/office/drawing/2014/main" id="{59D18FCC-60B8-EAE3-FCF5-D53CD16E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46CB83-66C2-4CA5-9F77-4FC411F53207}" type="slidenum">
              <a:rPr lang="ru-RU" altLang="ru-RU"/>
              <a:pPr eaLnBrk="1" hangingPunct="1"/>
              <a:t>80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6847147-9966-BBEB-3AAC-F22E024F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пароль (символьную строку)</a:t>
            </a:r>
            <a:r>
              <a:rPr lang="en-US" sz="2200" dirty="0"/>
              <a:t>.</a:t>
            </a:r>
            <a:r>
              <a:rPr lang="ru-RU" sz="2200" dirty="0"/>
              <a:t>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пароль!». Если пароль начинается с букв «</a:t>
            </a:r>
            <a:r>
              <a:rPr lang="en-US" sz="2200" dirty="0"/>
              <a:t>qwerty</a:t>
            </a:r>
            <a:r>
              <a:rPr lang="ru-RU" sz="2200" dirty="0"/>
              <a:t>» вывести сообщение «Ненадёжный пароль!». Если ошибок не было, вывести сообщение «ОК».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qwerty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Ненадёжный пароль!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asdUTY7sakh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>
            <a:extLst>
              <a:ext uri="{FF2B5EF4-FFF2-40B4-BE49-F238E27FC236}">
                <a16:creationId xmlns:a16="http://schemas.microsoft.com/office/drawing/2014/main" id="{6489055E-0FF7-1134-BE06-CB491FD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4755" name="Номер слайда 2">
            <a:extLst>
              <a:ext uri="{FF2B5EF4-FFF2-40B4-BE49-F238E27FC236}">
                <a16:creationId xmlns:a16="http://schemas.microsoft.com/office/drawing/2014/main" id="{8363A71F-CE61-59C3-36E6-AF64A35B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678129-9B34-4B6B-96FB-2C19F918CFF3}" type="slidenum">
              <a:rPr lang="ru-RU" altLang="ru-RU"/>
              <a:pPr eaLnBrk="1" hangingPunct="1"/>
              <a:t>81</a:t>
            </a:fld>
            <a:endParaRPr lang="ru-RU" altLang="ru-RU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2DDD4C9-370D-2013-A16B-26861A8C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имя файла. Если расширение имени файла –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htm</a:t>
            </a:r>
            <a:r>
              <a:rPr lang="en-US" sz="2200" dirty="0"/>
              <a:t>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200" dirty="0"/>
              <a:t> </a:t>
            </a:r>
            <a:r>
              <a:rPr lang="ru-RU" sz="2200" dirty="0"/>
              <a:t>или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/>
              <a:t>, </a:t>
            </a:r>
            <a:r>
              <a:rPr lang="ru-RU" sz="2200" dirty="0"/>
              <a:t>выдать сообщение «Это </a:t>
            </a:r>
            <a:r>
              <a:rPr lang="ru-RU" sz="2200" dirty="0" err="1"/>
              <a:t>веб-страница</a:t>
            </a:r>
            <a:r>
              <a:rPr lang="ru-RU" sz="2200" dirty="0"/>
              <a:t>!», иначе выдать сообщение «Что-то другое.»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C:\DOC\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Сайт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\index.html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веб-страница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Документы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Приказ.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Что-то другое.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502AFFA-E618-72AE-F46D-66E12CF9B1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C8318DD-4625-1834-A4B7-68DF689629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84200" y="4359275"/>
            <a:ext cx="79756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Циклические алгоритмы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5780" name="Номер слайда 5">
            <a:extLst>
              <a:ext uri="{FF2B5EF4-FFF2-40B4-BE49-F238E27FC236}">
                <a16:creationId xmlns:a16="http://schemas.microsoft.com/office/drawing/2014/main" id="{324E769F-9C40-E71F-A592-ABCF7D14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07426-5B9F-4365-AD77-E8CA803029F0}" type="slidenum">
              <a:rPr lang="ru-RU" altLang="ru-RU"/>
              <a:pPr eaLnBrk="1" hangingPunct="1"/>
              <a:t>82</a:t>
            </a:fld>
            <a:endParaRPr lang="ru-RU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4">
            <a:extLst>
              <a:ext uri="{FF2B5EF4-FFF2-40B4-BE49-F238E27FC236}">
                <a16:creationId xmlns:a16="http://schemas.microsoft.com/office/drawing/2014/main" id="{98B3E3E9-69CC-D2F5-19F3-8F8AFF58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цикл?</a:t>
            </a:r>
          </a:p>
        </p:txBody>
      </p:sp>
      <p:sp>
        <p:nvSpPr>
          <p:cNvPr id="76803" name="Номер слайда 3">
            <a:extLst>
              <a:ext uri="{FF2B5EF4-FFF2-40B4-BE49-F238E27FC236}">
                <a16:creationId xmlns:a16="http://schemas.microsoft.com/office/drawing/2014/main" id="{210A6A79-4079-B11E-5F8B-5002338B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732DA0-E7E4-4A6C-AC8A-49FE8A155DB2}" type="slidenum">
              <a:rPr lang="ru-RU" altLang="ru-RU"/>
              <a:pPr eaLnBrk="1" hangingPunct="1"/>
              <a:t>83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B31555-9CDB-D8EE-3636-A1A8A1CA7519}"/>
              </a:ext>
            </a:extLst>
          </p:cNvPr>
          <p:cNvSpPr/>
          <p:nvPr/>
        </p:nvSpPr>
        <p:spPr>
          <a:xfrm>
            <a:off x="393700" y="836613"/>
            <a:ext cx="8442325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Цикл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– это многократное выполнение одинаковых действий.</a:t>
            </a: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05C5FE74-3340-B008-3B55-29840AAD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785938"/>
            <a:ext cx="84423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>
              <a:spcBef>
                <a:spcPct val="15000"/>
              </a:spcBef>
              <a:defRPr/>
            </a:pPr>
            <a:r>
              <a:rPr lang="ru-RU" sz="2400" b="1" dirty="0">
                <a:solidFill>
                  <a:srgbClr val="333399"/>
                </a:solidFill>
              </a:rPr>
              <a:t>Два вида циклов</a:t>
            </a:r>
            <a:r>
              <a:rPr lang="ru-RU" sz="2400" dirty="0"/>
              <a:t>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известным</a:t>
            </a:r>
            <a:r>
              <a:rPr lang="ru-RU" sz="2400" dirty="0"/>
              <a:t> числом шагов</a:t>
            </a:r>
            <a:r>
              <a:rPr lang="en-US" sz="2400" dirty="0"/>
              <a:t> (</a:t>
            </a:r>
            <a:r>
              <a:rPr lang="ru-RU" sz="2400" dirty="0"/>
              <a:t>сделать 10 раз</a:t>
            </a:r>
            <a:r>
              <a:rPr lang="en-US" sz="2400" dirty="0"/>
              <a:t>)</a:t>
            </a:r>
            <a:endParaRPr lang="ru-RU" sz="2400" dirty="0"/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неизвестным</a:t>
            </a:r>
            <a:r>
              <a:rPr lang="ru-RU" sz="2400" dirty="0"/>
              <a:t> числом шагов (делать, пока не надоест)</a:t>
            </a:r>
          </a:p>
        </p:txBody>
      </p:sp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89D8A9B2-6F78-3EB7-909C-0BF5339D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695700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на экран 10</a:t>
            </a:r>
            <a:r>
              <a:rPr lang="en-US" altLang="ru-RU" sz="2400"/>
              <a:t> </a:t>
            </a:r>
            <a:r>
              <a:rPr lang="ru-RU" altLang="ru-RU" sz="2400"/>
              <a:t>раз слово «Привет».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D655BE2-DDB8-7BB8-556D-F6A16A2ED3AA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4298950"/>
            <a:ext cx="6977063" cy="663575"/>
            <a:chOff x="796" y="2336"/>
            <a:chExt cx="4395" cy="418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7492B7D3-3768-0121-4A54-3B03DFABA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Можно ли решить известными методами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6809" name="Oval 9">
              <a:extLst>
                <a:ext uri="{FF2B5EF4-FFF2-40B4-BE49-F238E27FC236}">
                  <a16:creationId xmlns:a16="http://schemas.microsoft.com/office/drawing/2014/main" id="{EA9AD8A5-5FF5-0F26-AB60-FD531180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>
            <a:extLst>
              <a:ext uri="{FF2B5EF4-FFF2-40B4-BE49-F238E27FC236}">
                <a16:creationId xmlns:a16="http://schemas.microsoft.com/office/drawing/2014/main" id="{82A0B628-E774-18BA-0CC7-4189096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Повторения в программе</a:t>
            </a:r>
          </a:p>
        </p:txBody>
      </p:sp>
      <p:sp>
        <p:nvSpPr>
          <p:cNvPr id="77827" name="Номер слайда 2">
            <a:extLst>
              <a:ext uri="{FF2B5EF4-FFF2-40B4-BE49-F238E27FC236}">
                <a16:creationId xmlns:a16="http://schemas.microsoft.com/office/drawing/2014/main" id="{B883C1DE-9F3B-A9B1-152E-3CA5A3F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51900F-5B55-4EA2-A68D-4BA19D282B8D}" type="slidenum">
              <a:rPr lang="ru-RU" altLang="ru-RU"/>
              <a:pPr eaLnBrk="1" hangingPunct="1"/>
              <a:t>84</a:t>
            </a:fld>
            <a:endParaRPr lang="ru-RU" altLang="ru-RU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73091D0-6DE8-3431-6684-2348C81F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949325"/>
            <a:ext cx="4592637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...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CDE97B4-A306-8F9B-E4EE-BD6C2CEA11D4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3325813"/>
            <a:ext cx="2525712" cy="663575"/>
            <a:chOff x="796" y="2336"/>
            <a:chExt cx="1591" cy="4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74D7404-CA7D-EF4E-6FAF-FFFE6374B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297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Что плохо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7831" name="Oval 9">
              <a:extLst>
                <a:ext uri="{FF2B5EF4-FFF2-40B4-BE49-F238E27FC236}">
                  <a16:creationId xmlns:a16="http://schemas.microsoft.com/office/drawing/2014/main" id="{F2369F3E-97B9-09AA-3823-468BA76C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DFBCEEC2-887B-E9D5-8569-3F2A592A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Блок-схема цикла</a:t>
            </a:r>
          </a:p>
        </p:txBody>
      </p:sp>
      <p:sp>
        <p:nvSpPr>
          <p:cNvPr id="78851" name="Номер слайда 2">
            <a:extLst>
              <a:ext uri="{FF2B5EF4-FFF2-40B4-BE49-F238E27FC236}">
                <a16:creationId xmlns:a16="http://schemas.microsoft.com/office/drawing/2014/main" id="{92872AEB-9822-2034-47FE-C31ECBC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50A435-DA43-4D43-9DAD-375F7E2E8B62}" type="slidenum">
              <a:rPr lang="ru-RU" altLang="ru-RU"/>
              <a:pPr eaLnBrk="1" hangingPunct="1"/>
              <a:t>85</a:t>
            </a:fld>
            <a:endParaRPr lang="ru-RU" altLang="ru-RU"/>
          </a:p>
        </p:txBody>
      </p:sp>
      <p:sp>
        <p:nvSpPr>
          <p:cNvPr id="78852" name="Блок-схема: процесс 3">
            <a:extLst>
              <a:ext uri="{FF2B5EF4-FFF2-40B4-BE49-F238E27FC236}">
                <a16:creationId xmlns:a16="http://schemas.microsoft.com/office/drawing/2014/main" id="{1F839314-032C-2B75-A735-120205E1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3325813"/>
            <a:ext cx="3895725" cy="896937"/>
          </a:xfrm>
          <a:prstGeom prst="flowChartProcess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Блок-схема: знак завершения 17">
            <a:extLst>
              <a:ext uri="{FF2B5EF4-FFF2-40B4-BE49-F238E27FC236}">
                <a16:creationId xmlns:a16="http://schemas.microsoft.com/office/drawing/2014/main" id="{B772A44E-CDAE-69A9-3244-EE45F5D5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250950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>
              <a:defRPr/>
            </a:pPr>
            <a:r>
              <a:rPr lang="ru-RU">
                <a:latin typeface="Arial" charset="0"/>
              </a:rPr>
              <a:t>начало</a:t>
            </a:r>
          </a:p>
        </p:txBody>
      </p:sp>
      <p:sp>
        <p:nvSpPr>
          <p:cNvPr id="6" name="Блок-схема: знак завершения 18">
            <a:extLst>
              <a:ext uri="{FF2B5EF4-FFF2-40B4-BE49-F238E27FC236}">
                <a16:creationId xmlns:a16="http://schemas.microsoft.com/office/drawing/2014/main" id="{8AD5D08C-0189-76E8-9CB7-FEF35603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2366963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>
              <a:defRPr/>
            </a:pPr>
            <a:r>
              <a:rPr lang="ru-RU">
                <a:latin typeface="Arial" charset="0"/>
              </a:rPr>
              <a:t>конец</a:t>
            </a:r>
          </a:p>
        </p:txBody>
      </p:sp>
      <p:cxnSp>
        <p:nvCxnSpPr>
          <p:cNvPr id="78855" name="Прямая со стрелкой 28">
            <a:extLst>
              <a:ext uri="{FF2B5EF4-FFF2-40B4-BE49-F238E27FC236}">
                <a16:creationId xmlns:a16="http://schemas.microsoft.com/office/drawing/2014/main" id="{976928A4-D0EE-9622-5584-CD3F4DF28B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2888457" y="2653506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Прямая со стрелкой 31">
            <a:extLst>
              <a:ext uri="{FF2B5EF4-FFF2-40B4-BE49-F238E27FC236}">
                <a16:creationId xmlns:a16="http://schemas.microsoft.com/office/drawing/2014/main" id="{8C41F633-FE58-E34A-1658-676C2CDDBB41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5400000">
            <a:off x="4021931" y="1875632"/>
            <a:ext cx="468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Прямая со стрелкой 52">
            <a:extLst>
              <a:ext uri="{FF2B5EF4-FFF2-40B4-BE49-F238E27FC236}">
                <a16:creationId xmlns:a16="http://schemas.microsoft.com/office/drawing/2014/main" id="{2956D4DF-3386-0E47-3D40-247FBB3DCC25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>
            <a:off x="5532438" y="2562225"/>
            <a:ext cx="9032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Прямая со стрелкой 53">
            <a:extLst>
              <a:ext uri="{FF2B5EF4-FFF2-40B4-BE49-F238E27FC236}">
                <a16:creationId xmlns:a16="http://schemas.microsoft.com/office/drawing/2014/main" id="{55E2E44F-CB23-DEBA-754B-01FC2A7D6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1138" y="3248025"/>
            <a:ext cx="4683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9" name="Блок-схема: процесс 63">
            <a:extLst>
              <a:ext uri="{FF2B5EF4-FFF2-40B4-BE49-F238E27FC236}">
                <a16:creationId xmlns:a16="http://schemas.microsoft.com/office/drawing/2014/main" id="{A0DDE4F8-ABDF-C0FA-729D-AEA7768E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160588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да</a:t>
            </a:r>
          </a:p>
        </p:txBody>
      </p:sp>
      <p:sp>
        <p:nvSpPr>
          <p:cNvPr id="78860" name="Блок-схема: процесс 64">
            <a:extLst>
              <a:ext uri="{FF2B5EF4-FFF2-40B4-BE49-F238E27FC236}">
                <a16:creationId xmlns:a16="http://schemas.microsoft.com/office/drawing/2014/main" id="{561DE02E-1362-39A2-5E15-14ED3C4D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3019425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нет</a:t>
            </a:r>
          </a:p>
        </p:txBody>
      </p:sp>
      <p:sp>
        <p:nvSpPr>
          <p:cNvPr id="14" name="Скругленная прямоугольная выноска 13">
            <a:extLst>
              <a:ext uri="{FF2B5EF4-FFF2-40B4-BE49-F238E27FC236}">
                <a16:creationId xmlns:a16="http://schemas.microsoft.com/office/drawing/2014/main" id="{C218A297-9B22-C9CB-DEBF-2EAFA604D948}"/>
              </a:ext>
            </a:extLst>
          </p:cNvPr>
          <p:cNvSpPr/>
          <p:nvPr/>
        </p:nvSpPr>
        <p:spPr bwMode="auto">
          <a:xfrm>
            <a:off x="6035675" y="4649788"/>
            <a:ext cx="1971675" cy="569912"/>
          </a:xfrm>
          <a:prstGeom prst="wedgeRoundRectCallout">
            <a:avLst>
              <a:gd name="adj1" fmla="val -60752"/>
              <a:gd name="adj2" fmla="val -13575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grpSp>
        <p:nvGrpSpPr>
          <p:cNvPr id="2" name="Группа 29">
            <a:extLst>
              <a:ext uri="{FF2B5EF4-FFF2-40B4-BE49-F238E27FC236}">
                <a16:creationId xmlns:a16="http://schemas.microsoft.com/office/drawing/2014/main" id="{C4D2E565-F597-1BAD-E145-6C635A8BC2E5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2109914"/>
            <a:ext cx="2552700" cy="903287"/>
            <a:chOff x="3055938" y="1906588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>
              <a:extLst>
                <a:ext uri="{FF2B5EF4-FFF2-40B4-BE49-F238E27FC236}">
                  <a16:creationId xmlns:a16="http://schemas.microsoft.com/office/drawing/2014/main" id="{FC4F560C-7654-FCAC-D599-0FE35260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" name="Прямоугольник 39">
              <a:extLst>
                <a:ext uri="{FF2B5EF4-FFF2-40B4-BE49-F238E27FC236}">
                  <a16:creationId xmlns:a16="http://schemas.microsoft.com/office/drawing/2014/main" id="{3F3380B1-EC1E-839F-AC1E-5E0448C5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589" y="2157501"/>
              <a:ext cx="2151400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>
                <a:defRPr/>
              </a:pPr>
              <a:r>
                <a:rPr lang="ru-RU" dirty="0">
                  <a:latin typeface="Arial" charset="0"/>
                </a:rPr>
                <a:t>сделали 10</a:t>
              </a:r>
              <a:r>
                <a:rPr lang="en-US" dirty="0">
                  <a:latin typeface="Arial" charset="0"/>
                </a:rPr>
                <a:t> </a:t>
              </a:r>
              <a:r>
                <a:rPr lang="ru-RU" dirty="0">
                  <a:latin typeface="Arial" charset="0"/>
                </a:rPr>
                <a:t>раз</a:t>
              </a:r>
              <a:r>
                <a:rPr lang="en-US" dirty="0">
                  <a:latin typeface="Arial" charset="0"/>
                </a:rPr>
                <a:t>?</a:t>
              </a:r>
              <a:endParaRPr lang="ru-RU" dirty="0">
                <a:latin typeface="Arial" charset="0"/>
              </a:endParaRPr>
            </a:p>
          </p:txBody>
        </p:sp>
      </p:grpSp>
      <p:grpSp>
        <p:nvGrpSpPr>
          <p:cNvPr id="3" name="Группа 39">
            <a:extLst>
              <a:ext uri="{FF2B5EF4-FFF2-40B4-BE49-F238E27FC236}">
                <a16:creationId xmlns:a16="http://schemas.microsoft.com/office/drawing/2014/main" id="{D7BC50DE-A6EE-CB1E-C8C1-774B17D575CF}"/>
              </a:ext>
            </a:extLst>
          </p:cNvPr>
          <p:cNvGrpSpPr>
            <a:grpSpLocks/>
          </p:cNvGrpSpPr>
          <p:nvPr/>
        </p:nvGrpSpPr>
        <p:grpSpPr bwMode="auto">
          <a:xfrm>
            <a:off x="2587216" y="3479926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>
              <a:extLst>
                <a:ext uri="{FF2B5EF4-FFF2-40B4-BE49-F238E27FC236}">
                  <a16:creationId xmlns:a16="http://schemas.microsoft.com/office/drawing/2014/main" id="{D728D0C3-2781-49D3-FEF2-01BDCD128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" name="Прямоугольник 38">
              <a:extLst>
                <a:ext uri="{FF2B5EF4-FFF2-40B4-BE49-F238E27FC236}">
                  <a16:creationId xmlns:a16="http://schemas.microsoft.com/office/drawing/2014/main" id="{8B9B587B-4FBA-2906-E075-1B362D92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"Привет!"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1">
            <a:extLst>
              <a:ext uri="{FF2B5EF4-FFF2-40B4-BE49-F238E27FC236}">
                <a16:creationId xmlns:a16="http://schemas.microsoft.com/office/drawing/2014/main" id="{7F1C0885-4F2B-538C-5BD8-F2713731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организовать цикл?</a:t>
            </a:r>
          </a:p>
        </p:txBody>
      </p:sp>
      <p:sp>
        <p:nvSpPr>
          <p:cNvPr id="79875" name="Номер слайда 2">
            <a:extLst>
              <a:ext uri="{FF2B5EF4-FFF2-40B4-BE49-F238E27FC236}">
                <a16:creationId xmlns:a16="http://schemas.microsoft.com/office/drawing/2014/main" id="{E751DCBC-D383-EC39-FF4F-5082D24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D0282-4907-4FB6-91C1-210ADBA2657E}" type="slidenum">
              <a:rPr lang="ru-RU" altLang="ru-RU"/>
              <a:pPr eaLnBrk="1" hangingPunct="1"/>
              <a:t>86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0B248-386D-B7BA-718C-96FC2085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04875"/>
            <a:ext cx="47593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&lt;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6CBDDF-5FB9-9BE3-2C5A-6EBE833F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486150"/>
            <a:ext cx="47466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уменьшить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FFA6BD9-EE2F-E4C2-30A5-C6BA6594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9080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+=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88D9CB5-3E11-AD3F-7806-E7AE547E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34861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-=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ED7BD66-5C17-928A-9FE1-AB3CCCB4AEDB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2614613"/>
            <a:ext cx="3443287" cy="663575"/>
            <a:chOff x="796" y="2336"/>
            <a:chExt cx="2169" cy="418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B7E6C7BB-C971-8B0B-51D6-748213B7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7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по-другому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79882" name="Oval 9">
              <a:extLst>
                <a:ext uri="{FF2B5EF4-FFF2-40B4-BE49-F238E27FC236}">
                  <a16:creationId xmlns:a16="http://schemas.microsoft.com/office/drawing/2014/main" id="{FDB5A271-598E-3AA2-0773-A50FB0C1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CC1F6B35-DC48-A5AB-9986-0BEC7890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80899" name="Номер слайда 2">
            <a:extLst>
              <a:ext uri="{FF2B5EF4-FFF2-40B4-BE49-F238E27FC236}">
                <a16:creationId xmlns:a16="http://schemas.microsoft.com/office/drawing/2014/main" id="{EC73F025-316F-2D70-0850-44A3151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231CCA-1D50-4637-9BA5-C13A296AE29A}" type="slidenum">
              <a:rPr lang="ru-RU" altLang="ru-RU"/>
              <a:pPr eaLnBrk="1" hangingPunct="1"/>
              <a:t>87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417EA-9830-CB9A-3BE3-CCE614B4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971550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CC4BFE7-6505-3B44-3087-2FCD03B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95567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1">
                <a:latin typeface="Arial" charset="0"/>
              </a:rPr>
              <a:t>2</a:t>
            </a:r>
            <a:r>
              <a:rPr lang="en-US" sz="2400" b="1">
                <a:latin typeface="Arial" charset="0"/>
              </a:rPr>
              <a:t> </a:t>
            </a:r>
            <a:r>
              <a:rPr lang="ru-RU" sz="2400" b="1">
                <a:latin typeface="Arial" charset="0"/>
              </a:rPr>
              <a:t>раза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6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EAFCD7A-9434-8B5D-77EF-8AFF4205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006600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3C681F58-3B72-514D-873B-798181E6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99072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1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10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C71E83D-4A02-0029-86D1-506C38A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097213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6ADBD234-DE8F-C656-84E6-B95A7223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0813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0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4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73C4CF26-45FE-2EC2-1D0C-89F1C332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151313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-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2C5CA76E-ECE0-98DC-AE87-F478CCB2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41354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1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b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-2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1563CBF-CF32-395B-EE60-96EBBE3B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240338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-=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A8F2EFE6-0F08-28D8-B326-3A2A6D8D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214938"/>
            <a:ext cx="2657475" cy="644525"/>
          </a:xfrm>
          <a:prstGeom prst="wedgeRoundRectCallout">
            <a:avLst>
              <a:gd name="adj1" fmla="val -94205"/>
              <a:gd name="adj2" fmla="val 39290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1">
                <a:solidFill>
                  <a:schemeClr val="bg1"/>
                </a:solidFill>
                <a:latin typeface="Arial" charset="0"/>
              </a:rPr>
              <a:t>зацикливание</a:t>
            </a:r>
            <a:endParaRPr lang="ru-RU" sz="24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>
            <a:extLst>
              <a:ext uri="{FF2B5EF4-FFF2-40B4-BE49-F238E27FC236}">
                <a16:creationId xmlns:a16="http://schemas.microsoft.com/office/drawing/2014/main" id="{F4D4A7C7-A92B-8C35-45E9-161CE3E1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1923" name="Номер слайда 2">
            <a:extLst>
              <a:ext uri="{FF2B5EF4-FFF2-40B4-BE49-F238E27FC236}">
                <a16:creationId xmlns:a16="http://schemas.microsoft.com/office/drawing/2014/main" id="{79475CC2-446A-9EF4-364A-7D99FF3C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6AC4C4-556F-47D4-94C4-4600544A697A}" type="slidenum">
              <a:rPr lang="ru-RU" altLang="ru-RU"/>
              <a:pPr eaLnBrk="1" hangingPunct="1"/>
              <a:t>88</a:t>
            </a:fld>
            <a:endParaRPr lang="ru-RU" altLang="ru-RU"/>
          </a:p>
        </p:txBody>
      </p:sp>
      <p:sp>
        <p:nvSpPr>
          <p:cNvPr id="81924" name="Прямоугольник 3">
            <a:extLst>
              <a:ext uri="{FF2B5EF4-FFF2-40B4-BE49-F238E27FC236}">
                <a16:creationId xmlns:a16="http://schemas.microsoft.com/office/drawing/2014/main" id="{864AF919-9C58-BEB1-A5BF-73F17872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5975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Определить </a:t>
            </a:r>
            <a:r>
              <a:rPr lang="ru-RU" altLang="ru-RU" sz="2400" b="1">
                <a:solidFill>
                  <a:srgbClr val="333399"/>
                </a:solidFill>
              </a:rPr>
              <a:t>количество цифр</a:t>
            </a:r>
            <a:r>
              <a:rPr lang="ru-RU" altLang="ru-RU" sz="2400"/>
              <a:t> в десятичной записи целого положительного числа, записанного в переменную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/>
              <a:t>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AABF0A9-6C52-25BB-1F81-26CAC947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046288"/>
            <a:ext cx="497046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отсечь последнюю цифру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00A41B47-E9CC-B900-5BA8-E08D4198D46D}"/>
              </a:ext>
            </a:extLst>
          </p:cNvPr>
          <p:cNvGraphicFramePr>
            <a:graphicFrameLocks noGrp="1"/>
          </p:cNvGraphicFramePr>
          <p:nvPr/>
        </p:nvGraphicFramePr>
        <p:xfrm>
          <a:off x="5965825" y="1985963"/>
          <a:ext cx="2789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счётчик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3F0A6B88-E2E2-3B26-34BD-B3E6D4A9EB11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748088"/>
            <a:ext cx="5335587" cy="663575"/>
            <a:chOff x="796" y="2336"/>
            <a:chExt cx="3361" cy="418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0DD19E61-1C55-0B32-CC5B-BF109DCF7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отсечь последнюю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1951" name="Oval 9">
              <a:extLst>
                <a:ext uri="{FF2B5EF4-FFF2-40B4-BE49-F238E27FC236}">
                  <a16:creationId xmlns:a16="http://schemas.microsoft.com/office/drawing/2014/main" id="{DCF8EBB5-FC84-F8E9-B3C1-A5FA9C0B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FF8234C-D660-FDB4-4AA3-DD9C3E6D3E93}"/>
              </a:ext>
            </a:extLst>
          </p:cNvPr>
          <p:cNvSpPr/>
          <p:nvPr/>
        </p:nvSpPr>
        <p:spPr>
          <a:xfrm>
            <a:off x="1185863" y="4525963"/>
            <a:ext cx="2212975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=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//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C27CF89-F316-78B5-F1C6-0B458237D048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5080000"/>
            <a:ext cx="4992687" cy="663575"/>
            <a:chOff x="796" y="2336"/>
            <a:chExt cx="3145" cy="418"/>
          </a:xfrm>
        </p:grpSpPr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2FA862B0-CBCA-E804-3697-B350EAA80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8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увеличить счётчик на 1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1949" name="Oval 9">
              <a:extLst>
                <a:ext uri="{FF2B5EF4-FFF2-40B4-BE49-F238E27FC236}">
                  <a16:creationId xmlns:a16="http://schemas.microsoft.com/office/drawing/2014/main" id="{38F00301-29B6-C3AF-87E1-6F9CE53F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AF40221-8335-4C5F-6825-A50268296ED6}"/>
              </a:ext>
            </a:extLst>
          </p:cNvPr>
          <p:cNvSpPr/>
          <p:nvPr/>
        </p:nvSpPr>
        <p:spPr>
          <a:xfrm>
            <a:off x="1185863" y="5797550"/>
            <a:ext cx="43973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F57AA131-A01F-5D5E-EAA5-6B31EA0D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384550"/>
            <a:ext cx="2670175" cy="37782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42F31365-C68D-DCE9-F432-DA986203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308475"/>
            <a:ext cx="2670175" cy="379413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" name="Блок-схема: процесс 28">
            <a:extLst>
              <a:ext uri="{FF2B5EF4-FFF2-40B4-BE49-F238E27FC236}">
                <a16:creationId xmlns:a16="http://schemas.microsoft.com/office/drawing/2014/main" id="{6424F4C6-FC37-0DFA-AD3F-19927231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867150"/>
            <a:ext cx="2670175" cy="379413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" name="Блок-схема: процесс 29">
            <a:extLst>
              <a:ext uri="{FF2B5EF4-FFF2-40B4-BE49-F238E27FC236}">
                <a16:creationId xmlns:a16="http://schemas.microsoft.com/office/drawing/2014/main" id="{5013967A-3B42-E206-FFAA-50D657CF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922588"/>
            <a:ext cx="2670175" cy="377825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181894B-EB80-94CA-A37E-2862B656B0AD}"/>
              </a:ext>
            </a:extLst>
          </p:cNvPr>
          <p:cNvSpPr/>
          <p:nvPr/>
        </p:nvSpPr>
        <p:spPr>
          <a:xfrm>
            <a:off x="5951538" y="5797550"/>
            <a:ext cx="2620962" cy="46196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4CD6CFC8-3A33-DB2E-B814-0343CF01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2947" name="Номер слайда 2">
            <a:extLst>
              <a:ext uri="{FF2B5EF4-FFF2-40B4-BE49-F238E27FC236}">
                <a16:creationId xmlns:a16="http://schemas.microsoft.com/office/drawing/2014/main" id="{3252C740-53D5-878E-354E-B22C297F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147158-D37C-45B3-903A-03FDC5E1ABBD}" type="slidenum">
              <a:rPr lang="ru-RU" altLang="ru-RU"/>
              <a:pPr eaLnBrk="1" hangingPunct="1"/>
              <a:t>89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0310EC-CCE8-E4D3-28C0-E9154BE3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955800"/>
            <a:ext cx="4200525" cy="16922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      </a:t>
            </a:r>
          </a:p>
          <a:p>
            <a:pPr eaLnBrk="0" hangingPunct="0">
              <a:spcAft>
                <a:spcPts val="0"/>
              </a:spcAft>
              <a:defRPr/>
            </a:pPr>
            <a:endParaRPr lang="ru-RU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ru-RU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en-US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3493" name="Блок-схема: процесс 4">
            <a:extLst>
              <a:ext uri="{FF2B5EF4-FFF2-40B4-BE49-F238E27FC236}">
                <a16:creationId xmlns:a16="http://schemas.microsoft.com/office/drawing/2014/main" id="{9AC77D45-E9C5-FE3E-0EE4-8D79FE2F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768600"/>
            <a:ext cx="233045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//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altLang="ru-RU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+= 1</a:t>
            </a:r>
            <a:endParaRPr lang="en-US" altLang="ru-RU" sz="2400" b="1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DD8763E2-4397-5520-5A3D-D5425736BAC2}"/>
              </a:ext>
            </a:extLst>
          </p:cNvPr>
          <p:cNvSpPr/>
          <p:nvPr/>
        </p:nvSpPr>
        <p:spPr bwMode="auto">
          <a:xfrm>
            <a:off x="5684838" y="2924175"/>
            <a:ext cx="1971675" cy="569913"/>
          </a:xfrm>
          <a:prstGeom prst="wedgeRoundRectCallout">
            <a:avLst>
              <a:gd name="adj1" fmla="val -80628"/>
              <a:gd name="adj2" fmla="val -587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6863AF26-C570-8A1A-DFEF-F04F2E6432AF}"/>
              </a:ext>
            </a:extLst>
          </p:cNvPr>
          <p:cNvSpPr/>
          <p:nvPr/>
        </p:nvSpPr>
        <p:spPr bwMode="auto">
          <a:xfrm>
            <a:off x="649288" y="1055688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63496" name="Прямоугольник 7">
            <a:extLst>
              <a:ext uri="{FF2B5EF4-FFF2-40B4-BE49-F238E27FC236}">
                <a16:creationId xmlns:a16="http://schemas.microsoft.com/office/drawing/2014/main" id="{77C3E558-72EF-8824-C03B-D715D719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362200"/>
            <a:ext cx="1106487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C20B5EC8-14D5-EB49-A4A9-C0AFAA32FA9D}"/>
              </a:ext>
            </a:extLst>
          </p:cNvPr>
          <p:cNvSpPr/>
          <p:nvPr/>
        </p:nvSpPr>
        <p:spPr bwMode="auto">
          <a:xfrm>
            <a:off x="4297363" y="1055688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110C700E-EE9A-E278-23A8-2FFA8F0B2E36}"/>
              </a:ext>
            </a:extLst>
          </p:cNvPr>
          <p:cNvSpPr/>
          <p:nvPr/>
        </p:nvSpPr>
        <p:spPr bwMode="auto">
          <a:xfrm>
            <a:off x="449263" y="2114550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B7EA7C1-8604-8599-BA17-A0FFD4A17C8C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876675"/>
            <a:ext cx="8051800" cy="663575"/>
            <a:chOff x="796" y="2336"/>
            <a:chExt cx="5072" cy="418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CC7DA469-A4A4-01FB-7164-1E8836F9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82957" name="Oval 9">
              <a:extLst>
                <a:ext uri="{FF2B5EF4-FFF2-40B4-BE49-F238E27FC236}">
                  <a16:creationId xmlns:a16="http://schemas.microsoft.com/office/drawing/2014/main" id="{CE69DDB9-C7BA-8025-E40C-A699D922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3493" grpId="0" animBg="1"/>
      <p:bldP spid="6" grpId="0" animBg="1"/>
      <p:bldP spid="7" grpId="0" animBg="1"/>
      <p:bldP spid="6349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45067B9E-F467-1471-A90D-B4CCD03E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Сложение чисел</a:t>
            </a:r>
          </a:p>
        </p:txBody>
      </p:sp>
      <p:sp>
        <p:nvSpPr>
          <p:cNvPr id="14339" name="Номер слайда 2">
            <a:extLst>
              <a:ext uri="{FF2B5EF4-FFF2-40B4-BE49-F238E27FC236}">
                <a16:creationId xmlns:a16="http://schemas.microsoft.com/office/drawing/2014/main" id="{8BD02D13-48BE-58A5-A380-44E5DC7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EE1ED-E010-4395-B48F-483C1294E9C6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80211CCF-A5FB-FEA1-A898-ED976BED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812800"/>
            <a:ext cx="861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/>
              <a:t>Задача</a:t>
            </a:r>
            <a:r>
              <a:rPr lang="ru-RU" altLang="ru-RU" sz="2400" b="1"/>
              <a:t>. </a:t>
            </a:r>
            <a:r>
              <a:rPr lang="ru-RU" altLang="ru-RU" sz="2400"/>
              <a:t>Ввести с клавиатуры два числа и найти их сумму.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222456D-BA57-7225-2604-E8EAA013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376363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Протокол:</a:t>
            </a:r>
            <a:endParaRPr lang="en-US" altLang="ru-RU" sz="2400" b="1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25+30=55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F40649D-1658-A178-0741-C6A01731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535113"/>
            <a:ext cx="2017712" cy="574675"/>
          </a:xfrm>
          <a:prstGeom prst="wedgeRoundRectCallout">
            <a:avLst>
              <a:gd name="adj1" fmla="val -74199"/>
              <a:gd name="adj2" fmla="val 45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A361A15F-072D-97E8-44AB-33123B12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460625"/>
            <a:ext cx="2513012" cy="642938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AC2D363-ED59-3BD8-64DF-711D876D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3425825"/>
            <a:ext cx="4375150" cy="574675"/>
          </a:xfrm>
          <a:prstGeom prst="wedgeRoundRectCallout">
            <a:avLst>
              <a:gd name="adj1" fmla="val -73290"/>
              <a:gd name="adj2" fmla="val -10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компьютер считает сам!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C2AE9C3-AA89-76BA-5351-FBF6640F35E6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4314825"/>
            <a:ext cx="6072188" cy="1906588"/>
            <a:chOff x="433" y="3902"/>
            <a:chExt cx="3825" cy="1201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E8561D83-89FF-B9B3-F038-7059FBCFE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531" cy="1134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ввести числа в память?</a:t>
              </a: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Где хранить введенные числа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вычислить?</a:t>
              </a: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вывести результат?</a:t>
              </a:r>
            </a:p>
          </p:txBody>
        </p:sp>
        <p:sp>
          <p:nvSpPr>
            <p:cNvPr id="14347" name="Oval 57">
              <a:extLst>
                <a:ext uri="{FF2B5EF4-FFF2-40B4-BE49-F238E27FC236}">
                  <a16:creationId xmlns:a16="http://schemas.microsoft.com/office/drawing/2014/main" id="{1B938DBD-8EDF-12C7-D8C7-750E1EA7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ADA49E83-F308-02B1-55F4-93CC1A0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3971" name="Номер слайда 2">
            <a:extLst>
              <a:ext uri="{FF2B5EF4-FFF2-40B4-BE49-F238E27FC236}">
                <a16:creationId xmlns:a16="http://schemas.microsoft.com/office/drawing/2014/main" id="{655240BF-2313-0C13-E849-B29DDE8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4BEE5F-A37A-4D5D-A5D5-B12C0A544D8E}" type="slidenum">
              <a:rPr lang="ru-RU" altLang="ru-RU"/>
              <a:pPr eaLnBrk="1" hangingPunct="1"/>
              <a:t>90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27C1A97-6879-BBF3-3129-68D4858AA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количество повторений и вывести столько же раз какое-нибудь сообщение.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Сколько раз: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>
            <a:extLst>
              <a:ext uri="{FF2B5EF4-FFF2-40B4-BE49-F238E27FC236}">
                <a16:creationId xmlns:a16="http://schemas.microsoft.com/office/drawing/2014/main" id="{7DF9D277-F923-E3B8-01FE-4767DB5B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4995" name="Номер слайда 2">
            <a:extLst>
              <a:ext uri="{FF2B5EF4-FFF2-40B4-BE49-F238E27FC236}">
                <a16:creationId xmlns:a16="http://schemas.microsoft.com/office/drawing/2014/main" id="{D73300FB-5EFE-C967-F9F3-BF9C0AD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06F648-9CD8-48A4-A609-E96F16577385}" type="slidenum">
              <a:rPr lang="ru-RU" altLang="ru-RU"/>
              <a:pPr eaLnBrk="1" hangingPunct="1"/>
              <a:t>91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B9FE7F2-2671-C8B3-AA7E-02A8C56D7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определить, сколько  раз в его записи встречается цифра 1.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51211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CABDD2B-9DAA-9513-562F-ECC230648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9178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найти сумму значений его цифр.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</a:t>
            </a:r>
          </a:p>
          <a:p>
            <a:pPr marL="714375"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цифр 10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4">
            <a:extLst>
              <a:ext uri="{FF2B5EF4-FFF2-40B4-BE49-F238E27FC236}">
                <a16:creationId xmlns:a16="http://schemas.microsoft.com/office/drawing/2014/main" id="{48A1C9F8-F4AD-83A9-42DB-309392C9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6019" name="Номер слайда 3">
            <a:extLst>
              <a:ext uri="{FF2B5EF4-FFF2-40B4-BE49-F238E27FC236}">
                <a16:creationId xmlns:a16="http://schemas.microsoft.com/office/drawing/2014/main" id="{DA4B0342-0DD9-F8E4-0B36-9A6DB69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64753F-3FBE-4C7C-9733-780EE0D20CE8}" type="slidenum">
              <a:rPr lang="ru-RU" altLang="ru-RU"/>
              <a:pPr eaLnBrk="1" hangingPunct="1"/>
              <a:t>92</a:t>
            </a:fld>
            <a:endParaRPr lang="ru-RU" altLang="ru-RU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BE1B5D3-E5CE-2748-A122-A80900FA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11213"/>
            <a:ext cx="8640762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«6»: </a:t>
            </a:r>
            <a:r>
              <a:rPr lang="ru-RU" sz="2200" dirty="0"/>
              <a:t>Ввести натуральное число и определить, верно ли, что в его записи есть две одинаковые цифры, стоящие рядом. 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Нет.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2274E564-9764-0D29-FBC6-9D933EEE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7043" name="Номер слайда 2">
            <a:extLst>
              <a:ext uri="{FF2B5EF4-FFF2-40B4-BE49-F238E27FC236}">
                <a16:creationId xmlns:a16="http://schemas.microsoft.com/office/drawing/2014/main" id="{90081955-118E-8E03-A255-03952DE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0FD351-66B4-49D6-B975-C876E15EC662}" type="slidenum">
              <a:rPr lang="ru-RU" altLang="ru-RU"/>
              <a:pPr eaLnBrk="1" hangingPunct="1"/>
              <a:t>93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C2FB6C-FAFA-B798-4724-3D7E6C55442B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Алгоритм Евклида</a:t>
            </a:r>
            <a:r>
              <a:rPr lang="ru-RU" sz="2400" dirty="0"/>
              <a:t>. Чтобы найти НОД двух натуральных чисел, нужно вычитать из большего числа меньшее до тех пор, пока они не станут равны. Это число и есть НОД исходных чисел.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3799A09-43B3-D3E3-EA30-2B6D2EAA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546350"/>
            <a:ext cx="602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,2</a:t>
            </a:r>
            <a:r>
              <a:rPr lang="en-US" altLang="ru-RU" sz="2400" b="1">
                <a:solidFill>
                  <a:srgbClr val="000000"/>
                </a:solidFill>
              </a:rPr>
              <a:t>1</a:t>
            </a:r>
            <a:r>
              <a:rPr lang="ru-RU" altLang="ru-RU" sz="2400" b="1">
                <a:solidFill>
                  <a:srgbClr val="000000"/>
                </a:solidFill>
              </a:rPr>
              <a:t>) = 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НОД(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,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endParaRPr lang="ru-RU" altLang="ru-RU" b="1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AFB1345-1BE3-FDDF-A24B-7FB49D8B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3138488"/>
            <a:ext cx="45862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a = a - b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b = b -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D091693-00C3-E908-58DC-8BEB7B04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138488"/>
            <a:ext cx="3214687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00A098-A73F-4941-AFFC-F3D9674E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22446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НОД(1998,2) = </a:t>
            </a:r>
            <a:endParaRPr lang="ru-RU" altLang="ru-RU" b="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2AF75FA-0FE3-63E1-EA7B-32302E42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5224463"/>
            <a:ext cx="501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НОД(1996,2) = … = НОД(2, 2) = 2 </a:t>
            </a:r>
            <a:endParaRPr lang="ru-RU" alt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 animBg="1"/>
      <p:bldP spid="18" grpId="0" animBg="1"/>
      <p:bldP spid="19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1">
            <a:extLst>
              <a:ext uri="{FF2B5EF4-FFF2-40B4-BE49-F238E27FC236}">
                <a16:creationId xmlns:a16="http://schemas.microsoft.com/office/drawing/2014/main" id="{4A3BC090-A22E-F1C7-EE75-EC742894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8067" name="Номер слайда 2">
            <a:extLst>
              <a:ext uri="{FF2B5EF4-FFF2-40B4-BE49-F238E27FC236}">
                <a16:creationId xmlns:a16="http://schemas.microsoft.com/office/drawing/2014/main" id="{10CB06A3-F986-3377-5A59-50258C80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6DB22A-91A2-4EDD-B8F4-0F04C30FBB2A}" type="slidenum">
              <a:rPr lang="ru-RU" altLang="ru-RU"/>
              <a:pPr eaLnBrk="1" hangingPunct="1"/>
              <a:t>94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9E36DD-0834-EA93-0176-A49044CC1851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Модифицированный алгоритм Евклида</a:t>
            </a:r>
            <a:r>
              <a:rPr lang="ru-RU" sz="2400" dirty="0"/>
              <a:t>. Заменять большее число на остаток от деления большего на меньшее до тех пор, пока меньшее не станет равно нулю. Другое (ненулевое) число и есть НОД чисел.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A52C39-F7FB-8A22-1470-3B6D2190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4431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НОД(1998,2) = НОД(</a:t>
            </a:r>
            <a:r>
              <a:rPr lang="en-US" altLang="ru-RU" sz="2400" b="1">
                <a:solidFill>
                  <a:srgbClr val="000000"/>
                </a:solidFill>
              </a:rPr>
              <a:t>0</a:t>
            </a:r>
            <a:r>
              <a:rPr lang="ru-RU" altLang="ru-RU" sz="2400" b="1">
                <a:solidFill>
                  <a:srgbClr val="000000"/>
                </a:solidFill>
              </a:rPr>
              <a:t>,2) = 2 </a:t>
            </a:r>
            <a:endParaRPr lang="ru-RU" altLang="ru-RU" b="1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4729CA0-2625-CA68-554F-95797A2B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922588"/>
            <a:ext cx="39385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???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= a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= b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A344DCD-D25C-5758-4586-76A82E837A1F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2973388"/>
            <a:ext cx="3246437" cy="663575"/>
            <a:chOff x="796" y="2336"/>
            <a:chExt cx="2045" cy="418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38DD3A68-D0F9-33D4-39F1-5364F4E29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Какое условие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8078" name="Oval 9">
              <a:extLst>
                <a:ext uri="{FF2B5EF4-FFF2-40B4-BE49-F238E27FC236}">
                  <a16:creationId xmlns:a16="http://schemas.microsoft.com/office/drawing/2014/main" id="{F178EE39-0C72-7158-9280-907E81E2B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F7A8E5-8906-9805-FDFF-AE245691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908300"/>
            <a:ext cx="2765425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altLang="ru-RU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7A4DB4B3-F437-65CE-97A1-79586CC97AEC}"/>
              </a:ext>
            </a:extLst>
          </p:cNvPr>
          <p:cNvGrpSpPr>
            <a:grpSpLocks/>
          </p:cNvGrpSpPr>
          <p:nvPr/>
        </p:nvGrpSpPr>
        <p:grpSpPr bwMode="auto">
          <a:xfrm>
            <a:off x="5554663" y="4256088"/>
            <a:ext cx="2662237" cy="936625"/>
            <a:chOff x="796" y="2336"/>
            <a:chExt cx="1677" cy="590"/>
          </a:xfrm>
        </p:grpSpPr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DA20A772-A270-864F-8CE5-56C0BC6F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383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вывести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результат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8076" name="Oval 9">
              <a:extLst>
                <a:ext uri="{FF2B5EF4-FFF2-40B4-BE49-F238E27FC236}">
                  <a16:creationId xmlns:a16="http://schemas.microsoft.com/office/drawing/2014/main" id="{82A6B3E2-7D17-E0FC-B024-3E0422BE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Rectangle 1">
            <a:extLst>
              <a:ext uri="{FF2B5EF4-FFF2-40B4-BE49-F238E27FC236}">
                <a16:creationId xmlns:a16="http://schemas.microsoft.com/office/drawing/2014/main" id="{B38C0BF6-C7E4-2E36-3701-FE999A76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954588"/>
            <a:ext cx="3938587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5" grpId="0" animBg="1"/>
      <p:bldP spid="19" grpId="0" animBg="1"/>
      <p:bldP spid="2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0F4D1C0A-9A22-1C15-E242-B23A67B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9091" name="Номер слайда 2">
            <a:extLst>
              <a:ext uri="{FF2B5EF4-FFF2-40B4-BE49-F238E27FC236}">
                <a16:creationId xmlns:a16="http://schemas.microsoft.com/office/drawing/2014/main" id="{0631361E-9EDF-82A8-A8D0-2F2DAD66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D74BD3-1F8C-4531-8E7B-817443F19A46}" type="slidenum">
              <a:rPr lang="ru-RU" altLang="ru-RU"/>
              <a:pPr eaLnBrk="1" hangingPunct="1"/>
              <a:t>95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2613316-48CB-B0E0-EBB4-58117C7E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два натуральных числа и найти их НОД с помощью алгоритма Евклида.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21 14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НОД(21,14)=7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80D7DBF9-8815-FE47-809A-79037DF6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082925"/>
            <a:ext cx="8420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4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Ввести с клавиатуры два натуральных числа и найти их НОД с помощью </a:t>
            </a:r>
            <a:r>
              <a:rPr lang="ru-RU" altLang="ru-RU" sz="2200" b="1"/>
              <a:t>модифицированного </a:t>
            </a:r>
            <a:r>
              <a:rPr lang="ru-RU" altLang="ru-RU" sz="2200"/>
              <a:t>алгоритма Евклида. Заполните таблицу:</a:t>
            </a:r>
            <a:endParaRPr lang="en-US" altLang="ru-RU" sz="220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0D2A28-AC5A-C3CD-50E2-603AB80CE39B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4479925"/>
          <a:ext cx="8315325" cy="1114425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358853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6365133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17905514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549868978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691042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11494962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23108855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298294835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НОД(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a,b</a:t>
                      </a: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2E149AC1-EE40-7AA0-9131-FBCDC17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0115" name="Номер слайда 2">
            <a:extLst>
              <a:ext uri="{FF2B5EF4-FFF2-40B4-BE49-F238E27FC236}">
                <a16:creationId xmlns:a16="http://schemas.microsoft.com/office/drawing/2014/main" id="{288F1545-9CA5-1BCD-428D-2E71114B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4D3246-3140-4A19-B665-C44A1B80C3BD}" type="slidenum">
              <a:rPr lang="ru-RU" altLang="ru-RU"/>
              <a:pPr eaLnBrk="1" hangingPunct="1"/>
              <a:t>96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0C5BB85-2FA1-8980-4BD0-29B4461A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«5»: </a:t>
            </a:r>
            <a:r>
              <a:rPr lang="ru-RU" sz="2200" dirty="0"/>
              <a:t>Ввести с клавиатуры два натуральных числа и сравнить количество шагов цикла для вычисления их НОД с помощью обычного и модифицированного алгоритмов Евклида.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1998 2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НОД(1998,2)=2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Обычный алгоритм: 998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Модифицированный: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1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BB9FA29D-02F5-37DA-E90B-A20002A0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Обработка строк в цикле</a:t>
            </a:r>
          </a:p>
        </p:txBody>
      </p:sp>
      <p:sp>
        <p:nvSpPr>
          <p:cNvPr id="91139" name="Номер слайда 2">
            <a:extLst>
              <a:ext uri="{FF2B5EF4-FFF2-40B4-BE49-F238E27FC236}">
                <a16:creationId xmlns:a16="http://schemas.microsoft.com/office/drawing/2014/main" id="{5971EE1C-558E-AA67-B8EB-FFC462F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BDEEF5-5478-473E-85E1-490223EBCF77}" type="slidenum">
              <a:rPr lang="ru-RU" altLang="ru-RU"/>
              <a:pPr eaLnBrk="1" hangingPunct="1"/>
              <a:t>97</a:t>
            </a:fld>
            <a:endParaRPr lang="ru-RU" altLang="ru-RU"/>
          </a:p>
        </p:txBody>
      </p:sp>
      <p:sp>
        <p:nvSpPr>
          <p:cNvPr id="91140" name="Прямоугольник 3">
            <a:extLst>
              <a:ext uri="{FF2B5EF4-FFF2-40B4-BE49-F238E27FC236}">
                <a16:creationId xmlns:a16="http://schemas.microsoft.com/office/drawing/2014/main" id="{1FF398E3-7D53-DEAF-340B-ED32C7171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Ввести строку и определить, сколько в ней цифр.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B51DF6E-EDF6-5D31-C95A-537B80B4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22388"/>
            <a:ext cx="545147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для каждого символа строки: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символ – цифра: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счётчик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D36310AE-8C6F-003B-5406-A363B016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3290888"/>
            <a:ext cx="545147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c in 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107A5E-C39A-CB1C-0487-AEC0869D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025900"/>
            <a:ext cx="2305050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indent="90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F91436C5-D894-9236-508C-3D7D38ABCF15}"/>
              </a:ext>
            </a:extLst>
          </p:cNvPr>
          <p:cNvSpPr/>
          <p:nvPr/>
        </p:nvSpPr>
        <p:spPr bwMode="auto">
          <a:xfrm>
            <a:off x="3294063" y="3227388"/>
            <a:ext cx="3487737" cy="785812"/>
          </a:xfrm>
          <a:prstGeom prst="wedgeRoundRectCallout">
            <a:avLst>
              <a:gd name="adj1" fmla="val -72046"/>
              <a:gd name="adj2" fmla="val 7051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для всех символов в строке</a:t>
            </a:r>
          </a:p>
        </p:txBody>
      </p:sp>
      <p:sp>
        <p:nvSpPr>
          <p:cNvPr id="24" name="Скругленная прямоугольная выноска 23">
            <a:extLst>
              <a:ext uri="{FF2B5EF4-FFF2-40B4-BE49-F238E27FC236}">
                <a16:creationId xmlns:a16="http://schemas.microsoft.com/office/drawing/2014/main" id="{E0EFCBCE-A9E8-432A-4BD6-6B557E5B7647}"/>
              </a:ext>
            </a:extLst>
          </p:cNvPr>
          <p:cNvSpPr/>
          <p:nvPr/>
        </p:nvSpPr>
        <p:spPr bwMode="auto">
          <a:xfrm>
            <a:off x="4030663" y="4789488"/>
            <a:ext cx="3487737" cy="468312"/>
          </a:xfrm>
          <a:prstGeom prst="wedgeRoundRectCallout">
            <a:avLst>
              <a:gd name="adj1" fmla="val -69133"/>
              <a:gd name="adj2" fmla="val -5648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если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400" dirty="0">
                <a:latin typeface="Arial" charset="0"/>
              </a:rPr>
              <a:t>– </a:t>
            </a:r>
            <a:r>
              <a:rPr lang="ru-RU" sz="2400" dirty="0">
                <a:latin typeface="Arial" charset="0"/>
              </a:rPr>
              <a:t>это цифра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build="p" animBg="1"/>
      <p:bldP spid="2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D2EACF2D-2D95-732E-31B7-9B6D5526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Проверка символов</a:t>
            </a:r>
          </a:p>
        </p:txBody>
      </p:sp>
      <p:sp>
        <p:nvSpPr>
          <p:cNvPr id="92163" name="Номер слайда 2">
            <a:extLst>
              <a:ext uri="{FF2B5EF4-FFF2-40B4-BE49-F238E27FC236}">
                <a16:creationId xmlns:a16="http://schemas.microsoft.com/office/drawing/2014/main" id="{9E3FC351-BC2E-4E08-AAA5-1F10C3B7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B6A98E-6A45-47AF-81B7-4E72AF0265B6}" type="slidenum">
              <a:rPr lang="ru-RU" altLang="ru-RU"/>
              <a:pPr eaLnBrk="1" hangingPunct="1"/>
              <a:t>98</a:t>
            </a:fld>
            <a:endParaRPr lang="ru-RU" altLang="ru-RU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0028461-B4FF-D67A-1F5B-233C040F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012950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isalpha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CD2C4A0-CAC9-7492-02A7-0D1F7B4C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070225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islower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Строчная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EA6C1C4-C49B-4B33-95A8-505A5025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129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isupper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Заглавная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B3D9FEB-7C00-2990-172B-C528E557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4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isdigit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Цифра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8C70411E-A144-1075-4AB2-8632D407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2847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Это а или 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Заголовок 1">
            <a:extLst>
              <a:ext uri="{FF2B5EF4-FFF2-40B4-BE49-F238E27FC236}">
                <a16:creationId xmlns:a16="http://schemas.microsoft.com/office/drawing/2014/main" id="{E9C2F263-A9DD-EB76-21D8-C99D82DE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3187" name="Номер слайда 2">
            <a:extLst>
              <a:ext uri="{FF2B5EF4-FFF2-40B4-BE49-F238E27FC236}">
                <a16:creationId xmlns:a16="http://schemas.microsoft.com/office/drawing/2014/main" id="{7410839C-3AAB-7C2D-6BE6-6D13D1CF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10A6A9-8AE9-421D-9DFE-BB6DE45F4571}" type="slidenum">
              <a:rPr lang="ru-RU" altLang="ru-RU"/>
              <a:pPr eaLnBrk="1" hangingPunct="1"/>
              <a:t>99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B4E48BD-944D-28CE-CC2D-AAC3EA53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число в двоичной системе счисления. Определить, сколько в его записи единиц и сколько нулей.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Нулей: 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Единиц: 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A30BA56-1E2E-7C49-EB58-EC89283C0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616325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символьную строку. Если это правильная запись двоичного числа, вывести сообщение «Да», иначе вывести сообщение «Нет».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		 Введите число: 	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			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abcd10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0138aacd49cb616bca6a96f83c8f08e503be1ae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51b329b-dfd5-483a-ae53-129bb138639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AAD25B078D918489446716F43B245CB" ma:contentTypeVersion="1" ma:contentTypeDescription="Создание документа." ma:contentTypeScope="" ma:versionID="66e8b67d27dc6104a3b4823f2a06a5e9">
  <xsd:schema xmlns:xsd="http://www.w3.org/2001/XMLSchema" xmlns:xs="http://www.w3.org/2001/XMLSchema" xmlns:p="http://schemas.microsoft.com/office/2006/metadata/properties" xmlns:ns2="251b329b-dfd5-483a-ae53-129bb1386399" targetNamespace="http://schemas.microsoft.com/office/2006/metadata/properties" ma:root="true" ma:fieldsID="1f715915c0acfd7281bd6093a9d8988d" ns2:_="">
    <xsd:import namespace="251b329b-dfd5-483a-ae53-129bb1386399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b329b-dfd5-483a-ae53-129bb138639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F40522-0EF6-42AB-A23B-D0D11278FA64}">
  <ds:schemaRefs>
    <ds:schemaRef ds:uri="http://schemas.microsoft.com/office/2006/metadata/properties"/>
    <ds:schemaRef ds:uri="http://schemas.microsoft.com/office/2006/documentManagement/types"/>
    <ds:schemaRef ds:uri="aa6c856a-2d75-4527-acb7-55a9670df468"/>
    <ds:schemaRef ds:uri="http://purl.org/dc/dcmitype/"/>
    <ds:schemaRef ds:uri="http://purl.org/dc/terms/"/>
    <ds:schemaRef ds:uri="4e8822a1-89bc-4a1f-91d1-6f1f2073275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2A9D29-E09F-4F06-AC73-1DBC422F3FE6}"/>
</file>

<file path=customXml/itemProps3.xml><?xml version="1.0" encoding="utf-8"?>
<ds:datastoreItem xmlns:ds="http://schemas.openxmlformats.org/officeDocument/2006/customXml" ds:itemID="{30B371D8-2B37-4209-802A-03F9E7437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52959</TotalTime>
  <Words>9178</Words>
  <Application>Microsoft Office PowerPoint</Application>
  <PresentationFormat>Экран (4:3)</PresentationFormat>
  <Paragraphs>1877</Paragraphs>
  <Slides>144</Slides>
  <Notes>6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144</vt:i4>
      </vt:variant>
    </vt:vector>
  </HeadingPairs>
  <TitlesOfParts>
    <vt:vector size="152" baseType="lpstr">
      <vt:lpstr>Arial</vt:lpstr>
      <vt:lpstr>Arial Black</vt:lpstr>
      <vt:lpstr>Calibri</vt:lpstr>
      <vt:lpstr>Comic Sans MS</vt:lpstr>
      <vt:lpstr>Courier New</vt:lpstr>
      <vt:lpstr>Times New Roman</vt:lpstr>
      <vt:lpstr>Оформление по умолчанию</vt:lpstr>
      <vt:lpstr>Формула</vt:lpstr>
      <vt:lpstr>Программирование на языке Python</vt:lpstr>
      <vt:lpstr>Программирование на языке Python</vt:lpstr>
      <vt:lpstr>Что такое алгоритм?</vt:lpstr>
      <vt:lpstr>Свойства алгоритма</vt:lpstr>
      <vt:lpstr>Программирование на языке Python</vt:lpstr>
      <vt:lpstr>Простейшая программа</vt:lpstr>
      <vt:lpstr>Вывод на экран</vt:lpstr>
      <vt:lpstr>Задания</vt:lpstr>
      <vt:lpstr>Сложение чисел</vt:lpstr>
      <vt:lpstr>Сумма: псевдокод</vt:lpstr>
      <vt:lpstr>Переменные</vt:lpstr>
      <vt:lpstr>Имена переменных</vt:lpstr>
      <vt:lpstr>Типы  переменных</vt:lpstr>
      <vt:lpstr>Зачем нужен тип переменной?</vt:lpstr>
      <vt:lpstr>Как записать значение в переменную?</vt:lpstr>
      <vt:lpstr>Ввод значения с клавиатуры</vt:lpstr>
      <vt:lpstr>Ввод значения с клавиатуры</vt:lpstr>
      <vt:lpstr>Ввод с подсказкой</vt:lpstr>
      <vt:lpstr>Изменение значений переменной</vt:lpstr>
      <vt:lpstr>Вывод данных</vt:lpstr>
      <vt:lpstr>Вывод данных через format</vt:lpstr>
      <vt:lpstr>Сложение чисел: простое решение</vt:lpstr>
      <vt:lpstr>Сложение чисел: полное решение</vt:lpstr>
      <vt:lpstr>Задания</vt:lpstr>
      <vt:lpstr>Задания</vt:lpstr>
      <vt:lpstr>Простейшая программа</vt:lpstr>
      <vt:lpstr>Программирование на языке Python</vt:lpstr>
      <vt:lpstr>Арифметическое выражения</vt:lpstr>
      <vt:lpstr>Деление</vt:lpstr>
      <vt:lpstr>Остаток от деления</vt:lpstr>
      <vt:lpstr>Операторы // и %</vt:lpstr>
      <vt:lpstr>Сокращенная запись операций</vt:lpstr>
      <vt:lpstr>Ввод двух значений в одной строке</vt:lpstr>
      <vt:lpstr>Задания</vt:lpstr>
      <vt:lpstr>Задания</vt:lpstr>
      <vt:lpstr>Случайные числа</vt:lpstr>
      <vt:lpstr>Случайные числа на компьютере</vt:lpstr>
      <vt:lpstr>Линейный конгруэнтный генератор</vt:lpstr>
      <vt:lpstr>Генератор случайных чисел</vt:lpstr>
      <vt:lpstr>Генератор случайных чисел</vt:lpstr>
      <vt:lpstr>Задачи</vt:lpstr>
      <vt:lpstr>Задачи</vt:lpstr>
      <vt:lpstr>Простейшая программа</vt:lpstr>
      <vt:lpstr>Вывод на экран</vt:lpstr>
      <vt:lpstr>Ввод значения с клавиатуры</vt:lpstr>
      <vt:lpstr>Генератор случайных чисел</vt:lpstr>
      <vt:lpstr>Найти большее из двух данных чисел.</vt:lpstr>
      <vt:lpstr>Презентация PowerPoint</vt:lpstr>
      <vt:lpstr>Порядок выполнения операций</vt:lpstr>
      <vt:lpstr>Презентация PowerPoint</vt:lpstr>
      <vt:lpstr>Найти большее из двух данных чисел</vt:lpstr>
      <vt:lpstr>Программирование на языке Python</vt:lpstr>
      <vt:lpstr>Условный оператор</vt:lpstr>
      <vt:lpstr>Условный оператор: неполная форма</vt:lpstr>
      <vt:lpstr>Презентация PowerPoint</vt:lpstr>
      <vt:lpstr>Условный оператор</vt:lpstr>
      <vt:lpstr>Знаки отношений</vt:lpstr>
      <vt:lpstr>Вложенные условные операторы</vt:lpstr>
      <vt:lpstr>Каскадное ветвление</vt:lpstr>
      <vt:lpstr>Каскадное ветвление</vt:lpstr>
      <vt:lpstr>Задачи (без функций min и max!)</vt:lpstr>
      <vt:lpstr>Задачи</vt:lpstr>
      <vt:lpstr>Задачи</vt:lpstr>
      <vt:lpstr>Сложные условия</vt:lpstr>
      <vt:lpstr>Сложные условия</vt:lpstr>
      <vt:lpstr>Сложные условия</vt:lpstr>
      <vt:lpstr>Презентация PowerPoint</vt:lpstr>
      <vt:lpstr>Задачи</vt:lpstr>
      <vt:lpstr>Задачи</vt:lpstr>
      <vt:lpstr>Задачи</vt:lpstr>
      <vt:lpstr>Программирование на языке Python</vt:lpstr>
      <vt:lpstr>Символьные строки</vt:lpstr>
      <vt:lpstr>Символьные строки</vt:lpstr>
      <vt:lpstr>Символьные строки</vt:lpstr>
      <vt:lpstr>Срезы</vt:lpstr>
      <vt:lpstr>Срезы строк</vt:lpstr>
      <vt:lpstr>Операции со строками</vt:lpstr>
      <vt:lpstr>Операции со строками</vt:lpstr>
      <vt:lpstr>Задачи</vt:lpstr>
      <vt:lpstr>Задачи</vt:lpstr>
      <vt:lpstr>Задачи</vt:lpstr>
      <vt:lpstr>Программирование на языке Python</vt:lpstr>
      <vt:lpstr>Что такое цикл?</vt:lpstr>
      <vt:lpstr>Повторения в программе</vt:lpstr>
      <vt:lpstr>Блок-схема цикла</vt:lpstr>
      <vt:lpstr>Как организовать цикл?</vt:lpstr>
      <vt:lpstr>Сколько раз выполняется цикл?</vt:lpstr>
      <vt:lpstr>Цикл с условием</vt:lpstr>
      <vt:lpstr>Цикл с условием</vt:lpstr>
      <vt:lpstr>Задачи</vt:lpstr>
      <vt:lpstr>Задачи</vt:lpstr>
      <vt:lpstr>Задачи</vt:lpstr>
      <vt:lpstr>Алгоритм Евклида</vt:lpstr>
      <vt:lpstr>Алгоритм Евклида</vt:lpstr>
      <vt:lpstr>Задачи</vt:lpstr>
      <vt:lpstr>Задачи</vt:lpstr>
      <vt:lpstr>Обработка строк в цикле</vt:lpstr>
      <vt:lpstr>Проверка символов</vt:lpstr>
      <vt:lpstr>Задачи</vt:lpstr>
      <vt:lpstr>Задачи</vt:lpstr>
      <vt:lpstr>Цикл с переменной</vt:lpstr>
      <vt:lpstr>Цикл с переменной</vt:lpstr>
      <vt:lpstr>Цикл с переменной: другой шаг</vt:lpstr>
      <vt:lpstr>Сколько раз выполняется цикл?</vt:lpstr>
      <vt:lpstr>Задачи</vt:lpstr>
      <vt:lpstr>Задачи</vt:lpstr>
      <vt:lpstr>Программирование на языке Python</vt:lpstr>
      <vt:lpstr>Что такое массив?</vt:lpstr>
      <vt:lpstr>Что такое массив?</vt:lpstr>
      <vt:lpstr>Массивы в Python: списки</vt:lpstr>
      <vt:lpstr>Заполнение массива</vt:lpstr>
      <vt:lpstr>Заполнение случайными числами</vt:lpstr>
      <vt:lpstr>Вывод массива на экран</vt:lpstr>
      <vt:lpstr>Задачи</vt:lpstr>
      <vt:lpstr>Задачи</vt:lpstr>
      <vt:lpstr>Ввод массива с клавиатуры</vt:lpstr>
      <vt:lpstr>Ввод массива с клавиатуры</vt:lpstr>
      <vt:lpstr>Как обработать все элементы массива?</vt:lpstr>
      <vt:lpstr>Как обработать все элементы массива?</vt:lpstr>
      <vt:lpstr>Перебор элементов</vt:lpstr>
      <vt:lpstr>Что выведет программа?</vt:lpstr>
      <vt:lpstr>Подсчёт нужных элементов</vt:lpstr>
      <vt:lpstr>Перебор элементов</vt:lpstr>
      <vt:lpstr>Как работает цикл?</vt:lpstr>
      <vt:lpstr>Среднее арифметическое</vt:lpstr>
      <vt:lpstr>Задачи</vt:lpstr>
      <vt:lpstr>Задачи</vt:lpstr>
      <vt:lpstr>Программирование на языке Python</vt:lpstr>
      <vt:lpstr>Поиск в массиве</vt:lpstr>
      <vt:lpstr>Поиск в массиве</vt:lpstr>
      <vt:lpstr>Поиск в массиве</vt:lpstr>
      <vt:lpstr>Задачи</vt:lpstr>
      <vt:lpstr>Задачи</vt:lpstr>
      <vt:lpstr>Задачи</vt:lpstr>
      <vt:lpstr>Максимальный элемент</vt:lpstr>
      <vt:lpstr>Максимальный элемент</vt:lpstr>
      <vt:lpstr>Максимальный элемент и его номер</vt:lpstr>
      <vt:lpstr>Максимальный элемент и его номер</vt:lpstr>
      <vt:lpstr>Задачи (без функций min и max)</vt:lpstr>
      <vt:lpstr>Задачи (без функций min и max)</vt:lpstr>
      <vt:lpstr>Задачи (без функций min и max)</vt:lpstr>
      <vt:lpstr>Задачи (без функции max)</vt:lpstr>
      <vt:lpstr>Задачи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Салпагаров Солтан Исмаилович</cp:lastModifiedBy>
  <cp:revision>2012</cp:revision>
  <dcterms:created xsi:type="dcterms:W3CDTF">2007-01-31T19:13:48Z</dcterms:created>
  <dcterms:modified xsi:type="dcterms:W3CDTF">2023-05-06T08:47:11Z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0x010100AAAD25B078D918489446716F43B245CB</vt:lpwstr>
  </property>
  <property fmtid="{D5CDD505-2E9C-101B-9397-08002B2CF9AE}" pid="3" name="MediaServiceImageTags">
    <vt:lpwstr/>
  </property>
</Properties>
</file>