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9"/>
  </p:notesMasterIdLst>
  <p:sldIdLst>
    <p:sldId id="257" r:id="rId5"/>
    <p:sldId id="412" r:id="rId6"/>
    <p:sldId id="420" r:id="rId7"/>
    <p:sldId id="421" r:id="rId8"/>
    <p:sldId id="413" r:id="rId9"/>
    <p:sldId id="426" r:id="rId10"/>
    <p:sldId id="427" r:id="rId11"/>
    <p:sldId id="428" r:id="rId12"/>
    <p:sldId id="429" r:id="rId13"/>
    <p:sldId id="430" r:id="rId14"/>
    <p:sldId id="431" r:id="rId15"/>
    <p:sldId id="432" r:id="rId16"/>
    <p:sldId id="433" r:id="rId17"/>
    <p:sldId id="435" r:id="rId18"/>
    <p:sldId id="434" r:id="rId19"/>
    <p:sldId id="436" r:id="rId20"/>
    <p:sldId id="540" r:id="rId21"/>
    <p:sldId id="546" r:id="rId22"/>
    <p:sldId id="438" r:id="rId23"/>
    <p:sldId id="439" r:id="rId24"/>
    <p:sldId id="631" r:id="rId25"/>
    <p:sldId id="440" r:id="rId26"/>
    <p:sldId id="441" r:id="rId27"/>
    <p:sldId id="555" r:id="rId28"/>
    <p:sldId id="556" r:id="rId29"/>
    <p:sldId id="640" r:id="rId30"/>
    <p:sldId id="414" r:id="rId31"/>
    <p:sldId id="444" r:id="rId32"/>
    <p:sldId id="445" r:id="rId33"/>
    <p:sldId id="542" r:id="rId34"/>
    <p:sldId id="557" r:id="rId35"/>
    <p:sldId id="543" r:id="rId36"/>
    <p:sldId id="437" r:id="rId37"/>
    <p:sldId id="558" r:id="rId38"/>
    <p:sldId id="559" r:id="rId39"/>
    <p:sldId id="450" r:id="rId40"/>
    <p:sldId id="451" r:id="rId41"/>
    <p:sldId id="630" r:id="rId42"/>
    <p:sldId id="452" r:id="rId43"/>
    <p:sldId id="561" r:id="rId44"/>
    <p:sldId id="509" r:id="rId45"/>
    <p:sldId id="510" r:id="rId46"/>
    <p:sldId id="634" r:id="rId47"/>
    <p:sldId id="641" r:id="rId48"/>
    <p:sldId id="642" r:id="rId49"/>
    <p:sldId id="646" r:id="rId50"/>
    <p:sldId id="645" r:id="rId51"/>
    <p:sldId id="353" r:id="rId52"/>
    <p:sldId id="648" r:id="rId53"/>
    <p:sldId id="393" r:id="rId54"/>
    <p:sldId id="643" r:id="rId55"/>
    <p:sldId id="415" r:id="rId56"/>
    <p:sldId id="453" r:id="rId57"/>
    <p:sldId id="455" r:id="rId58"/>
    <p:sldId id="396" r:id="rId59"/>
    <p:sldId id="456" r:id="rId60"/>
    <p:sldId id="458" r:id="rId61"/>
    <p:sldId id="457" r:id="rId62"/>
    <p:sldId id="547" r:id="rId63"/>
    <p:sldId id="548" r:id="rId64"/>
    <p:sldId id="511" r:id="rId65"/>
    <p:sldId id="625" r:id="rId66"/>
    <p:sldId id="512" r:id="rId67"/>
    <p:sldId id="459" r:id="rId68"/>
    <p:sldId id="626" r:id="rId69"/>
    <p:sldId id="627" r:id="rId70"/>
    <p:sldId id="411" r:id="rId71"/>
    <p:sldId id="513" r:id="rId72"/>
    <p:sldId id="514" r:id="rId73"/>
    <p:sldId id="515" r:id="rId74"/>
    <p:sldId id="562" r:id="rId75"/>
    <p:sldId id="563" r:id="rId76"/>
    <p:sldId id="564" r:id="rId77"/>
    <p:sldId id="565" r:id="rId78"/>
    <p:sldId id="566" r:id="rId79"/>
    <p:sldId id="567" r:id="rId80"/>
    <p:sldId id="568" r:id="rId81"/>
    <p:sldId id="569" r:id="rId82"/>
    <p:sldId id="570" r:id="rId83"/>
    <p:sldId id="571" r:id="rId84"/>
    <p:sldId id="572" r:id="rId85"/>
    <p:sldId id="416" r:id="rId86"/>
    <p:sldId id="463" r:id="rId87"/>
    <p:sldId id="466" r:id="rId88"/>
    <p:sldId id="468" r:id="rId89"/>
    <p:sldId id="464" r:id="rId90"/>
    <p:sldId id="476" r:id="rId91"/>
    <p:sldId id="469" r:id="rId92"/>
    <p:sldId id="470" r:id="rId93"/>
    <p:sldId id="573" r:id="rId94"/>
    <p:sldId id="574" r:id="rId95"/>
    <p:sldId id="521" r:id="rId96"/>
    <p:sldId id="581" r:id="rId97"/>
    <p:sldId id="582" r:id="rId98"/>
    <p:sldId id="583" r:id="rId99"/>
    <p:sldId id="584" r:id="rId100"/>
    <p:sldId id="575" r:id="rId101"/>
    <p:sldId id="576" r:id="rId102"/>
    <p:sldId id="578" r:id="rId103"/>
    <p:sldId id="579" r:id="rId104"/>
    <p:sldId id="473" r:id="rId105"/>
    <p:sldId id="550" r:id="rId106"/>
    <p:sldId id="474" r:id="rId107"/>
    <p:sldId id="475" r:id="rId108"/>
    <p:sldId id="523" r:id="rId109"/>
    <p:sldId id="580" r:id="rId110"/>
    <p:sldId id="585" r:id="rId111"/>
    <p:sldId id="586" r:id="rId112"/>
    <p:sldId id="587" r:id="rId113"/>
    <p:sldId id="588" r:id="rId114"/>
    <p:sldId id="615" r:id="rId115"/>
    <p:sldId id="614" r:id="rId116"/>
    <p:sldId id="616" r:id="rId117"/>
    <p:sldId id="618" r:id="rId118"/>
    <p:sldId id="617" r:id="rId119"/>
    <p:sldId id="592" r:id="rId120"/>
    <p:sldId id="593" r:id="rId121"/>
    <p:sldId id="590" r:id="rId122"/>
    <p:sldId id="591" r:id="rId123"/>
    <p:sldId id="596" r:id="rId124"/>
    <p:sldId id="628" r:id="rId125"/>
    <p:sldId id="597" r:id="rId126"/>
    <p:sldId id="598" r:id="rId127"/>
    <p:sldId id="629" r:id="rId128"/>
    <p:sldId id="599" r:id="rId129"/>
    <p:sldId id="600" r:id="rId130"/>
    <p:sldId id="601" r:id="rId131"/>
    <p:sldId id="602" r:id="rId132"/>
    <p:sldId id="603" r:id="rId133"/>
    <p:sldId id="604" r:id="rId134"/>
    <p:sldId id="605" r:id="rId135"/>
    <p:sldId id="619" r:id="rId136"/>
    <p:sldId id="606" r:id="rId137"/>
    <p:sldId id="607" r:id="rId138"/>
    <p:sldId id="621" r:id="rId139"/>
    <p:sldId id="609" r:id="rId140"/>
    <p:sldId id="610" r:id="rId141"/>
    <p:sldId id="611" r:id="rId142"/>
    <p:sldId id="612" r:id="rId143"/>
    <p:sldId id="632" r:id="rId144"/>
    <p:sldId id="623" r:id="rId145"/>
    <p:sldId id="622" r:id="rId146"/>
    <p:sldId id="613" r:id="rId147"/>
    <p:sldId id="309" r:id="rId148"/>
  </p:sldIdLst>
  <p:sldSz cx="9144000" cy="6858000" type="screen4x3"/>
  <p:notesSz cx="6858000" cy="9144000"/>
  <p:custDataLst>
    <p:tags r:id="rId150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99FF66"/>
    <a:srgbClr val="0095FF"/>
    <a:srgbClr val="E6E6FF"/>
    <a:srgbClr val="FFFF99"/>
    <a:srgbClr val="3333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AA8EC2-F96A-42FE-AF2B-4F1FE028724C}" v="1" dt="2023-03-25T08:08:43.293"/>
    <p1510:client id="{9E2E2B70-CD77-4184-8E02-CB9AD3E80F26}" v="647" dt="2023-03-16T14:36:01.0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9386" autoAdjust="0"/>
  </p:normalViewPr>
  <p:slideViewPr>
    <p:cSldViewPr snapToGrid="0">
      <p:cViewPr>
        <p:scale>
          <a:sx n="100" d="100"/>
          <a:sy n="100" d="100"/>
        </p:scale>
        <p:origin x="974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1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slide" Target="slides/slide130.xml"/><Relationship Id="rId139" Type="http://schemas.openxmlformats.org/officeDocument/2006/relationships/slide" Target="slides/slide13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0" Type="http://schemas.openxmlformats.org/officeDocument/2006/relationships/tags" Target="tags/tag1.xml"/><Relationship Id="rId155" Type="http://schemas.microsoft.com/office/2015/10/relationships/revisionInfo" Target="revisionInfo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45" Type="http://schemas.openxmlformats.org/officeDocument/2006/relationships/slide" Target="slides/slide14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51" Type="http://schemas.openxmlformats.org/officeDocument/2006/relationships/presProps" Target="presProp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slide" Target="slides/slide14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theme" Target="theme/theme1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tableStyles" Target="tableStyles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CB7A204-4C91-41C9-3F84-21E9976427D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4D9499A-27E3-DF92-F98F-9C65F4DC6BF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0292" name="Rectangle 4">
            <a:extLst>
              <a:ext uri="{FF2B5EF4-FFF2-40B4-BE49-F238E27FC236}">
                <a16:creationId xmlns:a16="http://schemas.microsoft.com/office/drawing/2014/main" id="{C8E7C1A4-0C05-E199-8134-4387F808E4D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946C747-98A5-7425-9879-A953470B175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E4B6605-6C25-3B83-B528-214CB0A6025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C7CE1B1D-92DE-6D1D-81CA-9296E6FE56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72C659C-92F1-4094-941C-668E3D1A027A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>
            <a:extLst>
              <a:ext uri="{FF2B5EF4-FFF2-40B4-BE49-F238E27FC236}">
                <a16:creationId xmlns:a16="http://schemas.microsoft.com/office/drawing/2014/main" id="{84F3059A-26AD-1FFF-C4D4-9751AC0F65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0E592F-D325-4B72-9FA8-429FD741FBEA}" type="slidenum">
              <a:rPr lang="ru-RU" altLang="ru-RU" b="0"/>
              <a:pPr eaLnBrk="1" hangingPunct="1"/>
              <a:t>48</a:t>
            </a:fld>
            <a:endParaRPr lang="ru-RU" altLang="ru-RU" b="0"/>
          </a:p>
        </p:txBody>
      </p:sp>
      <p:sp>
        <p:nvSpPr>
          <p:cNvPr id="265219" name="Rectangle 2">
            <a:extLst>
              <a:ext uri="{FF2B5EF4-FFF2-40B4-BE49-F238E27FC236}">
                <a16:creationId xmlns:a16="http://schemas.microsoft.com/office/drawing/2014/main" id="{97CF8D6C-5D8F-6036-739A-A7D8247384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20" name="Rectangle 3">
            <a:extLst>
              <a:ext uri="{FF2B5EF4-FFF2-40B4-BE49-F238E27FC236}">
                <a16:creationId xmlns:a16="http://schemas.microsoft.com/office/drawing/2014/main" id="{3456FD2A-087A-6021-F7F1-CA602F38E1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7">
            <a:extLst>
              <a:ext uri="{FF2B5EF4-FFF2-40B4-BE49-F238E27FC236}">
                <a16:creationId xmlns:a16="http://schemas.microsoft.com/office/drawing/2014/main" id="{4122EDBA-05DF-0EC0-A8B9-F98827D3D1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831EB22-6484-4CE9-BD70-839884096B3A}" type="slidenum">
              <a:rPr lang="ru-RU" altLang="ru-RU" b="0"/>
              <a:pPr eaLnBrk="1" hangingPunct="1"/>
              <a:t>49</a:t>
            </a:fld>
            <a:endParaRPr lang="ru-RU" altLang="ru-RU" b="0"/>
          </a:p>
        </p:txBody>
      </p:sp>
      <p:sp>
        <p:nvSpPr>
          <p:cNvPr id="264195" name="Rectangle 2">
            <a:extLst>
              <a:ext uri="{FF2B5EF4-FFF2-40B4-BE49-F238E27FC236}">
                <a16:creationId xmlns:a16="http://schemas.microsoft.com/office/drawing/2014/main" id="{DA137D5B-8265-EC59-0655-9575A26F2E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6" name="Rectangle 3">
            <a:extLst>
              <a:ext uri="{FF2B5EF4-FFF2-40B4-BE49-F238E27FC236}">
                <a16:creationId xmlns:a16="http://schemas.microsoft.com/office/drawing/2014/main" id="{519F5BCC-1981-6C10-7075-D53461D59B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7">
            <a:extLst>
              <a:ext uri="{FF2B5EF4-FFF2-40B4-BE49-F238E27FC236}">
                <a16:creationId xmlns:a16="http://schemas.microsoft.com/office/drawing/2014/main" id="{81A1FF1A-A2DD-9220-5F16-7F887AE544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98A8A7F-8E1C-4CBF-B7B2-CEAA9CC7C72C}" type="slidenum">
              <a:rPr lang="ru-RU" altLang="ru-RU" b="0"/>
              <a:pPr eaLnBrk="1" hangingPunct="1"/>
              <a:t>50</a:t>
            </a:fld>
            <a:endParaRPr lang="ru-RU" altLang="ru-RU" b="0"/>
          </a:p>
        </p:txBody>
      </p:sp>
      <p:sp>
        <p:nvSpPr>
          <p:cNvPr id="269315" name="Rectangle 2">
            <a:extLst>
              <a:ext uri="{FF2B5EF4-FFF2-40B4-BE49-F238E27FC236}">
                <a16:creationId xmlns:a16="http://schemas.microsoft.com/office/drawing/2014/main" id="{67480E5C-C950-28F3-CADF-62DF8768B2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6" name="Rectangle 3">
            <a:extLst>
              <a:ext uri="{FF2B5EF4-FFF2-40B4-BE49-F238E27FC236}">
                <a16:creationId xmlns:a16="http://schemas.microsoft.com/office/drawing/2014/main" id="{A70BD999-74FB-70A3-0E39-71AF31FB4E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7">
            <a:extLst>
              <a:ext uri="{FF2B5EF4-FFF2-40B4-BE49-F238E27FC236}">
                <a16:creationId xmlns:a16="http://schemas.microsoft.com/office/drawing/2014/main" id="{467A968B-3478-0CA7-FDD8-951A06CDEB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6C5CCDE-9765-4F45-A10C-874CCCE30922}" type="slidenum">
              <a:rPr lang="ru-RU" altLang="ru-RU" b="0"/>
              <a:pPr eaLnBrk="1" hangingPunct="1"/>
              <a:t>55</a:t>
            </a:fld>
            <a:endParaRPr lang="ru-RU" altLang="ru-RU" b="0"/>
          </a:p>
        </p:txBody>
      </p:sp>
      <p:sp>
        <p:nvSpPr>
          <p:cNvPr id="272387" name="Rectangle 2">
            <a:extLst>
              <a:ext uri="{FF2B5EF4-FFF2-40B4-BE49-F238E27FC236}">
                <a16:creationId xmlns:a16="http://schemas.microsoft.com/office/drawing/2014/main" id="{C9A6D68F-0365-56BF-902A-BE23C0F7D9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8" name="Rectangle 3">
            <a:extLst>
              <a:ext uri="{FF2B5EF4-FFF2-40B4-BE49-F238E27FC236}">
                <a16:creationId xmlns:a16="http://schemas.microsoft.com/office/drawing/2014/main" id="{24477FEA-5D27-BCE5-76D7-90CA690905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7">
            <a:extLst>
              <a:ext uri="{FF2B5EF4-FFF2-40B4-BE49-F238E27FC236}">
                <a16:creationId xmlns:a16="http://schemas.microsoft.com/office/drawing/2014/main" id="{0EC5261D-8587-0961-C618-E5C36CFF8C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0009DF-4EAF-4945-9364-72F35C3C7D69}" type="slidenum">
              <a:rPr lang="ru-RU" altLang="ru-RU" b="0"/>
              <a:pPr eaLnBrk="1" hangingPunct="1"/>
              <a:t>67</a:t>
            </a:fld>
            <a:endParaRPr lang="ru-RU" altLang="ru-RU" b="0"/>
          </a:p>
        </p:txBody>
      </p:sp>
      <p:sp>
        <p:nvSpPr>
          <p:cNvPr id="286723" name="Rectangle 2">
            <a:extLst>
              <a:ext uri="{FF2B5EF4-FFF2-40B4-BE49-F238E27FC236}">
                <a16:creationId xmlns:a16="http://schemas.microsoft.com/office/drawing/2014/main" id="{02AD3B8B-05D7-028A-7E6F-6D08F9D798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4" name="Rectangle 3">
            <a:extLst>
              <a:ext uri="{FF2B5EF4-FFF2-40B4-BE49-F238E27FC236}">
                <a16:creationId xmlns:a16="http://schemas.microsoft.com/office/drawing/2014/main" id="{48860B06-C57A-9104-9522-463FCCBA4C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1DD72791-C70D-0439-A9F9-889A00FF29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E78FD40-B9C7-4FBA-BD62-0E8405F73F1F}" type="slidenum">
              <a:rPr lang="ru-RU" altLang="ru-RU"/>
              <a:pPr eaLnBrk="1" hangingPunct="1"/>
              <a:t>144</a:t>
            </a:fld>
            <a:endParaRPr lang="ru-RU" altLang="ru-RU"/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980E49A7-C935-BAB5-0D0E-1FB1B623FA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101D1D42-0064-0A74-E432-24030D5BDF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AB31A7D-EF69-9473-9693-FF066F439200}"/>
              </a:ext>
            </a:extLst>
          </p:cNvPr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2015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E2702C-AB61-D240-61D5-A154ACE9A9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89ACDA-E75E-4E7A-92A2-D7F53A1A52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E847EE-5307-179A-CD7F-85CCDED869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DA886FB5-76FA-43EF-ABB9-9DB8B54DF0A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0426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47F2A22-5012-5AE2-FBB0-354B037A1D39}"/>
              </a:ext>
            </a:extLst>
          </p:cNvPr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2015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251" y="1760561"/>
            <a:ext cx="8652679" cy="1487606"/>
          </a:xfrm>
        </p:spPr>
        <p:txBody>
          <a:bodyPr/>
          <a:lstStyle>
            <a:lvl1pPr>
              <a:defRPr sz="7200" b="1">
                <a:solidFill>
                  <a:srgbClr val="333399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48520" y="4626591"/>
            <a:ext cx="7608626" cy="1380698"/>
          </a:xfrm>
        </p:spPr>
        <p:txBody>
          <a:bodyPr/>
          <a:lstStyle>
            <a:lvl1pPr marL="0" indent="0" algn="ctr">
              <a:buNone/>
              <a:defRPr sz="4000" b="1"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7AD46E-A062-113F-5177-0A0DE2FDE1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439819-E236-2E2D-3F97-10E9EDCBFC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3504A-C83A-4962-1AB3-F96914BC5C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1BCFE84E-6E19-45B6-9FFF-A9972F207C4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0208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5F97D28-0E8B-949B-6636-BBD541543993}"/>
              </a:ext>
            </a:extLst>
          </p:cNvPr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Алгоритмизация и программирование, язык 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Python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C78273A-D1F8-DB1B-59D9-1C6BFCCE022A}"/>
              </a:ext>
            </a:extLst>
          </p:cNvPr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2015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D576103E-612F-FBBE-AB6B-50BF24592FE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EEFB07-79BB-0AFE-9AA6-3DDF0AD697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754F91-4E2D-073F-DFD3-CB4C07951F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E6991F-47E0-F855-E11F-6CA16DF989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1506D335-4A2C-4DD4-A3F9-1F6FEF7892F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2850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9A0313D-D8F6-98B4-7112-0D92042CF61E}"/>
              </a:ext>
            </a:extLst>
          </p:cNvPr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b="0" i="1" dirty="0">
                <a:solidFill>
                  <a:srgbClr val="7F7F7F"/>
                </a:solidFill>
                <a:cs typeface="Arial" charset="0"/>
              </a:rPr>
              <a:t>Программирование на языке Си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F7026AC-EDB8-9E23-2D55-BA5A0DBE3EA3}"/>
              </a:ext>
            </a:extLst>
          </p:cNvPr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b="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b="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b="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 Поляков, 2006</a:t>
            </a:r>
            <a:r>
              <a:rPr lang="en-US" sz="1400" b="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-201</a:t>
            </a:r>
            <a:r>
              <a:rPr lang="ru-RU" sz="1400" b="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2                                                                                                    </a:t>
            </a:r>
            <a:r>
              <a:rPr lang="en-US" sz="1400" b="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http://kpolyakov.narod.ru</a:t>
            </a:r>
            <a:endParaRPr lang="ru-RU" sz="1400" b="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A47A4898-2499-5D7B-A888-2F3A2DE00E2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66D57E-4ED6-BAE1-67E3-F3DCE95557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F5A27B-2F18-0754-9FB6-9E1C8AA961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819F88-6EDC-7B9A-41B9-3D6329E34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88175" y="0"/>
            <a:ext cx="2133600" cy="330200"/>
          </a:xfrm>
        </p:spPr>
        <p:txBody>
          <a:bodyPr/>
          <a:lstStyle>
            <a:lvl1pPr>
              <a:defRPr sz="1600" b="1"/>
            </a:lvl1pPr>
          </a:lstStyle>
          <a:p>
            <a:fld id="{C89160BB-246D-4852-9069-A70FF0F3119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2048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0E16A57-2152-55D1-0F16-2B64D07B69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E4C1970-41DC-9ECA-D575-2167047309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1400878-DCF3-4E8B-5C48-EF4EA28A513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19E3DB8-84DC-F765-E574-C788DF68843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E8C69E9-5ECD-5557-73C9-099D29D8A89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65938" y="155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fld id="{437AD770-B881-4252-9C34-00689BD596FB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8" r:id="rId1"/>
    <p:sldLayoutId id="2147484299" r:id="rId2"/>
    <p:sldLayoutId id="2147484300" r:id="rId3"/>
    <p:sldLayoutId id="2147484301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07.xml"/><Relationship Id="rId3" Type="http://schemas.openxmlformats.org/officeDocument/2006/relationships/slide" Target="slide5.xml"/><Relationship Id="rId7" Type="http://schemas.openxmlformats.org/officeDocument/2006/relationships/slide" Target="slide8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1.xml"/><Relationship Id="rId5" Type="http://schemas.openxmlformats.org/officeDocument/2006/relationships/slide" Target="slide52.xml"/><Relationship Id="rId4" Type="http://schemas.openxmlformats.org/officeDocument/2006/relationships/slide" Target="slide27.xml"/><Relationship Id="rId9" Type="http://schemas.openxmlformats.org/officeDocument/2006/relationships/slide" Target="slide12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hyperlink" Target="mailto:kpolyakov@mail.r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5">
            <a:extLst>
              <a:ext uri="{FF2B5EF4-FFF2-40B4-BE49-F238E27FC236}">
                <a16:creationId xmlns:a16="http://schemas.microsoft.com/office/drawing/2014/main" id="{489A2344-CD0C-0A21-5A95-9F1DE614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90C5F89-5597-4C1C-B25E-E3BDC1DD0C24}" type="slidenum">
              <a:rPr lang="ru-RU" altLang="ru-RU"/>
              <a:pPr eaLnBrk="1" hangingPunct="1"/>
              <a:t>1</a:t>
            </a:fld>
            <a:endParaRPr lang="ru-RU" altLang="ru-RU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0B3FF96D-6E78-9B22-3953-8F499E053E3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" y="227013"/>
            <a:ext cx="8723313" cy="22717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6000" b="1">
                <a:solidFill>
                  <a:schemeClr val="accent2"/>
                </a:solidFill>
              </a:rPr>
              <a:t>Программирование на языке </a:t>
            </a:r>
            <a:r>
              <a:rPr lang="en-US" altLang="ru-RU" sz="6000" b="1">
                <a:solidFill>
                  <a:schemeClr val="accent2"/>
                </a:solidFill>
              </a:rPr>
              <a:t>Python</a:t>
            </a:r>
            <a:endParaRPr lang="ru-RU" altLang="ru-RU" sz="6000" b="1">
              <a:solidFill>
                <a:schemeClr val="accent2"/>
              </a:solidFill>
            </a:endParaRPr>
          </a:p>
        </p:txBody>
      </p:sp>
      <p:sp>
        <p:nvSpPr>
          <p:cNvPr id="6148" name="Rectangle 135">
            <a:extLst>
              <a:ext uri="{FF2B5EF4-FFF2-40B4-BE49-F238E27FC236}">
                <a16:creationId xmlns:a16="http://schemas.microsoft.com/office/drawing/2014/main" id="{245CFEB2-1FF0-1B89-B1EF-B4A69FA4AF7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333625" y="2408238"/>
            <a:ext cx="4664075" cy="4037012"/>
          </a:xfrm>
        </p:spPr>
        <p:txBody>
          <a:bodyPr/>
          <a:lstStyle/>
          <a:p>
            <a:pPr marL="901700" indent="-901700" algn="l" eaLnBrk="1" hangingPunct="1">
              <a:lnSpc>
                <a:spcPct val="90000"/>
              </a:lnSpc>
            </a:pPr>
            <a:r>
              <a:rPr lang="ru-RU" altLang="ru-RU" sz="2800" b="1">
                <a:solidFill>
                  <a:srgbClr val="000000"/>
                </a:solidFill>
                <a:hlinkClick r:id="rId2" action="ppaction://hlinksldjump"/>
              </a:rPr>
              <a:t>Алгоритм и его свойства</a:t>
            </a:r>
            <a:endParaRPr lang="en-US" altLang="ru-RU" sz="2800" b="1">
              <a:solidFill>
                <a:srgbClr val="000000"/>
              </a:solidFill>
            </a:endParaRPr>
          </a:p>
          <a:p>
            <a:pPr marL="901700" indent="-901700" algn="l" eaLnBrk="1" hangingPunct="1">
              <a:lnSpc>
                <a:spcPct val="90000"/>
              </a:lnSpc>
            </a:pPr>
            <a:r>
              <a:rPr lang="ru-RU" altLang="ru-RU" sz="2800" b="1">
                <a:solidFill>
                  <a:srgbClr val="000000"/>
                </a:solidFill>
                <a:hlinkClick r:id="rId3" action="ppaction://hlinksldjump"/>
              </a:rPr>
              <a:t>Простейшие программы</a:t>
            </a:r>
            <a:endParaRPr lang="en-US" altLang="ru-RU" sz="2800" b="1">
              <a:solidFill>
                <a:srgbClr val="000000"/>
              </a:solidFill>
            </a:endParaRPr>
          </a:p>
          <a:p>
            <a:pPr marL="901700" indent="-901700" algn="l" eaLnBrk="1" hangingPunct="1">
              <a:lnSpc>
                <a:spcPct val="90000"/>
              </a:lnSpc>
            </a:pPr>
            <a:r>
              <a:rPr lang="ru-RU" altLang="ru-RU" sz="2800" b="1">
                <a:solidFill>
                  <a:srgbClr val="000000"/>
                </a:solidFill>
                <a:hlinkClick r:id="rId4" action="ppaction://hlinksldjump"/>
              </a:rPr>
              <a:t>Вычисления</a:t>
            </a:r>
            <a:endParaRPr lang="en-US" altLang="ru-RU" sz="2800" b="1">
              <a:solidFill>
                <a:srgbClr val="000000"/>
              </a:solidFill>
            </a:endParaRPr>
          </a:p>
          <a:p>
            <a:pPr marL="901700" indent="-901700" algn="l" eaLnBrk="1" hangingPunct="1">
              <a:lnSpc>
                <a:spcPct val="90000"/>
              </a:lnSpc>
            </a:pPr>
            <a:r>
              <a:rPr lang="ru-RU" altLang="ru-RU" sz="2800" b="1">
                <a:solidFill>
                  <a:srgbClr val="000000"/>
                </a:solidFill>
                <a:hlinkClick r:id="rId5" action="ppaction://hlinksldjump"/>
              </a:rPr>
              <a:t>Ветвления</a:t>
            </a:r>
            <a:endParaRPr lang="ru-RU" altLang="ru-RU" sz="2800" b="1">
              <a:solidFill>
                <a:srgbClr val="000000"/>
              </a:solidFill>
            </a:endParaRPr>
          </a:p>
          <a:p>
            <a:pPr marL="901700" indent="-901700" algn="l" eaLnBrk="1" hangingPunct="1">
              <a:lnSpc>
                <a:spcPct val="90000"/>
              </a:lnSpc>
            </a:pPr>
            <a:r>
              <a:rPr lang="ru-RU" altLang="ru-RU" sz="2800" b="1">
                <a:solidFill>
                  <a:srgbClr val="000000"/>
                </a:solidFill>
                <a:hlinkClick r:id="rId6" action="ppaction://hlinksldjump"/>
              </a:rPr>
              <a:t>Символьные строки</a:t>
            </a:r>
            <a:endParaRPr lang="en-US" altLang="ru-RU" sz="2800" b="1">
              <a:solidFill>
                <a:srgbClr val="000000"/>
              </a:solidFill>
            </a:endParaRPr>
          </a:p>
          <a:p>
            <a:pPr marL="901700" indent="-901700" algn="l" eaLnBrk="1" hangingPunct="1">
              <a:lnSpc>
                <a:spcPct val="90000"/>
              </a:lnSpc>
            </a:pPr>
            <a:r>
              <a:rPr lang="ru-RU" altLang="ru-RU" sz="2800" b="1">
                <a:solidFill>
                  <a:srgbClr val="000000"/>
                </a:solidFill>
                <a:hlinkClick r:id="rId7" action="ppaction://hlinksldjump"/>
              </a:rPr>
              <a:t>Циклические алгоритмы</a:t>
            </a:r>
            <a:endParaRPr lang="en-US" altLang="ru-RU" sz="2800" b="1">
              <a:solidFill>
                <a:srgbClr val="000000"/>
              </a:solidFill>
            </a:endParaRPr>
          </a:p>
          <a:p>
            <a:pPr marL="901700" indent="-901700" algn="l" eaLnBrk="1" hangingPunct="1">
              <a:lnSpc>
                <a:spcPct val="90000"/>
              </a:lnSpc>
            </a:pPr>
            <a:r>
              <a:rPr lang="ru-RU" altLang="ru-RU" sz="2800" b="1">
                <a:solidFill>
                  <a:srgbClr val="000000"/>
                </a:solidFill>
                <a:hlinkClick r:id="rId8" action="ppaction://hlinksldjump"/>
              </a:rPr>
              <a:t>Массивы (списки)</a:t>
            </a:r>
            <a:endParaRPr lang="ru-RU" altLang="ru-RU" sz="2800" b="1">
              <a:solidFill>
                <a:srgbClr val="000000"/>
              </a:solidFill>
            </a:endParaRPr>
          </a:p>
          <a:p>
            <a:pPr marL="901700" indent="-901700" algn="l" eaLnBrk="1" hangingPunct="1">
              <a:lnSpc>
                <a:spcPct val="90000"/>
              </a:lnSpc>
            </a:pPr>
            <a:r>
              <a:rPr lang="ru-RU" altLang="ru-RU" sz="2800" b="1">
                <a:solidFill>
                  <a:srgbClr val="000000"/>
                </a:solidFill>
                <a:hlinkClick r:id="rId9" action="ppaction://hlinksldjump"/>
              </a:rPr>
              <a:t>Поиск в массиве</a:t>
            </a:r>
            <a:endParaRPr lang="ru-RU" altLang="ru-RU" sz="2800" b="1">
              <a:solidFill>
                <a:srgbClr val="000000"/>
              </a:solidFill>
            </a:endParaRPr>
          </a:p>
          <a:p>
            <a:pPr marL="901700" indent="-901700" algn="l" eaLnBrk="1" hangingPunct="1">
              <a:lnSpc>
                <a:spcPct val="90000"/>
              </a:lnSpc>
            </a:pPr>
            <a:endParaRPr lang="ru-RU" altLang="ru-RU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>
            <a:extLst>
              <a:ext uri="{FF2B5EF4-FFF2-40B4-BE49-F238E27FC236}">
                <a16:creationId xmlns:a16="http://schemas.microsoft.com/office/drawing/2014/main" id="{B529FDC0-F8A8-773E-B879-BEF931B0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Сумма: псевдокод</a:t>
            </a:r>
          </a:p>
        </p:txBody>
      </p:sp>
      <p:sp>
        <p:nvSpPr>
          <p:cNvPr id="15363" name="Номер слайда 2">
            <a:extLst>
              <a:ext uri="{FF2B5EF4-FFF2-40B4-BE49-F238E27FC236}">
                <a16:creationId xmlns:a16="http://schemas.microsoft.com/office/drawing/2014/main" id="{9F9DCA32-E6A0-4C94-F5EF-71284D49D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1EDFC7-1DEF-4CFB-A785-718C3F348F01}" type="slidenum">
              <a:rPr lang="ru-RU" altLang="ru-RU"/>
              <a:pPr eaLnBrk="1" hangingPunct="1"/>
              <a:t>10</a:t>
            </a:fld>
            <a:endParaRPr lang="ru-RU" altLang="ru-RU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36779921-6611-11E0-3C10-7B8BEC671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263" y="879476"/>
            <a:ext cx="8353425" cy="15144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</a:rPr>
              <a:t>ввести два числа </a:t>
            </a:r>
          </a:p>
          <a:p>
            <a:pPr>
              <a:spcBef>
                <a:spcPct val="15000"/>
              </a:spcBef>
              <a:defRPr/>
            </a:pP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</a:rPr>
              <a:t>вычислить их сумму </a:t>
            </a:r>
          </a:p>
          <a:p>
            <a:pPr>
              <a:spcBef>
                <a:spcPct val="15000"/>
              </a:spcBef>
              <a:defRPr/>
            </a:pP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</a:rPr>
              <a:t>вывести сумму на экран  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3CEFD8BE-9214-4D52-6A6C-F8BD8C5C2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113" y="2774950"/>
            <a:ext cx="4970462" cy="1343025"/>
          </a:xfrm>
          <a:prstGeom prst="wedgeRoundRectCallout">
            <a:avLst>
              <a:gd name="adj1" fmla="val -43781"/>
              <a:gd name="adj2" fmla="val -8642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>
              <a:defRPr/>
            </a:pPr>
            <a:r>
              <a:rPr lang="ru-RU" sz="2400" b="1" dirty="0">
                <a:latin typeface="Arial" charset="0"/>
              </a:rPr>
              <a:t>Псевдокод</a:t>
            </a:r>
            <a:r>
              <a:rPr lang="ru-RU" sz="2400" dirty="0">
                <a:latin typeface="Arial" charset="0"/>
              </a:rPr>
              <a:t> – алгоритм на русском языке с элементами языка программирования.</a:t>
            </a: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189C5388-5241-5CA5-6158-5A283A6F806D}"/>
              </a:ext>
            </a:extLst>
          </p:cNvPr>
          <p:cNvGrpSpPr>
            <a:grpSpLocks/>
          </p:cNvGrpSpPr>
          <p:nvPr/>
        </p:nvGrpSpPr>
        <p:grpSpPr bwMode="auto">
          <a:xfrm>
            <a:off x="846138" y="4443413"/>
            <a:ext cx="7278687" cy="663575"/>
            <a:chOff x="433" y="3902"/>
            <a:chExt cx="4585" cy="418"/>
          </a:xfrm>
        </p:grpSpPr>
        <p:sp>
          <p:nvSpPr>
            <p:cNvPr id="7" name="Text Box 56">
              <a:extLst>
                <a:ext uri="{FF2B5EF4-FFF2-40B4-BE49-F238E27FC236}">
                  <a16:creationId xmlns:a16="http://schemas.microsoft.com/office/drawing/2014/main" id="{8BDAE085-66D5-037B-141F-62E358CBDE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4291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Компьютер не может исполнить псевдокод!</a:t>
              </a:r>
            </a:p>
          </p:txBody>
        </p:sp>
        <p:sp>
          <p:nvSpPr>
            <p:cNvPr id="15368" name="Oval 57">
              <a:extLst>
                <a:ext uri="{FF2B5EF4-FFF2-40B4-BE49-F238E27FC236}">
                  <a16:creationId xmlns:a16="http://schemas.microsoft.com/office/drawing/2014/main" id="{7F1A8F22-36B2-E7FC-AA4A-43524DF1A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Заголовок 1">
            <a:extLst>
              <a:ext uri="{FF2B5EF4-FFF2-40B4-BE49-F238E27FC236}">
                <a16:creationId xmlns:a16="http://schemas.microsoft.com/office/drawing/2014/main" id="{F00B3D47-CEDF-DBD3-D518-2E156CA9A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94211" name="Номер слайда 2">
            <a:extLst>
              <a:ext uri="{FF2B5EF4-FFF2-40B4-BE49-F238E27FC236}">
                <a16:creationId xmlns:a16="http://schemas.microsoft.com/office/drawing/2014/main" id="{439931DF-CC45-757E-31A5-37D2E212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CF76FD6-DABE-42E2-BD0A-20F19FF64D46}" type="slidenum">
              <a:rPr lang="ru-RU" altLang="ru-RU"/>
              <a:pPr eaLnBrk="1" hangingPunct="1"/>
              <a:t>100</a:t>
            </a:fld>
            <a:endParaRPr lang="ru-RU" altLang="ru-RU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255DF18F-4C98-708F-59CF-396CEEDB1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200" b="1" dirty="0">
                <a:solidFill>
                  <a:srgbClr val="3333FF"/>
                </a:solidFill>
              </a:rPr>
              <a:t>«5»: </a:t>
            </a:r>
            <a:r>
              <a:rPr lang="ru-RU" sz="2200" dirty="0"/>
              <a:t>Ввести с клавиатуры символьную строку и составить новую строку, удалив из исходной все пробелы.</a:t>
            </a:r>
            <a:endParaRPr lang="en-US" sz="2200" dirty="0"/>
          </a:p>
          <a:p>
            <a:pPr marL="714375" indent="-357188">
              <a:defRPr/>
            </a:pPr>
            <a:r>
              <a:rPr lang="ru-RU" sz="2200" b="1" dirty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Введите строку:</a:t>
            </a:r>
          </a:p>
          <a:p>
            <a:pPr marL="714375">
              <a:defRPr/>
            </a:pP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Вася пошел гулять.</a:t>
            </a:r>
          </a:p>
          <a:p>
            <a:pPr marL="714375">
              <a:defRPr/>
            </a:pPr>
            <a:r>
              <a:rPr lang="ru-RU" sz="2200" b="1" dirty="0" err="1">
                <a:latin typeface="Courier New" pitchFamily="49" charset="0"/>
                <a:cs typeface="Courier New" pitchFamily="49" charset="0"/>
              </a:rPr>
              <a:t>Васяпошелгулять</a:t>
            </a:r>
            <a:r>
              <a:rPr lang="ru-RU" sz="2200" b="1" dirty="0"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Заголовок 1">
            <a:extLst>
              <a:ext uri="{FF2B5EF4-FFF2-40B4-BE49-F238E27FC236}">
                <a16:creationId xmlns:a16="http://schemas.microsoft.com/office/drawing/2014/main" id="{F1422262-8955-D6C1-4607-A2B08875E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Цикл с переменной</a:t>
            </a:r>
          </a:p>
        </p:txBody>
      </p:sp>
      <p:sp>
        <p:nvSpPr>
          <p:cNvPr id="95235" name="Номер слайда 2">
            <a:extLst>
              <a:ext uri="{FF2B5EF4-FFF2-40B4-BE49-F238E27FC236}">
                <a16:creationId xmlns:a16="http://schemas.microsoft.com/office/drawing/2014/main" id="{24A8EF9F-57D9-93FF-614B-73101E6A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4FEE2D-21D2-464A-9A5A-B573C267FCA3}" type="slidenum">
              <a:rPr lang="ru-RU" altLang="ru-RU"/>
              <a:pPr eaLnBrk="1" hangingPunct="1"/>
              <a:t>101</a:t>
            </a:fld>
            <a:endParaRPr lang="ru-RU" altLang="ru-RU"/>
          </a:p>
        </p:txBody>
      </p:sp>
      <p:sp>
        <p:nvSpPr>
          <p:cNvPr id="95236" name="Прямоугольник 3">
            <a:extLst>
              <a:ext uri="{FF2B5EF4-FFF2-40B4-BE49-F238E27FC236}">
                <a16:creationId xmlns:a16="http://schemas.microsoft.com/office/drawing/2014/main" id="{8DD7B50C-9E85-A237-0BC9-C233D3B8E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803275"/>
            <a:ext cx="8478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i="1"/>
              <a:t>Задача</a:t>
            </a:r>
            <a:r>
              <a:rPr lang="ru-RU" altLang="ru-RU" sz="2400"/>
              <a:t>. Вывести 10 раз слово «Привет!».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78B2E0DC-EC24-9F7C-2E3F-BF3D3D6191ED}"/>
              </a:ext>
            </a:extLst>
          </p:cNvPr>
          <p:cNvGrpSpPr>
            <a:grpSpLocks/>
          </p:cNvGrpSpPr>
          <p:nvPr/>
        </p:nvGrpSpPr>
        <p:grpSpPr bwMode="auto">
          <a:xfrm>
            <a:off x="1471613" y="1358900"/>
            <a:ext cx="6200775" cy="663575"/>
            <a:chOff x="796" y="2336"/>
            <a:chExt cx="3906" cy="418"/>
          </a:xfrm>
        </p:grpSpPr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F06D585A-8AB0-663C-23B3-93928964C2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3612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Можно ли сделать с</a:t>
              </a:r>
              <a:r>
                <a:rPr lang="en-US" sz="2400" dirty="0">
                  <a:latin typeface="Arial" charset="0"/>
                </a:rPr>
                <a:t> </a:t>
              </a:r>
              <a:r>
                <a:rPr lang="ru-RU" sz="2400" dirty="0">
                  <a:latin typeface="Arial" charset="0"/>
                </a:rPr>
                <a:t>циклом «пока»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95251" name="Oval 9">
              <a:extLst>
                <a:ext uri="{FF2B5EF4-FFF2-40B4-BE49-F238E27FC236}">
                  <a16:creationId xmlns:a16="http://schemas.microsoft.com/office/drawing/2014/main" id="{EB492DDE-9F8E-E2D3-1AA2-9CAD65525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76801" name="Rectangle 1">
            <a:extLst>
              <a:ext uri="{FF2B5EF4-FFF2-40B4-BE49-F238E27FC236}">
                <a16:creationId xmlns:a16="http://schemas.microsoft.com/office/drawing/2014/main" id="{5E833414-9B04-BAB4-3BB6-A044BC0AC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575" y="2093913"/>
            <a:ext cx="4035425" cy="1570037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while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: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Привет!"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67591" name="Прямоугольник 11">
            <a:extLst>
              <a:ext uri="{FF2B5EF4-FFF2-40B4-BE49-F238E27FC236}">
                <a16:creationId xmlns:a16="http://schemas.microsoft.com/office/drawing/2014/main" id="{DE471002-9360-4F8C-BD8F-DD8918D7C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00" y="2106613"/>
            <a:ext cx="908050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ru-RU" sz="24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ru-RU" sz="24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endParaRPr lang="ru-RU" dirty="0">
              <a:solidFill>
                <a:srgbClr val="0095FF"/>
              </a:solidFill>
              <a:latin typeface="Arial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67592" name="Прямоугольник 12">
            <a:extLst>
              <a:ext uri="{FF2B5EF4-FFF2-40B4-BE49-F238E27FC236}">
                <a16:creationId xmlns:a16="http://schemas.microsoft.com/office/drawing/2014/main" id="{29EF70A8-4A08-5BFA-A70A-5923F2D0F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275" y="2471738"/>
            <a:ext cx="1092200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ru-RU" sz="24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ru-RU" sz="24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endParaRPr lang="ru-RU" dirty="0">
              <a:solidFill>
                <a:srgbClr val="0095FF"/>
              </a:solidFill>
              <a:latin typeface="Arial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67593" name="Прямоугольник 14">
            <a:extLst>
              <a:ext uri="{FF2B5EF4-FFF2-40B4-BE49-F238E27FC236}">
                <a16:creationId xmlns:a16="http://schemas.microsoft.com/office/drawing/2014/main" id="{4F5B0EA4-F142-7751-D216-D26D5A6B5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4488" y="3219450"/>
            <a:ext cx="1092200" cy="41433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endParaRPr lang="ru-RU" dirty="0">
              <a:solidFill>
                <a:srgbClr val="00B0F0"/>
              </a:solidFill>
              <a:latin typeface="Arial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392E7567-09AD-544A-E1AD-A353F2388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25" y="4433888"/>
            <a:ext cx="4333875" cy="83185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:</a:t>
            </a: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Привет!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</p:txBody>
      </p:sp>
      <p:sp>
        <p:nvSpPr>
          <p:cNvPr id="67595" name="Прямоугольник 16">
            <a:extLst>
              <a:ext uri="{FF2B5EF4-FFF2-40B4-BE49-F238E27FC236}">
                <a16:creationId xmlns:a16="http://schemas.microsoft.com/office/drawing/2014/main" id="{924F5AF0-E8B0-4203-D2BA-EA10E8CD3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4438650"/>
            <a:ext cx="27654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 </a:t>
            </a: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range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ru-RU" altLang="ru-RU" sz="2400" b="1">
              <a:solidFill>
                <a:srgbClr val="0095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7" name="Скругленная прямоугольная выноска 16">
            <a:extLst>
              <a:ext uri="{FF2B5EF4-FFF2-40B4-BE49-F238E27FC236}">
                <a16:creationId xmlns:a16="http://schemas.microsoft.com/office/drawing/2014/main" id="{5533F73A-CB8A-3C6F-4A52-0B1613ED42DF}"/>
              </a:ext>
            </a:extLst>
          </p:cNvPr>
          <p:cNvSpPr/>
          <p:nvPr/>
        </p:nvSpPr>
        <p:spPr bwMode="auto">
          <a:xfrm>
            <a:off x="4857750" y="3948113"/>
            <a:ext cx="2443163" cy="781050"/>
          </a:xfrm>
          <a:prstGeom prst="wedgeRoundRectCallout">
            <a:avLst>
              <a:gd name="adj1" fmla="val -77303"/>
              <a:gd name="adj2" fmla="val 21621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в диапазоне </a:t>
            </a:r>
            <a:r>
              <a:rPr lang="en-US" sz="2400" dirty="0">
                <a:latin typeface="Arial" charset="0"/>
              </a:rPr>
              <a:t>[0,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</a:rPr>
              <a:t>10</a:t>
            </a:r>
            <a:r>
              <a:rPr lang="en-US" sz="2400" dirty="0">
                <a:latin typeface="Arial" charset="0"/>
              </a:rPr>
              <a:t>)</a:t>
            </a:r>
          </a:p>
        </p:txBody>
      </p:sp>
      <p:sp>
        <p:nvSpPr>
          <p:cNvPr id="15" name="Прямоугольник 6">
            <a:extLst>
              <a:ext uri="{FF2B5EF4-FFF2-40B4-BE49-F238E27FC236}">
                <a16:creationId xmlns:a16="http://schemas.microsoft.com/office/drawing/2014/main" id="{93E87F28-BB1D-D42D-7E1E-BF46FC516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3768725"/>
            <a:ext cx="32559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Цикл с переменной:</a:t>
            </a:r>
            <a:endParaRPr lang="ru-RU" altLang="ru-RU" b="1">
              <a:solidFill>
                <a:srgbClr val="333399"/>
              </a:solidFill>
            </a:endParaRP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DAFA9372-EDF1-DB87-2E6A-8592DA438581}"/>
              </a:ext>
            </a:extLst>
          </p:cNvPr>
          <p:cNvGrpSpPr>
            <a:grpSpLocks/>
          </p:cNvGrpSpPr>
          <p:nvPr/>
        </p:nvGrpSpPr>
        <p:grpSpPr bwMode="auto">
          <a:xfrm>
            <a:off x="5226050" y="4856163"/>
            <a:ext cx="3155950" cy="663575"/>
            <a:chOff x="796" y="2336"/>
            <a:chExt cx="1988" cy="418"/>
          </a:xfrm>
        </p:grpSpPr>
        <p:sp>
          <p:nvSpPr>
            <p:cNvPr id="19" name="Text Box 8">
              <a:extLst>
                <a:ext uri="{FF2B5EF4-FFF2-40B4-BE49-F238E27FC236}">
                  <a16:creationId xmlns:a16="http://schemas.microsoft.com/office/drawing/2014/main" id="{0AD53CDF-5B7B-8251-FDA7-693F798D07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1694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Не включая </a:t>
              </a:r>
              <a:r>
                <a:rPr lang="ru-RU" sz="2400" b="1" dirty="0">
                  <a:solidFill>
                    <a:srgbClr val="FF0000"/>
                  </a:solidFill>
                  <a:latin typeface="Arial" charset="0"/>
                </a:rPr>
                <a:t>10</a:t>
              </a:r>
              <a:r>
                <a:rPr lang="ru-RU" sz="2400" dirty="0">
                  <a:latin typeface="Arial" charset="0"/>
                </a:rPr>
                <a:t>!</a:t>
              </a:r>
            </a:p>
          </p:txBody>
        </p:sp>
        <p:sp>
          <p:nvSpPr>
            <p:cNvPr id="95249" name="Oval 9">
              <a:extLst>
                <a:ext uri="{FF2B5EF4-FFF2-40B4-BE49-F238E27FC236}">
                  <a16:creationId xmlns:a16="http://schemas.microsoft.com/office/drawing/2014/main" id="{1818305B-F49C-F9CE-4EF8-74A223E3A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A5E7D91-0A42-6B0C-4DF9-E849C9C6F57F}"/>
              </a:ext>
            </a:extLst>
          </p:cNvPr>
          <p:cNvSpPr/>
          <p:nvPr/>
        </p:nvSpPr>
        <p:spPr>
          <a:xfrm>
            <a:off x="557213" y="5735638"/>
            <a:ext cx="678497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range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  <a:sym typeface="Symbol"/>
              </a:rPr>
              <a:t>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0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24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1,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2,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3,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4,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5,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6,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7,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8,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9</a:t>
            </a:r>
            <a:endParaRPr lang="ru-RU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1" grpId="0" animBg="1"/>
      <p:bldP spid="67591" grpId="0" animBg="1"/>
      <p:bldP spid="67592" grpId="0" animBg="1"/>
      <p:bldP spid="67593" grpId="0" animBg="1"/>
      <p:bldP spid="16" grpId="0" animBg="1"/>
      <p:bldP spid="67595" grpId="0" animBg="1"/>
      <p:bldP spid="17" grpId="0" animBg="1"/>
      <p:bldP spid="15" grpId="0"/>
      <p:bldP spid="21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Заголовок 1">
            <a:extLst>
              <a:ext uri="{FF2B5EF4-FFF2-40B4-BE49-F238E27FC236}">
                <a16:creationId xmlns:a16="http://schemas.microsoft.com/office/drawing/2014/main" id="{7CD53951-2D76-7595-6BD2-96DD56F87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Цикл с переменной</a:t>
            </a:r>
          </a:p>
        </p:txBody>
      </p:sp>
      <p:sp>
        <p:nvSpPr>
          <p:cNvPr id="96259" name="Номер слайда 2">
            <a:extLst>
              <a:ext uri="{FF2B5EF4-FFF2-40B4-BE49-F238E27FC236}">
                <a16:creationId xmlns:a16="http://schemas.microsoft.com/office/drawing/2014/main" id="{7B8D3852-1774-9BB8-154C-606D61F9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AC5026F-9438-46A4-B1BD-DCE635749264}" type="slidenum">
              <a:rPr lang="ru-RU" altLang="ru-RU"/>
              <a:pPr eaLnBrk="1" hangingPunct="1"/>
              <a:t>102</a:t>
            </a:fld>
            <a:endParaRPr lang="ru-RU" altLang="ru-RU"/>
          </a:p>
        </p:txBody>
      </p:sp>
      <p:sp>
        <p:nvSpPr>
          <p:cNvPr id="96260" name="Прямоугольник 3">
            <a:extLst>
              <a:ext uri="{FF2B5EF4-FFF2-40B4-BE49-F238E27FC236}">
                <a16:creationId xmlns:a16="http://schemas.microsoft.com/office/drawing/2014/main" id="{FBCE1102-8B63-C2B4-A546-5382016D6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803275"/>
            <a:ext cx="8478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i="1"/>
              <a:t>Задача</a:t>
            </a:r>
            <a:r>
              <a:rPr lang="ru-RU" altLang="ru-RU" sz="2400"/>
              <a:t>. Вывести все степени двойки от 2</a:t>
            </a:r>
            <a:r>
              <a:rPr lang="ru-RU" altLang="ru-RU" sz="2400" baseline="30000"/>
              <a:t>1</a:t>
            </a:r>
            <a:r>
              <a:rPr lang="ru-RU" altLang="ru-RU" sz="2400"/>
              <a:t> до 2</a:t>
            </a:r>
            <a:r>
              <a:rPr lang="ru-RU" altLang="ru-RU" sz="2400" baseline="30000"/>
              <a:t>10</a:t>
            </a:r>
            <a:r>
              <a:rPr lang="ru-RU" altLang="ru-RU" sz="2400"/>
              <a:t>.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8E5A770F-3DE8-5822-34E6-499B197D98E0}"/>
              </a:ext>
            </a:extLst>
          </p:cNvPr>
          <p:cNvGrpSpPr>
            <a:grpSpLocks/>
          </p:cNvGrpSpPr>
          <p:nvPr/>
        </p:nvGrpSpPr>
        <p:grpSpPr bwMode="auto">
          <a:xfrm>
            <a:off x="1471613" y="1358900"/>
            <a:ext cx="5310187" cy="663575"/>
            <a:chOff x="796" y="2336"/>
            <a:chExt cx="3345" cy="418"/>
          </a:xfrm>
        </p:grpSpPr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9E6C6D5B-7139-DE1B-230B-F304F910F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3051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 сделать с</a:t>
              </a:r>
              <a:r>
                <a:rPr lang="en-US" sz="2400" dirty="0">
                  <a:latin typeface="Arial" charset="0"/>
                </a:rPr>
                <a:t> </a:t>
              </a:r>
              <a:r>
                <a:rPr lang="ru-RU" sz="2400" dirty="0">
                  <a:latin typeface="Arial" charset="0"/>
                </a:rPr>
                <a:t>циклом «пока»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96276" name="Oval 9">
              <a:extLst>
                <a:ext uri="{FF2B5EF4-FFF2-40B4-BE49-F238E27FC236}">
                  <a16:creationId xmlns:a16="http://schemas.microsoft.com/office/drawing/2014/main" id="{09F49F4D-43FA-8BF5-F816-3AB32B502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5" name="Rectangle 1">
            <a:extLst>
              <a:ext uri="{FF2B5EF4-FFF2-40B4-BE49-F238E27FC236}">
                <a16:creationId xmlns:a16="http://schemas.microsoft.com/office/drawing/2014/main" id="{1C57C3CD-F3A4-9AFD-83E6-4EEA2906C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575" y="2093913"/>
            <a:ext cx="4035425" cy="1570037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while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: 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**k )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8" name="Прямоугольник 11">
            <a:extLst>
              <a:ext uri="{FF2B5EF4-FFF2-40B4-BE49-F238E27FC236}">
                <a16:creationId xmlns:a16="http://schemas.microsoft.com/office/drawing/2014/main" id="{66E7CFD9-87DA-83D4-7815-171D8D157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00" y="2106613"/>
            <a:ext cx="908050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</a:t>
            </a:r>
            <a:r>
              <a:rPr lang="ru-RU" sz="24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ru-RU" sz="24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endParaRPr lang="ru-RU" dirty="0">
              <a:solidFill>
                <a:srgbClr val="0095FF"/>
              </a:solidFill>
              <a:latin typeface="Arial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9" name="Прямоугольник 12">
            <a:extLst>
              <a:ext uri="{FF2B5EF4-FFF2-40B4-BE49-F238E27FC236}">
                <a16:creationId xmlns:a16="http://schemas.microsoft.com/office/drawing/2014/main" id="{544D06B1-DCC5-40CD-2558-4244A9B55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275" y="2462213"/>
            <a:ext cx="1276350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</a:t>
            </a:r>
            <a:r>
              <a:rPr lang="ru-RU" sz="24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ru-RU" sz="24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endParaRPr lang="ru-RU" dirty="0">
              <a:solidFill>
                <a:srgbClr val="0095FF"/>
              </a:solidFill>
              <a:latin typeface="Arial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20" name="Прямоугольник 14">
            <a:extLst>
              <a:ext uri="{FF2B5EF4-FFF2-40B4-BE49-F238E27FC236}">
                <a16:creationId xmlns:a16="http://schemas.microsoft.com/office/drawing/2014/main" id="{EB7FD396-4B16-E7D6-319F-4096C55A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4488" y="3219450"/>
            <a:ext cx="1092200" cy="41433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</a:t>
            </a:r>
            <a:r>
              <a:rPr lang="en-US" sz="24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endParaRPr lang="ru-RU" dirty="0">
              <a:solidFill>
                <a:srgbClr val="00B0F0"/>
              </a:solidFill>
              <a:latin typeface="Arial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DABD5980-3885-5CA8-44A4-9F0C8B9F6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25" y="4433888"/>
            <a:ext cx="4333875" cy="83185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:</a:t>
            </a: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**k )</a:t>
            </a:r>
          </a:p>
        </p:txBody>
      </p:sp>
      <p:sp>
        <p:nvSpPr>
          <p:cNvPr id="22" name="Прямоугольник 16">
            <a:extLst>
              <a:ext uri="{FF2B5EF4-FFF2-40B4-BE49-F238E27FC236}">
                <a16:creationId xmlns:a16="http://schemas.microsoft.com/office/drawing/2014/main" id="{11F74FA7-EE81-38D3-FA21-DA784E64F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4438650"/>
            <a:ext cx="31337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 </a:t>
            </a: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range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11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ru-RU" altLang="ru-RU" sz="2400" b="1">
              <a:solidFill>
                <a:srgbClr val="0095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3" name="Скругленная прямоугольная выноска 22">
            <a:extLst>
              <a:ext uri="{FF2B5EF4-FFF2-40B4-BE49-F238E27FC236}">
                <a16:creationId xmlns:a16="http://schemas.microsoft.com/office/drawing/2014/main" id="{10250CF1-6E5D-1676-A965-A7818134567E}"/>
              </a:ext>
            </a:extLst>
          </p:cNvPr>
          <p:cNvSpPr/>
          <p:nvPr/>
        </p:nvSpPr>
        <p:spPr bwMode="auto">
          <a:xfrm>
            <a:off x="5086350" y="3816350"/>
            <a:ext cx="2443163" cy="781050"/>
          </a:xfrm>
          <a:prstGeom prst="wedgeRoundRectCallout">
            <a:avLst>
              <a:gd name="adj1" fmla="val -71065"/>
              <a:gd name="adj2" fmla="val 43921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в диапазоне </a:t>
            </a:r>
            <a:r>
              <a:rPr lang="en-US" sz="2400" dirty="0">
                <a:latin typeface="Arial" charset="0"/>
              </a:rPr>
              <a:t>[</a:t>
            </a:r>
            <a:r>
              <a:rPr lang="ru-RU" sz="2400" dirty="0">
                <a:latin typeface="Arial" charset="0"/>
              </a:rPr>
              <a:t>1</a:t>
            </a:r>
            <a:r>
              <a:rPr lang="en-US" sz="2400" dirty="0">
                <a:latin typeface="Arial" charset="0"/>
              </a:rPr>
              <a:t>,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</a:rPr>
              <a:t>11</a:t>
            </a:r>
            <a:r>
              <a:rPr lang="en-US" sz="2400" dirty="0">
                <a:latin typeface="Arial" charset="0"/>
              </a:rPr>
              <a:t>)</a:t>
            </a:r>
          </a:p>
        </p:txBody>
      </p:sp>
      <p:sp>
        <p:nvSpPr>
          <p:cNvPr id="24" name="Прямоугольник 6">
            <a:extLst>
              <a:ext uri="{FF2B5EF4-FFF2-40B4-BE49-F238E27FC236}">
                <a16:creationId xmlns:a16="http://schemas.microsoft.com/office/drawing/2014/main" id="{D972A699-224A-E51A-985F-20F4134E9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3768725"/>
            <a:ext cx="32559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Цикл с переменной:</a:t>
            </a:r>
            <a:endParaRPr lang="ru-RU" altLang="ru-RU" b="1">
              <a:solidFill>
                <a:srgbClr val="333399"/>
              </a:solidFill>
            </a:endParaRP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FC530F98-D7A2-4A6E-05B5-C65762F157E8}"/>
              </a:ext>
            </a:extLst>
          </p:cNvPr>
          <p:cNvGrpSpPr>
            <a:grpSpLocks/>
          </p:cNvGrpSpPr>
          <p:nvPr/>
        </p:nvGrpSpPr>
        <p:grpSpPr bwMode="auto">
          <a:xfrm>
            <a:off x="5226050" y="4856163"/>
            <a:ext cx="3155950" cy="663575"/>
            <a:chOff x="796" y="2336"/>
            <a:chExt cx="1988" cy="418"/>
          </a:xfrm>
        </p:grpSpPr>
        <p:sp>
          <p:nvSpPr>
            <p:cNvPr id="26" name="Text Box 8">
              <a:extLst>
                <a:ext uri="{FF2B5EF4-FFF2-40B4-BE49-F238E27FC236}">
                  <a16:creationId xmlns:a16="http://schemas.microsoft.com/office/drawing/2014/main" id="{C7BD7D94-A678-4BC5-506B-213FAE96CC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1694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Не включая </a:t>
              </a:r>
              <a:r>
                <a:rPr lang="ru-RU" sz="2400" b="1" dirty="0">
                  <a:solidFill>
                    <a:srgbClr val="FF0000"/>
                  </a:solidFill>
                  <a:latin typeface="Arial" charset="0"/>
                </a:rPr>
                <a:t>1</a:t>
              </a:r>
              <a:r>
                <a:rPr lang="en-US" sz="2400" b="1" dirty="0">
                  <a:solidFill>
                    <a:srgbClr val="FF0000"/>
                  </a:solidFill>
                  <a:latin typeface="Arial" charset="0"/>
                </a:rPr>
                <a:t>1</a:t>
              </a:r>
              <a:r>
                <a:rPr lang="ru-RU" sz="2400" dirty="0">
                  <a:latin typeface="Arial" charset="0"/>
                </a:rPr>
                <a:t>!</a:t>
              </a:r>
            </a:p>
          </p:txBody>
        </p:sp>
        <p:sp>
          <p:nvSpPr>
            <p:cNvPr id="96274" name="Oval 9">
              <a:extLst>
                <a:ext uri="{FF2B5EF4-FFF2-40B4-BE49-F238E27FC236}">
                  <a16:creationId xmlns:a16="http://schemas.microsoft.com/office/drawing/2014/main" id="{BA188FCC-20C2-C9C3-399D-F113F2ACD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40207CEC-589A-F50D-45A5-A35F739AF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3" y="5735638"/>
            <a:ext cx="7437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range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11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1,</a:t>
            </a:r>
            <a:r>
              <a:rPr lang="en-US" altLang="ru-RU" sz="24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2,</a:t>
            </a:r>
            <a:r>
              <a:rPr lang="en-US" altLang="ru-RU" sz="24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3,</a:t>
            </a:r>
            <a:r>
              <a:rPr lang="en-US" altLang="ru-RU" sz="24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4,</a:t>
            </a:r>
            <a:r>
              <a:rPr lang="en-US" altLang="ru-RU" sz="24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5,</a:t>
            </a:r>
            <a:r>
              <a:rPr lang="en-US" altLang="ru-RU" sz="24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6,</a:t>
            </a:r>
            <a:r>
              <a:rPr lang="en-US" altLang="ru-RU" sz="24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7,</a:t>
            </a:r>
            <a:r>
              <a:rPr lang="en-US" altLang="ru-RU" sz="24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8,</a:t>
            </a:r>
            <a:r>
              <a:rPr lang="en-US" altLang="ru-RU" sz="24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ru-RU" sz="24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5" name="Скругленная прямоугольная выноска 24">
            <a:extLst>
              <a:ext uri="{FF2B5EF4-FFF2-40B4-BE49-F238E27FC236}">
                <a16:creationId xmlns:a16="http://schemas.microsoft.com/office/drawing/2014/main" id="{70E8A2D4-9083-3DBB-0884-CCCC5A8ECCF9}"/>
              </a:ext>
            </a:extLst>
          </p:cNvPr>
          <p:cNvSpPr/>
          <p:nvPr/>
        </p:nvSpPr>
        <p:spPr bwMode="auto">
          <a:xfrm>
            <a:off x="5518150" y="2139950"/>
            <a:ext cx="2127250" cy="781050"/>
          </a:xfrm>
          <a:prstGeom prst="wedgeRoundRectCallout">
            <a:avLst>
              <a:gd name="adj1" fmla="val -71065"/>
              <a:gd name="adj2" fmla="val 43921"/>
              <a:gd name="adj3" fmla="val 16667"/>
            </a:avLst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возведение </a:t>
            </a:r>
            <a:br>
              <a:rPr lang="ru-RU" sz="2400" dirty="0">
                <a:latin typeface="Arial" charset="0"/>
              </a:rPr>
            </a:br>
            <a:r>
              <a:rPr lang="ru-RU" sz="2400" dirty="0">
                <a:latin typeface="Arial" charset="0"/>
              </a:rPr>
              <a:t>в степень</a:t>
            </a:r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8" grpId="0"/>
      <p:bldP spid="2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Заголовок 1">
            <a:extLst>
              <a:ext uri="{FF2B5EF4-FFF2-40B4-BE49-F238E27FC236}">
                <a16:creationId xmlns:a16="http://schemas.microsoft.com/office/drawing/2014/main" id="{D1AE8810-43E4-5A86-5C31-8AE2B302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Цикл с переменной: другой шаг</a:t>
            </a:r>
          </a:p>
        </p:txBody>
      </p:sp>
      <p:sp>
        <p:nvSpPr>
          <p:cNvPr id="97283" name="Номер слайда 2">
            <a:extLst>
              <a:ext uri="{FF2B5EF4-FFF2-40B4-BE49-F238E27FC236}">
                <a16:creationId xmlns:a16="http://schemas.microsoft.com/office/drawing/2014/main" id="{2BD5AEF0-EB0C-B65B-C320-95DB0BBE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D45413-B937-49FE-9E97-C6751DD0E6A3}" type="slidenum">
              <a:rPr lang="ru-RU" altLang="ru-RU"/>
              <a:pPr eaLnBrk="1" hangingPunct="1"/>
              <a:t>103</a:t>
            </a:fld>
            <a:endParaRPr lang="ru-RU" alt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5B8117A-172F-F105-F380-E1A70DD20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1039813"/>
            <a:ext cx="7366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81</a:t>
            </a: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64</a:t>
            </a: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49</a:t>
            </a: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36</a:t>
            </a: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25</a:t>
            </a: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16</a:t>
            </a: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ru-RU" altLang="ru-RU">
              <a:solidFill>
                <a:srgbClr val="0000FF"/>
              </a:solidFill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6C9601A4-6716-3F2E-676B-30F7652E39B3}"/>
              </a:ext>
            </a:extLst>
          </p:cNvPr>
          <p:cNvGrpSpPr>
            <a:grpSpLocks/>
          </p:cNvGrpSpPr>
          <p:nvPr/>
        </p:nvGrpSpPr>
        <p:grpSpPr bwMode="auto">
          <a:xfrm>
            <a:off x="1344613" y="2681288"/>
            <a:ext cx="3248025" cy="663575"/>
            <a:chOff x="796" y="2336"/>
            <a:chExt cx="2046" cy="418"/>
          </a:xfrm>
        </p:grpSpPr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43A18214-04CB-EB36-E188-723F5F482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1752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Что получится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97295" name="Oval 9">
              <a:extLst>
                <a:ext uri="{FF2B5EF4-FFF2-40B4-BE49-F238E27FC236}">
                  <a16:creationId xmlns:a16="http://schemas.microsoft.com/office/drawing/2014/main" id="{7F70A02D-EB27-254D-00A2-BF6AEDEC3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0EDAE14-A237-86B7-9D2E-FB0601ABE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6413" y="3802063"/>
            <a:ext cx="55245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altLang="ru-RU" sz="2400" b="1">
              <a:solidFill>
                <a:srgbClr val="0000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25</a:t>
            </a: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49</a:t>
            </a: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81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B165D36-0A6B-BC9C-E581-BEDBADB62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097338"/>
            <a:ext cx="4930775" cy="830262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k**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</a:p>
        </p:txBody>
      </p:sp>
      <p:sp>
        <p:nvSpPr>
          <p:cNvPr id="13" name="Прямоугольник 16">
            <a:extLst>
              <a:ext uri="{FF2B5EF4-FFF2-40B4-BE49-F238E27FC236}">
                <a16:creationId xmlns:a16="http://schemas.microsoft.com/office/drawing/2014/main" id="{92D25398-0503-F906-AEEC-C256693E9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625" y="4102100"/>
            <a:ext cx="3502025" cy="41433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 </a:t>
            </a: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range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11</a:t>
            </a:r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ru-RU" altLang="ru-RU" sz="2400" b="1">
              <a:solidFill>
                <a:srgbClr val="0095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1D42DB85-EE53-B99E-32FF-0876A5D87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517650"/>
            <a:ext cx="5235575" cy="830263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:</a:t>
            </a: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k**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</a:p>
        </p:txBody>
      </p:sp>
      <p:sp>
        <p:nvSpPr>
          <p:cNvPr id="97290" name="Прямоугольник 16">
            <a:extLst>
              <a:ext uri="{FF2B5EF4-FFF2-40B4-BE49-F238E27FC236}">
                <a16:creationId xmlns:a16="http://schemas.microsoft.com/office/drawing/2014/main" id="{308F4BE2-A4F5-C23C-77BF-BCC196056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625" y="1512888"/>
            <a:ext cx="3686175" cy="414337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 </a:t>
            </a: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range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-1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ru-RU" altLang="ru-RU" sz="2400" b="1">
              <a:solidFill>
                <a:srgbClr val="0095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8" name="Скругленная прямоугольная выноска 17">
            <a:extLst>
              <a:ext uri="{FF2B5EF4-FFF2-40B4-BE49-F238E27FC236}">
                <a16:creationId xmlns:a16="http://schemas.microsoft.com/office/drawing/2014/main" id="{E7B17F37-E554-BF2F-B523-3ADBCBD0C2C2}"/>
              </a:ext>
            </a:extLst>
          </p:cNvPr>
          <p:cNvSpPr/>
          <p:nvPr/>
        </p:nvSpPr>
        <p:spPr bwMode="auto">
          <a:xfrm>
            <a:off x="4584700" y="942975"/>
            <a:ext cx="1163638" cy="406400"/>
          </a:xfrm>
          <a:prstGeom prst="wedgeRoundRectCallout">
            <a:avLst>
              <a:gd name="adj1" fmla="val -57955"/>
              <a:gd name="adj2" fmla="val 110848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шаг</a:t>
            </a:r>
            <a:endParaRPr lang="en-US" sz="2400" dirty="0">
              <a:latin typeface="Arial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35CFCC28-433E-CE4F-2902-C2DC903EE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935038"/>
            <a:ext cx="38719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10,</a:t>
            </a:r>
            <a:r>
              <a:rPr lang="ru-RU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,8,7,6,5,4,3,2,1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BDB11A4-8EF7-1CBF-A6FD-B2B666A9A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213" y="3581400"/>
            <a:ext cx="18446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1,3,5,7,9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1" grpId="0" animBg="1"/>
      <p:bldP spid="13" grpId="0" animBg="1"/>
      <p:bldP spid="19" grpId="0"/>
      <p:bldP spid="20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Заголовок 1">
            <a:extLst>
              <a:ext uri="{FF2B5EF4-FFF2-40B4-BE49-F238E27FC236}">
                <a16:creationId xmlns:a16="http://schemas.microsoft.com/office/drawing/2014/main" id="{D592E157-340E-B586-9F74-B8E3ECDB0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Сколько раз выполняется цикл?</a:t>
            </a:r>
          </a:p>
        </p:txBody>
      </p:sp>
      <p:sp>
        <p:nvSpPr>
          <p:cNvPr id="98307" name="Номер слайда 2">
            <a:extLst>
              <a:ext uri="{FF2B5EF4-FFF2-40B4-BE49-F238E27FC236}">
                <a16:creationId xmlns:a16="http://schemas.microsoft.com/office/drawing/2014/main" id="{C64B09C9-1E34-9137-1348-21B79908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C299464-A83D-4523-BFD8-29677E6F5063}" type="slidenum">
              <a:rPr lang="ru-RU" altLang="ru-RU"/>
              <a:pPr eaLnBrk="1" hangingPunct="1"/>
              <a:t>104</a:t>
            </a:fld>
            <a:endParaRPr lang="ru-RU" altLang="ru-R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AB235EE-BBA0-FE3C-EB2A-D5A797A13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32" y="1073926"/>
            <a:ext cx="7720012" cy="102076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800" b="1" dirty="0">
                <a:latin typeface="Courier New" pitchFamily="49" charset="0"/>
              </a:rPr>
              <a:t>a</a:t>
            </a:r>
            <a:r>
              <a:rPr lang="en-US" b="1" dirty="0">
                <a:latin typeface="Arial" charset="0"/>
              </a:rPr>
              <a:t> </a:t>
            </a:r>
            <a:r>
              <a:rPr lang="da-DK" sz="2800" b="1" dirty="0">
                <a:latin typeface="Courier New" pitchFamily="49" charset="0"/>
              </a:rPr>
              <a:t>=</a:t>
            </a:r>
            <a:r>
              <a:rPr lang="en-US" b="1" dirty="0">
                <a:latin typeface="Arial" charset="0"/>
              </a:rPr>
              <a:t> </a:t>
            </a:r>
            <a:r>
              <a:rPr lang="da-DK" sz="2800" b="1" dirty="0">
                <a:solidFill>
                  <a:srgbClr val="0095FF"/>
                </a:solidFill>
                <a:latin typeface="Courier New" pitchFamily="49" charset="0"/>
              </a:rPr>
              <a:t>1</a:t>
            </a:r>
          </a:p>
          <a:p>
            <a:pPr>
              <a:spcBef>
                <a:spcPct val="15000"/>
              </a:spcBef>
              <a:defRPr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for </a:t>
            </a:r>
            <a:r>
              <a:rPr lang="da-DK" sz="2800" b="1" dirty="0">
                <a:latin typeface="Courier New" pitchFamily="49" charset="0"/>
              </a:rPr>
              <a:t>k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 in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range</a:t>
            </a:r>
            <a:r>
              <a:rPr lang="en-US" sz="2800" b="1" dirty="0">
                <a:latin typeface="Courier New" pitchFamily="49" charset="0"/>
              </a:rPr>
              <a:t>(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3</a:t>
            </a:r>
            <a:r>
              <a:rPr lang="en-US" sz="2800" b="1" dirty="0">
                <a:latin typeface="Courier New" pitchFamily="49" charset="0"/>
              </a:rPr>
              <a:t>): </a:t>
            </a:r>
            <a:r>
              <a:rPr lang="ru-RU" sz="2800" b="1" dirty="0" err="1">
                <a:latin typeface="Courier New" pitchFamily="49" charset="0"/>
              </a:rPr>
              <a:t>a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+=</a:t>
            </a:r>
            <a:r>
              <a:rPr lang="en-US" sz="2800" b="1" dirty="0">
                <a:latin typeface="Arial" charset="0"/>
              </a:rPr>
              <a:t> </a:t>
            </a:r>
            <a:r>
              <a:rPr lang="ru-RU" sz="2800" b="1" dirty="0">
                <a:solidFill>
                  <a:srgbClr val="0095FF"/>
                </a:solidFill>
                <a:latin typeface="Courier New" pitchFamily="49" charset="0"/>
              </a:rPr>
              <a:t>1</a:t>
            </a:r>
            <a:endParaRPr lang="ru-RU" sz="2800" b="1" dirty="0">
              <a:latin typeface="Courier New" pitchFamily="49" charset="0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95DCF085-2677-D057-395B-2EF52E613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338" y="1117600"/>
            <a:ext cx="1309687" cy="536575"/>
          </a:xfrm>
          <a:prstGeom prst="wedgeRoundRectCallout">
            <a:avLst>
              <a:gd name="adj1" fmla="val -107454"/>
              <a:gd name="adj2" fmla="val -769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800" b="1">
                <a:latin typeface="Courier New" pitchFamily="49" charset="0"/>
              </a:rPr>
              <a:t>a</a:t>
            </a:r>
            <a:r>
              <a:rPr lang="en-US" b="1">
                <a:latin typeface="Arial" charset="0"/>
              </a:rPr>
              <a:t> </a:t>
            </a:r>
            <a:r>
              <a:rPr lang="en-US" sz="2800" b="1">
                <a:latin typeface="Courier New" pitchFamily="49" charset="0"/>
              </a:rPr>
              <a:t>=</a:t>
            </a:r>
            <a:r>
              <a:rPr lang="en-US" sz="2800" b="1">
                <a:latin typeface="Arial" charset="0"/>
              </a:rPr>
              <a:t> </a:t>
            </a:r>
            <a:r>
              <a:rPr lang="en-US" sz="2800" b="1">
                <a:latin typeface="Courier New" pitchFamily="49" charset="0"/>
              </a:rPr>
              <a:t>4</a:t>
            </a:r>
            <a:endParaRPr lang="ru-RU" sz="2800" b="1">
              <a:latin typeface="Courier New" pitchFamily="49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99480E0-D6D9-3BDB-1DC2-608BD9AC3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8" y="2341563"/>
            <a:ext cx="7745412" cy="102076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800" b="1" dirty="0">
                <a:latin typeface="Courier New" pitchFamily="49" charset="0"/>
              </a:rPr>
              <a:t>a</a:t>
            </a:r>
            <a:r>
              <a:rPr lang="en-US" b="1" dirty="0">
                <a:latin typeface="Arial" charset="0"/>
              </a:rPr>
              <a:t> </a:t>
            </a:r>
            <a:r>
              <a:rPr lang="da-DK" sz="2800" b="1" dirty="0">
                <a:latin typeface="Courier New" pitchFamily="49" charset="0"/>
              </a:rPr>
              <a:t>=</a:t>
            </a:r>
            <a:r>
              <a:rPr lang="en-US" b="1" dirty="0">
                <a:latin typeface="Arial" charset="0"/>
              </a:rPr>
              <a:t> </a:t>
            </a:r>
            <a:r>
              <a:rPr lang="da-DK" sz="2800" b="1" dirty="0">
                <a:solidFill>
                  <a:srgbClr val="0095FF"/>
                </a:solidFill>
                <a:latin typeface="Courier New" pitchFamily="49" charset="0"/>
              </a:rPr>
              <a:t>1</a:t>
            </a:r>
            <a:endParaRPr lang="da-DK" sz="2800" b="1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for </a:t>
            </a:r>
            <a:r>
              <a:rPr lang="da-DK" sz="2800" b="1" dirty="0">
                <a:latin typeface="Courier New" pitchFamily="49" charset="0"/>
              </a:rPr>
              <a:t>k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 in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range</a:t>
            </a:r>
            <a:r>
              <a:rPr lang="en-US" sz="2800" b="1" dirty="0">
                <a:latin typeface="Courier New" pitchFamily="49" charset="0"/>
              </a:rPr>
              <a:t>(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3</a:t>
            </a:r>
            <a:r>
              <a:rPr lang="en-US" sz="2800" b="1" dirty="0">
                <a:latin typeface="Courier New" pitchFamily="49" charset="0"/>
              </a:rPr>
              <a:t>,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1</a:t>
            </a:r>
            <a:r>
              <a:rPr lang="en-US" sz="2800" b="1" dirty="0">
                <a:latin typeface="Courier New" pitchFamily="49" charset="0"/>
              </a:rPr>
              <a:t>): </a:t>
            </a:r>
            <a:r>
              <a:rPr lang="ru-RU" sz="2800" b="1" dirty="0" err="1">
                <a:latin typeface="Courier New" pitchFamily="49" charset="0"/>
              </a:rPr>
              <a:t>a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+=</a:t>
            </a:r>
            <a:r>
              <a:rPr lang="en-US" sz="2800" b="1" dirty="0">
                <a:latin typeface="Arial" charset="0"/>
              </a:rPr>
              <a:t> </a:t>
            </a:r>
            <a:r>
              <a:rPr lang="ru-RU" sz="2800" b="1" dirty="0">
                <a:solidFill>
                  <a:srgbClr val="0095FF"/>
                </a:solidFill>
                <a:latin typeface="Courier New" pitchFamily="49" charset="0"/>
              </a:rPr>
              <a:t>1</a:t>
            </a:r>
            <a:endParaRPr lang="ru-RU" sz="2800" b="1" dirty="0">
              <a:latin typeface="Courier New" pitchFamily="49" charset="0"/>
            </a:endParaRP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31F318C-2AEC-D28D-3229-06E6204ED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338" y="2533650"/>
            <a:ext cx="1309687" cy="536575"/>
          </a:xfrm>
          <a:prstGeom prst="wedgeRoundRectCallout">
            <a:avLst>
              <a:gd name="adj1" fmla="val -107454"/>
              <a:gd name="adj2" fmla="val -769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800" b="1">
                <a:latin typeface="Courier New" pitchFamily="49" charset="0"/>
              </a:rPr>
              <a:t>a</a:t>
            </a:r>
            <a:r>
              <a:rPr lang="en-US" b="1">
                <a:latin typeface="Arial" charset="0"/>
              </a:rPr>
              <a:t> </a:t>
            </a:r>
            <a:r>
              <a:rPr lang="en-US" sz="2800" b="1">
                <a:latin typeface="Courier New" pitchFamily="49" charset="0"/>
              </a:rPr>
              <a:t>=</a:t>
            </a:r>
            <a:r>
              <a:rPr lang="en-US" sz="2800" b="1">
                <a:latin typeface="Arial" charset="0"/>
              </a:rPr>
              <a:t> </a:t>
            </a:r>
            <a:r>
              <a:rPr lang="en-US" sz="2800" b="1">
                <a:latin typeface="Courier New" pitchFamily="49" charset="0"/>
              </a:rPr>
              <a:t>1</a:t>
            </a:r>
            <a:endParaRPr lang="ru-RU" sz="2800" b="1">
              <a:latin typeface="Courier New" pitchFamily="49" charset="0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C7099DE9-055F-1978-B8B9-B8469E819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8" y="3732213"/>
            <a:ext cx="8105775" cy="102076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800" b="1" dirty="0">
                <a:latin typeface="Courier New" pitchFamily="49" charset="0"/>
              </a:rPr>
              <a:t>a</a:t>
            </a:r>
            <a:r>
              <a:rPr lang="en-US" b="1" dirty="0">
                <a:latin typeface="Arial" charset="0"/>
              </a:rPr>
              <a:t> </a:t>
            </a:r>
            <a:r>
              <a:rPr lang="da-DK" sz="2800" b="1" dirty="0">
                <a:latin typeface="Courier New" pitchFamily="49" charset="0"/>
              </a:rPr>
              <a:t>=</a:t>
            </a:r>
            <a:r>
              <a:rPr lang="en-US" b="1" dirty="0">
                <a:latin typeface="Arial" charset="0"/>
              </a:rPr>
              <a:t> </a:t>
            </a:r>
            <a:r>
              <a:rPr lang="da-DK" sz="2800" b="1" dirty="0">
                <a:solidFill>
                  <a:srgbClr val="0095FF"/>
                </a:solidFill>
                <a:latin typeface="Courier New" pitchFamily="49" charset="0"/>
              </a:rPr>
              <a:t>1</a:t>
            </a:r>
            <a:endParaRPr lang="da-DK" sz="2800" b="1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for </a:t>
            </a:r>
            <a:r>
              <a:rPr lang="da-DK" sz="2800" b="1" dirty="0">
                <a:latin typeface="Courier New" pitchFamily="49" charset="0"/>
              </a:rPr>
              <a:t>k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 in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range</a:t>
            </a:r>
            <a:r>
              <a:rPr lang="en-US" sz="2800" b="1" dirty="0">
                <a:latin typeface="Courier New" pitchFamily="49" charset="0"/>
              </a:rPr>
              <a:t>(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1</a:t>
            </a:r>
            <a:r>
              <a:rPr lang="en-US" sz="2800" b="1" dirty="0">
                <a:latin typeface="Courier New" pitchFamily="49" charset="0"/>
              </a:rPr>
              <a:t>,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3</a:t>
            </a:r>
            <a:r>
              <a:rPr lang="en-US" sz="2800" b="1" dirty="0">
                <a:latin typeface="Courier New" pitchFamily="49" charset="0"/>
              </a:rPr>
              <a:t>,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-1</a:t>
            </a:r>
            <a:r>
              <a:rPr lang="en-US" sz="2800" b="1" dirty="0">
                <a:latin typeface="Courier New" pitchFamily="49" charset="0"/>
              </a:rPr>
              <a:t>): </a:t>
            </a:r>
            <a:r>
              <a:rPr lang="ru-RU" sz="2800" b="1" dirty="0" err="1">
                <a:latin typeface="Courier New" pitchFamily="49" charset="0"/>
              </a:rPr>
              <a:t>a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+=</a:t>
            </a:r>
            <a:r>
              <a:rPr lang="en-US" sz="2800" b="1" dirty="0">
                <a:latin typeface="Arial" charset="0"/>
              </a:rPr>
              <a:t> </a:t>
            </a:r>
            <a:r>
              <a:rPr lang="ru-RU" sz="2800" b="1" dirty="0">
                <a:solidFill>
                  <a:srgbClr val="0095FF"/>
                </a:solidFill>
                <a:latin typeface="Courier New" pitchFamily="49" charset="0"/>
              </a:rPr>
              <a:t>1</a:t>
            </a:r>
            <a:endParaRPr lang="ru-RU" sz="2800" b="1" dirty="0">
              <a:latin typeface="Courier New" pitchFamily="49" charset="0"/>
            </a:endParaRPr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DD48C75B-4685-E58C-474E-1830778D1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338" y="3621088"/>
            <a:ext cx="1309687" cy="536575"/>
          </a:xfrm>
          <a:prstGeom prst="wedgeRoundRectCallout">
            <a:avLst>
              <a:gd name="adj1" fmla="val -84742"/>
              <a:gd name="adj2" fmla="val 744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800" b="1">
                <a:latin typeface="Courier New" pitchFamily="49" charset="0"/>
              </a:rPr>
              <a:t>a</a:t>
            </a:r>
            <a:r>
              <a:rPr lang="en-US" b="1">
                <a:latin typeface="Arial" charset="0"/>
              </a:rPr>
              <a:t> </a:t>
            </a:r>
            <a:r>
              <a:rPr lang="en-US" sz="2800" b="1">
                <a:latin typeface="Courier New" pitchFamily="49" charset="0"/>
              </a:rPr>
              <a:t>=</a:t>
            </a:r>
            <a:r>
              <a:rPr lang="en-US" sz="2800" b="1">
                <a:latin typeface="Arial" charset="0"/>
              </a:rPr>
              <a:t> </a:t>
            </a:r>
            <a:r>
              <a:rPr lang="en-US" sz="2800" b="1">
                <a:latin typeface="Courier New" pitchFamily="49" charset="0"/>
              </a:rPr>
              <a:t>1</a:t>
            </a:r>
            <a:endParaRPr lang="ru-RU" sz="2800" b="1">
              <a:latin typeface="Courier New" pitchFamily="49" charset="0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926E80BC-0B42-EAEE-3135-DBC38443B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8" y="5122863"/>
            <a:ext cx="8116887" cy="102076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800" b="1" dirty="0">
                <a:latin typeface="Courier New" pitchFamily="49" charset="0"/>
              </a:rPr>
              <a:t>a</a:t>
            </a:r>
            <a:r>
              <a:rPr lang="en-US" b="1" dirty="0">
                <a:latin typeface="Arial" charset="0"/>
              </a:rPr>
              <a:t> </a:t>
            </a:r>
            <a:r>
              <a:rPr lang="da-DK" sz="2800" b="1" dirty="0">
                <a:latin typeface="Courier New" pitchFamily="49" charset="0"/>
              </a:rPr>
              <a:t>=</a:t>
            </a:r>
            <a:r>
              <a:rPr lang="en-US" b="1" dirty="0">
                <a:latin typeface="Arial" charset="0"/>
              </a:rPr>
              <a:t> </a:t>
            </a:r>
            <a:r>
              <a:rPr lang="da-DK" sz="2800" b="1" dirty="0">
                <a:solidFill>
                  <a:srgbClr val="0095FF"/>
                </a:solidFill>
                <a:latin typeface="Courier New" pitchFamily="49" charset="0"/>
              </a:rPr>
              <a:t>1</a:t>
            </a:r>
            <a:endParaRPr lang="da-DK" sz="2800" b="1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for </a:t>
            </a:r>
            <a:r>
              <a:rPr lang="da-DK" sz="2800" b="1" dirty="0">
                <a:latin typeface="Courier New" pitchFamily="49" charset="0"/>
              </a:rPr>
              <a:t>k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 in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range</a:t>
            </a:r>
            <a:r>
              <a:rPr lang="en-US" sz="2800" b="1" dirty="0">
                <a:latin typeface="Courier New" pitchFamily="49" charset="0"/>
              </a:rPr>
              <a:t>(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3</a:t>
            </a:r>
            <a:r>
              <a:rPr lang="en-US" sz="2800" b="1" dirty="0">
                <a:latin typeface="Courier New" pitchFamily="49" charset="0"/>
              </a:rPr>
              <a:t>,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0</a:t>
            </a:r>
            <a:r>
              <a:rPr lang="en-US" sz="2800" b="1" dirty="0">
                <a:latin typeface="Courier New" pitchFamily="49" charset="0"/>
              </a:rPr>
              <a:t>,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-1</a:t>
            </a:r>
            <a:r>
              <a:rPr lang="en-US" sz="2800" b="1" dirty="0">
                <a:latin typeface="Courier New" pitchFamily="49" charset="0"/>
              </a:rPr>
              <a:t>): </a:t>
            </a:r>
            <a:r>
              <a:rPr lang="ru-RU" sz="2800" b="1" dirty="0" err="1">
                <a:latin typeface="Courier New" pitchFamily="49" charset="0"/>
              </a:rPr>
              <a:t>a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+=</a:t>
            </a:r>
            <a:r>
              <a:rPr lang="en-US" sz="2800" b="1" dirty="0">
                <a:latin typeface="Arial" charset="0"/>
              </a:rPr>
              <a:t> </a:t>
            </a:r>
            <a:r>
              <a:rPr lang="ru-RU" sz="2800" b="1" dirty="0">
                <a:solidFill>
                  <a:srgbClr val="0095FF"/>
                </a:solidFill>
                <a:latin typeface="Courier New" pitchFamily="49" charset="0"/>
              </a:rPr>
              <a:t>1</a:t>
            </a:r>
            <a:endParaRPr lang="ru-RU" sz="2800" b="1" dirty="0">
              <a:latin typeface="Courier New" pitchFamily="49" charset="0"/>
            </a:endParaRPr>
          </a:p>
        </p:txBody>
      </p:sp>
      <p:sp>
        <p:nvSpPr>
          <p:cNvPr id="11" name="AutoShape 12">
            <a:extLst>
              <a:ext uri="{FF2B5EF4-FFF2-40B4-BE49-F238E27FC236}">
                <a16:creationId xmlns:a16="http://schemas.microsoft.com/office/drawing/2014/main" id="{952ABE19-9F0F-5FD4-083F-16C673942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338" y="5014913"/>
            <a:ext cx="1309687" cy="536575"/>
          </a:xfrm>
          <a:prstGeom prst="wedgeRoundRectCallout">
            <a:avLst>
              <a:gd name="adj1" fmla="val -80536"/>
              <a:gd name="adj2" fmla="val 744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800" b="1">
                <a:latin typeface="Courier New" pitchFamily="49" charset="0"/>
              </a:rPr>
              <a:t>a</a:t>
            </a:r>
            <a:r>
              <a:rPr lang="en-US" b="1">
                <a:latin typeface="Arial" charset="0"/>
              </a:rPr>
              <a:t> </a:t>
            </a:r>
            <a:r>
              <a:rPr lang="en-US" sz="2800" b="1">
                <a:latin typeface="Courier New" pitchFamily="49" charset="0"/>
              </a:rPr>
              <a:t>=</a:t>
            </a:r>
            <a:r>
              <a:rPr lang="en-US" sz="2800" b="1">
                <a:latin typeface="Arial" charset="0"/>
              </a:rPr>
              <a:t> </a:t>
            </a:r>
            <a:r>
              <a:rPr lang="en-US" sz="2800" b="1">
                <a:latin typeface="Courier New" pitchFamily="49" charset="0"/>
              </a:rPr>
              <a:t>4</a:t>
            </a:r>
            <a:endParaRPr lang="ru-RU" sz="28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Заголовок 4">
            <a:extLst>
              <a:ext uri="{FF2B5EF4-FFF2-40B4-BE49-F238E27FC236}">
                <a16:creationId xmlns:a16="http://schemas.microsoft.com/office/drawing/2014/main" id="{1022B1E6-8C08-DD5D-DA0B-89DFF6153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99331" name="Номер слайда 3">
            <a:extLst>
              <a:ext uri="{FF2B5EF4-FFF2-40B4-BE49-F238E27FC236}">
                <a16:creationId xmlns:a16="http://schemas.microsoft.com/office/drawing/2014/main" id="{03F07901-CAFB-8FD0-C89F-484DC1951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23368A3-11DA-414E-B792-45EE54FF31B8}" type="slidenum">
              <a:rPr lang="ru-RU" altLang="ru-RU"/>
              <a:pPr eaLnBrk="1" hangingPunct="1"/>
              <a:t>105</a:t>
            </a:fld>
            <a:endParaRPr lang="ru-RU" altLang="ru-RU"/>
          </a:p>
        </p:txBody>
      </p:sp>
      <p:sp>
        <p:nvSpPr>
          <p:cNvPr id="84996" name="Text Box 5">
            <a:extLst>
              <a:ext uri="{FF2B5EF4-FFF2-40B4-BE49-F238E27FC236}">
                <a16:creationId xmlns:a16="http://schemas.microsoft.com/office/drawing/2014/main" id="{217113AB-51BC-40AB-705A-B303AE3A0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400" b="1" dirty="0">
                <a:solidFill>
                  <a:srgbClr val="3333FF"/>
                </a:solidFill>
                <a:latin typeface="Arial" charset="0"/>
              </a:rPr>
              <a:t>«3»: </a:t>
            </a:r>
            <a:r>
              <a:rPr lang="ru-RU" sz="2400" dirty="0">
                <a:latin typeface="Arial" charset="0"/>
              </a:rPr>
              <a:t>Ипполит задумал трёхзначное число, которое при делении на 15 </a:t>
            </a:r>
            <a:r>
              <a:rPr lang="ru-RU" sz="2400">
                <a:latin typeface="Arial" charset="0"/>
              </a:rPr>
              <a:t>даёт в остатке </a:t>
            </a:r>
            <a:r>
              <a:rPr lang="ru-RU" sz="2400" dirty="0">
                <a:latin typeface="Arial" charset="0"/>
              </a:rPr>
              <a:t>11, а при делении на 11 даёт в остатке 9. Найдите все такие числа. </a:t>
            </a:r>
            <a:endParaRPr lang="en-US" sz="2400" dirty="0">
              <a:latin typeface="Arial" charset="0"/>
            </a:endParaRPr>
          </a:p>
          <a:p>
            <a:pPr marL="630238" indent="-630238">
              <a:defRPr/>
            </a:pPr>
            <a:endParaRPr lang="en-US" sz="2400" b="1" dirty="0">
              <a:solidFill>
                <a:srgbClr val="3333FF"/>
              </a:solidFill>
              <a:latin typeface="Arial" charset="0"/>
            </a:endParaRPr>
          </a:p>
          <a:p>
            <a:pPr marL="630238" indent="-630238">
              <a:defRPr/>
            </a:pPr>
            <a:r>
              <a:rPr lang="ru-RU" sz="2400" b="1" dirty="0">
                <a:solidFill>
                  <a:srgbClr val="3333FF"/>
                </a:solidFill>
                <a:latin typeface="Arial" charset="0"/>
              </a:rPr>
              <a:t>«4»: </a:t>
            </a:r>
            <a:r>
              <a:rPr lang="ru-RU" sz="2400" dirty="0">
                <a:latin typeface="Arial" charset="0"/>
              </a:rPr>
              <a:t>Вводится натуральное число </a:t>
            </a:r>
            <a:r>
              <a:rPr lang="en-US" sz="2400" dirty="0">
                <a:latin typeface="Arial" charset="0"/>
              </a:rPr>
              <a:t>N. </a:t>
            </a:r>
            <a:r>
              <a:rPr lang="ru-RU" sz="2400" dirty="0">
                <a:latin typeface="Arial" charset="0"/>
              </a:rPr>
              <a:t>Программа должна найти </a:t>
            </a:r>
            <a:r>
              <a:rPr lang="ru-RU" sz="2400" b="1" dirty="0">
                <a:latin typeface="Arial" charset="0"/>
              </a:rPr>
              <a:t>факториал</a:t>
            </a:r>
            <a:r>
              <a:rPr lang="ru-RU" sz="2400" dirty="0">
                <a:latin typeface="Arial" charset="0"/>
              </a:rPr>
              <a:t> (обозначается как </a:t>
            </a:r>
            <a:r>
              <a:rPr lang="en-US" sz="2400" b="1" dirty="0">
                <a:latin typeface="Arial" charset="0"/>
              </a:rPr>
              <a:t>N!</a:t>
            </a:r>
            <a:r>
              <a:rPr lang="ru-RU" sz="2400" dirty="0">
                <a:latin typeface="Arial" charset="0"/>
              </a:rPr>
              <a:t>) – произведение всех натуральных чисел от 1 до </a:t>
            </a:r>
            <a:r>
              <a:rPr lang="en-US" sz="2400" dirty="0">
                <a:latin typeface="Arial" charset="0"/>
              </a:rPr>
              <a:t>N</a:t>
            </a:r>
            <a:r>
              <a:rPr lang="ru-RU" sz="2400" dirty="0">
                <a:latin typeface="Arial" charset="0"/>
              </a:rPr>
              <a:t>.</a:t>
            </a:r>
            <a:r>
              <a:rPr lang="en-US" sz="2400" dirty="0">
                <a:latin typeface="Arial" charset="0"/>
              </a:rPr>
              <a:t> </a:t>
            </a:r>
            <a:r>
              <a:rPr lang="ru-RU" sz="2400" dirty="0">
                <a:latin typeface="Arial" charset="0"/>
              </a:rPr>
              <a:t>Например</a:t>
            </a:r>
            <a:r>
              <a:rPr lang="en-US" sz="2400" dirty="0">
                <a:latin typeface="Arial" charset="0"/>
              </a:rPr>
              <a:t>, 5! = 1 · 2 · 3 · 4 · 5 = 120.</a:t>
            </a:r>
          </a:p>
          <a:p>
            <a:pPr marL="714375" indent="-357188">
              <a:defRPr/>
            </a:pPr>
            <a:r>
              <a:rPr lang="ru-RU" sz="2400" b="1" dirty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Введите число:</a:t>
            </a:r>
          </a:p>
          <a:p>
            <a:pPr marL="714375">
              <a:defRPr/>
            </a:pP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pPr marL="714375"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5!=120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Заголовок 4">
            <a:extLst>
              <a:ext uri="{FF2B5EF4-FFF2-40B4-BE49-F238E27FC236}">
                <a16:creationId xmlns:a16="http://schemas.microsoft.com/office/drawing/2014/main" id="{E8031F4E-A267-EC24-15C9-424D78115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100355" name="Номер слайда 3">
            <a:extLst>
              <a:ext uri="{FF2B5EF4-FFF2-40B4-BE49-F238E27FC236}">
                <a16:creationId xmlns:a16="http://schemas.microsoft.com/office/drawing/2014/main" id="{B0F1B67D-0854-D02A-36BE-8EC16ECC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C573879-5A6F-49C3-8C4F-F4544E52F881}" type="slidenum">
              <a:rPr lang="ru-RU" altLang="ru-RU"/>
              <a:pPr eaLnBrk="1" hangingPunct="1"/>
              <a:t>106</a:t>
            </a:fld>
            <a:endParaRPr lang="ru-RU" altLang="ru-RU"/>
          </a:p>
        </p:txBody>
      </p:sp>
      <p:sp>
        <p:nvSpPr>
          <p:cNvPr id="100356" name="Text Box 5">
            <a:extLst>
              <a:ext uri="{FF2B5EF4-FFF2-40B4-BE49-F238E27FC236}">
                <a16:creationId xmlns:a16="http://schemas.microsoft.com/office/drawing/2014/main" id="{DEAC6EB3-16F4-C51B-6390-CABA13FC7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0238" indent="-630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FF"/>
                </a:solidFill>
              </a:rPr>
              <a:t>«5»: </a:t>
            </a:r>
            <a:r>
              <a:rPr lang="ru-RU" altLang="ru-RU" sz="2400"/>
              <a:t>Натуральное число называется </a:t>
            </a:r>
            <a:r>
              <a:rPr lang="ru-RU" altLang="ru-RU" sz="2400" b="1"/>
              <a:t>числом Армстронга</a:t>
            </a:r>
            <a:r>
              <a:rPr lang="ru-RU" altLang="ru-RU" sz="2400"/>
              <a:t>, если сумма цифр числа, возведенных в N-ную степень (где N – количество цифр в числе) равна самому числу. Например, </a:t>
            </a:r>
            <a:r>
              <a:rPr lang="ru-RU" altLang="ru-RU" sz="2400">
                <a:solidFill>
                  <a:srgbClr val="FF0000"/>
                </a:solidFill>
              </a:rPr>
              <a:t>153 = 1</a:t>
            </a:r>
            <a:r>
              <a:rPr lang="ru-RU" altLang="ru-RU" sz="2400" baseline="30000">
                <a:solidFill>
                  <a:srgbClr val="FF0000"/>
                </a:solidFill>
              </a:rPr>
              <a:t>3</a:t>
            </a:r>
            <a:r>
              <a:rPr lang="ru-RU" altLang="ru-RU" sz="2400">
                <a:solidFill>
                  <a:srgbClr val="FF0000"/>
                </a:solidFill>
              </a:rPr>
              <a:t> + 5</a:t>
            </a:r>
            <a:r>
              <a:rPr lang="ru-RU" altLang="ru-RU" sz="2400" baseline="30000">
                <a:solidFill>
                  <a:srgbClr val="FF0000"/>
                </a:solidFill>
              </a:rPr>
              <a:t>3</a:t>
            </a:r>
            <a:r>
              <a:rPr lang="ru-RU" altLang="ru-RU" sz="2400">
                <a:solidFill>
                  <a:srgbClr val="FF0000"/>
                </a:solidFill>
              </a:rPr>
              <a:t> + 3</a:t>
            </a:r>
            <a:r>
              <a:rPr lang="ru-RU" altLang="ru-RU" sz="2400" baseline="30000">
                <a:solidFill>
                  <a:srgbClr val="FF0000"/>
                </a:solidFill>
              </a:rPr>
              <a:t>3</a:t>
            </a:r>
            <a:r>
              <a:rPr lang="ru-RU" altLang="ru-RU" sz="2400"/>
              <a:t>. Найдите все трёхзначные числа Армстронга.</a:t>
            </a:r>
            <a:endParaRPr lang="en-US" altLang="ru-RU" sz="240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B07CCB8-533C-1F15-4AC4-DE33BDDD01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0038" y="1760538"/>
            <a:ext cx="8653462" cy="1487487"/>
          </a:xfrm>
        </p:spPr>
        <p:txBody>
          <a:bodyPr/>
          <a:lstStyle/>
          <a:p>
            <a:pPr eaLnBrk="1" hangingPunct="1">
              <a:defRPr/>
            </a:pPr>
            <a:r>
              <a:rPr lang="ru-RU" sz="6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Программирование на языке </a:t>
            </a:r>
            <a:r>
              <a:rPr lang="en-US" sz="6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Python</a:t>
            </a:r>
            <a:endParaRPr lang="ru-RU" sz="6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99F8CE75-DA27-AB92-1769-AEC7F5B46C4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35088" y="4359275"/>
            <a:ext cx="6473825" cy="1381125"/>
          </a:xfrm>
        </p:spPr>
        <p:txBody>
          <a:bodyPr/>
          <a:lstStyle/>
          <a:p>
            <a:pPr marL="1257300" indent="-1257300" eaLnBrk="1" hangingPunct="1">
              <a:lnSpc>
                <a:spcPct val="90000"/>
              </a:lnSpc>
              <a:defRPr/>
            </a:pPr>
            <a:r>
              <a:rPr lang="ru-RU" dirty="0">
                <a:solidFill>
                  <a:srgbClr val="000000"/>
                </a:solidFill>
              </a:rPr>
              <a:t>Массивы (списки)</a:t>
            </a:r>
          </a:p>
        </p:txBody>
      </p:sp>
      <p:sp>
        <p:nvSpPr>
          <p:cNvPr id="101380" name="Номер слайда 5">
            <a:extLst>
              <a:ext uri="{FF2B5EF4-FFF2-40B4-BE49-F238E27FC236}">
                <a16:creationId xmlns:a16="http://schemas.microsoft.com/office/drawing/2014/main" id="{1BD21088-1465-EE21-70FF-922E36A9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4478E06-5C47-4DEE-ABA8-B90046CE8773}" type="slidenum">
              <a:rPr lang="ru-RU" altLang="ru-RU"/>
              <a:pPr eaLnBrk="1" hangingPunct="1"/>
              <a:t>107</a:t>
            </a:fld>
            <a:endParaRPr lang="ru-RU" altLang="ru-RU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Заголовок 4">
            <a:extLst>
              <a:ext uri="{FF2B5EF4-FFF2-40B4-BE49-F238E27FC236}">
                <a16:creationId xmlns:a16="http://schemas.microsoft.com/office/drawing/2014/main" id="{1D65AE2F-B27D-A584-9D87-257029FD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Что такое массив?</a:t>
            </a:r>
          </a:p>
        </p:txBody>
      </p:sp>
      <p:sp>
        <p:nvSpPr>
          <p:cNvPr id="102403" name="Номер слайда 3">
            <a:extLst>
              <a:ext uri="{FF2B5EF4-FFF2-40B4-BE49-F238E27FC236}">
                <a16:creationId xmlns:a16="http://schemas.microsoft.com/office/drawing/2014/main" id="{1DB17E24-8A96-8A77-1994-95339DA4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E50B0FC-93EC-4CC8-B17A-42AA35996E10}" type="slidenum">
              <a:rPr lang="ru-RU" altLang="ru-RU"/>
              <a:pPr eaLnBrk="1" hangingPunct="1"/>
              <a:t>108</a:t>
            </a:fld>
            <a:endParaRPr lang="ru-RU" alt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9E00D21-747A-45A2-F633-BF59FB9010E2}"/>
              </a:ext>
            </a:extLst>
          </p:cNvPr>
          <p:cNvSpPr/>
          <p:nvPr/>
        </p:nvSpPr>
        <p:spPr>
          <a:xfrm>
            <a:off x="384175" y="1778000"/>
            <a:ext cx="8423275" cy="1570038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58775" indent="-358775">
              <a:defRPr/>
            </a:pPr>
            <a:r>
              <a:rPr lang="ru-RU" sz="2400" b="1" dirty="0"/>
              <a:t>Массив</a:t>
            </a:r>
            <a:r>
              <a:rPr lang="ru-RU" sz="2400" dirty="0"/>
              <a:t> – это группа переменных одного типа, расположенных в памяти рядом (в соседних ячейках) и имеющих общее имя. Каждая ячейка в массиве имеет уникальный номер</a:t>
            </a:r>
            <a:r>
              <a:rPr lang="en-US" sz="2400" dirty="0"/>
              <a:t> (</a:t>
            </a:r>
            <a:r>
              <a:rPr lang="ru-RU" sz="2400" dirty="0"/>
              <a:t>индекс).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A0B47DC-7D4A-DF5A-8CDA-A34BB02D3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3354388"/>
            <a:ext cx="6884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2800" b="1">
                <a:solidFill>
                  <a:srgbClr val="333399"/>
                </a:solidFill>
                <a:cs typeface="Times New Roman" panose="02020603050405020304" pitchFamily="18" charset="0"/>
              </a:rPr>
              <a:t>Надо</a:t>
            </a:r>
            <a:r>
              <a:rPr lang="ru-RU" altLang="ru-RU" sz="2800"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C8A5D5A1-671E-139D-1E28-9C9EC6688118}"/>
              </a:ext>
            </a:extLst>
          </p:cNvPr>
          <p:cNvGrpSpPr>
            <a:grpSpLocks/>
          </p:cNvGrpSpPr>
          <p:nvPr/>
        </p:nvGrpSpPr>
        <p:grpSpPr bwMode="auto">
          <a:xfrm>
            <a:off x="1836738" y="900113"/>
            <a:ext cx="5470525" cy="663575"/>
            <a:chOff x="433" y="3902"/>
            <a:chExt cx="3445" cy="418"/>
          </a:xfrm>
        </p:grpSpPr>
        <p:sp>
          <p:nvSpPr>
            <p:cNvPr id="11" name="Text Box 56">
              <a:extLst>
                <a:ext uri="{FF2B5EF4-FFF2-40B4-BE49-F238E27FC236}">
                  <a16:creationId xmlns:a16="http://schemas.microsoft.com/office/drawing/2014/main" id="{51FFEDDA-CE4D-6B2B-35E5-F2932DCAC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3151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 ввести 10000 переменных?</a:t>
              </a:r>
            </a:p>
          </p:txBody>
        </p:sp>
        <p:sp>
          <p:nvSpPr>
            <p:cNvPr id="102409" name="Oval 57">
              <a:extLst>
                <a:ext uri="{FF2B5EF4-FFF2-40B4-BE49-F238E27FC236}">
                  <a16:creationId xmlns:a16="http://schemas.microsoft.com/office/drawing/2014/main" id="{3931EFF5-DA0B-7815-19E2-23D9D26A9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25889B6-04C3-7CA4-9D1A-1056612CB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778250"/>
            <a:ext cx="7199313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0975" indent="-1809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Tx/>
              <a:buChar char="•"/>
            </a:pPr>
            <a:r>
              <a:rPr lang="ru-RU" altLang="ru-RU" sz="2800">
                <a:solidFill>
                  <a:srgbClr val="000000"/>
                </a:solidFill>
                <a:cs typeface="Times New Roman" panose="02020603050405020304" pitchFamily="18" charset="0"/>
              </a:rPr>
              <a:t>выделять память</a:t>
            </a:r>
            <a:endParaRPr lang="ru-RU" altLang="ru-RU" sz="2800">
              <a:solidFill>
                <a:srgbClr val="000000"/>
              </a:solidFill>
            </a:endParaRPr>
          </a:p>
          <a:p>
            <a:pPr algn="just">
              <a:buFontTx/>
              <a:buChar char="•"/>
            </a:pPr>
            <a:r>
              <a:rPr lang="ru-RU" altLang="ru-RU" sz="2800">
                <a:solidFill>
                  <a:srgbClr val="000000"/>
                </a:solidFill>
                <a:cs typeface="Times New Roman" panose="02020603050405020304" pitchFamily="18" charset="0"/>
              </a:rPr>
              <a:t>записывать данные в нужную ячейку</a:t>
            </a:r>
            <a:endParaRPr lang="ru-RU" altLang="ru-RU" sz="2800">
              <a:solidFill>
                <a:srgbClr val="000000"/>
              </a:solidFill>
            </a:endParaRPr>
          </a:p>
          <a:p>
            <a:pPr algn="just">
              <a:buFontTx/>
              <a:buChar char="•"/>
            </a:pPr>
            <a:r>
              <a:rPr lang="ru-RU" altLang="ru-RU" sz="2800">
                <a:solidFill>
                  <a:srgbClr val="000000"/>
                </a:solidFill>
                <a:cs typeface="Times New Roman" panose="02020603050405020304" pitchFamily="18" charset="0"/>
              </a:rPr>
              <a:t>читать данные из ячейки</a:t>
            </a:r>
            <a:endParaRPr lang="ru-RU" altLang="ru-RU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build="p"/>
      <p:bldP spid="10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Заголовок 1">
            <a:extLst>
              <a:ext uri="{FF2B5EF4-FFF2-40B4-BE49-F238E27FC236}">
                <a16:creationId xmlns:a16="http://schemas.microsoft.com/office/drawing/2014/main" id="{178E1D4E-8926-5190-A772-3D1CEB984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Что такое массив?</a:t>
            </a:r>
          </a:p>
        </p:txBody>
      </p:sp>
      <p:sp>
        <p:nvSpPr>
          <p:cNvPr id="103427" name="Номер слайда 2">
            <a:extLst>
              <a:ext uri="{FF2B5EF4-FFF2-40B4-BE49-F238E27FC236}">
                <a16:creationId xmlns:a16="http://schemas.microsoft.com/office/drawing/2014/main" id="{6CF451E0-0A6E-86DF-E662-B3D27219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F66085E-FC1F-4718-A531-C2D9AE4D8CCA}" type="slidenum">
              <a:rPr lang="ru-RU" altLang="ru-RU"/>
              <a:pPr eaLnBrk="1" hangingPunct="1"/>
              <a:t>109</a:t>
            </a:fld>
            <a:endParaRPr lang="ru-RU" altLang="ru-RU"/>
          </a:p>
        </p:txBody>
      </p:sp>
      <p:sp>
        <p:nvSpPr>
          <p:cNvPr id="103428" name="Text Box 3">
            <a:extLst>
              <a:ext uri="{FF2B5EF4-FFF2-40B4-BE49-F238E27FC236}">
                <a16:creationId xmlns:a16="http://schemas.microsoft.com/office/drawing/2014/main" id="{FC503E4A-E075-2B55-91F8-EE3496944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225" y="1400175"/>
            <a:ext cx="67310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ru-RU" altLang="ru-RU" sz="1000">
              <a:latin typeface="Times New Roman" panose="02020603050405020304" pitchFamily="18" charset="0"/>
            </a:endParaRPr>
          </a:p>
        </p:txBody>
      </p:sp>
      <p:graphicFrame>
        <p:nvGraphicFramePr>
          <p:cNvPr id="5" name="Group 65">
            <a:extLst>
              <a:ext uri="{FF2B5EF4-FFF2-40B4-BE49-F238E27FC236}">
                <a16:creationId xmlns:a16="http://schemas.microsoft.com/office/drawing/2014/main" id="{75EAC8F0-C33B-8329-EE73-FF97FF489A38}"/>
              </a:ext>
            </a:extLst>
          </p:cNvPr>
          <p:cNvGraphicFramePr>
            <a:graphicFrameLocks noGrp="1"/>
          </p:cNvGraphicFramePr>
          <p:nvPr/>
        </p:nvGraphicFramePr>
        <p:xfrm>
          <a:off x="1228725" y="2566988"/>
          <a:ext cx="6096000" cy="5207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E4CF09DF-EC78-DBB2-580E-46A564765036}"/>
              </a:ext>
            </a:extLst>
          </p:cNvPr>
          <p:cNvGraphicFramePr>
            <a:graphicFrameLocks noGrp="1"/>
          </p:cNvGraphicFramePr>
          <p:nvPr/>
        </p:nvGraphicFramePr>
        <p:xfrm>
          <a:off x="1249363" y="2160588"/>
          <a:ext cx="6096000" cy="506412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6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val 53">
            <a:extLst>
              <a:ext uri="{FF2B5EF4-FFF2-40B4-BE49-F238E27FC236}">
                <a16:creationId xmlns:a16="http://schemas.microsoft.com/office/drawing/2014/main" id="{4B5C612A-F858-DBC1-3245-5404C9BCB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2028825"/>
            <a:ext cx="6880225" cy="15668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8" name="Rectangle 54">
            <a:extLst>
              <a:ext uri="{FF2B5EF4-FFF2-40B4-BE49-F238E27FC236}">
                <a16:creationId xmlns:a16="http://schemas.microsoft.com/office/drawing/2014/main" id="{F6DB5941-13AD-0A3C-2228-90DF96AB2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8" y="1701800"/>
            <a:ext cx="522287" cy="4889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3200" dirty="0"/>
              <a:t>A</a:t>
            </a:r>
            <a:endParaRPr lang="ru-RU" sz="3200" dirty="0"/>
          </a:p>
        </p:txBody>
      </p:sp>
      <p:sp>
        <p:nvSpPr>
          <p:cNvPr id="9" name="Rectangle 55">
            <a:extLst>
              <a:ext uri="{FF2B5EF4-FFF2-40B4-BE49-F238E27FC236}">
                <a16:creationId xmlns:a16="http://schemas.microsoft.com/office/drawing/2014/main" id="{992F3341-5F31-3854-2F75-DAC84FA1C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706563"/>
            <a:ext cx="1290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/>
              <a:t>массив</a:t>
            </a:r>
          </a:p>
        </p:txBody>
      </p:sp>
      <p:sp>
        <p:nvSpPr>
          <p:cNvPr id="10" name="Rectangle 58">
            <a:extLst>
              <a:ext uri="{FF2B5EF4-FFF2-40B4-BE49-F238E27FC236}">
                <a16:creationId xmlns:a16="http://schemas.microsoft.com/office/drawing/2014/main" id="{2714702E-65FB-60C7-A1B6-2ABAB6259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075" y="1982788"/>
            <a:ext cx="892175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ru-RU" sz="3600" dirty="0"/>
              <a:t>2</a:t>
            </a:r>
          </a:p>
        </p:txBody>
      </p:sp>
      <p:sp>
        <p:nvSpPr>
          <p:cNvPr id="11" name="Rectangle 56">
            <a:extLst>
              <a:ext uri="{FF2B5EF4-FFF2-40B4-BE49-F238E27FC236}">
                <a16:creationId xmlns:a16="http://schemas.microsoft.com/office/drawing/2014/main" id="{1E96DB08-2855-44F5-9073-041A3ACA3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7588" y="2441575"/>
            <a:ext cx="1404937" cy="77311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ru-RU" sz="3600"/>
              <a:t>15</a:t>
            </a:r>
          </a:p>
        </p:txBody>
      </p:sp>
      <p:sp>
        <p:nvSpPr>
          <p:cNvPr id="12" name="AutoShape 59">
            <a:extLst>
              <a:ext uri="{FF2B5EF4-FFF2-40B4-BE49-F238E27FC236}">
                <a16:creationId xmlns:a16="http://schemas.microsoft.com/office/drawing/2014/main" id="{8DCC4815-C657-FAE7-27AA-088B5CCB8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200" y="1047750"/>
            <a:ext cx="2459038" cy="998538"/>
          </a:xfrm>
          <a:prstGeom prst="wedgeRoundRectCallout">
            <a:avLst>
              <a:gd name="adj1" fmla="val -121403"/>
              <a:gd name="adj2" fmla="val 4586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/>
              <a:t>НОМЕР </a:t>
            </a:r>
            <a:br>
              <a:rPr lang="ru-RU"/>
            </a:br>
            <a:r>
              <a:rPr lang="ru-RU"/>
              <a:t>элемента массива</a:t>
            </a:r>
          </a:p>
          <a:p>
            <a:pPr algn="ctr">
              <a:defRPr/>
            </a:pPr>
            <a:r>
              <a:rPr lang="ru-RU"/>
              <a:t>(ИНДЕКС)</a:t>
            </a:r>
          </a:p>
        </p:txBody>
      </p:sp>
      <p:sp>
        <p:nvSpPr>
          <p:cNvPr id="13" name="AutoShape 60">
            <a:extLst>
              <a:ext uri="{FF2B5EF4-FFF2-40B4-BE49-F238E27FC236}">
                <a16:creationId xmlns:a16="http://schemas.microsoft.com/office/drawing/2014/main" id="{59A7C639-921E-3680-0BA0-08735B987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525" y="3714750"/>
            <a:ext cx="1036638" cy="476250"/>
          </a:xfrm>
          <a:prstGeom prst="wedgeRoundRectCallout">
            <a:avLst>
              <a:gd name="adj1" fmla="val 4213"/>
              <a:gd name="adj2" fmla="val -171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b="1" dirty="0">
                <a:latin typeface="Courier New" pitchFamily="49" charset="0"/>
              </a:rPr>
              <a:t>A[</a:t>
            </a:r>
            <a:r>
              <a:rPr lang="ru-RU" sz="2400" b="1" dirty="0">
                <a:latin typeface="Courier New" pitchFamily="49" charset="0"/>
              </a:rPr>
              <a:t>0</a:t>
            </a:r>
            <a:r>
              <a:rPr lang="en-US" sz="2400" b="1" dirty="0">
                <a:latin typeface="Courier New" pitchFamily="49" charset="0"/>
              </a:rPr>
              <a:t>]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14" name="AutoShape 61">
            <a:extLst>
              <a:ext uri="{FF2B5EF4-FFF2-40B4-BE49-F238E27FC236}">
                <a16:creationId xmlns:a16="http://schemas.microsoft.com/office/drawing/2014/main" id="{DE638EF0-4CA1-F893-90F5-B88C68A4A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3714750"/>
            <a:ext cx="1036638" cy="476250"/>
          </a:xfrm>
          <a:prstGeom prst="wedgeRoundRectCallout">
            <a:avLst>
              <a:gd name="adj1" fmla="val 3597"/>
              <a:gd name="adj2" fmla="val -185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b="1" dirty="0">
                <a:latin typeface="Courier New" pitchFamily="49" charset="0"/>
              </a:rPr>
              <a:t>A[</a:t>
            </a:r>
            <a:r>
              <a:rPr lang="ru-RU" sz="2400" b="1" dirty="0">
                <a:latin typeface="Courier New" pitchFamily="49" charset="0"/>
              </a:rPr>
              <a:t>1</a:t>
            </a:r>
            <a:r>
              <a:rPr lang="en-US" sz="2400" b="1" dirty="0">
                <a:latin typeface="Courier New" pitchFamily="49" charset="0"/>
              </a:rPr>
              <a:t>]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15" name="AutoShape 62">
            <a:extLst>
              <a:ext uri="{FF2B5EF4-FFF2-40B4-BE49-F238E27FC236}">
                <a16:creationId xmlns:a16="http://schemas.microsoft.com/office/drawing/2014/main" id="{5271E32E-C8A4-B276-0FFC-82F291C7C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575" y="3714750"/>
            <a:ext cx="1036638" cy="476250"/>
          </a:xfrm>
          <a:prstGeom prst="wedgeRoundRectCallout">
            <a:avLst>
              <a:gd name="adj1" fmla="val 7731"/>
              <a:gd name="adj2" fmla="val -178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b="1" dirty="0">
                <a:latin typeface="Courier New" pitchFamily="49" charset="0"/>
              </a:rPr>
              <a:t>A[</a:t>
            </a:r>
            <a:r>
              <a:rPr lang="ru-RU" sz="2400" b="1" dirty="0">
                <a:latin typeface="Courier New" pitchFamily="49" charset="0"/>
              </a:rPr>
              <a:t>2</a:t>
            </a:r>
            <a:r>
              <a:rPr lang="en-US" sz="2400" b="1" dirty="0">
                <a:latin typeface="Courier New" pitchFamily="49" charset="0"/>
              </a:rPr>
              <a:t>]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16" name="AutoShape 63">
            <a:extLst>
              <a:ext uri="{FF2B5EF4-FFF2-40B4-BE49-F238E27FC236}">
                <a16:creationId xmlns:a16="http://schemas.microsoft.com/office/drawing/2014/main" id="{CA6D6DDE-0B42-336B-FA33-DAA91C796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600" y="3714750"/>
            <a:ext cx="1036638" cy="476250"/>
          </a:xfrm>
          <a:prstGeom prst="wedgeRoundRectCallout">
            <a:avLst>
              <a:gd name="adj1" fmla="val 1454"/>
              <a:gd name="adj2" fmla="val -18266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b="1" dirty="0">
                <a:latin typeface="Courier New" pitchFamily="49" charset="0"/>
              </a:rPr>
              <a:t>A[</a:t>
            </a:r>
            <a:r>
              <a:rPr lang="ru-RU" sz="2400" b="1" dirty="0">
                <a:latin typeface="Courier New" pitchFamily="49" charset="0"/>
              </a:rPr>
              <a:t>3</a:t>
            </a:r>
            <a:r>
              <a:rPr lang="en-US" sz="2400" b="1" dirty="0">
                <a:latin typeface="Courier New" pitchFamily="49" charset="0"/>
              </a:rPr>
              <a:t>]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17" name="AutoShape 64">
            <a:extLst>
              <a:ext uri="{FF2B5EF4-FFF2-40B4-BE49-F238E27FC236}">
                <a16:creationId xmlns:a16="http://schemas.microsoft.com/office/drawing/2014/main" id="{A7F78A3B-2C6E-CC8A-0227-F5A8397B2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213" y="3714750"/>
            <a:ext cx="1036637" cy="476250"/>
          </a:xfrm>
          <a:prstGeom prst="wedgeRoundRectCallout">
            <a:avLst>
              <a:gd name="adj1" fmla="val 1454"/>
              <a:gd name="adj2" fmla="val -18500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b="1" dirty="0">
                <a:latin typeface="Courier New" pitchFamily="49" charset="0"/>
              </a:rPr>
              <a:t>A[</a:t>
            </a:r>
            <a:r>
              <a:rPr lang="ru-RU" sz="2400" b="1" dirty="0">
                <a:latin typeface="Courier New" pitchFamily="49" charset="0"/>
              </a:rPr>
              <a:t>4</a:t>
            </a:r>
            <a:r>
              <a:rPr lang="en-US" sz="2400" b="1" dirty="0">
                <a:latin typeface="Courier New" pitchFamily="49" charset="0"/>
              </a:rPr>
              <a:t>]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18" name="AutoShape 57">
            <a:extLst>
              <a:ext uri="{FF2B5EF4-FFF2-40B4-BE49-F238E27FC236}">
                <a16:creationId xmlns:a16="http://schemas.microsoft.com/office/drawing/2014/main" id="{0167C73B-62E2-4259-A72F-022B9D807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338" y="3629025"/>
            <a:ext cx="2352675" cy="714375"/>
          </a:xfrm>
          <a:prstGeom prst="wedgeRoundRectCallout">
            <a:avLst>
              <a:gd name="adj1" fmla="val -18218"/>
              <a:gd name="adj2" fmla="val -12488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/>
              <a:t>ЗНАЧЕНИЕ</a:t>
            </a:r>
            <a:r>
              <a:rPr lang="ru-RU"/>
              <a:t> элемента массива</a:t>
            </a:r>
          </a:p>
        </p:txBody>
      </p:sp>
      <p:sp>
        <p:nvSpPr>
          <p:cNvPr id="19" name="Rectangle 66">
            <a:extLst>
              <a:ext uri="{FF2B5EF4-FFF2-40B4-BE49-F238E27FC236}">
                <a16:creationId xmlns:a16="http://schemas.microsoft.com/office/drawing/2014/main" id="{4D601AB4-DDE8-0272-4B16-AE4F3019A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450" y="5197475"/>
            <a:ext cx="1687513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4000" b="1">
                <a:latin typeface="Courier New" panose="02070309020205020404" pitchFamily="49" charset="0"/>
              </a:rPr>
              <a:t>A[2]</a:t>
            </a:r>
            <a:endParaRPr lang="ru-RU" altLang="ru-RU" sz="4000" b="1">
              <a:latin typeface="Courier New" panose="02070309020205020404" pitchFamily="49" charset="0"/>
            </a:endParaRPr>
          </a:p>
        </p:txBody>
      </p:sp>
      <p:sp>
        <p:nvSpPr>
          <p:cNvPr id="20" name="AutoShape 67">
            <a:extLst>
              <a:ext uri="{FF2B5EF4-FFF2-40B4-BE49-F238E27FC236}">
                <a16:creationId xmlns:a16="http://schemas.microsoft.com/office/drawing/2014/main" id="{FCCBF93C-9C47-0186-6428-208C2E89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5675" y="4579938"/>
            <a:ext cx="2840038" cy="801687"/>
          </a:xfrm>
          <a:prstGeom prst="wedgeRoundRectCallout">
            <a:avLst>
              <a:gd name="adj1" fmla="val -116352"/>
              <a:gd name="adj2" fmla="val 8980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/>
              <a:t>НОМЕР (ИНДЕКС) </a:t>
            </a:r>
            <a:br>
              <a:rPr lang="ru-RU"/>
            </a:br>
            <a:r>
              <a:rPr lang="ru-RU"/>
              <a:t>элемента массива</a:t>
            </a:r>
            <a:r>
              <a:rPr lang="en-US"/>
              <a:t>: 2</a:t>
            </a:r>
            <a:endParaRPr lang="ru-RU"/>
          </a:p>
        </p:txBody>
      </p:sp>
      <p:sp>
        <p:nvSpPr>
          <p:cNvPr id="21" name="AutoShape 68">
            <a:extLst>
              <a:ext uri="{FF2B5EF4-FFF2-40B4-BE49-F238E27FC236}">
                <a16:creationId xmlns:a16="http://schemas.microsoft.com/office/drawing/2014/main" id="{0D6B5FD4-DB03-A820-9433-1081C31CD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1550" y="5656263"/>
            <a:ext cx="2941638" cy="714375"/>
          </a:xfrm>
          <a:prstGeom prst="wedgeRoundRectCallout">
            <a:avLst>
              <a:gd name="adj1" fmla="val -95770"/>
              <a:gd name="adj2" fmla="val -1287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/>
              <a:t>ЗНАЧЕНИЕ</a:t>
            </a:r>
            <a:r>
              <a:rPr lang="ru-RU" dirty="0"/>
              <a:t> </a:t>
            </a:r>
            <a:br>
              <a:rPr lang="en-US" dirty="0"/>
            </a:br>
            <a:r>
              <a:rPr lang="ru-RU" dirty="0"/>
              <a:t>элемента массива</a:t>
            </a:r>
            <a:r>
              <a:rPr lang="en-US" dirty="0"/>
              <a:t>: 1</a:t>
            </a:r>
            <a:r>
              <a:rPr lang="ru-RU" dirty="0"/>
              <a:t>5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22" name="Oval 69">
            <a:extLst>
              <a:ext uri="{FF2B5EF4-FFF2-40B4-BE49-F238E27FC236}">
                <a16:creationId xmlns:a16="http://schemas.microsoft.com/office/drawing/2014/main" id="{446B94A8-307B-545C-74D4-E03C3C07D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325" y="5186363"/>
            <a:ext cx="1654175" cy="1143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b="1"/>
          </a:p>
        </p:txBody>
      </p:sp>
      <p:sp>
        <p:nvSpPr>
          <p:cNvPr id="23" name="Oval 70">
            <a:extLst>
              <a:ext uri="{FF2B5EF4-FFF2-40B4-BE49-F238E27FC236}">
                <a16:creationId xmlns:a16="http://schemas.microsoft.com/office/drawing/2014/main" id="{70BD5706-9012-5B9F-28FC-E992BBBBA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350" y="5459413"/>
            <a:ext cx="511175" cy="611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b="1"/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4E6BCC86-D6FF-6901-D4CD-98A08D6BBE9A}"/>
              </a:ext>
            </a:extLst>
          </p:cNvPr>
          <p:cNvGrpSpPr>
            <a:grpSpLocks/>
          </p:cNvGrpSpPr>
          <p:nvPr/>
        </p:nvGrpSpPr>
        <p:grpSpPr bwMode="auto">
          <a:xfrm>
            <a:off x="358775" y="900113"/>
            <a:ext cx="3676650" cy="663575"/>
            <a:chOff x="433" y="3902"/>
            <a:chExt cx="2316" cy="418"/>
          </a:xfrm>
        </p:grpSpPr>
        <p:sp>
          <p:nvSpPr>
            <p:cNvPr id="25" name="Text Box 56">
              <a:extLst>
                <a:ext uri="{FF2B5EF4-FFF2-40B4-BE49-F238E27FC236}">
                  <a16:creationId xmlns:a16="http://schemas.microsoft.com/office/drawing/2014/main" id="{24640512-2198-41D7-C7D8-E325E39CD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2022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Массив = </a:t>
              </a:r>
              <a:r>
                <a:rPr lang="ru-RU" sz="2400" b="1" dirty="0">
                  <a:latin typeface="Arial" charset="0"/>
                </a:rPr>
                <a:t>таблица</a:t>
              </a:r>
              <a:r>
                <a:rPr lang="ru-RU" sz="2400" dirty="0">
                  <a:latin typeface="Arial" charset="0"/>
                </a:rPr>
                <a:t>!</a:t>
              </a:r>
            </a:p>
          </p:txBody>
        </p:sp>
        <p:sp>
          <p:nvSpPr>
            <p:cNvPr id="103468" name="Oval 57">
              <a:extLst>
                <a:ext uri="{FF2B5EF4-FFF2-40B4-BE49-F238E27FC236}">
                  <a16:creationId xmlns:a16="http://schemas.microsoft.com/office/drawing/2014/main" id="{82172930-1492-3D56-DD98-01321CDDA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9" grpId="0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8" grpId="1" animBg="1"/>
      <p:bldP spid="19" grpId="0"/>
      <p:bldP spid="20" grpId="0" animBg="1"/>
      <p:bldP spid="21" grpId="0" animBg="1"/>
      <p:bldP spid="22" grpId="0" animBg="1"/>
      <p:bldP spid="23" grpId="0" animBg="1"/>
      <p:bldP spid="2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>
            <a:extLst>
              <a:ext uri="{FF2B5EF4-FFF2-40B4-BE49-F238E27FC236}">
                <a16:creationId xmlns:a16="http://schemas.microsoft.com/office/drawing/2014/main" id="{C089CBC3-9665-687D-1295-AB7DE64A9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Переменные</a:t>
            </a:r>
          </a:p>
        </p:txBody>
      </p:sp>
      <p:sp>
        <p:nvSpPr>
          <p:cNvPr id="16387" name="Номер слайда 2">
            <a:extLst>
              <a:ext uri="{FF2B5EF4-FFF2-40B4-BE49-F238E27FC236}">
                <a16:creationId xmlns:a16="http://schemas.microsoft.com/office/drawing/2014/main" id="{26EB03BF-155C-1B8E-03DE-C274BB7B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8F1021-BF72-4C09-8D16-D576B82AA0D2}" type="slidenum">
              <a:rPr lang="ru-RU" altLang="ru-RU"/>
              <a:pPr eaLnBrk="1" hangingPunct="1"/>
              <a:t>11</a:t>
            </a:fld>
            <a:endParaRPr lang="ru-RU" altLang="ru-RU"/>
          </a:p>
        </p:txBody>
      </p:sp>
      <p:sp>
        <p:nvSpPr>
          <p:cNvPr id="16388" name="Text Box 5">
            <a:extLst>
              <a:ext uri="{FF2B5EF4-FFF2-40B4-BE49-F238E27FC236}">
                <a16:creationId xmlns:a16="http://schemas.microsoft.com/office/drawing/2014/main" id="{E5049413-A705-D854-EE7D-B4CD3DF97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" y="817563"/>
            <a:ext cx="828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01688" indent="-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800" b="1">
                <a:solidFill>
                  <a:srgbClr val="333399"/>
                </a:solidFill>
              </a:rPr>
              <a:t>Переменная</a:t>
            </a:r>
            <a:r>
              <a:rPr lang="ru-RU" altLang="ru-RU" sz="2800"/>
              <a:t> – это величина, имеющая имя, тип и значение. Значение переменной можно изменять во время работы программы.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46359BD-D095-A1C2-238B-B0BB8C7DF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2493963"/>
            <a:ext cx="2386012" cy="279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B21194B-622E-A691-C0E1-4AF00E450A1B}"/>
              </a:ext>
            </a:extLst>
          </p:cNvPr>
          <p:cNvSpPr/>
          <p:nvPr/>
        </p:nvSpPr>
        <p:spPr bwMode="auto">
          <a:xfrm>
            <a:off x="4177550" y="2815421"/>
            <a:ext cx="1110342" cy="544697"/>
          </a:xfrm>
          <a:prstGeom prst="rect">
            <a:avLst/>
          </a:prstGeom>
          <a:solidFill>
            <a:srgbClr val="66FF3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scene3d>
            <a:camera prst="isometricOffAxis1Right">
              <a:rot lat="2204246" lon="18621356" rev="21145264"/>
            </a:camera>
            <a:lightRig rig="threePt" dir="t"/>
          </a:scene3d>
          <a:sp3d extrusionH="635000" contourW="6350">
            <a:bevelT w="0" h="0"/>
            <a:extrusionClr>
              <a:srgbClr val="008000"/>
            </a:extrusionClr>
            <a:contourClr>
              <a:schemeClr val="tx1"/>
            </a:contourClr>
          </a:sp3d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7" name="Стрелка влево 6">
            <a:extLst>
              <a:ext uri="{FF2B5EF4-FFF2-40B4-BE49-F238E27FC236}">
                <a16:creationId xmlns:a16="http://schemas.microsoft.com/office/drawing/2014/main" id="{D8EB79FB-65EE-9804-0800-5FD5C1D0C7A2}"/>
              </a:ext>
            </a:extLst>
          </p:cNvPr>
          <p:cNvSpPr/>
          <p:nvPr/>
        </p:nvSpPr>
        <p:spPr bwMode="auto">
          <a:xfrm rot="18783732">
            <a:off x="3381376" y="3441700"/>
            <a:ext cx="709612" cy="452437"/>
          </a:xfrm>
          <a:prstGeom prst="leftArrow">
            <a:avLst/>
          </a:prstGeom>
          <a:solidFill>
            <a:srgbClr val="0000FF"/>
          </a:solidFill>
          <a:ln w="127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CB59C8C-2C09-7A0B-722F-90BEF2BB0183}"/>
              </a:ext>
            </a:extLst>
          </p:cNvPr>
          <p:cNvSpPr/>
          <p:nvPr/>
        </p:nvSpPr>
        <p:spPr bwMode="auto">
          <a:xfrm rot="21205597">
            <a:off x="3252261" y="4187018"/>
            <a:ext cx="729343" cy="66402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  <a:scene3d>
            <a:camera prst="orthographicFront">
              <a:rot lat="2153362" lon="19780681" rev="21203538"/>
            </a:camera>
            <a:lightRig rig="threePt" dir="t"/>
          </a:scene3d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6600" dirty="0">
                <a:latin typeface="Arial" charset="0"/>
              </a:rPr>
              <a:t>a</a:t>
            </a:r>
            <a:endParaRPr lang="ru-RU" sz="6600" dirty="0">
              <a:latin typeface="Arial" charset="0"/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E7A09D1-9A0D-0D16-2E60-C58E6DBAE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188" y="2611438"/>
            <a:ext cx="1755775" cy="646112"/>
          </a:xfrm>
          <a:prstGeom prst="wedgeRoundRectCallout">
            <a:avLst>
              <a:gd name="adj1" fmla="val -80313"/>
              <a:gd name="adj2" fmla="val 997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>
                <a:latin typeface="Arial" charset="0"/>
              </a:rPr>
              <a:t>Значение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E3CD340-261A-4E02-D9F9-6703EF787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663" y="4057650"/>
            <a:ext cx="1036637" cy="646113"/>
          </a:xfrm>
          <a:prstGeom prst="wedgeRoundRectCallout">
            <a:avLst>
              <a:gd name="adj1" fmla="val -121817"/>
              <a:gd name="adj2" fmla="val 1785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dirty="0">
                <a:latin typeface="Arial" charset="0"/>
              </a:rPr>
              <a:t>Имя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Заголовок 1">
            <a:extLst>
              <a:ext uri="{FF2B5EF4-FFF2-40B4-BE49-F238E27FC236}">
                <a16:creationId xmlns:a16="http://schemas.microsoft.com/office/drawing/2014/main" id="{08E223E7-7ADC-819A-74B7-B94BD8A63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Массивы в </a:t>
            </a:r>
            <a:r>
              <a:rPr lang="en-US" altLang="ru-RU"/>
              <a:t>Python</a:t>
            </a:r>
            <a:r>
              <a:rPr lang="ru-RU" altLang="ru-RU"/>
              <a:t>:</a:t>
            </a:r>
            <a:r>
              <a:rPr lang="en-US" altLang="ru-RU"/>
              <a:t> </a:t>
            </a:r>
            <a:r>
              <a:rPr lang="ru-RU" altLang="ru-RU">
                <a:solidFill>
                  <a:srgbClr val="333399"/>
                </a:solidFill>
              </a:rPr>
              <a:t>списки</a:t>
            </a:r>
          </a:p>
        </p:txBody>
      </p:sp>
      <p:sp>
        <p:nvSpPr>
          <p:cNvPr id="104451" name="Номер слайда 2">
            <a:extLst>
              <a:ext uri="{FF2B5EF4-FFF2-40B4-BE49-F238E27FC236}">
                <a16:creationId xmlns:a16="http://schemas.microsoft.com/office/drawing/2014/main" id="{89888DB1-ABDD-8024-8683-4EDB3137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F374982-6CD2-4406-9BCE-856AE70CA425}" type="slidenum">
              <a:rPr lang="ru-RU" altLang="ru-RU"/>
              <a:pPr eaLnBrk="1" hangingPunct="1"/>
              <a:t>110</a:t>
            </a:fld>
            <a:endParaRPr lang="ru-RU" altLang="ru-RU"/>
          </a:p>
        </p:txBody>
      </p:sp>
      <p:sp>
        <p:nvSpPr>
          <p:cNvPr id="24577" name="Rectangle 1">
            <a:extLst>
              <a:ext uri="{FF2B5EF4-FFF2-40B4-BE49-F238E27FC236}">
                <a16:creationId xmlns:a16="http://schemas.microsoft.com/office/drawing/2014/main" id="{F3E367E3-83E5-A9DE-4B00-2221BF10A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968375"/>
            <a:ext cx="4972050" cy="52228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[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1</a:t>
            </a:r>
            <a:r>
              <a:rPr lang="ru-RU" sz="2800" b="1" dirty="0">
                <a:latin typeface="Courier New"/>
                <a:ea typeface="Times New Roman"/>
              </a:rPr>
              <a:t>,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3</a:t>
            </a:r>
            <a:r>
              <a:rPr lang="ru-RU" sz="2800" b="1" dirty="0">
                <a:latin typeface="Courier New"/>
                <a:ea typeface="Times New Roman"/>
              </a:rPr>
              <a:t>,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4</a:t>
            </a:r>
            <a:r>
              <a:rPr lang="ru-RU" sz="2800" b="1" dirty="0">
                <a:latin typeface="Courier New"/>
                <a:ea typeface="Times New Roman"/>
              </a:rPr>
              <a:t>,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23</a:t>
            </a:r>
            <a:r>
              <a:rPr lang="ru-RU" sz="2800" b="1" dirty="0">
                <a:latin typeface="Courier New"/>
                <a:ea typeface="Times New Roman"/>
              </a:rPr>
              <a:t>,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5</a:t>
            </a:r>
            <a:r>
              <a:rPr lang="ru-RU" sz="2800" b="1" dirty="0">
                <a:latin typeface="Courier New"/>
                <a:ea typeface="Times New Roman"/>
              </a:rPr>
              <a:t>]</a:t>
            </a: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E884BADD-A9C6-38B6-6384-4FEA1CF70A98}"/>
              </a:ext>
            </a:extLst>
          </p:cNvPr>
          <p:cNvGrpSpPr>
            <a:grpSpLocks/>
          </p:cNvGrpSpPr>
          <p:nvPr/>
        </p:nvGrpSpPr>
        <p:grpSpPr bwMode="auto">
          <a:xfrm>
            <a:off x="5575300" y="2674938"/>
            <a:ext cx="2578100" cy="663575"/>
            <a:chOff x="433" y="3902"/>
            <a:chExt cx="1624" cy="418"/>
          </a:xfrm>
        </p:grpSpPr>
        <p:sp>
          <p:nvSpPr>
            <p:cNvPr id="14" name="Text Box 56">
              <a:extLst>
                <a:ext uri="{FF2B5EF4-FFF2-40B4-BE49-F238E27FC236}">
                  <a16:creationId xmlns:a16="http://schemas.microsoft.com/office/drawing/2014/main" id="{49A08835-BF1D-0A2F-A864-FB639189BC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1330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Что будет?</a:t>
              </a:r>
            </a:p>
          </p:txBody>
        </p:sp>
        <p:sp>
          <p:nvSpPr>
            <p:cNvPr id="104461" name="Oval 57">
              <a:extLst>
                <a:ext uri="{FF2B5EF4-FFF2-40B4-BE49-F238E27FC236}">
                  <a16:creationId xmlns:a16="http://schemas.microsoft.com/office/drawing/2014/main" id="{A80CBD97-C464-F227-21C4-ADBA38649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9" name="Rectangle 1">
            <a:extLst>
              <a:ext uri="{FF2B5EF4-FFF2-40B4-BE49-F238E27FC236}">
                <a16:creationId xmlns:a16="http://schemas.microsoft.com/office/drawing/2014/main" id="{26678932-27A9-89A8-387B-843D8B250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1646238"/>
            <a:ext cx="4972050" cy="52228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ru-RU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[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1</a:t>
            </a:r>
            <a:r>
              <a:rPr lang="ru-RU" sz="2800" b="1" dirty="0">
                <a:latin typeface="Courier New"/>
                <a:ea typeface="Times New Roman"/>
              </a:rPr>
              <a:t>,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3</a:t>
            </a:r>
            <a:r>
              <a:rPr lang="ru-RU" sz="2800" b="1" dirty="0">
                <a:latin typeface="Courier New"/>
                <a:ea typeface="Times New Roman"/>
              </a:rPr>
              <a:t>]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+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[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4</a:t>
            </a:r>
            <a:r>
              <a:rPr lang="ru-RU" sz="2800" b="1" dirty="0">
                <a:latin typeface="Courier New"/>
                <a:ea typeface="Times New Roman"/>
              </a:rPr>
              <a:t>,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23</a:t>
            </a:r>
            <a:r>
              <a:rPr lang="ru-RU" sz="2800" b="1" dirty="0">
                <a:latin typeface="Courier New"/>
                <a:ea typeface="Times New Roman"/>
              </a:rPr>
              <a:t>]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+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[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5</a:t>
            </a:r>
            <a:r>
              <a:rPr lang="ru-RU" sz="2800" b="1" dirty="0">
                <a:latin typeface="Courier New"/>
                <a:ea typeface="Times New Roman"/>
              </a:rPr>
              <a:t>]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960AE93-D2CF-70AA-5B4C-4E0691EAA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0" y="2201863"/>
            <a:ext cx="3271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ru-RU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23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ru-RU" altLang="ru-RU"/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99E90BE6-AB3B-B6BC-C0BE-A7D89F539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2763838"/>
            <a:ext cx="4949825" cy="52387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[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0</a:t>
            </a:r>
            <a:r>
              <a:rPr lang="ru-RU" sz="2800" b="1" dirty="0">
                <a:latin typeface="Courier New"/>
                <a:ea typeface="Times New Roman"/>
              </a:rPr>
              <a:t>]*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10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3B96334-DE1D-2A02-9AF3-E79E2C7ED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0" y="3330575"/>
            <a:ext cx="5767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ru-RU" altLang="ru-RU"/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69EF23A0-058A-D08A-D9FA-ECFB9169A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3932238"/>
            <a:ext cx="73374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800" b="1">
                <a:solidFill>
                  <a:srgbClr val="333399"/>
                </a:solidFill>
              </a:rPr>
              <a:t>Создание массива из </a:t>
            </a:r>
            <a:r>
              <a:rPr lang="en-US" altLang="ru-RU" sz="2800" b="1">
                <a:solidFill>
                  <a:srgbClr val="333399"/>
                </a:solidFill>
              </a:rPr>
              <a:t>N </a:t>
            </a:r>
            <a:r>
              <a:rPr lang="ru-RU" altLang="ru-RU" sz="2800" b="1">
                <a:solidFill>
                  <a:srgbClr val="333399"/>
                </a:solidFill>
              </a:rPr>
              <a:t>элементов:</a:t>
            </a:r>
          </a:p>
          <a:p>
            <a:pPr eaLnBrk="1" hangingPunct="1"/>
            <a:endParaRPr lang="en-US" altLang="ru-RU" sz="2800" b="1">
              <a:solidFill>
                <a:srgbClr val="333399"/>
              </a:solidFill>
            </a:endParaRPr>
          </a:p>
          <a:p>
            <a:pPr eaLnBrk="1" hangingPunct="1"/>
            <a:endParaRPr lang="en-US" altLang="ru-RU" sz="2800" b="1">
              <a:solidFill>
                <a:srgbClr val="333399"/>
              </a:solidFill>
            </a:endParaRPr>
          </a:p>
          <a:p>
            <a:pPr eaLnBrk="1" hangingPunct="1"/>
            <a:endParaRPr lang="ru-RU" altLang="ru-RU" sz="1400" b="1">
              <a:solidFill>
                <a:srgbClr val="333399"/>
              </a:solidFill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9D15E19B-9E80-DEC0-5085-462D19A22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4460875"/>
            <a:ext cx="3511550" cy="9556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pt-BR" sz="2800" b="1" dirty="0">
                <a:latin typeface="Courier New" pitchFamily="49" charset="0"/>
              </a:rPr>
              <a:t>N</a:t>
            </a:r>
            <a:r>
              <a:rPr lang="pt-BR" sz="2800" b="1" dirty="0"/>
              <a:t> </a:t>
            </a:r>
            <a:r>
              <a:rPr lang="pt-BR" sz="2800" b="1" dirty="0">
                <a:latin typeface="Courier New" pitchFamily="49" charset="0"/>
              </a:rPr>
              <a:t>=</a:t>
            </a:r>
            <a:r>
              <a:rPr lang="pt-BR" sz="2800" b="1" dirty="0"/>
              <a:t> </a:t>
            </a:r>
            <a:r>
              <a:rPr lang="ru-RU" sz="2800" b="1" dirty="0">
                <a:solidFill>
                  <a:srgbClr val="0095FF"/>
                </a:solidFill>
                <a:latin typeface="Courier New" pitchFamily="49" charset="0"/>
              </a:rPr>
              <a:t>10</a:t>
            </a:r>
            <a:endParaRPr lang="pt-BR" sz="2800" b="1" dirty="0">
              <a:latin typeface="Courier New" pitchFamily="49" charset="0"/>
            </a:endParaRPr>
          </a:p>
          <a:p>
            <a:pPr>
              <a:defRPr/>
            </a:pPr>
            <a:r>
              <a:rPr lang="pt-BR" sz="2800" b="1" dirty="0">
                <a:latin typeface="Courier New" pitchFamily="49" charset="0"/>
              </a:rPr>
              <a:t>A</a:t>
            </a:r>
            <a:r>
              <a:rPr lang="ru-RU" sz="2800" b="1" dirty="0"/>
              <a:t> </a:t>
            </a:r>
            <a:r>
              <a:rPr lang="ru-RU" sz="2800" b="1" dirty="0">
                <a:latin typeface="Courier New" pitchFamily="49" charset="0"/>
              </a:rPr>
              <a:t>=</a:t>
            </a:r>
            <a:r>
              <a:rPr lang="ru-RU" sz="2800" b="1" dirty="0"/>
              <a:t> </a:t>
            </a:r>
            <a:r>
              <a:rPr lang="en-US" sz="2800" b="1" dirty="0">
                <a:latin typeface="Courier New" pitchFamily="49" charset="0"/>
              </a:rPr>
              <a:t>[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</a:rPr>
              <a:t>0</a:t>
            </a:r>
            <a:r>
              <a:rPr lang="en-US" sz="2800" b="1" dirty="0">
                <a:latin typeface="Courier New" pitchFamily="49" charset="0"/>
              </a:rPr>
              <a:t>]*</a:t>
            </a:r>
            <a:r>
              <a:rPr lang="pt-BR" sz="2800" b="1" dirty="0">
                <a:latin typeface="Courier New" pitchFamily="49" charset="0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7" grpId="0" animBg="1"/>
      <p:bldP spid="19" grpId="0" animBg="1"/>
      <p:bldP spid="20" grpId="0"/>
      <p:bldP spid="21" grpId="0" animBg="1"/>
      <p:bldP spid="22" grpId="0"/>
      <p:bldP spid="15" grpId="0" build="p" bldLvl="2"/>
      <p:bldP spid="16" grpId="0" build="p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Заголовок 1">
            <a:extLst>
              <a:ext uri="{FF2B5EF4-FFF2-40B4-BE49-F238E27FC236}">
                <a16:creationId xmlns:a16="http://schemas.microsoft.com/office/drawing/2014/main" id="{62FB5FB0-4511-10AE-C688-81F548CDD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Заполнение массива</a:t>
            </a:r>
            <a:endParaRPr lang="ru-RU" altLang="ru-RU">
              <a:solidFill>
                <a:srgbClr val="333399"/>
              </a:solidFill>
            </a:endParaRPr>
          </a:p>
        </p:txBody>
      </p:sp>
      <p:sp>
        <p:nvSpPr>
          <p:cNvPr id="105475" name="Номер слайда 2">
            <a:extLst>
              <a:ext uri="{FF2B5EF4-FFF2-40B4-BE49-F238E27FC236}">
                <a16:creationId xmlns:a16="http://schemas.microsoft.com/office/drawing/2014/main" id="{BB2CCA16-CD88-3D34-A623-5428B57E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AFA2FFC-F4B8-4C27-B35A-377AA3801BB0}" type="slidenum">
              <a:rPr lang="ru-RU" altLang="ru-RU"/>
              <a:pPr eaLnBrk="1" hangingPunct="1"/>
              <a:t>111</a:t>
            </a:fld>
            <a:endParaRPr lang="ru-RU" altLang="ru-RU"/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092816E4-2727-0805-16F8-29BFB8460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1309688"/>
            <a:ext cx="6994525" cy="181610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N = </a:t>
            </a:r>
            <a:r>
              <a:rPr lang="en-US" sz="2800" b="1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10     </a:t>
            </a:r>
            <a:r>
              <a:rPr lang="en-US" sz="2800" b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# </a:t>
            </a:r>
            <a:r>
              <a:rPr lang="ru-RU" sz="2800" b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размер массива</a:t>
            </a:r>
            <a:endParaRPr lang="en-US" sz="2800" b="1">
              <a:solidFill>
                <a:srgbClr val="008000"/>
              </a:solidFill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A = [</a:t>
            </a:r>
            <a:r>
              <a:rPr lang="en-US" sz="2800" b="1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]*N</a:t>
            </a:r>
            <a:r>
              <a:rPr lang="ru-RU" sz="28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800" b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# </a:t>
            </a:r>
            <a:r>
              <a:rPr lang="ru-RU" sz="2800" b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выделить память</a:t>
            </a:r>
            <a:endParaRPr lang="en-US" sz="2800" b="1">
              <a:solidFill>
                <a:srgbClr val="008000"/>
              </a:solidFill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i </a:t>
            </a: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range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(N):</a:t>
            </a:r>
          </a:p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  A[i] = i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</a:t>
            </a:r>
          </a:p>
        </p:txBody>
      </p:sp>
      <p:sp>
        <p:nvSpPr>
          <p:cNvPr id="19" name="Прямоугольник 6">
            <a:extLst>
              <a:ext uri="{FF2B5EF4-FFF2-40B4-BE49-F238E27FC236}">
                <a16:creationId xmlns:a16="http://schemas.microsoft.com/office/drawing/2014/main" id="{D283CFD3-FE52-E225-F0C6-D919B2705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3222625"/>
            <a:ext cx="290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В краткой форме:</a:t>
            </a:r>
            <a:endParaRPr lang="ru-RU" altLang="ru-RU" b="1">
              <a:solidFill>
                <a:srgbClr val="333399"/>
              </a:solidFill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EA09992D-A52A-1813-353D-DA5BF23B7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3760788"/>
            <a:ext cx="6994525" cy="95408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N = </a:t>
            </a:r>
            <a:r>
              <a:rPr lang="en-US" sz="2800" b="1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10     </a:t>
            </a:r>
            <a:r>
              <a:rPr lang="en-US" sz="2800" b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# </a:t>
            </a:r>
            <a:r>
              <a:rPr lang="ru-RU" sz="2800" b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размер массива</a:t>
            </a:r>
            <a:endParaRPr lang="en-US" sz="2800" b="1">
              <a:solidFill>
                <a:srgbClr val="008000"/>
              </a:solidFill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A = [ i </a:t>
            </a: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i </a:t>
            </a: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range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(N) ]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5CCADA9-3318-426E-41EF-8C213E4C1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" y="822325"/>
            <a:ext cx="5129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Целыми числами (начиная с 0!):</a:t>
            </a:r>
            <a:endParaRPr lang="ru-RU" altLang="ru-RU" b="1">
              <a:solidFill>
                <a:srgbClr val="333399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2494A19-041F-3BBA-701E-DBB46D868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275" y="2597150"/>
            <a:ext cx="400050" cy="52387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endParaRPr lang="ru-RU" alt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7319A9-FE9B-1B18-894E-0059FABED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275" y="4184650"/>
            <a:ext cx="400050" cy="52387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endParaRPr lang="ru-RU" altLang="ru-RU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634B4C7-A944-A509-5F1B-9FCD1E255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0" y="2857500"/>
            <a:ext cx="1436688" cy="1435100"/>
          </a:xfrm>
          <a:custGeom>
            <a:avLst/>
            <a:gdLst>
              <a:gd name="T0" fmla="*/ 615691 w 1437217"/>
              <a:gd name="T1" fmla="*/ 0 h 1866900"/>
              <a:gd name="T2" fmla="*/ 1319340 w 1437217"/>
              <a:gd name="T3" fmla="*/ 209 h 1866900"/>
              <a:gd name="T4" fmla="*/ 0 w 1437217"/>
              <a:gd name="T5" fmla="*/ 699 h 1866900"/>
              <a:gd name="T6" fmla="*/ 0 60000 65536"/>
              <a:gd name="T7" fmla="*/ 0 60000 65536"/>
              <a:gd name="T8" fmla="*/ 0 60000 65536"/>
              <a:gd name="T9" fmla="*/ 0 w 1437217"/>
              <a:gd name="T10" fmla="*/ 0 h 1866900"/>
              <a:gd name="T11" fmla="*/ 1437217 w 1437217"/>
              <a:gd name="T12" fmla="*/ 1866900 h 18669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37217" h="1866900">
                <a:moveTo>
                  <a:pt x="622300" y="0"/>
                </a:moveTo>
                <a:cubicBezTo>
                  <a:pt x="1029758" y="17991"/>
                  <a:pt x="1437217" y="247650"/>
                  <a:pt x="1333500" y="558800"/>
                </a:cubicBezTo>
                <a:cubicBezTo>
                  <a:pt x="1229783" y="869950"/>
                  <a:pt x="614891" y="1347258"/>
                  <a:pt x="0" y="1866900"/>
                </a:cubicBezTo>
              </a:path>
            </a:pathLst>
          </a:custGeom>
          <a:noFill/>
          <a:ln w="12700" algn="ctr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C8531B3A-8956-EAD5-DC83-38A84A5F1BCE}"/>
              </a:ext>
            </a:extLst>
          </p:cNvPr>
          <p:cNvGrpSpPr>
            <a:grpSpLocks/>
          </p:cNvGrpSpPr>
          <p:nvPr/>
        </p:nvGrpSpPr>
        <p:grpSpPr bwMode="auto">
          <a:xfrm>
            <a:off x="495300" y="4833938"/>
            <a:ext cx="4953000" cy="663575"/>
            <a:chOff x="433" y="3902"/>
            <a:chExt cx="3120" cy="418"/>
          </a:xfrm>
        </p:grpSpPr>
        <p:sp>
          <p:nvSpPr>
            <p:cNvPr id="12" name="Text Box 56">
              <a:extLst>
                <a:ext uri="{FF2B5EF4-FFF2-40B4-BE49-F238E27FC236}">
                  <a16:creationId xmlns:a16="http://schemas.microsoft.com/office/drawing/2014/main" id="{9B56A096-CA53-C09E-9B8E-2A8F73D192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2826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 заполнить, начиная с 1?</a:t>
              </a:r>
            </a:p>
          </p:txBody>
        </p:sp>
        <p:sp>
          <p:nvSpPr>
            <p:cNvPr id="105488" name="Oval 57">
              <a:extLst>
                <a:ext uri="{FF2B5EF4-FFF2-40B4-BE49-F238E27FC236}">
                  <a16:creationId xmlns:a16="http://schemas.microsoft.com/office/drawing/2014/main" id="{08C1DF59-D0D0-A2D1-915D-759C81EB5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" name="Group 55">
            <a:extLst>
              <a:ext uri="{FF2B5EF4-FFF2-40B4-BE49-F238E27FC236}">
                <a16:creationId xmlns:a16="http://schemas.microsoft.com/office/drawing/2014/main" id="{3D17F5E5-3107-8CEC-F46C-D50F0C4C06A7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608638"/>
            <a:ext cx="5778500" cy="663575"/>
            <a:chOff x="433" y="3902"/>
            <a:chExt cx="3640" cy="418"/>
          </a:xfrm>
        </p:grpSpPr>
        <p:sp>
          <p:nvSpPr>
            <p:cNvPr id="15" name="Text Box 56">
              <a:extLst>
                <a:ext uri="{FF2B5EF4-FFF2-40B4-BE49-F238E27FC236}">
                  <a16:creationId xmlns:a16="http://schemas.microsoft.com/office/drawing/2014/main" id="{20527C49-BEB6-6838-1297-30D9A2E5D8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3346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 заполнить квадратами чисел?</a:t>
              </a:r>
            </a:p>
          </p:txBody>
        </p:sp>
        <p:sp>
          <p:nvSpPr>
            <p:cNvPr id="105486" name="Oval 57">
              <a:extLst>
                <a:ext uri="{FF2B5EF4-FFF2-40B4-BE49-F238E27FC236}">
                  <a16:creationId xmlns:a16="http://schemas.microsoft.com/office/drawing/2014/main" id="{B83C9EBF-52B0-9D5F-6EA1-C1BD55F21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 animBg="1"/>
      <p:bldP spid="19" grpId="0"/>
      <p:bldP spid="20" grpId="0" animBg="1"/>
      <p:bldP spid="7" grpId="0"/>
      <p:bldP spid="8" grpId="0" animBg="1"/>
      <p:bldP spid="9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Заголовок 1">
            <a:extLst>
              <a:ext uri="{FF2B5EF4-FFF2-40B4-BE49-F238E27FC236}">
                <a16:creationId xmlns:a16="http://schemas.microsoft.com/office/drawing/2014/main" id="{8751016A-E680-4D6D-6FCF-95448B95D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Заполнение случайными числами</a:t>
            </a:r>
            <a:endParaRPr lang="ru-RU" altLang="ru-RU">
              <a:solidFill>
                <a:srgbClr val="333399"/>
              </a:solidFill>
            </a:endParaRPr>
          </a:p>
        </p:txBody>
      </p:sp>
      <p:sp>
        <p:nvSpPr>
          <p:cNvPr id="106499" name="Номер слайда 2">
            <a:extLst>
              <a:ext uri="{FF2B5EF4-FFF2-40B4-BE49-F238E27FC236}">
                <a16:creationId xmlns:a16="http://schemas.microsoft.com/office/drawing/2014/main" id="{1E5AE499-CD81-577E-3FCA-D48A34F1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CF67207-B019-4CCA-84F6-166B453F8B38}" type="slidenum">
              <a:rPr lang="ru-RU" altLang="ru-RU"/>
              <a:pPr eaLnBrk="1" hangingPunct="1"/>
              <a:t>112</a:t>
            </a:fld>
            <a:endParaRPr lang="ru-RU" altLang="ru-RU"/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FF37056A-4F11-53B3-57DB-59902F25E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1728788"/>
            <a:ext cx="6994525" cy="2246312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defRPr/>
            </a:pPr>
            <a:r>
              <a:rPr lang="ru-RU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from</a:t>
            </a:r>
            <a:r>
              <a:rPr lang="ru-RU" sz="2800" b="1">
                <a:latin typeface="Courier New" pitchFamily="49" charset="0"/>
                <a:cs typeface="Times New Roman" pitchFamily="18" charset="0"/>
              </a:rPr>
              <a:t> random </a:t>
            </a:r>
            <a:r>
              <a:rPr lang="ru-RU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import</a:t>
            </a:r>
            <a:r>
              <a:rPr lang="ru-RU" sz="2800" b="1">
                <a:latin typeface="Courier New" pitchFamily="49" charset="0"/>
                <a:cs typeface="Times New Roman" pitchFamily="18" charset="0"/>
              </a:rPr>
              <a:t> randint</a:t>
            </a:r>
          </a:p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N = </a:t>
            </a:r>
            <a:r>
              <a:rPr lang="en-US" sz="2800" b="1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10     </a:t>
            </a:r>
            <a:r>
              <a:rPr lang="en-US" sz="2800" b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# </a:t>
            </a:r>
            <a:r>
              <a:rPr lang="ru-RU" sz="2800" b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размер массива</a:t>
            </a:r>
            <a:endParaRPr lang="en-US" sz="2800" b="1">
              <a:solidFill>
                <a:srgbClr val="008000"/>
              </a:solidFill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A = [</a:t>
            </a:r>
            <a:r>
              <a:rPr lang="en-US" sz="2800" b="1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]*N</a:t>
            </a:r>
            <a:r>
              <a:rPr lang="ru-RU" sz="28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800" b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# </a:t>
            </a:r>
            <a:r>
              <a:rPr lang="ru-RU" sz="2800" b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выделить память</a:t>
            </a:r>
            <a:endParaRPr lang="en-US" sz="2800" b="1">
              <a:solidFill>
                <a:srgbClr val="008000"/>
              </a:solidFill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i </a:t>
            </a: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range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(N):</a:t>
            </a:r>
          </a:p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  A[i] = randint(</a:t>
            </a:r>
            <a:r>
              <a:rPr lang="en-US" sz="2800" b="1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20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,</a:t>
            </a:r>
            <a:r>
              <a:rPr lang="en-US" sz="2800" b="1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100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)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</a:t>
            </a:r>
          </a:p>
        </p:txBody>
      </p:sp>
      <p:sp>
        <p:nvSpPr>
          <p:cNvPr id="19" name="Прямоугольник 6">
            <a:extLst>
              <a:ext uri="{FF2B5EF4-FFF2-40B4-BE49-F238E27FC236}">
                <a16:creationId xmlns:a16="http://schemas.microsoft.com/office/drawing/2014/main" id="{BB6AC0E6-32DC-09AA-DCCF-C1B7584A8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4048125"/>
            <a:ext cx="290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В краткой форме:</a:t>
            </a:r>
            <a:endParaRPr lang="ru-RU" altLang="ru-RU" b="1">
              <a:solidFill>
                <a:srgbClr val="333399"/>
              </a:solidFill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AE261480-06CA-C2C9-4FCD-BE80879C8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4459288"/>
            <a:ext cx="6994525" cy="181610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ru-RU" sz="2800" b="1" dirty="0" err="1">
                <a:solidFill>
                  <a:srgbClr val="0000FF"/>
                </a:solidFill>
                <a:latin typeface="Courier New"/>
                <a:ea typeface="Times New Roman"/>
              </a:rPr>
              <a:t>from</a:t>
            </a:r>
            <a:r>
              <a:rPr lang="ru-RU" sz="2800" b="1" dirty="0">
                <a:latin typeface="Courier New"/>
                <a:ea typeface="Times New Roman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random</a:t>
            </a:r>
            <a:r>
              <a:rPr lang="ru-RU" sz="2800" b="1" dirty="0">
                <a:latin typeface="Courier New"/>
                <a:ea typeface="Times New Roman"/>
              </a:rPr>
              <a:t> </a:t>
            </a:r>
            <a:r>
              <a:rPr lang="ru-RU" sz="2800" b="1" dirty="0" err="1">
                <a:solidFill>
                  <a:srgbClr val="0000FF"/>
                </a:solidFill>
                <a:latin typeface="Courier New"/>
                <a:ea typeface="Times New Roman"/>
              </a:rPr>
              <a:t>import</a:t>
            </a:r>
            <a:r>
              <a:rPr lang="ru-RU" sz="2800" b="1" dirty="0">
                <a:latin typeface="Courier New"/>
                <a:ea typeface="Times New Roman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randint</a:t>
            </a:r>
            <a:endParaRPr lang="ru-RU" sz="2800" b="1" dirty="0"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N = </a:t>
            </a:r>
            <a:r>
              <a:rPr lang="en-US" sz="2800" b="1" dirty="0">
                <a:solidFill>
                  <a:srgbClr val="0095FF"/>
                </a:solidFill>
                <a:latin typeface="Courier New"/>
                <a:ea typeface="Times New Roman"/>
              </a:rPr>
              <a:t>10</a:t>
            </a:r>
            <a:endParaRPr lang="en-US" sz="2800" b="1" dirty="0">
              <a:solidFill>
                <a:srgbClr val="008000"/>
              </a:solidFill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A = [ </a:t>
            </a:r>
            <a:r>
              <a:rPr lang="en-US" sz="2800" b="1" dirty="0" err="1">
                <a:latin typeface="Courier New"/>
                <a:ea typeface="Times New Roman"/>
              </a:rPr>
              <a:t>randint</a:t>
            </a:r>
            <a:r>
              <a:rPr lang="en-US" sz="2800" b="1" dirty="0">
                <a:latin typeface="Courier New"/>
                <a:ea typeface="Times New Roman"/>
              </a:rPr>
              <a:t>(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20</a:t>
            </a:r>
            <a:r>
              <a:rPr lang="en-US" sz="2800" b="1" dirty="0">
                <a:latin typeface="Courier New"/>
                <a:ea typeface="Times New Roman"/>
              </a:rPr>
              <a:t>,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100</a:t>
            </a:r>
            <a:r>
              <a:rPr lang="en-US" sz="2800" b="1" dirty="0">
                <a:latin typeface="Courier New"/>
                <a:ea typeface="Times New Roman"/>
              </a:rPr>
              <a:t>) </a:t>
            </a: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  <a:ea typeface="Times New Roman"/>
              </a:rPr>
              <a:t>for</a:t>
            </a:r>
            <a:r>
              <a:rPr lang="en-US" sz="2800" b="1" dirty="0">
                <a:latin typeface="Courier New"/>
                <a:ea typeface="Times New Roman"/>
              </a:rPr>
              <a:t> </a:t>
            </a:r>
            <a:r>
              <a:rPr lang="en-US" sz="2800" b="1" dirty="0" err="1">
                <a:latin typeface="Courier New"/>
                <a:ea typeface="Times New Roman"/>
              </a:rPr>
              <a:t>i</a:t>
            </a:r>
            <a:r>
              <a:rPr lang="en-US" sz="2800" b="1" dirty="0">
                <a:latin typeface="Courier New"/>
                <a:ea typeface="Times New Roman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/>
                <a:ea typeface="Times New Roman"/>
              </a:rPr>
              <a:t>in</a:t>
            </a:r>
            <a:r>
              <a:rPr lang="en-US" sz="2800" b="1" dirty="0">
                <a:latin typeface="Courier New"/>
                <a:ea typeface="Times New Roman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range</a:t>
            </a:r>
            <a:r>
              <a:rPr lang="en-US" sz="2800" b="1" dirty="0">
                <a:latin typeface="Courier New"/>
                <a:ea typeface="Times New Roman"/>
              </a:rPr>
              <a:t>(N) ]</a:t>
            </a:r>
          </a:p>
        </p:txBody>
      </p:sp>
      <p:sp>
        <p:nvSpPr>
          <p:cNvPr id="21" name="AutoShape 59">
            <a:extLst>
              <a:ext uri="{FF2B5EF4-FFF2-40B4-BE49-F238E27FC236}">
                <a16:creationId xmlns:a16="http://schemas.microsoft.com/office/drawing/2014/main" id="{4CFC39FF-3870-FCB9-DE69-F0A53C471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33450"/>
            <a:ext cx="3086100" cy="679450"/>
          </a:xfrm>
          <a:prstGeom prst="wedgeRoundRectCallout">
            <a:avLst>
              <a:gd name="adj1" fmla="val -2690"/>
              <a:gd name="adj2" fmla="val 8760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/>
              <a:t>из библиотеки (модуля) </a:t>
            </a:r>
            <a:r>
              <a:rPr lang="en-US" sz="2000" dirty="0"/>
              <a:t>random</a:t>
            </a:r>
            <a:endParaRPr lang="ru-RU" dirty="0"/>
          </a:p>
        </p:txBody>
      </p:sp>
      <p:sp>
        <p:nvSpPr>
          <p:cNvPr id="22" name="AutoShape 59">
            <a:extLst>
              <a:ext uri="{FF2B5EF4-FFF2-40B4-BE49-F238E27FC236}">
                <a16:creationId xmlns:a16="http://schemas.microsoft.com/office/drawing/2014/main" id="{DAB01D82-3D85-6B3D-AB21-FA5E74535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200" y="933450"/>
            <a:ext cx="3759200" cy="679450"/>
          </a:xfrm>
          <a:prstGeom prst="wedgeRoundRectCallout">
            <a:avLst>
              <a:gd name="adj1" fmla="val -2690"/>
              <a:gd name="adj2" fmla="val 8760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dirty="0"/>
              <a:t>взять функцию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randint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 animBg="1"/>
      <p:bldP spid="19" grpId="0"/>
      <p:bldP spid="20" grpId="0" animBg="1"/>
      <p:bldP spid="21" grpId="0" animBg="1"/>
      <p:bldP spid="22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Заголовок 1">
            <a:extLst>
              <a:ext uri="{FF2B5EF4-FFF2-40B4-BE49-F238E27FC236}">
                <a16:creationId xmlns:a16="http://schemas.microsoft.com/office/drawing/2014/main" id="{4C997B20-E321-EBDC-3AB8-FA9D887FE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Вывод массива на экран</a:t>
            </a:r>
          </a:p>
        </p:txBody>
      </p:sp>
      <p:sp>
        <p:nvSpPr>
          <p:cNvPr id="107523" name="Номер слайда 2">
            <a:extLst>
              <a:ext uri="{FF2B5EF4-FFF2-40B4-BE49-F238E27FC236}">
                <a16:creationId xmlns:a16="http://schemas.microsoft.com/office/drawing/2014/main" id="{8E7367E4-EC86-D3E8-883C-34B49372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073F69D-D662-4200-AD7E-BBA5FC736E4C}" type="slidenum">
              <a:rPr lang="ru-RU" altLang="ru-RU"/>
              <a:pPr eaLnBrk="1" hangingPunct="1"/>
              <a:t>113</a:t>
            </a:fld>
            <a:endParaRPr lang="ru-RU" altLang="ru-RU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270B0E99-57C5-E167-4594-F5940856D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795338"/>
            <a:ext cx="4586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800" b="1">
                <a:solidFill>
                  <a:srgbClr val="333399"/>
                </a:solidFill>
              </a:rPr>
              <a:t>Как список: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F2C25D-B1D2-1D53-71C3-26501AB7C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1273175"/>
            <a:ext cx="2497138" cy="52546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( A )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0C0E04FA-2CA7-4BF4-62F4-7D746F862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1538" y="1300163"/>
            <a:ext cx="36496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800" b="1">
                <a:latin typeface="Courier New" panose="02070309020205020404" pitchFamily="49" charset="0"/>
                <a:cs typeface="Courier New" panose="02070309020205020404" pitchFamily="49" charset="0"/>
              </a:rPr>
              <a:t>[1, 2, 3, 4, 5]</a:t>
            </a:r>
            <a:endParaRPr lang="ru-RU" altLang="ru-RU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39D83BCB-32C0-6181-9CA2-9FEC3C61D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1751013"/>
            <a:ext cx="4586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800" b="1">
                <a:solidFill>
                  <a:srgbClr val="333399"/>
                </a:solidFill>
              </a:rPr>
              <a:t>В строчку через пробел: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68B98805-C47C-B45A-E603-6FB476161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2284413"/>
            <a:ext cx="5692775" cy="9556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ru-RU" sz="2800" b="1" dirty="0" err="1">
                <a:solidFill>
                  <a:srgbClr val="0000FF"/>
                </a:solidFill>
                <a:latin typeface="Courier New"/>
                <a:ea typeface="Times New Roman"/>
              </a:rPr>
              <a:t>for</a:t>
            </a:r>
            <a:r>
              <a:rPr lang="ru-RU" sz="2800" b="1" dirty="0">
                <a:latin typeface="Courier New"/>
                <a:ea typeface="Times New Roman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i</a:t>
            </a:r>
            <a:r>
              <a:rPr lang="ru-RU" sz="2800" b="1" dirty="0">
                <a:latin typeface="Courier New"/>
                <a:ea typeface="Times New Roman"/>
              </a:rPr>
              <a:t> </a:t>
            </a:r>
            <a:r>
              <a:rPr lang="ru-RU" sz="2800" b="1" dirty="0" err="1">
                <a:solidFill>
                  <a:srgbClr val="0000FF"/>
                </a:solidFill>
                <a:latin typeface="Courier New"/>
                <a:ea typeface="Times New Roman"/>
              </a:rPr>
              <a:t>in</a:t>
            </a:r>
            <a:r>
              <a:rPr lang="ru-RU" sz="2800" b="1" dirty="0">
                <a:latin typeface="Courier New"/>
                <a:ea typeface="Times New Roman"/>
              </a:rPr>
              <a:t> </a:t>
            </a: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range</a:t>
            </a:r>
            <a:r>
              <a:rPr lang="ru-RU" sz="2800" b="1" dirty="0">
                <a:latin typeface="Courier New"/>
                <a:ea typeface="Times New Roman"/>
              </a:rPr>
              <a:t>(N):</a:t>
            </a: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  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( A[</a:t>
            </a:r>
            <a:r>
              <a:rPr lang="en-US" sz="2800" b="1" dirty="0" err="1">
                <a:latin typeface="Courier New"/>
                <a:ea typeface="Times New Roman"/>
              </a:rPr>
              <a:t>i</a:t>
            </a:r>
            <a:r>
              <a:rPr lang="en-US" sz="2800" b="1" dirty="0">
                <a:latin typeface="Courier New"/>
                <a:ea typeface="Times New Roman"/>
              </a:rPr>
              <a:t>], end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urier New"/>
                <a:ea typeface="Times New Roman"/>
              </a:rPr>
              <a:t>" "</a:t>
            </a:r>
            <a:r>
              <a:rPr lang="en-US" sz="2800" b="1" dirty="0">
                <a:latin typeface="Courier New"/>
                <a:ea typeface="Times New Roman"/>
              </a:rPr>
              <a:t> 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AC707E8B-0370-9B06-7BA8-0436C75E7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6088" y="2633663"/>
            <a:ext cx="2132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800" b="1">
                <a:latin typeface="Courier New" panose="02070309020205020404" pitchFamily="49" charset="0"/>
                <a:cs typeface="Courier New" panose="02070309020205020404" pitchFamily="49" charset="0"/>
              </a:rPr>
              <a:t>1 2 3 4 5</a:t>
            </a:r>
            <a:endParaRPr lang="ru-RU" altLang="ru-RU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A052D622-E381-0BBD-9BF2-F474638BF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3259138"/>
            <a:ext cx="4586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800" b="1">
                <a:solidFill>
                  <a:srgbClr val="333399"/>
                </a:solidFill>
              </a:rPr>
              <a:t>или так: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8575CC5F-7DF3-8307-B590-B168DA115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3784600"/>
            <a:ext cx="4983163" cy="9556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ru-RU" sz="2800" b="1" dirty="0" err="1">
                <a:solidFill>
                  <a:srgbClr val="0000FF"/>
                </a:solidFill>
                <a:latin typeface="Courier New"/>
                <a:ea typeface="Times New Roman"/>
              </a:rPr>
              <a:t>for</a:t>
            </a:r>
            <a:r>
              <a:rPr lang="ru-RU" sz="2800" b="1" dirty="0">
                <a:latin typeface="Courier New"/>
                <a:ea typeface="Times New Roman"/>
              </a:rPr>
              <a:t> </a:t>
            </a:r>
            <a:r>
              <a:rPr lang="en-US" sz="2800" b="1" dirty="0" err="1">
                <a:latin typeface="Courier New"/>
                <a:ea typeface="Times New Roman"/>
              </a:rPr>
              <a:t>x</a:t>
            </a:r>
            <a:r>
              <a:rPr lang="ru-RU" sz="2800" b="1" dirty="0">
                <a:latin typeface="Courier New"/>
                <a:ea typeface="Times New Roman"/>
              </a:rPr>
              <a:t> </a:t>
            </a:r>
            <a:r>
              <a:rPr lang="ru-RU" sz="2800" b="1" dirty="0" err="1">
                <a:solidFill>
                  <a:srgbClr val="0000FF"/>
                </a:solidFill>
                <a:latin typeface="Courier New"/>
                <a:ea typeface="Times New Roman"/>
              </a:rPr>
              <a:t>in</a:t>
            </a:r>
            <a:r>
              <a:rPr lang="ru-RU" sz="2800" b="1" dirty="0">
                <a:latin typeface="Courier New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ru-RU" sz="2800" b="1" dirty="0">
                <a:latin typeface="Courier New"/>
                <a:ea typeface="Times New Roman"/>
              </a:rPr>
              <a:t>:</a:t>
            </a: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  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( x, end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urier New"/>
                <a:ea typeface="Times New Roman"/>
              </a:rPr>
              <a:t>" "</a:t>
            </a:r>
            <a:r>
              <a:rPr lang="en-US" sz="2800" b="1" dirty="0">
                <a:latin typeface="Courier New"/>
                <a:ea typeface="Times New Roman"/>
              </a:rPr>
              <a:t> 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20" name="Text Box 4">
            <a:extLst>
              <a:ext uri="{FF2B5EF4-FFF2-40B4-BE49-F238E27FC236}">
                <a16:creationId xmlns:a16="http://schemas.microsoft.com/office/drawing/2014/main" id="{D1F2F8CA-CF83-B7FB-BE83-C86412B2F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8" y="3992563"/>
            <a:ext cx="2297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800" b="1">
                <a:latin typeface="Courier New" panose="02070309020205020404" pitchFamily="49" charset="0"/>
                <a:cs typeface="Courier New" panose="02070309020205020404" pitchFamily="49" charset="0"/>
              </a:rPr>
              <a:t>1 2 3 4 5</a:t>
            </a:r>
            <a:endParaRPr lang="ru-RU" altLang="ru-RU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AutoShape 59">
            <a:extLst>
              <a:ext uri="{FF2B5EF4-FFF2-40B4-BE49-F238E27FC236}">
                <a16:creationId xmlns:a16="http://schemas.microsoft.com/office/drawing/2014/main" id="{7D574A16-3977-C4EA-87FE-C8A40AFE5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194050"/>
            <a:ext cx="3035300" cy="998538"/>
          </a:xfrm>
          <a:prstGeom prst="wedgeRoundRectCallout">
            <a:avLst>
              <a:gd name="adj1" fmla="val -66173"/>
              <a:gd name="adj2" fmla="val -6224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/>
              <a:t>пробел после вывода очередного числа</a:t>
            </a:r>
            <a:endParaRPr lang="ru-RU" sz="2000" dirty="0"/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7FBF2C90-9A0D-E6CA-DC0B-69CF80194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4757738"/>
            <a:ext cx="4586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800" b="1">
                <a:solidFill>
                  <a:srgbClr val="333399"/>
                </a:solidFill>
              </a:rPr>
              <a:t>или так:</a:t>
            </a: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49B3B702-FFED-4B51-485F-94BA2666A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5283200"/>
            <a:ext cx="2843213" cy="52546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( </a:t>
            </a:r>
            <a:r>
              <a:rPr lang="ru-RU" sz="2800" b="1" dirty="0">
                <a:latin typeface="Courier New"/>
                <a:ea typeface="Times New Roman"/>
              </a:rPr>
              <a:t>*</a:t>
            </a:r>
            <a:r>
              <a:rPr lang="en-US" sz="2800" b="1" dirty="0">
                <a:latin typeface="Courier New"/>
                <a:ea typeface="Times New Roman"/>
              </a:rPr>
              <a:t>A 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22" name="AutoShape 59">
            <a:extLst>
              <a:ext uri="{FF2B5EF4-FFF2-40B4-BE49-F238E27FC236}">
                <a16:creationId xmlns:a16="http://schemas.microsoft.com/office/drawing/2014/main" id="{0B79C082-B48D-48C1-94E5-FB9600C1E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325" y="5970588"/>
            <a:ext cx="2798763" cy="704850"/>
          </a:xfrm>
          <a:prstGeom prst="wedgeRoundRectCallout">
            <a:avLst>
              <a:gd name="adj1" fmla="val -40140"/>
              <a:gd name="adj2" fmla="val -8978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/>
              <a:t>разбить список на элементы</a:t>
            </a:r>
            <a:endParaRPr lang="ru-RU" sz="2000" dirty="0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41B7AC8-4C2D-C359-D185-6A907FF86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438" y="5283200"/>
            <a:ext cx="4672012" cy="52546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(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1</a:t>
            </a:r>
            <a:r>
              <a:rPr lang="en-US" sz="2800" b="1" dirty="0">
                <a:latin typeface="Courier New"/>
                <a:ea typeface="Times New Roman"/>
              </a:rPr>
              <a:t>, 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2</a:t>
            </a:r>
            <a:r>
              <a:rPr lang="en-US" sz="2800" b="1" dirty="0">
                <a:latin typeface="Courier New"/>
                <a:ea typeface="Times New Roman"/>
              </a:rPr>
              <a:t>, 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3</a:t>
            </a:r>
            <a:r>
              <a:rPr lang="en-US" sz="2800" b="1" dirty="0">
                <a:latin typeface="Courier New"/>
                <a:ea typeface="Times New Roman"/>
              </a:rPr>
              <a:t>, 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4</a:t>
            </a:r>
            <a:r>
              <a:rPr lang="en-US" sz="2800" b="1" dirty="0">
                <a:latin typeface="Courier New"/>
                <a:ea typeface="Times New Roman"/>
              </a:rPr>
              <a:t>, 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5</a:t>
            </a:r>
            <a:r>
              <a:rPr lang="en-US" sz="2800" b="1" dirty="0">
                <a:latin typeface="Courier New"/>
                <a:ea typeface="Times New Roman"/>
              </a:rPr>
              <a:t>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24" name="Двойная стрелка влево/вправо 23">
            <a:extLst>
              <a:ext uri="{FF2B5EF4-FFF2-40B4-BE49-F238E27FC236}">
                <a16:creationId xmlns:a16="http://schemas.microsoft.com/office/drawing/2014/main" id="{5B37ABFB-1AAD-EB54-C79C-D560F5F81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38" y="5497513"/>
            <a:ext cx="441325" cy="209550"/>
          </a:xfrm>
          <a:prstGeom prst="leftRightArrow">
            <a:avLst>
              <a:gd name="adj1" fmla="val 50000"/>
              <a:gd name="adj2" fmla="val 50019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build="p" animBg="1"/>
      <p:bldP spid="13" grpId="0" build="p" bldLvl="2"/>
      <p:bldP spid="14" grpId="0" build="p" bldLvl="2"/>
      <p:bldP spid="16" grpId="0" build="p" animBg="1"/>
      <p:bldP spid="17" grpId="0" build="p" bldLvl="2"/>
      <p:bldP spid="18" grpId="0" build="p" bldLvl="2"/>
      <p:bldP spid="19" grpId="0" build="p" animBg="1"/>
      <p:bldP spid="20" grpId="0" build="p" bldLvl="2"/>
      <p:bldP spid="25" grpId="0" animBg="1"/>
      <p:bldP spid="25" grpId="1" animBg="1"/>
      <p:bldP spid="15" grpId="0" build="p" bldLvl="2"/>
      <p:bldP spid="21" grpId="0" build="p" animBg="1"/>
      <p:bldP spid="22" grpId="0" animBg="1"/>
      <p:bldP spid="23" grpId="0" build="p" animBg="1"/>
      <p:bldP spid="2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Заголовок 4">
            <a:extLst>
              <a:ext uri="{FF2B5EF4-FFF2-40B4-BE49-F238E27FC236}">
                <a16:creationId xmlns:a16="http://schemas.microsoft.com/office/drawing/2014/main" id="{A95E1BC3-B14B-7DCE-952C-50E4D9BD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108547" name="Номер слайда 3">
            <a:extLst>
              <a:ext uri="{FF2B5EF4-FFF2-40B4-BE49-F238E27FC236}">
                <a16:creationId xmlns:a16="http://schemas.microsoft.com/office/drawing/2014/main" id="{0419874C-F429-D319-47FD-F1FB0A44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9E51C02-D12A-49F9-B7A8-2564B210F54B}" type="slidenum">
              <a:rPr lang="ru-RU" altLang="ru-RU"/>
              <a:pPr eaLnBrk="1" hangingPunct="1"/>
              <a:t>114</a:t>
            </a:fld>
            <a:endParaRPr lang="ru-RU" altLang="ru-RU"/>
          </a:p>
        </p:txBody>
      </p:sp>
      <p:sp>
        <p:nvSpPr>
          <p:cNvPr id="84996" name="Text Box 5">
            <a:extLst>
              <a:ext uri="{FF2B5EF4-FFF2-40B4-BE49-F238E27FC236}">
                <a16:creationId xmlns:a16="http://schemas.microsoft.com/office/drawing/2014/main" id="{F40CADAF-CB11-E3C4-1C41-65411C353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400" b="1" dirty="0">
                <a:solidFill>
                  <a:srgbClr val="3333FF"/>
                </a:solidFill>
                <a:latin typeface="Arial" charset="0"/>
              </a:rPr>
              <a:t>«3»: </a:t>
            </a:r>
            <a:r>
              <a:rPr lang="ru-RU" sz="2400" dirty="0">
                <a:latin typeface="Arial" charset="0"/>
              </a:rPr>
              <a:t>Ввести два натуральных числа </a:t>
            </a:r>
            <a:r>
              <a:rPr lang="en-US" sz="2400" b="1" dirty="0">
                <a:latin typeface="Arial" charset="0"/>
              </a:rPr>
              <a:t>a</a:t>
            </a:r>
            <a:r>
              <a:rPr lang="en-US" sz="2400" dirty="0">
                <a:latin typeface="Arial" charset="0"/>
              </a:rPr>
              <a:t> </a:t>
            </a:r>
            <a:r>
              <a:rPr lang="ru-RU" sz="2400" dirty="0">
                <a:latin typeface="Arial" charset="0"/>
              </a:rPr>
              <a:t>и </a:t>
            </a:r>
            <a:r>
              <a:rPr lang="en-US" sz="2400" b="1" dirty="0">
                <a:latin typeface="Arial" charset="0"/>
              </a:rPr>
              <a:t>b</a:t>
            </a:r>
            <a:r>
              <a:rPr lang="en-US" sz="2400" dirty="0">
                <a:latin typeface="Arial" charset="0"/>
              </a:rPr>
              <a:t> (</a:t>
            </a:r>
            <a:r>
              <a:rPr lang="en-US" sz="2400" b="1" dirty="0">
                <a:latin typeface="Arial" charset="0"/>
              </a:rPr>
              <a:t>a</a:t>
            </a:r>
            <a:r>
              <a:rPr lang="en-US" sz="2400" dirty="0">
                <a:latin typeface="Arial" charset="0"/>
              </a:rPr>
              <a:t> &lt; </a:t>
            </a:r>
            <a:r>
              <a:rPr lang="en-US" sz="2400" b="1" dirty="0">
                <a:latin typeface="Arial" charset="0"/>
              </a:rPr>
              <a:t>b</a:t>
            </a:r>
            <a:r>
              <a:rPr lang="en-US" sz="2400" dirty="0">
                <a:latin typeface="Arial" charset="0"/>
              </a:rPr>
              <a:t>) </a:t>
            </a:r>
            <a:r>
              <a:rPr lang="ru-RU" sz="2400" dirty="0">
                <a:latin typeface="Arial" charset="0"/>
              </a:rPr>
              <a:t>и заполнить массив из 10 элементов случайными числами в диапазоне от </a:t>
            </a:r>
            <a:r>
              <a:rPr lang="en-US" sz="2400" b="1" dirty="0">
                <a:latin typeface="Arial" charset="0"/>
              </a:rPr>
              <a:t>a</a:t>
            </a:r>
            <a:r>
              <a:rPr lang="en-US" sz="2400" dirty="0">
                <a:latin typeface="Arial" charset="0"/>
              </a:rPr>
              <a:t> </a:t>
            </a:r>
            <a:r>
              <a:rPr lang="ru-RU" sz="2400" dirty="0">
                <a:latin typeface="Arial" charset="0"/>
              </a:rPr>
              <a:t>до </a:t>
            </a:r>
            <a:r>
              <a:rPr lang="en-US" sz="2400" b="1" dirty="0">
                <a:latin typeface="Arial" charset="0"/>
              </a:rPr>
              <a:t>b</a:t>
            </a:r>
            <a:r>
              <a:rPr lang="en-US" sz="2400" dirty="0">
                <a:latin typeface="Arial" charset="0"/>
              </a:rPr>
              <a:t>.</a:t>
            </a:r>
          </a:p>
          <a:p>
            <a:pPr marL="714375" indent="-357188">
              <a:defRPr/>
            </a:pPr>
            <a:r>
              <a:rPr lang="ru-RU" sz="2400" b="1" dirty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Введите границы диапазона:</a:t>
            </a:r>
          </a:p>
          <a:p>
            <a:pPr marL="714375">
              <a:defRPr/>
            </a:pP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5 10</a:t>
            </a:r>
          </a:p>
          <a:p>
            <a:pPr marL="714375"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10 9 10 6 8 5 9 6 10 9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marL="630238" indent="-630238">
              <a:defRPr/>
            </a:pPr>
            <a:endParaRPr lang="en-US" sz="2400" dirty="0">
              <a:latin typeface="Arial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BD4AD47C-5377-1709-0029-71FC7A1CC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3413125"/>
            <a:ext cx="84201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400" b="1" dirty="0">
                <a:solidFill>
                  <a:srgbClr val="3333FF"/>
                </a:solidFill>
                <a:latin typeface="Arial" charset="0"/>
              </a:rPr>
              <a:t>«</a:t>
            </a:r>
            <a:r>
              <a:rPr lang="en-US" sz="2400" b="1" dirty="0">
                <a:solidFill>
                  <a:srgbClr val="3333FF"/>
                </a:solidFill>
                <a:latin typeface="Arial" charset="0"/>
              </a:rPr>
              <a:t>4</a:t>
            </a:r>
            <a:r>
              <a:rPr lang="ru-RU" sz="2400" b="1" dirty="0">
                <a:solidFill>
                  <a:srgbClr val="3333FF"/>
                </a:solidFill>
                <a:latin typeface="Arial" charset="0"/>
              </a:rPr>
              <a:t>»: </a:t>
            </a:r>
            <a:r>
              <a:rPr lang="ru-RU" sz="2400" dirty="0">
                <a:latin typeface="Arial" charset="0"/>
              </a:rPr>
              <a:t>Ввести два натуральных числа </a:t>
            </a:r>
            <a:r>
              <a:rPr lang="en-US" sz="2400" b="1" dirty="0">
                <a:latin typeface="Arial" charset="0"/>
              </a:rPr>
              <a:t>a</a:t>
            </a:r>
            <a:r>
              <a:rPr lang="en-US" sz="2400" dirty="0">
                <a:latin typeface="Arial" charset="0"/>
              </a:rPr>
              <a:t> </a:t>
            </a:r>
            <a:r>
              <a:rPr lang="ru-RU" sz="2400" dirty="0">
                <a:latin typeface="Arial" charset="0"/>
              </a:rPr>
              <a:t>и </a:t>
            </a:r>
            <a:r>
              <a:rPr lang="en-US" sz="2400" b="1" dirty="0">
                <a:latin typeface="Arial" charset="0"/>
              </a:rPr>
              <a:t>b</a:t>
            </a:r>
            <a:r>
              <a:rPr lang="en-US" sz="2400" dirty="0">
                <a:latin typeface="Arial" charset="0"/>
              </a:rPr>
              <a:t> </a:t>
            </a:r>
            <a:r>
              <a:rPr lang="ru-RU" sz="2400" dirty="0">
                <a:latin typeface="Arial" charset="0"/>
              </a:rPr>
              <a:t>и заполнить массив из 10 элементов случайными числами в диапазоне между </a:t>
            </a:r>
            <a:r>
              <a:rPr lang="en-US" sz="2400" b="1" dirty="0">
                <a:latin typeface="Arial" charset="0"/>
              </a:rPr>
              <a:t>a</a:t>
            </a:r>
            <a:r>
              <a:rPr lang="en-US" sz="2400" dirty="0">
                <a:latin typeface="Arial" charset="0"/>
              </a:rPr>
              <a:t> </a:t>
            </a:r>
            <a:r>
              <a:rPr lang="ru-RU" sz="2400" dirty="0">
                <a:latin typeface="Arial" charset="0"/>
              </a:rPr>
              <a:t>и </a:t>
            </a:r>
            <a:r>
              <a:rPr lang="en-US" sz="2400" b="1" dirty="0">
                <a:latin typeface="Arial" charset="0"/>
              </a:rPr>
              <a:t>b</a:t>
            </a:r>
            <a:r>
              <a:rPr lang="ru-RU" sz="2400" dirty="0">
                <a:latin typeface="Arial" charset="0"/>
              </a:rPr>
              <a:t> (</a:t>
            </a:r>
            <a:r>
              <a:rPr lang="en-US" sz="2400" b="1" dirty="0">
                <a:latin typeface="Arial" charset="0"/>
              </a:rPr>
              <a:t>a </a:t>
            </a:r>
            <a:r>
              <a:rPr lang="ru-RU" sz="2400" b="1" dirty="0">
                <a:latin typeface="Arial" charset="0"/>
              </a:rPr>
              <a:t>может быть больше </a:t>
            </a:r>
            <a:r>
              <a:rPr lang="en-US" sz="2400" b="1" dirty="0">
                <a:latin typeface="Arial" charset="0"/>
              </a:rPr>
              <a:t>b</a:t>
            </a:r>
            <a:r>
              <a:rPr lang="ru-RU" sz="2400" dirty="0">
                <a:latin typeface="Arial" charset="0"/>
              </a:rPr>
              <a:t>)</a:t>
            </a:r>
            <a:r>
              <a:rPr lang="en-US" sz="2400" dirty="0">
                <a:latin typeface="Arial" charset="0"/>
              </a:rPr>
              <a:t>.</a:t>
            </a:r>
          </a:p>
          <a:p>
            <a:pPr marL="714375" indent="-357188">
              <a:defRPr/>
            </a:pPr>
            <a:r>
              <a:rPr lang="ru-RU" sz="2400" b="1" dirty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Введите границы диапазона:</a:t>
            </a:r>
          </a:p>
          <a:p>
            <a:pPr marL="714375">
              <a:defRPr/>
            </a:pP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5</a:t>
            </a:r>
            <a:endParaRPr lang="ru-RU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714375"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10 9 10 6 8 5 9 6 10 9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marL="630238" indent="-630238">
              <a:defRPr/>
            </a:pPr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Заголовок 4">
            <a:extLst>
              <a:ext uri="{FF2B5EF4-FFF2-40B4-BE49-F238E27FC236}">
                <a16:creationId xmlns:a16="http://schemas.microsoft.com/office/drawing/2014/main" id="{18BF9886-9C4F-7ADB-E557-2A2106E4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109571" name="Номер слайда 3">
            <a:extLst>
              <a:ext uri="{FF2B5EF4-FFF2-40B4-BE49-F238E27FC236}">
                <a16:creationId xmlns:a16="http://schemas.microsoft.com/office/drawing/2014/main" id="{A6FF2BD4-A823-2BE6-7EBC-3E021D72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A9B58C-B671-48A6-B4FA-EBD45D823A4F}" type="slidenum">
              <a:rPr lang="ru-RU" altLang="ru-RU"/>
              <a:pPr eaLnBrk="1" hangingPunct="1"/>
              <a:t>115</a:t>
            </a:fld>
            <a:endParaRPr lang="ru-RU" altLang="ru-RU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DC6891BE-26DC-3904-A17C-0195425E2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22325"/>
            <a:ext cx="84201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400" b="1" dirty="0">
                <a:solidFill>
                  <a:srgbClr val="3333FF"/>
                </a:solidFill>
                <a:latin typeface="Arial" charset="0"/>
              </a:rPr>
              <a:t>«5»: </a:t>
            </a:r>
            <a:r>
              <a:rPr lang="ru-RU" sz="2400" dirty="0">
                <a:latin typeface="Arial" charset="0"/>
              </a:rPr>
              <a:t>Ввести два натуральных числа </a:t>
            </a:r>
            <a:r>
              <a:rPr lang="en-US" sz="2400" b="1" dirty="0">
                <a:latin typeface="Arial" charset="0"/>
              </a:rPr>
              <a:t>a</a:t>
            </a:r>
            <a:r>
              <a:rPr lang="en-US" sz="2400" dirty="0">
                <a:latin typeface="Arial" charset="0"/>
              </a:rPr>
              <a:t> </a:t>
            </a:r>
            <a:r>
              <a:rPr lang="ru-RU" sz="2400" dirty="0">
                <a:latin typeface="Arial" charset="0"/>
              </a:rPr>
              <a:t>и </a:t>
            </a:r>
            <a:r>
              <a:rPr lang="en-US" sz="2400" b="1" dirty="0">
                <a:latin typeface="Arial" charset="0"/>
              </a:rPr>
              <a:t>b</a:t>
            </a:r>
            <a:r>
              <a:rPr lang="en-US" sz="2400" dirty="0">
                <a:latin typeface="Arial" charset="0"/>
              </a:rPr>
              <a:t> </a:t>
            </a:r>
            <a:r>
              <a:rPr lang="ru-RU" sz="2400" dirty="0">
                <a:latin typeface="Arial" charset="0"/>
              </a:rPr>
              <a:t>и заполнить массив из 10 элементов</a:t>
            </a:r>
            <a:r>
              <a:rPr lang="en-US" sz="2400" dirty="0">
                <a:latin typeface="Arial" charset="0"/>
              </a:rPr>
              <a:t>: </a:t>
            </a:r>
            <a:r>
              <a:rPr lang="ru-RU" sz="2400" dirty="0">
                <a:latin typeface="Arial" charset="0"/>
              </a:rPr>
              <a:t>первая половина массива заполняется случайными числами в диапазоне между </a:t>
            </a:r>
            <a:r>
              <a:rPr lang="en-US" sz="2400" b="1" dirty="0">
                <a:latin typeface="Arial" charset="0"/>
              </a:rPr>
              <a:t>a</a:t>
            </a:r>
            <a:r>
              <a:rPr lang="en-US" sz="2400" dirty="0">
                <a:latin typeface="Arial" charset="0"/>
              </a:rPr>
              <a:t> </a:t>
            </a:r>
            <a:r>
              <a:rPr lang="ru-RU" sz="2400" dirty="0">
                <a:latin typeface="Arial" charset="0"/>
              </a:rPr>
              <a:t>и </a:t>
            </a:r>
            <a:r>
              <a:rPr lang="en-US" sz="2400" b="1" dirty="0">
                <a:latin typeface="Arial" charset="0"/>
              </a:rPr>
              <a:t>b</a:t>
            </a:r>
            <a:r>
              <a:rPr lang="ru-RU" sz="2400" dirty="0">
                <a:latin typeface="Arial" charset="0"/>
              </a:rPr>
              <a:t> (</a:t>
            </a:r>
            <a:r>
              <a:rPr lang="en-US" sz="2400" b="1" dirty="0">
                <a:latin typeface="Arial" charset="0"/>
              </a:rPr>
              <a:t>a </a:t>
            </a:r>
            <a:r>
              <a:rPr lang="ru-RU" sz="2400" b="1" dirty="0">
                <a:latin typeface="Arial" charset="0"/>
              </a:rPr>
              <a:t>может быть больше </a:t>
            </a:r>
            <a:r>
              <a:rPr lang="en-US" sz="2400" b="1" dirty="0">
                <a:latin typeface="Arial" charset="0"/>
              </a:rPr>
              <a:t>b</a:t>
            </a:r>
            <a:r>
              <a:rPr lang="ru-RU" sz="2400" dirty="0">
                <a:latin typeface="Arial" charset="0"/>
              </a:rPr>
              <a:t>), а вторая половина массива содержит их квадраты в том же порядке</a:t>
            </a:r>
            <a:r>
              <a:rPr lang="en-US" sz="2400" dirty="0">
                <a:latin typeface="Arial" charset="0"/>
              </a:rPr>
              <a:t>.</a:t>
            </a:r>
          </a:p>
          <a:p>
            <a:pPr marL="714375" indent="-357188">
              <a:defRPr/>
            </a:pPr>
            <a:r>
              <a:rPr lang="ru-RU" sz="2400" b="1" dirty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Введите границы диапазона:</a:t>
            </a:r>
          </a:p>
          <a:p>
            <a:pPr marL="714375">
              <a:defRPr/>
            </a:pP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5</a:t>
            </a:r>
            <a:endParaRPr lang="ru-RU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714375"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5 8 7 10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25 64 49 100 </a:t>
            </a:r>
            <a:r>
              <a:rPr lang="ru-RU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36</a:t>
            </a:r>
          </a:p>
          <a:p>
            <a:pPr marL="630238" indent="-630238">
              <a:defRPr/>
            </a:pPr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Заголовок 1">
            <a:extLst>
              <a:ext uri="{FF2B5EF4-FFF2-40B4-BE49-F238E27FC236}">
                <a16:creationId xmlns:a16="http://schemas.microsoft.com/office/drawing/2014/main" id="{62F8DB2D-DF2F-7BFC-2D49-9F550C95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Ввод массива с клавиатуры</a:t>
            </a:r>
          </a:p>
        </p:txBody>
      </p:sp>
      <p:sp>
        <p:nvSpPr>
          <p:cNvPr id="110595" name="Номер слайда 2">
            <a:extLst>
              <a:ext uri="{FF2B5EF4-FFF2-40B4-BE49-F238E27FC236}">
                <a16:creationId xmlns:a16="http://schemas.microsoft.com/office/drawing/2014/main" id="{32658820-71A1-CB21-6D03-DBFD5ED6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C55B57F-BF6C-447F-BB46-927C3346DD35}" type="slidenum">
              <a:rPr lang="ru-RU" altLang="ru-RU"/>
              <a:pPr eaLnBrk="1" hangingPunct="1"/>
              <a:t>116</a:t>
            </a:fld>
            <a:endParaRPr lang="ru-RU" altLang="ru-RU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877DF5B-CBC2-C59D-6AF9-70D3ED970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795338"/>
            <a:ext cx="4586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800" b="1">
                <a:solidFill>
                  <a:srgbClr val="333399"/>
                </a:solidFill>
              </a:rPr>
              <a:t>Создание массива: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F0A44E-D1D0-07CD-4E03-FACEB61CD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1273175"/>
            <a:ext cx="3511550" cy="9556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pt-BR" sz="2800" b="1" dirty="0">
                <a:latin typeface="Courier New" pitchFamily="49" charset="0"/>
              </a:rPr>
              <a:t>N</a:t>
            </a:r>
            <a:r>
              <a:rPr lang="pt-BR" sz="2800" b="1" dirty="0"/>
              <a:t> </a:t>
            </a:r>
            <a:r>
              <a:rPr lang="pt-BR" sz="2800" b="1" dirty="0">
                <a:latin typeface="Courier New" pitchFamily="49" charset="0"/>
              </a:rPr>
              <a:t>=</a:t>
            </a:r>
            <a:r>
              <a:rPr lang="pt-BR" sz="2800" b="1" dirty="0"/>
              <a:t> </a:t>
            </a:r>
            <a:r>
              <a:rPr lang="ru-RU" sz="2800" b="1" dirty="0">
                <a:solidFill>
                  <a:srgbClr val="0095FF"/>
                </a:solidFill>
                <a:latin typeface="Courier New" pitchFamily="49" charset="0"/>
              </a:rPr>
              <a:t>10</a:t>
            </a:r>
            <a:endParaRPr lang="pt-BR" sz="2800" b="1" dirty="0">
              <a:latin typeface="Courier New" pitchFamily="49" charset="0"/>
            </a:endParaRPr>
          </a:p>
          <a:p>
            <a:pPr>
              <a:defRPr/>
            </a:pPr>
            <a:r>
              <a:rPr lang="pt-BR" sz="2800" b="1" dirty="0">
                <a:latin typeface="Courier New" pitchFamily="49" charset="0"/>
              </a:rPr>
              <a:t>A</a:t>
            </a:r>
            <a:r>
              <a:rPr lang="ru-RU" sz="2800" b="1" dirty="0"/>
              <a:t> </a:t>
            </a:r>
            <a:r>
              <a:rPr lang="ru-RU" sz="2800" b="1" dirty="0">
                <a:latin typeface="Courier New" pitchFamily="49" charset="0"/>
              </a:rPr>
              <a:t>=</a:t>
            </a:r>
            <a:r>
              <a:rPr lang="ru-RU" sz="2800" b="1" dirty="0"/>
              <a:t> </a:t>
            </a:r>
            <a:r>
              <a:rPr lang="en-US" sz="2800" b="1" dirty="0">
                <a:latin typeface="Courier New" pitchFamily="49" charset="0"/>
              </a:rPr>
              <a:t>[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</a:rPr>
              <a:t>0</a:t>
            </a:r>
            <a:r>
              <a:rPr lang="en-US" sz="2800" b="1" dirty="0">
                <a:latin typeface="Courier New" pitchFamily="49" charset="0"/>
              </a:rPr>
              <a:t>]*</a:t>
            </a:r>
            <a:r>
              <a:rPr lang="pt-BR" sz="2800" b="1" dirty="0">
                <a:latin typeface="Courier New" pitchFamily="49" charset="0"/>
              </a:rPr>
              <a:t>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08F00D-45B1-7A24-D5AD-5F29CD848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3" y="2622550"/>
            <a:ext cx="5638800" cy="9556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ru-RU" sz="2800" b="1" dirty="0" err="1">
                <a:solidFill>
                  <a:srgbClr val="0000FF"/>
                </a:solidFill>
                <a:latin typeface="Courier New"/>
                <a:ea typeface="Times New Roman"/>
              </a:rPr>
              <a:t>for</a:t>
            </a:r>
            <a:r>
              <a:rPr lang="ru-RU" sz="2800" b="1" dirty="0">
                <a:latin typeface="Courier New"/>
                <a:ea typeface="Times New Roman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i</a:t>
            </a:r>
            <a:r>
              <a:rPr lang="ru-RU" sz="2800" b="1" dirty="0">
                <a:latin typeface="Courier New"/>
                <a:ea typeface="Times New Roman"/>
              </a:rPr>
              <a:t> </a:t>
            </a:r>
            <a:r>
              <a:rPr lang="ru-RU" sz="2800" b="1" dirty="0" err="1">
                <a:solidFill>
                  <a:srgbClr val="0000FF"/>
                </a:solidFill>
                <a:latin typeface="Courier New"/>
                <a:ea typeface="Times New Roman"/>
              </a:rPr>
              <a:t>in</a:t>
            </a:r>
            <a:r>
              <a:rPr lang="ru-RU" sz="2800" b="1" dirty="0">
                <a:latin typeface="Courier New"/>
                <a:ea typeface="Times New Roman"/>
              </a:rPr>
              <a:t> </a:t>
            </a: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range</a:t>
            </a:r>
            <a:r>
              <a:rPr lang="ru-RU" sz="2800" b="1" dirty="0">
                <a:latin typeface="Courier New"/>
                <a:ea typeface="Times New Roman"/>
              </a:rPr>
              <a:t>(N):</a:t>
            </a:r>
          </a:p>
          <a:p>
            <a:pPr marL="179388" indent="-93663" algn="just">
              <a:spcAft>
                <a:spcPts val="0"/>
              </a:spcAft>
              <a:defRPr/>
            </a:pPr>
            <a:r>
              <a:rPr lang="ru-RU" sz="2800" b="1" dirty="0">
                <a:latin typeface="Courier New"/>
                <a:ea typeface="Times New Roman"/>
              </a:rPr>
              <a:t>  A[</a:t>
            </a:r>
            <a:r>
              <a:rPr lang="ru-RU" sz="2800" b="1" dirty="0" err="1">
                <a:latin typeface="Courier New"/>
                <a:ea typeface="Times New Roman"/>
              </a:rPr>
              <a:t>i</a:t>
            </a:r>
            <a:r>
              <a:rPr lang="ru-RU" sz="2800" b="1" dirty="0">
                <a:latin typeface="Courier New"/>
                <a:ea typeface="Times New Roman"/>
              </a:rPr>
              <a:t>]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int</a:t>
            </a:r>
            <a:r>
              <a:rPr lang="ru-RU" sz="2800" b="1" dirty="0">
                <a:latin typeface="Courier New"/>
                <a:ea typeface="Times New Roman"/>
              </a:rPr>
              <a:t>( </a:t>
            </a: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input</a:t>
            </a:r>
            <a:r>
              <a:rPr lang="ru-RU" sz="2800" b="1" dirty="0">
                <a:latin typeface="Courier New"/>
                <a:ea typeface="Times New Roman"/>
              </a:rPr>
              <a:t>() )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236E4DF-6586-8C72-BF5D-35AE6FD31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" y="3541713"/>
            <a:ext cx="4635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>
                <a:solidFill>
                  <a:srgbClr val="333399"/>
                </a:solidFill>
              </a:rPr>
              <a:t>или кратко: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1D937310-6C21-7174-4D9A-3506C19F8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4059238"/>
            <a:ext cx="5959475" cy="9556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588" indent="-1588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[</a:t>
            </a:r>
            <a:r>
              <a:rPr lang="en-US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int</a:t>
            </a:r>
            <a:r>
              <a:rPr lang="en-US" sz="2800" b="1" dirty="0">
                <a:latin typeface="Courier New"/>
                <a:ea typeface="Times New Roman"/>
              </a:rPr>
              <a:t>(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input</a:t>
            </a:r>
            <a:r>
              <a:rPr lang="en-US" sz="2800" b="1" dirty="0">
                <a:latin typeface="Courier New"/>
                <a:ea typeface="Times New Roman"/>
              </a:rPr>
              <a:t>())</a:t>
            </a:r>
            <a:r>
              <a:rPr lang="en-US" sz="2800" b="1" dirty="0">
                <a:latin typeface="Calibri"/>
                <a:ea typeface="Times New Roman"/>
              </a:rPr>
              <a:t> </a:t>
            </a:r>
            <a:endParaRPr lang="ru-RU" sz="2800" b="1" dirty="0">
              <a:latin typeface="Calibri"/>
              <a:ea typeface="Times New Roman"/>
            </a:endParaRPr>
          </a:p>
          <a:p>
            <a:pPr marL="1588" indent="-1588" algn="just">
              <a:spcAft>
                <a:spcPts val="0"/>
              </a:spcAft>
              <a:defRPr/>
            </a:pPr>
            <a:r>
              <a:rPr lang="ru-RU" sz="2800" b="1" dirty="0">
                <a:solidFill>
                  <a:srgbClr val="0000CC"/>
                </a:solidFill>
                <a:latin typeface="Calibri"/>
                <a:ea typeface="Times New Roman"/>
              </a:rPr>
              <a:t>                    </a:t>
            </a:r>
            <a:r>
              <a:rPr lang="en-US" sz="2800" b="1" dirty="0">
                <a:solidFill>
                  <a:srgbClr val="0000CC"/>
                </a:solidFill>
                <a:latin typeface="Courier New"/>
                <a:ea typeface="Times New Roman"/>
              </a:rPr>
              <a:t>for</a:t>
            </a:r>
            <a:r>
              <a:rPr lang="en-US" sz="2800" b="1" dirty="0">
                <a:latin typeface="Courier New"/>
                <a:ea typeface="Times New Roman"/>
              </a:rPr>
              <a:t> </a:t>
            </a:r>
            <a:r>
              <a:rPr lang="en-US" sz="2800" b="1" dirty="0" err="1">
                <a:latin typeface="Courier New"/>
                <a:ea typeface="Times New Roman"/>
              </a:rPr>
              <a:t>i</a:t>
            </a:r>
            <a:r>
              <a:rPr lang="en-US" sz="2800" b="1" dirty="0">
                <a:latin typeface="Courier New"/>
                <a:ea typeface="Times New Roman"/>
              </a:rPr>
              <a:t> </a:t>
            </a:r>
            <a:r>
              <a:rPr lang="en-US" sz="2800" b="1" dirty="0">
                <a:solidFill>
                  <a:srgbClr val="0000CC"/>
                </a:solidFill>
                <a:latin typeface="Courier New"/>
                <a:ea typeface="Times New Roman"/>
              </a:rPr>
              <a:t>in</a:t>
            </a:r>
            <a:r>
              <a:rPr lang="en-US" sz="2800" b="1" dirty="0">
                <a:latin typeface="Courier New"/>
                <a:ea typeface="Times New Roman"/>
              </a:rPr>
              <a:t> range(N)]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20" name="Text Box 4">
            <a:extLst>
              <a:ext uri="{FF2B5EF4-FFF2-40B4-BE49-F238E27FC236}">
                <a16:creationId xmlns:a16="http://schemas.microsoft.com/office/drawing/2014/main" id="{3575D050-2AC1-DCA4-1FBF-4D3F770BC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2154238"/>
            <a:ext cx="7223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>
                <a:solidFill>
                  <a:srgbClr val="333399"/>
                </a:solidFill>
              </a:rPr>
              <a:t>Ввод по одному элементу</a:t>
            </a:r>
            <a:r>
              <a:rPr lang="en-US" altLang="ru-RU" sz="2800" b="1">
                <a:solidFill>
                  <a:srgbClr val="333399"/>
                </a:solidFill>
              </a:rPr>
              <a:t> </a:t>
            </a:r>
            <a:r>
              <a:rPr lang="ru-RU" altLang="ru-RU" sz="2800" b="1">
                <a:solidFill>
                  <a:srgbClr val="333399"/>
                </a:solidFill>
              </a:rPr>
              <a:t>в строке: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build="p" animBg="1"/>
      <p:bldP spid="7" grpId="0" build="p" animBg="1"/>
      <p:bldP spid="15" grpId="0"/>
      <p:bldP spid="18" grpId="0" build="p" animBg="1"/>
      <p:bldP spid="20" grpId="0" build="p" bldLvl="2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Заголовок 1">
            <a:extLst>
              <a:ext uri="{FF2B5EF4-FFF2-40B4-BE49-F238E27FC236}">
                <a16:creationId xmlns:a16="http://schemas.microsoft.com/office/drawing/2014/main" id="{D804F1F7-B8D4-DB54-BD3A-710C676D8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Ввод массива с клавиатуры</a:t>
            </a:r>
          </a:p>
        </p:txBody>
      </p:sp>
      <p:sp>
        <p:nvSpPr>
          <p:cNvPr id="111619" name="Номер слайда 2">
            <a:extLst>
              <a:ext uri="{FF2B5EF4-FFF2-40B4-BE49-F238E27FC236}">
                <a16:creationId xmlns:a16="http://schemas.microsoft.com/office/drawing/2014/main" id="{9658DB30-D0CE-EEF9-F6F2-71BF5CA2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A6CC086-B66C-47EF-BA5D-201070A31626}" type="slidenum">
              <a:rPr lang="ru-RU" altLang="ru-RU"/>
              <a:pPr eaLnBrk="1" hangingPunct="1"/>
              <a:t>117</a:t>
            </a:fld>
            <a:endParaRPr lang="ru-RU" altLang="ru-RU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1B7B402-9E01-A4EC-C280-B789F558A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795338"/>
            <a:ext cx="6308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Ввод всех чисел в одной строке: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7ECC5B-5F01-A6FC-E185-CB15D6905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1239838"/>
            <a:ext cx="7823200" cy="157162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data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/>
                <a:ea typeface="Times New Roman"/>
              </a:rPr>
              <a:t>input</a:t>
            </a:r>
            <a:r>
              <a:rPr lang="en-US" sz="2400" b="1" dirty="0">
                <a:latin typeface="Courier New"/>
                <a:ea typeface="Times New Roman"/>
              </a:rPr>
              <a:t>()</a:t>
            </a:r>
            <a:r>
              <a:rPr lang="ru-RU" sz="2400" b="1" dirty="0">
                <a:latin typeface="Courier New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   </a:t>
            </a:r>
            <a:r>
              <a:rPr lang="en-US" sz="2400" b="1" dirty="0">
                <a:solidFill>
                  <a:srgbClr val="008000"/>
                </a:solidFill>
                <a:latin typeface="Courier New"/>
                <a:ea typeface="Times New Roman"/>
              </a:rPr>
              <a:t># "1 2 3 4 5"</a:t>
            </a:r>
            <a:endParaRPr lang="ru-RU" sz="2400" b="1" dirty="0">
              <a:solidFill>
                <a:srgbClr val="008000"/>
              </a:solidFill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s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 err="1">
                <a:latin typeface="Courier New"/>
                <a:ea typeface="Times New Roman"/>
              </a:rPr>
              <a:t>data.</a:t>
            </a:r>
            <a:r>
              <a:rPr lang="en-US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split</a:t>
            </a:r>
            <a:r>
              <a:rPr lang="en-US" sz="2400" b="1" dirty="0">
                <a:latin typeface="Courier New"/>
                <a:ea typeface="Times New Roman"/>
              </a:rPr>
              <a:t>()  </a:t>
            </a:r>
            <a:r>
              <a:rPr lang="en-US" sz="2400" b="1" dirty="0">
                <a:solidFill>
                  <a:srgbClr val="008000"/>
                </a:solidFill>
                <a:latin typeface="Courier New"/>
                <a:ea typeface="Times New Roman"/>
              </a:rPr>
              <a:t># ["1","2","3","4","5"]</a:t>
            </a:r>
            <a:endParaRPr lang="ru-RU" sz="2400" b="1" dirty="0">
              <a:solidFill>
                <a:srgbClr val="008000"/>
              </a:solidFill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A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[ 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(x) </a:t>
            </a: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for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x </a:t>
            </a: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s </a:t>
            </a:r>
            <a:r>
              <a:rPr lang="en-US" sz="2400" dirty="0">
                <a:latin typeface="Calibri"/>
                <a:ea typeface="Times New Roman"/>
                <a:cs typeface="Times New Roman"/>
              </a:rPr>
              <a:t>] </a:t>
            </a: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>
                <a:latin typeface="Calibri"/>
                <a:ea typeface="Times New Roman"/>
                <a:cs typeface="Times New Roman"/>
              </a:rPr>
              <a:t>                                             </a:t>
            </a:r>
            <a:r>
              <a:rPr lang="en-US" sz="2400" b="1" dirty="0">
                <a:solidFill>
                  <a:srgbClr val="008000"/>
                </a:solidFill>
                <a:latin typeface="Courier New"/>
                <a:ea typeface="Times New Roman"/>
              </a:rPr>
              <a:t># [1,2,3,4,5]</a:t>
            </a:r>
            <a:endParaRPr lang="ru-RU" sz="2400" b="1" dirty="0">
              <a:solidFill>
                <a:srgbClr val="008000"/>
              </a:solidFill>
              <a:latin typeface="Courier New"/>
              <a:ea typeface="Times New Roman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1EE6555-0120-97A3-E40E-3454201F3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938" y="1958975"/>
            <a:ext cx="1349375" cy="46196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4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(x) 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68ECBB02-A479-7131-3BCD-EF6E7737F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" y="2847975"/>
            <a:ext cx="228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или так: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01A78937-5A99-F37A-8F15-F6C03A690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3306763"/>
            <a:ext cx="7305675" cy="463550"/>
          </a:xfrm>
          <a:prstGeom prst="rect">
            <a:avLst/>
          </a:prstGeom>
          <a:solidFill>
            <a:srgbClr val="99FF66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A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(x) </a:t>
            </a: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for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x </a:t>
            </a: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input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().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split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()</a:t>
            </a:r>
            <a:r>
              <a:rPr lang="en-US" sz="2400" dirty="0">
                <a:latin typeface="Calibri"/>
                <a:ea typeface="Times New Roman"/>
                <a:cs typeface="Times New Roman"/>
              </a:rPr>
              <a:t>] </a:t>
            </a:r>
            <a:endParaRPr lang="ru-RU" sz="2400" b="1" dirty="0">
              <a:solidFill>
                <a:srgbClr val="008000"/>
              </a:solidFill>
              <a:latin typeface="Courier New"/>
              <a:ea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7" grpId="0" build="p" animBg="1"/>
      <p:bldP spid="18" grpId="0" animBg="1"/>
      <p:bldP spid="19" grpId="0"/>
      <p:bldP spid="12" grpId="0" build="p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Заголовок 1">
            <a:extLst>
              <a:ext uri="{FF2B5EF4-FFF2-40B4-BE49-F238E27FC236}">
                <a16:creationId xmlns:a16="http://schemas.microsoft.com/office/drawing/2014/main" id="{18BFC35C-E505-85D4-19B2-62149B025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Как обработать все элементы массива?</a:t>
            </a:r>
          </a:p>
        </p:txBody>
      </p:sp>
      <p:sp>
        <p:nvSpPr>
          <p:cNvPr id="112643" name="Номер слайда 2">
            <a:extLst>
              <a:ext uri="{FF2B5EF4-FFF2-40B4-BE49-F238E27FC236}">
                <a16:creationId xmlns:a16="http://schemas.microsoft.com/office/drawing/2014/main" id="{0C140FE9-DE4E-66D3-B132-2DA232EE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0C2E72-E339-4431-A063-0682D8FE5AA7}" type="slidenum">
              <a:rPr lang="ru-RU" altLang="ru-RU"/>
              <a:pPr eaLnBrk="1" hangingPunct="1"/>
              <a:t>118</a:t>
            </a:fld>
            <a:endParaRPr lang="ru-RU" altLang="ru-RU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94B74930-AED1-2F3C-D979-A85543D75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795338"/>
            <a:ext cx="4586288" cy="197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800" b="1">
                <a:solidFill>
                  <a:srgbClr val="333399"/>
                </a:solidFill>
              </a:rPr>
              <a:t>Создание массива</a:t>
            </a:r>
            <a:r>
              <a:rPr lang="ru-RU" altLang="ru-RU" sz="2800"/>
              <a:t>:</a:t>
            </a:r>
          </a:p>
          <a:p>
            <a:pPr eaLnBrk="1" hangingPunct="1"/>
            <a:endParaRPr lang="en-US" altLang="ru-RU" sz="2800" b="1">
              <a:solidFill>
                <a:srgbClr val="3333FF"/>
              </a:solidFill>
            </a:endParaRPr>
          </a:p>
          <a:p>
            <a:pPr eaLnBrk="1" hangingPunct="1"/>
            <a:endParaRPr lang="en-US" altLang="ru-RU" sz="2800" b="1">
              <a:solidFill>
                <a:srgbClr val="3333FF"/>
              </a:solidFill>
            </a:endParaRPr>
          </a:p>
          <a:p>
            <a:pPr eaLnBrk="1" hangingPunct="1">
              <a:spcBef>
                <a:spcPts val="1200"/>
              </a:spcBef>
            </a:pPr>
            <a:r>
              <a:rPr lang="ru-RU" altLang="ru-RU" sz="2800" b="1">
                <a:solidFill>
                  <a:srgbClr val="333399"/>
                </a:solidFill>
              </a:rPr>
              <a:t>Обработка</a:t>
            </a:r>
            <a:r>
              <a:rPr lang="ru-RU" altLang="ru-RU" sz="2800"/>
              <a:t>: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CA25E4-9127-B928-6AD6-7754339B3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1209675"/>
            <a:ext cx="3192463" cy="9556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pt-BR" sz="2800" b="1" dirty="0">
                <a:latin typeface="Courier New" pitchFamily="49" charset="0"/>
              </a:rPr>
              <a:t>N</a:t>
            </a:r>
            <a:r>
              <a:rPr lang="pt-BR" sz="2800" b="1" dirty="0"/>
              <a:t> </a:t>
            </a:r>
            <a:r>
              <a:rPr lang="pt-BR" sz="2800" b="1" dirty="0">
                <a:latin typeface="Courier New" pitchFamily="49" charset="0"/>
              </a:rPr>
              <a:t>=</a:t>
            </a:r>
            <a:r>
              <a:rPr lang="pt-BR" sz="2800" b="1" dirty="0"/>
              <a:t> </a:t>
            </a:r>
            <a:r>
              <a:rPr lang="pt-BR" sz="2800" b="1" dirty="0">
                <a:solidFill>
                  <a:srgbClr val="0095FF"/>
                </a:solidFill>
                <a:latin typeface="Courier New" pitchFamily="49" charset="0"/>
              </a:rPr>
              <a:t>5</a:t>
            </a:r>
            <a:endParaRPr lang="pt-BR" sz="2800" b="1" dirty="0">
              <a:latin typeface="Courier New" pitchFamily="49" charset="0"/>
            </a:endParaRPr>
          </a:p>
          <a:p>
            <a:pPr>
              <a:defRPr/>
            </a:pPr>
            <a:r>
              <a:rPr lang="pt-BR" sz="2800" b="1" dirty="0">
                <a:latin typeface="Courier New" pitchFamily="49" charset="0"/>
              </a:rPr>
              <a:t>A</a:t>
            </a:r>
            <a:r>
              <a:rPr lang="ru-RU" sz="2800" b="1" dirty="0">
                <a:latin typeface="+mn-lt"/>
              </a:rPr>
              <a:t> </a:t>
            </a:r>
            <a:r>
              <a:rPr lang="ru-RU" sz="2800" b="1" dirty="0">
                <a:latin typeface="Courier New" pitchFamily="49" charset="0"/>
              </a:rPr>
              <a:t>=</a:t>
            </a:r>
            <a:r>
              <a:rPr lang="ru-RU" sz="2800" b="1" dirty="0">
                <a:latin typeface="+mn-lt"/>
              </a:rPr>
              <a:t> </a:t>
            </a:r>
            <a:r>
              <a:rPr lang="en-US" sz="2800" b="1" dirty="0">
                <a:latin typeface="Courier New" pitchFamily="49" charset="0"/>
              </a:rPr>
              <a:t>[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</a:rPr>
              <a:t>0</a:t>
            </a:r>
            <a:r>
              <a:rPr lang="en-US" sz="2800" b="1" dirty="0">
                <a:latin typeface="Courier New" pitchFamily="49" charset="0"/>
              </a:rPr>
              <a:t>]*</a:t>
            </a:r>
            <a:r>
              <a:rPr lang="pt-BR" sz="2800" b="1" dirty="0">
                <a:latin typeface="Courier New" pitchFamily="49" charset="0"/>
              </a:rPr>
              <a:t>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0FBD54A-DA93-AECF-5FFC-3AAB2D12C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3" y="2765425"/>
            <a:ext cx="6021387" cy="224948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A[0]</a:t>
            </a:r>
          </a:p>
          <a:p>
            <a:pPr>
              <a:defRPr/>
            </a:pP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A[1]</a:t>
            </a:r>
            <a:endParaRPr lang="es-ES" sz="2800" b="1" dirty="0">
              <a:solidFill>
                <a:srgbClr val="008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A[2]</a:t>
            </a:r>
            <a:endParaRPr lang="es-ES" sz="2800" b="1" dirty="0">
              <a:solidFill>
                <a:srgbClr val="008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A[3]</a:t>
            </a:r>
            <a:endParaRPr lang="es-ES" sz="2800" b="1" dirty="0">
              <a:solidFill>
                <a:srgbClr val="008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A[4]</a:t>
            </a:r>
            <a:endParaRPr lang="es-ES" sz="2800" b="1" dirty="0">
              <a:solidFill>
                <a:srgbClr val="008000"/>
              </a:solidFill>
              <a:latin typeface="Courier New" pitchFamily="49" charset="0"/>
            </a:endParaRP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FA960FD2-22E3-4A21-F9AC-2722D2320DB5}"/>
              </a:ext>
            </a:extLst>
          </p:cNvPr>
          <p:cNvGrpSpPr>
            <a:grpSpLocks/>
          </p:cNvGrpSpPr>
          <p:nvPr/>
        </p:nvGrpSpPr>
        <p:grpSpPr bwMode="auto">
          <a:xfrm>
            <a:off x="404813" y="5265738"/>
            <a:ext cx="8485187" cy="1014412"/>
            <a:chOff x="338" y="3641"/>
            <a:chExt cx="5345" cy="639"/>
          </a:xfrm>
        </p:grpSpPr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56A0F022-47A4-1D11-C7F1-912ECCC1D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" y="3708"/>
              <a:ext cx="5051" cy="572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ts val="600"/>
                </a:spcBef>
                <a:defRPr/>
              </a:pPr>
              <a:r>
                <a:rPr lang="ru-RU" sz="2400" dirty="0"/>
                <a:t>  </a:t>
              </a:r>
              <a:r>
                <a:rPr lang="en-US" sz="2400" dirty="0"/>
                <a:t>1) </a:t>
              </a:r>
              <a:r>
                <a:rPr lang="ru-RU" sz="2400" dirty="0"/>
                <a:t>если </a:t>
              </a:r>
              <a:r>
                <a:rPr lang="en-US" sz="2400" dirty="0"/>
                <a:t>N </a:t>
              </a:r>
              <a:r>
                <a:rPr lang="ru-RU" sz="2400" dirty="0"/>
                <a:t>велико (1000, 1000000)?</a:t>
              </a:r>
            </a:p>
            <a:p>
              <a:pPr eaLnBrk="0" hangingPunct="0">
                <a:spcBef>
                  <a:spcPts val="600"/>
                </a:spcBef>
                <a:defRPr/>
              </a:pPr>
              <a:r>
                <a:rPr lang="ru-RU" sz="2400" dirty="0"/>
                <a:t>  2) при изменении </a:t>
              </a:r>
              <a:r>
                <a:rPr lang="en-US" sz="2400" dirty="0"/>
                <a:t>N </a:t>
              </a:r>
              <a:r>
                <a:rPr lang="ru-RU" sz="2400" dirty="0"/>
                <a:t>программа не должна меняться!</a:t>
              </a:r>
            </a:p>
          </p:txBody>
        </p:sp>
        <p:sp>
          <p:nvSpPr>
            <p:cNvPr id="112649" name="Oval 8">
              <a:extLst>
                <a:ext uri="{FF2B5EF4-FFF2-40B4-BE49-F238E27FC236}">
                  <a16:creationId xmlns:a16="http://schemas.microsoft.com/office/drawing/2014/main" id="{736D7949-14A8-1209-F135-309EBCFD1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3641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 b="1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6" grpId="0" build="p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Заголовок 1">
            <a:extLst>
              <a:ext uri="{FF2B5EF4-FFF2-40B4-BE49-F238E27FC236}">
                <a16:creationId xmlns:a16="http://schemas.microsoft.com/office/drawing/2014/main" id="{283C5E2E-763E-2C5A-5CF8-4B7DAF244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Как обработать все элементы массива?</a:t>
            </a:r>
          </a:p>
        </p:txBody>
      </p:sp>
      <p:sp>
        <p:nvSpPr>
          <p:cNvPr id="113667" name="Номер слайда 2">
            <a:extLst>
              <a:ext uri="{FF2B5EF4-FFF2-40B4-BE49-F238E27FC236}">
                <a16:creationId xmlns:a16="http://schemas.microsoft.com/office/drawing/2014/main" id="{CEA64223-2299-79B7-7489-ECE154DE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B50E06A-410D-4B12-8328-377AFB486726}" type="slidenum">
              <a:rPr lang="ru-RU" altLang="ru-RU"/>
              <a:pPr eaLnBrk="1" hangingPunct="1"/>
              <a:t>119</a:t>
            </a:fld>
            <a:endParaRPr lang="ru-RU" altLang="ru-RU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10FEF989-7BB5-B628-0A54-3E0882F3B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795338"/>
            <a:ext cx="38115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200" b="1">
                <a:solidFill>
                  <a:srgbClr val="333399"/>
                </a:solidFill>
              </a:rPr>
              <a:t>Обработка с переменной: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5233916-0494-E864-1BC7-790672458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1292225"/>
            <a:ext cx="3214687" cy="34798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=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00B0F0"/>
                </a:solidFill>
                <a:latin typeface="Courier New" pitchFamily="49" charset="0"/>
              </a:rPr>
              <a:t>0</a:t>
            </a:r>
            <a:endParaRPr lang="ru-RU" sz="2200" b="1" dirty="0">
              <a:solidFill>
                <a:srgbClr val="00B0F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2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A[</a:t>
            </a:r>
            <a:r>
              <a:rPr lang="en-US" sz="2200" b="1" dirty="0" err="1">
                <a:solidFill>
                  <a:srgbClr val="008000"/>
                </a:solidFill>
                <a:latin typeface="Courier New" pitchFamily="49" charset="0"/>
              </a:rPr>
              <a:t>i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]</a:t>
            </a:r>
          </a:p>
          <a:p>
            <a:pPr>
              <a:defRPr/>
            </a:pP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+=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00B0F0"/>
                </a:solidFill>
                <a:latin typeface="Courier New" pitchFamily="49" charset="0"/>
              </a:rPr>
              <a:t>1</a:t>
            </a:r>
            <a:endParaRPr lang="ru-RU" sz="2200" b="1" dirty="0">
              <a:solidFill>
                <a:srgbClr val="00B0F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2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A[</a:t>
            </a:r>
            <a:r>
              <a:rPr lang="en-US" sz="2200" b="1" dirty="0" err="1">
                <a:solidFill>
                  <a:srgbClr val="008000"/>
                </a:solidFill>
                <a:latin typeface="Courier New" pitchFamily="49" charset="0"/>
              </a:rPr>
              <a:t>i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]</a:t>
            </a:r>
            <a:endParaRPr lang="es-ES" sz="2200" b="1" dirty="0">
              <a:solidFill>
                <a:srgbClr val="008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+=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00B0F0"/>
                </a:solidFill>
                <a:latin typeface="Courier New" pitchFamily="49" charset="0"/>
              </a:rPr>
              <a:t>1</a:t>
            </a:r>
            <a:endParaRPr lang="ru-RU" sz="2200" b="1" dirty="0">
              <a:solidFill>
                <a:srgbClr val="00B0F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2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A[</a:t>
            </a:r>
            <a:r>
              <a:rPr lang="en-US" sz="2200" b="1" dirty="0" err="1">
                <a:solidFill>
                  <a:srgbClr val="008000"/>
                </a:solidFill>
                <a:latin typeface="Courier New" pitchFamily="49" charset="0"/>
              </a:rPr>
              <a:t>i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]</a:t>
            </a:r>
            <a:endParaRPr lang="es-ES" sz="2200" b="1" dirty="0">
              <a:solidFill>
                <a:srgbClr val="008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+=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00B0F0"/>
                </a:solidFill>
                <a:latin typeface="Courier New" pitchFamily="49" charset="0"/>
              </a:rPr>
              <a:t>1</a:t>
            </a:r>
            <a:endParaRPr lang="en-US" sz="22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2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A[</a:t>
            </a:r>
            <a:r>
              <a:rPr lang="en-US" sz="2200" b="1" dirty="0" err="1">
                <a:solidFill>
                  <a:srgbClr val="008000"/>
                </a:solidFill>
                <a:latin typeface="Courier New" pitchFamily="49" charset="0"/>
              </a:rPr>
              <a:t>i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]</a:t>
            </a:r>
            <a:endParaRPr lang="es-ES" sz="2200" b="1" dirty="0">
              <a:solidFill>
                <a:srgbClr val="008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+=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00B0F0"/>
                </a:solidFill>
                <a:latin typeface="Courier New" pitchFamily="49" charset="0"/>
              </a:rPr>
              <a:t>1</a:t>
            </a:r>
            <a:endParaRPr lang="en-US" sz="22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2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A[</a:t>
            </a:r>
            <a:r>
              <a:rPr lang="en-US" sz="2200" b="1" dirty="0" err="1">
                <a:solidFill>
                  <a:srgbClr val="008000"/>
                </a:solidFill>
                <a:latin typeface="Courier New" pitchFamily="49" charset="0"/>
              </a:rPr>
              <a:t>i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]</a:t>
            </a:r>
            <a:endParaRPr lang="es-ES" sz="2200" b="1" dirty="0">
              <a:solidFill>
                <a:srgbClr val="008000"/>
              </a:solidFill>
              <a:latin typeface="Courier New" pitchFamily="49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CE08250-22E9-DECF-7803-647A62DC41AA}"/>
              </a:ext>
            </a:extLst>
          </p:cNvPr>
          <p:cNvSpPr/>
          <p:nvPr/>
        </p:nvSpPr>
        <p:spPr>
          <a:xfrm>
            <a:off x="485775" y="4794250"/>
            <a:ext cx="3228975" cy="43021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+=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00B0F0"/>
                </a:solidFill>
                <a:latin typeface="Courier New" pitchFamily="49" charset="0"/>
              </a:rPr>
              <a:t>1</a:t>
            </a:r>
            <a:endParaRPr lang="ru-RU" sz="2200" b="1" dirty="0">
              <a:solidFill>
                <a:srgbClr val="00B0F0"/>
              </a:solidFill>
              <a:latin typeface="Courier New" pitchFamily="49" charset="0"/>
            </a:endParaRPr>
          </a:p>
        </p:txBody>
      </p:sp>
      <p:sp>
        <p:nvSpPr>
          <p:cNvPr id="13" name="Скругленный прямоугольник 12">
            <a:extLst>
              <a:ext uri="{FF2B5EF4-FFF2-40B4-BE49-F238E27FC236}">
                <a16:creationId xmlns:a16="http://schemas.microsoft.com/office/drawing/2014/main" id="{D7630461-9729-6855-64F3-2718407D0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1674813"/>
            <a:ext cx="3494088" cy="693737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b="1"/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67502ACD-4DA3-38BA-C5CF-2C0567A19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488" y="795338"/>
            <a:ext cx="381158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200" b="1">
                <a:solidFill>
                  <a:srgbClr val="333399"/>
                </a:solidFill>
              </a:rPr>
              <a:t>Обработка в цикле: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0F11A5FA-A4B3-340F-9BD3-296DF89B1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163" y="1292225"/>
            <a:ext cx="4129087" cy="144938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=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00B0F0"/>
                </a:solidFill>
                <a:latin typeface="Courier New" pitchFamily="49" charset="0"/>
              </a:rPr>
              <a:t>0</a:t>
            </a:r>
          </a:p>
          <a:p>
            <a:pPr>
              <a:defRPr/>
            </a:pP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</a:rPr>
              <a:t>while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&lt;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N:</a:t>
            </a:r>
          </a:p>
          <a:p>
            <a:pPr>
              <a:defRPr/>
            </a:pP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  # </a:t>
            </a:r>
            <a:r>
              <a:rPr lang="ru-RU" sz="22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A[</a:t>
            </a:r>
            <a:r>
              <a:rPr lang="en-US" sz="2200" b="1" dirty="0" err="1">
                <a:solidFill>
                  <a:srgbClr val="008000"/>
                </a:solidFill>
                <a:latin typeface="Courier New" pitchFamily="49" charset="0"/>
              </a:rPr>
              <a:t>i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]</a:t>
            </a:r>
          </a:p>
          <a:p>
            <a:pPr>
              <a:defRPr/>
            </a:pPr>
            <a:r>
              <a:rPr lang="en-US" sz="2200" b="1" dirty="0">
                <a:latin typeface="Courier New" pitchFamily="49" charset="0"/>
              </a:rPr>
              <a:t>  </a:t>
            </a: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+=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00B0F0"/>
                </a:solidFill>
                <a:latin typeface="Courier New" pitchFamily="49" charset="0"/>
              </a:rPr>
              <a:t>1</a:t>
            </a:r>
            <a:endParaRPr lang="ru-RU" sz="2200" b="1" dirty="0">
              <a:solidFill>
                <a:srgbClr val="00B0F0"/>
              </a:solidFill>
              <a:latin typeface="Courier New" pitchFamily="49" charset="0"/>
            </a:endParaRPr>
          </a:p>
        </p:txBody>
      </p:sp>
      <p:sp>
        <p:nvSpPr>
          <p:cNvPr id="16" name="Стрелка вправо 15">
            <a:extLst>
              <a:ext uri="{FF2B5EF4-FFF2-40B4-BE49-F238E27FC236}">
                <a16:creationId xmlns:a16="http://schemas.microsoft.com/office/drawing/2014/main" id="{AE320C4F-6EBE-E5A7-1050-AD93ADD89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1925638"/>
            <a:ext cx="385763" cy="211137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bg1">
              <a:lumMod val="65000"/>
            </a:schemeClr>
          </a:solidFill>
          <a:ln w="12700" algn="ctr">
            <a:noFill/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 b="1"/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563F0A01-7761-BEBB-94F7-870070B58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488" y="2813050"/>
            <a:ext cx="38115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200" b="1">
                <a:solidFill>
                  <a:srgbClr val="333399"/>
                </a:solidFill>
              </a:rPr>
              <a:t>Цикл с переменной: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B9098924-3E07-D3C2-3A22-6DD11FB59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163" y="3271838"/>
            <a:ext cx="4129087" cy="77152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/>
              <a:t> 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</a:rPr>
              <a:t>in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Courier New" pitchFamily="49" charset="0"/>
              </a:rPr>
              <a:t>range</a:t>
            </a:r>
            <a:r>
              <a:rPr lang="en-US" sz="2200" b="1" dirty="0">
                <a:latin typeface="Courier New" pitchFamily="49" charset="0"/>
              </a:rPr>
              <a:t>(N)</a:t>
            </a:r>
            <a:r>
              <a:rPr lang="en-US" sz="2200" b="1" dirty="0"/>
              <a:t>:</a:t>
            </a:r>
            <a:endParaRPr lang="en-US" sz="22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  # </a:t>
            </a:r>
            <a:r>
              <a:rPr lang="ru-RU" sz="22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A[</a:t>
            </a:r>
            <a:r>
              <a:rPr lang="en-US" sz="2200" b="1" dirty="0" err="1">
                <a:solidFill>
                  <a:srgbClr val="008000"/>
                </a:solidFill>
                <a:latin typeface="Courier New" pitchFamily="49" charset="0"/>
              </a:rPr>
              <a:t>i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]</a:t>
            </a:r>
          </a:p>
        </p:txBody>
      </p:sp>
      <p:sp>
        <p:nvSpPr>
          <p:cNvPr id="19" name="Стрелка вправо 18">
            <a:extLst>
              <a:ext uri="{FF2B5EF4-FFF2-40B4-BE49-F238E27FC236}">
                <a16:creationId xmlns:a16="http://schemas.microsoft.com/office/drawing/2014/main" id="{4DE36FCF-4065-E659-5AC6-563E96B301A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690644" y="2882107"/>
            <a:ext cx="384175" cy="211137"/>
          </a:xfrm>
          <a:prstGeom prst="rightArrow">
            <a:avLst>
              <a:gd name="adj1" fmla="val 50000"/>
              <a:gd name="adj2" fmla="val 50038"/>
            </a:avLst>
          </a:prstGeom>
          <a:solidFill>
            <a:schemeClr val="bg1">
              <a:lumMod val="65000"/>
            </a:schemeClr>
          </a:solidFill>
          <a:ln w="12700" algn="ctr">
            <a:noFill/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2"/>
      <p:bldP spid="11" grpId="0" build="p" animBg="1"/>
      <p:bldP spid="12" grpId="0" animBg="1"/>
      <p:bldP spid="13" grpId="0" animBg="1"/>
      <p:bldP spid="14" grpId="0" build="p" bldLvl="2"/>
      <p:bldP spid="15" grpId="0" build="p" animBg="1"/>
      <p:bldP spid="16" grpId="0" animBg="1"/>
      <p:bldP spid="17" grpId="0" build="p" bldLvl="2"/>
      <p:bldP spid="18" grpId="0" build="p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>
            <a:extLst>
              <a:ext uri="{FF2B5EF4-FFF2-40B4-BE49-F238E27FC236}">
                <a16:creationId xmlns:a16="http://schemas.microsoft.com/office/drawing/2014/main" id="{156FA91A-BF6F-86DE-1AE5-841E4915E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Имена переменных</a:t>
            </a:r>
          </a:p>
        </p:txBody>
      </p:sp>
      <p:sp>
        <p:nvSpPr>
          <p:cNvPr id="17411" name="Номер слайда 2">
            <a:extLst>
              <a:ext uri="{FF2B5EF4-FFF2-40B4-BE49-F238E27FC236}">
                <a16:creationId xmlns:a16="http://schemas.microsoft.com/office/drawing/2014/main" id="{B6BCDC89-24FE-5958-9915-F19F7C105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0A6E3B5-708A-46ED-960C-A5566792E804}" type="slidenum">
              <a:rPr lang="ru-RU" altLang="ru-RU"/>
              <a:pPr eaLnBrk="1" hangingPunct="1"/>
              <a:t>12</a:t>
            </a:fld>
            <a:endParaRPr lang="ru-RU" altLang="ru-RU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7CCC5F3C-9537-80F1-CCEC-7346654F8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17563"/>
            <a:ext cx="8569325" cy="295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1463" indent="-271463" defTabSz="722313">
              <a:defRPr/>
            </a:pPr>
            <a:r>
              <a:rPr lang="ru-RU" sz="2300" b="1" dirty="0">
                <a:solidFill>
                  <a:srgbClr val="008000"/>
                </a:solidFill>
                <a:latin typeface="Arial" charset="0"/>
              </a:rPr>
              <a:t>МОЖНО</a:t>
            </a:r>
            <a:r>
              <a:rPr lang="ru-RU" sz="2300" dirty="0">
                <a:solidFill>
                  <a:srgbClr val="3333FF"/>
                </a:solidFill>
                <a:latin typeface="Arial" charset="0"/>
              </a:rPr>
              <a:t> </a:t>
            </a:r>
            <a:r>
              <a:rPr lang="ru-RU" sz="2300" dirty="0">
                <a:latin typeface="Arial" charset="0"/>
              </a:rPr>
              <a:t>использовать</a:t>
            </a:r>
          </a:p>
          <a:p>
            <a:pPr marL="892175" lvl="1" indent="-271463" defTabSz="722313">
              <a:buFontTx/>
              <a:buChar char="•"/>
              <a:defRPr/>
            </a:pPr>
            <a:r>
              <a:rPr lang="ru-RU" sz="2300" dirty="0">
                <a:latin typeface="Arial" charset="0"/>
              </a:rPr>
              <a:t>латинские буквы (</a:t>
            </a:r>
            <a:r>
              <a:rPr lang="en-US" sz="2300" dirty="0">
                <a:latin typeface="Arial" charset="0"/>
              </a:rPr>
              <a:t>A-Z, a-z)</a:t>
            </a:r>
            <a:endParaRPr lang="ru-RU" sz="2300" dirty="0">
              <a:latin typeface="Arial" charset="0"/>
            </a:endParaRPr>
          </a:p>
          <a:p>
            <a:pPr marL="892175" lvl="1" indent="-271463" defTabSz="722313">
              <a:buFontTx/>
              <a:buChar char="•"/>
              <a:defRPr/>
            </a:pPr>
            <a:endParaRPr lang="ru-RU" sz="2300" dirty="0">
              <a:latin typeface="Arial" charset="0"/>
            </a:endParaRPr>
          </a:p>
          <a:p>
            <a:pPr marL="892175" lvl="1" indent="-271463" defTabSz="722313">
              <a:buFontTx/>
              <a:buChar char="•"/>
              <a:defRPr/>
            </a:pPr>
            <a:endParaRPr lang="en-US" sz="1200" dirty="0">
              <a:latin typeface="Arial" charset="0"/>
            </a:endParaRPr>
          </a:p>
          <a:p>
            <a:pPr marL="892175" lvl="1" indent="-271463" defTabSz="722313">
              <a:buFontTx/>
              <a:buChar char="•"/>
              <a:defRPr/>
            </a:pPr>
            <a:r>
              <a:rPr lang="ru-RU" sz="2300" dirty="0">
                <a:latin typeface="Arial" charset="0"/>
              </a:rPr>
              <a:t>русские буквы (</a:t>
            </a:r>
            <a:r>
              <a:rPr lang="ru-RU" sz="2300" dirty="0">
                <a:solidFill>
                  <a:srgbClr val="FF0000"/>
                </a:solidFill>
                <a:latin typeface="Arial" charset="0"/>
              </a:rPr>
              <a:t>не рекомендуется!</a:t>
            </a:r>
            <a:r>
              <a:rPr lang="ru-RU" sz="2300" dirty="0">
                <a:latin typeface="Arial" charset="0"/>
              </a:rPr>
              <a:t>)</a:t>
            </a:r>
          </a:p>
          <a:p>
            <a:pPr marL="892175" lvl="1" indent="-271463" defTabSz="722313">
              <a:buFontTx/>
              <a:buChar char="•"/>
              <a:defRPr/>
            </a:pPr>
            <a:r>
              <a:rPr lang="ru-RU" sz="2300" dirty="0">
                <a:latin typeface="Arial" charset="0"/>
              </a:rPr>
              <a:t>цифры</a:t>
            </a:r>
            <a:endParaRPr lang="en-US" sz="2300" dirty="0">
              <a:latin typeface="Arial" charset="0"/>
            </a:endParaRPr>
          </a:p>
          <a:p>
            <a:pPr marL="892175" lvl="1" indent="-271463" defTabSz="722313">
              <a:buFontTx/>
              <a:buChar char="•"/>
              <a:defRPr/>
            </a:pPr>
            <a:endParaRPr lang="en-US" sz="2300" dirty="0">
              <a:latin typeface="Arial" charset="0"/>
            </a:endParaRPr>
          </a:p>
          <a:p>
            <a:pPr marL="892175" lvl="1" indent="-271463" defTabSz="722313">
              <a:buFontTx/>
              <a:buChar char="•"/>
              <a:defRPr/>
            </a:pPr>
            <a:endParaRPr lang="ru-RU" sz="1050" dirty="0">
              <a:latin typeface="Arial" charset="0"/>
            </a:endParaRPr>
          </a:p>
          <a:p>
            <a:pPr marL="892175" lvl="1" indent="-271463" defTabSz="722313">
              <a:spcBef>
                <a:spcPct val="10000"/>
              </a:spcBef>
              <a:buFontTx/>
              <a:buChar char="•"/>
              <a:defRPr/>
            </a:pPr>
            <a:r>
              <a:rPr lang="ru-RU" sz="2300" dirty="0">
                <a:latin typeface="Arial" charset="0"/>
              </a:rPr>
              <a:t>знак подчеркивания _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4D4734B-1A53-494C-7F11-168FE969B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1609725"/>
            <a:ext cx="7345363" cy="47783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ru-RU" sz="2300" dirty="0">
                <a:latin typeface="Arial" charset="0"/>
              </a:rPr>
              <a:t>заглавные и строчные буквы </a:t>
            </a:r>
            <a:r>
              <a:rPr lang="ru-RU" sz="2300" b="1" dirty="0">
                <a:solidFill>
                  <a:srgbClr val="FF0000"/>
                </a:solidFill>
                <a:latin typeface="Arial" charset="0"/>
              </a:rPr>
              <a:t>различаются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1798D840-3278-50D1-E248-E995FCF9B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816336"/>
            <a:ext cx="8569325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1463" indent="-271463" defTabSz="722313">
              <a:defRPr/>
            </a:pPr>
            <a:r>
              <a:rPr lang="ru-RU" sz="2300" b="1" dirty="0">
                <a:solidFill>
                  <a:srgbClr val="FF0000"/>
                </a:solidFill>
                <a:latin typeface="Arial" charset="0"/>
              </a:rPr>
              <a:t>НЕЛЬЗЯ</a:t>
            </a:r>
            <a:r>
              <a:rPr lang="ru-RU" sz="2300" dirty="0">
                <a:solidFill>
                  <a:srgbClr val="3333FF"/>
                </a:solidFill>
                <a:latin typeface="Arial" charset="0"/>
              </a:rPr>
              <a:t> </a:t>
            </a:r>
            <a:r>
              <a:rPr lang="ru-RU" sz="2300" dirty="0">
                <a:latin typeface="Arial" charset="0"/>
              </a:rPr>
              <a:t>использовать</a:t>
            </a:r>
          </a:p>
          <a:p>
            <a:pPr marL="892175" lvl="1" indent="-271463" defTabSz="722313">
              <a:buFontTx/>
              <a:buChar char="•"/>
              <a:defRPr/>
            </a:pPr>
            <a:r>
              <a:rPr lang="ru-RU" sz="2300" strike="sngStrike" dirty="0">
                <a:solidFill>
                  <a:srgbClr val="FF0000"/>
                </a:solidFill>
                <a:latin typeface="Arial" charset="0"/>
              </a:rPr>
              <a:t>скобки </a:t>
            </a:r>
          </a:p>
          <a:p>
            <a:pPr marL="892175" lvl="1" indent="-271463" defTabSz="722313">
              <a:buFontTx/>
              <a:buChar char="•"/>
              <a:defRPr/>
            </a:pPr>
            <a:r>
              <a:rPr lang="ru-RU" sz="2300" strike="sngStrike" dirty="0">
                <a:solidFill>
                  <a:srgbClr val="FF0000"/>
                </a:solidFill>
                <a:latin typeface="Arial" charset="0"/>
              </a:rPr>
              <a:t>знаки +, =, !, </a:t>
            </a:r>
            <a:r>
              <a:rPr lang="en-US" sz="2300" strike="sngStrike" dirty="0">
                <a:solidFill>
                  <a:srgbClr val="FF0000"/>
                </a:solidFill>
                <a:latin typeface="Arial" charset="0"/>
              </a:rPr>
              <a:t>?</a:t>
            </a:r>
            <a:r>
              <a:rPr lang="ru-RU" sz="2300" strike="sngStrike" dirty="0">
                <a:solidFill>
                  <a:srgbClr val="FF0000"/>
                </a:solidFill>
                <a:latin typeface="Arial" charset="0"/>
              </a:rPr>
              <a:t> и др.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BCF73CD4-1697-9855-23D2-E7AA56CF1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2828925"/>
            <a:ext cx="7345363" cy="4953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ru-RU" sz="2400">
                <a:latin typeface="Arial" charset="0"/>
              </a:rPr>
              <a:t>имя не может начинаться с цифры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02461556-A97B-8DE4-0209-6B50EE06B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067300"/>
            <a:ext cx="8569325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1463" indent="-271463" defTabSz="722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22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22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22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22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223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223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223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223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300"/>
              <a:t>Какие имена правильные?</a:t>
            </a:r>
          </a:p>
          <a:p>
            <a:pPr eaLnBrk="1" hangingPunct="1"/>
            <a:r>
              <a:rPr lang="ru-RU" altLang="ru-RU" sz="2300"/>
              <a:t> </a:t>
            </a:r>
            <a:r>
              <a:rPr lang="en-US" altLang="ru-RU" sz="2800" b="1">
                <a:solidFill>
                  <a:srgbClr val="333399"/>
                </a:solidFill>
              </a:rPr>
              <a:t>AXby    R&amp;B    4Wheel    </a:t>
            </a:r>
            <a:r>
              <a:rPr lang="ru-RU" altLang="ru-RU" sz="2800" b="1">
                <a:solidFill>
                  <a:srgbClr val="333399"/>
                </a:solidFill>
              </a:rPr>
              <a:t>Вася </a:t>
            </a:r>
            <a:r>
              <a:rPr lang="en-US" altLang="ru-RU" sz="2800" b="1">
                <a:solidFill>
                  <a:srgbClr val="333399"/>
                </a:solidFill>
              </a:rPr>
              <a:t>   “PesBarbos” TU154    [QuQu]     _ABBA    A+B</a:t>
            </a:r>
            <a:endParaRPr lang="ru-RU" altLang="ru-RU" sz="2800" b="1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  <p:bldP spid="7" grpId="0" animBg="1"/>
      <p:bldP spid="8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Заголовок 1">
            <a:extLst>
              <a:ext uri="{FF2B5EF4-FFF2-40B4-BE49-F238E27FC236}">
                <a16:creationId xmlns:a16="http://schemas.microsoft.com/office/drawing/2014/main" id="{CE44E9D5-C247-1E12-B45E-56FCBE644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Перебор элементов</a:t>
            </a:r>
          </a:p>
        </p:txBody>
      </p:sp>
      <p:sp>
        <p:nvSpPr>
          <p:cNvPr id="114691" name="Номер слайда 2">
            <a:extLst>
              <a:ext uri="{FF2B5EF4-FFF2-40B4-BE49-F238E27FC236}">
                <a16:creationId xmlns:a16="http://schemas.microsoft.com/office/drawing/2014/main" id="{809B7644-83E5-0B82-3A93-2BA3EA93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3AB2DDF-A296-46D5-93A7-A6A3E86EB35F}" type="slidenum">
              <a:rPr lang="ru-RU" altLang="ru-RU"/>
              <a:pPr eaLnBrk="1" hangingPunct="1"/>
              <a:t>120</a:t>
            </a:fld>
            <a:endParaRPr lang="ru-RU" alt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DBED4C4-7C55-2A56-4F99-AFD0C3AFE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809625"/>
            <a:ext cx="5945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b="1">
                <a:solidFill>
                  <a:srgbClr val="333399"/>
                </a:solidFill>
              </a:rPr>
              <a:t>Общая схема</a:t>
            </a:r>
            <a:r>
              <a:rPr lang="en-US" altLang="ru-RU" sz="2400" b="1">
                <a:solidFill>
                  <a:srgbClr val="333399"/>
                </a:solidFill>
              </a:rPr>
              <a:t> (</a:t>
            </a:r>
            <a:r>
              <a:rPr lang="ru-RU" altLang="ru-RU" sz="2400" b="1">
                <a:solidFill>
                  <a:srgbClr val="333399"/>
                </a:solidFill>
              </a:rPr>
              <a:t>можно изменять 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A[i]</a:t>
            </a:r>
            <a:r>
              <a:rPr lang="en-US" altLang="ru-RU" sz="2400" b="1">
                <a:solidFill>
                  <a:srgbClr val="333399"/>
                </a:solidFill>
              </a:rPr>
              <a:t>)</a:t>
            </a:r>
            <a:r>
              <a:rPr lang="ru-RU" altLang="ru-RU" sz="2400" b="1">
                <a:solidFill>
                  <a:srgbClr val="333399"/>
                </a:solidFill>
              </a:rPr>
              <a:t>: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780E57-CFF9-92F8-D254-0B0B5C671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1300163"/>
            <a:ext cx="6089650" cy="83343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179388" algn="just">
              <a:defRPr/>
            </a:pPr>
            <a:r>
              <a:rPr lang="en-US" sz="2400" b="1">
                <a:solidFill>
                  <a:srgbClr val="3333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i </a:t>
            </a: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range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(N)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: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179388" algn="just">
              <a:defRPr/>
            </a:pPr>
            <a:r>
              <a:rPr lang="en-US" sz="2400" b="1">
                <a:latin typeface="Courier New" pitchFamily="49" charset="0"/>
              </a:rPr>
              <a:t>  ... </a:t>
            </a:r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400" b="1">
                <a:solidFill>
                  <a:srgbClr val="008000"/>
                </a:solidFill>
                <a:latin typeface="Courier New" pitchFamily="49" charset="0"/>
              </a:rPr>
              <a:t>сделать что-то с </a:t>
            </a:r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A[i]</a:t>
            </a:r>
            <a:endParaRPr lang="ru-RU" sz="2400" b="1">
              <a:solidFill>
                <a:srgbClr val="008000"/>
              </a:solidFill>
              <a:latin typeface="Courier New" pitchFamily="49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5B91031-2C86-9CCA-D6CA-EED4FB899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3452813"/>
            <a:ext cx="4873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b="1">
                <a:solidFill>
                  <a:srgbClr val="333399"/>
                </a:solidFill>
              </a:rPr>
              <a:t>Если не нужно изменять 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A[i]</a:t>
            </a:r>
            <a:r>
              <a:rPr lang="ru-RU" altLang="ru-RU" sz="2400" b="1">
                <a:solidFill>
                  <a:srgbClr val="333399"/>
                </a:solidFill>
              </a:rPr>
              <a:t>: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DAD07EC6-E4F7-0BF5-CD44-834BA3206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3943350"/>
            <a:ext cx="6089650" cy="83343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179388" algn="just">
              <a:defRPr/>
            </a:pPr>
            <a:r>
              <a:rPr lang="en-US" sz="2400" b="1">
                <a:solidFill>
                  <a:srgbClr val="3333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x </a:t>
            </a: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A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: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179388" algn="just">
              <a:defRPr/>
            </a:pPr>
            <a:r>
              <a:rPr lang="en-US" sz="2400" b="1">
                <a:latin typeface="Courier New" pitchFamily="49" charset="0"/>
              </a:rPr>
              <a:t>  ... </a:t>
            </a:r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400" b="1">
                <a:solidFill>
                  <a:srgbClr val="008000"/>
                </a:solidFill>
                <a:latin typeface="Courier New" pitchFamily="49" charset="0"/>
              </a:rPr>
              <a:t>сделать что-то с </a:t>
            </a:r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x</a:t>
            </a:r>
            <a:endParaRPr lang="ru-RU" sz="2400" b="1">
              <a:solidFill>
                <a:srgbClr val="008000"/>
              </a:solidFill>
              <a:latin typeface="Courier New" pitchFamily="49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8935A72B-E098-2B77-1319-AE85E5845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2413000"/>
            <a:ext cx="6089650" cy="83343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179388" algn="just">
              <a:defRPr/>
            </a:pPr>
            <a:r>
              <a:rPr lang="en-US" sz="2400" b="1">
                <a:solidFill>
                  <a:srgbClr val="3333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i </a:t>
            </a: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range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(N)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: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179388" algn="just">
              <a:defRPr/>
            </a:pPr>
            <a:r>
              <a:rPr lang="en-US" sz="2400" b="1">
                <a:latin typeface="Courier New" pitchFamily="49" charset="0"/>
              </a:rPr>
              <a:t>  A[i]</a:t>
            </a:r>
            <a:r>
              <a:rPr lang="en-US" sz="2400" b="1"/>
              <a:t> </a:t>
            </a:r>
            <a:r>
              <a:rPr lang="en-US" sz="2400" b="1">
                <a:latin typeface="Courier New" pitchFamily="49" charset="0"/>
              </a:rPr>
              <a:t>+=</a:t>
            </a:r>
            <a:r>
              <a:rPr lang="en-US" sz="2400" b="1"/>
              <a:t> </a:t>
            </a:r>
            <a:r>
              <a:rPr lang="en-US" sz="2400" b="1">
                <a:solidFill>
                  <a:srgbClr val="00B0F0"/>
                </a:solidFill>
                <a:latin typeface="Courier New" pitchFamily="49" charset="0"/>
              </a:rPr>
              <a:t>1</a:t>
            </a:r>
            <a:endParaRPr lang="ru-RU" sz="2400" b="1">
              <a:solidFill>
                <a:srgbClr val="00B0F0"/>
              </a:solidFill>
              <a:latin typeface="Courier New" pitchFamily="49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C9DFFBE-5BEC-D69A-F478-EB8CE222E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713" y="4811713"/>
            <a:ext cx="5162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 = A[0], A[1], ..., A[N-1]</a:t>
            </a:r>
            <a:endParaRPr lang="ru-RU" altLang="ru-RU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FC87D619-776F-BA51-CCB0-00400FF59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5380038"/>
            <a:ext cx="6089650" cy="83343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179388" algn="just">
              <a:defRPr/>
            </a:pPr>
            <a:r>
              <a:rPr lang="en-US" sz="2400" b="1">
                <a:solidFill>
                  <a:srgbClr val="3333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x </a:t>
            </a: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A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: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179388" algn="just">
              <a:defRPr/>
            </a:pPr>
            <a:r>
              <a:rPr lang="en-US" sz="2400" b="1">
                <a:latin typeface="Courier New" pitchFamily="49" charset="0"/>
              </a:rPr>
              <a:t>  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</a:rPr>
              <a:t>print</a:t>
            </a:r>
            <a:r>
              <a:rPr lang="en-US" sz="2400" b="1"/>
              <a:t> </a:t>
            </a:r>
            <a:r>
              <a:rPr lang="en-US" sz="2400" b="1">
                <a:latin typeface="Courier New" pitchFamily="49" charset="0"/>
              </a:rPr>
              <a:t>( x )</a:t>
            </a:r>
            <a:endParaRPr lang="ru-RU" sz="2400" b="1">
              <a:solidFill>
                <a:srgbClr val="008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 animBg="1"/>
      <p:bldP spid="10" grpId="0"/>
      <p:bldP spid="11" grpId="0" build="p" animBg="1"/>
      <p:bldP spid="12" grpId="0" build="p" animBg="1"/>
      <p:bldP spid="13" grpId="0"/>
      <p:bldP spid="14" grpId="0" build="p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Заголовок 1">
            <a:extLst>
              <a:ext uri="{FF2B5EF4-FFF2-40B4-BE49-F238E27FC236}">
                <a16:creationId xmlns:a16="http://schemas.microsoft.com/office/drawing/2014/main" id="{BF1EAE9F-07DC-C871-B1D0-6D960952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Что выведет программа?</a:t>
            </a:r>
          </a:p>
        </p:txBody>
      </p:sp>
      <p:sp>
        <p:nvSpPr>
          <p:cNvPr id="115715" name="Номер слайда 2">
            <a:extLst>
              <a:ext uri="{FF2B5EF4-FFF2-40B4-BE49-F238E27FC236}">
                <a16:creationId xmlns:a16="http://schemas.microsoft.com/office/drawing/2014/main" id="{2FD9AEB2-005D-0F24-3314-1EE0DB7A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801C34-F5B0-4E82-80A3-B9F32C68D86F}" type="slidenum">
              <a:rPr lang="ru-RU" altLang="ru-RU"/>
              <a:pPr eaLnBrk="1" hangingPunct="1"/>
              <a:t>121</a:t>
            </a:fld>
            <a:endParaRPr lang="ru-RU" altLang="ru-R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27D22A1-2B29-0EAD-70DE-50F97B634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892175"/>
            <a:ext cx="6089650" cy="46513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179388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A = 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3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4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6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5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277C0CB-1180-87FE-F0C5-ADD0C20D3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1554163"/>
            <a:ext cx="6089650" cy="4635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179388" algn="just"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3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 )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CE0496-80D3-1F5F-1C13-6E45012DC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2178050"/>
            <a:ext cx="6089650" cy="4635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179388" algn="just"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A[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+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*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5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 )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9E24E34-3B10-2055-EC18-E1818BC35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2884488"/>
            <a:ext cx="6089650" cy="83343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179388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 = 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 + 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5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</a:t>
            </a:r>
          </a:p>
          <a:p>
            <a:pPr marL="179388" indent="-179388" algn="just"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3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*A[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+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4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 )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B88B587-6904-3B13-EC33-5B6A13F13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1554163"/>
            <a:ext cx="985837" cy="4635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79388" indent="-1793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4</a:t>
            </a:r>
            <a:endParaRPr lang="ru-RU" altLang="ru-RU" sz="24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A7B577F5-66DA-9344-1ABC-6A01AE1AC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2178050"/>
            <a:ext cx="985837" cy="4635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79388" indent="-1793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ru-RU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12</a:t>
            </a:r>
            <a:endParaRPr lang="ru-RU" altLang="ru-RU" sz="24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786B8F4C-A3C7-DF0B-380D-F0ACDE2BE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2894013"/>
            <a:ext cx="985837" cy="4635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79388" indent="-1793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7</a:t>
            </a:r>
            <a:endParaRPr lang="ru-RU" altLang="ru-RU" sz="24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B39AFE24-63F7-58C3-C0F6-25595D3F4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3255963"/>
            <a:ext cx="985837" cy="4635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79388" indent="-1793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ru-RU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7</a:t>
            </a:r>
            <a:endParaRPr lang="ru-RU" altLang="ru-RU" sz="24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4ED1F094-D517-88EF-C635-8ECC690A4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3979863"/>
            <a:ext cx="6089650" cy="83343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179388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 = 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]*A[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4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</a:t>
            </a:r>
          </a:p>
          <a:p>
            <a:pPr marL="179388" indent="-179388" algn="just"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*A[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+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 )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8F7A8E42-DDD9-E9A0-67BF-A9DF1EDBD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3989388"/>
            <a:ext cx="985837" cy="4635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79388" indent="-1793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18</a:t>
            </a:r>
            <a:endParaRPr lang="ru-RU" altLang="ru-RU" sz="24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EE943986-1097-8015-B81E-5BA4EB42F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4341813"/>
            <a:ext cx="985837" cy="4635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79388" indent="-1793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ru-RU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endParaRPr lang="ru-RU" altLang="ru-RU" sz="24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7C0FF8AF-66C4-686D-5500-2069D25ED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5065713"/>
            <a:ext cx="6089650" cy="120332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179388" algn="just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k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range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6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):</a:t>
            </a:r>
          </a:p>
          <a:p>
            <a:pPr marL="179388" indent="-179388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A[k] +=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2</a:t>
            </a:r>
          </a:p>
          <a:p>
            <a:pPr marL="179388" indent="-179388" algn="just"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*A[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3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+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3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*A[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4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 )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E35D82DF-5A41-A168-E8B9-F0EE0589A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5791200"/>
            <a:ext cx="985837" cy="4635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79388" indent="-1793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36</a:t>
            </a:r>
            <a:endParaRPr lang="ru-RU" altLang="ru-RU" sz="24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63B29C31-B614-BC79-3EB8-2F08C7E82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138" y="5373688"/>
            <a:ext cx="2995612" cy="4651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79388" indent="-1793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[4,5,3,6,8,7]</a:t>
            </a:r>
            <a:endParaRPr lang="ru-RU" altLang="ru-RU" sz="24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Заголовок 1">
            <a:extLst>
              <a:ext uri="{FF2B5EF4-FFF2-40B4-BE49-F238E27FC236}">
                <a16:creationId xmlns:a16="http://schemas.microsoft.com/office/drawing/2014/main" id="{B48965FC-D1F4-FCE8-0762-7F88CFE8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Подсчёт нужных элементов</a:t>
            </a:r>
          </a:p>
        </p:txBody>
      </p:sp>
      <p:sp>
        <p:nvSpPr>
          <p:cNvPr id="116739" name="Номер слайда 2">
            <a:extLst>
              <a:ext uri="{FF2B5EF4-FFF2-40B4-BE49-F238E27FC236}">
                <a16:creationId xmlns:a16="http://schemas.microsoft.com/office/drawing/2014/main" id="{9F6B50F6-03C9-6ACD-8CC8-3BADD59B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2781EBF-7C25-4C59-9F20-BFBF79972AD5}" type="slidenum">
              <a:rPr lang="ru-RU" altLang="ru-RU"/>
              <a:pPr eaLnBrk="1" hangingPunct="1"/>
              <a:t>122</a:t>
            </a:fld>
            <a:endParaRPr lang="ru-RU" altLang="ru-RU"/>
          </a:p>
        </p:txBody>
      </p:sp>
      <p:sp>
        <p:nvSpPr>
          <p:cNvPr id="116740" name="Прямоугольник 7">
            <a:extLst>
              <a:ext uri="{FF2B5EF4-FFF2-40B4-BE49-F238E27FC236}">
                <a16:creationId xmlns:a16="http://schemas.microsoft.com/office/drawing/2014/main" id="{BC1B0A39-D432-2C9D-00F6-C397051CB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841375"/>
            <a:ext cx="8534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i="1">
                <a:solidFill>
                  <a:srgbClr val="000000"/>
                </a:solidFill>
              </a:rPr>
              <a:t>Задача</a:t>
            </a:r>
            <a:r>
              <a:rPr lang="ru-RU" altLang="ru-RU" sz="2400">
                <a:solidFill>
                  <a:srgbClr val="000000"/>
                </a:solidFill>
              </a:rPr>
              <a:t>. В массиве записаны данные о росте баскетболистов. Сколько из них имеет рост больше </a:t>
            </a:r>
            <a:br>
              <a:rPr lang="ru-RU" altLang="ru-RU" sz="2400">
                <a:solidFill>
                  <a:srgbClr val="000000"/>
                </a:solidFill>
              </a:rPr>
            </a:br>
            <a:r>
              <a:rPr lang="ru-RU" altLang="ru-RU" sz="2400">
                <a:solidFill>
                  <a:srgbClr val="000000"/>
                </a:solidFill>
              </a:rPr>
              <a:t>180</a:t>
            </a:r>
            <a:r>
              <a:rPr lang="en-US" altLang="ru-RU" sz="2400">
                <a:solidFill>
                  <a:srgbClr val="000000"/>
                </a:solidFill>
              </a:rPr>
              <a:t> </a:t>
            </a:r>
            <a:r>
              <a:rPr lang="ru-RU" altLang="ru-RU" sz="2400">
                <a:solidFill>
                  <a:srgbClr val="000000"/>
                </a:solidFill>
              </a:rPr>
              <a:t>см, но меньше 190 см?</a:t>
            </a:r>
            <a:r>
              <a:rPr lang="en-US" altLang="ru-RU" sz="2400">
                <a:solidFill>
                  <a:srgbClr val="000000"/>
                </a:solidFill>
              </a:rPr>
              <a:t> </a:t>
            </a:r>
            <a:endParaRPr lang="ru-RU" altLang="ru-RU" sz="140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9776625-43B6-06F3-AFDF-ABD9A2CA5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3078163"/>
            <a:ext cx="4881562" cy="15732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2075" algn="just">
              <a:defRPr/>
            </a:pPr>
            <a:r>
              <a:rPr lang="ru-RU" sz="2400" b="1" dirty="0" err="1">
                <a:latin typeface="Courier New" pitchFamily="49" charset="0"/>
                <a:cs typeface="Times New Roman" pitchFamily="18" charset="0"/>
              </a:rPr>
              <a:t>count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 </a:t>
            </a:r>
          </a:p>
          <a:p>
            <a:pPr marL="179388" indent="-92075" algn="just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A: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180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x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and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190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: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  count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+=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77F1A075-0647-1C8E-DD74-F33A65877F61}"/>
              </a:ext>
            </a:extLst>
          </p:cNvPr>
          <p:cNvGrpSpPr>
            <a:grpSpLocks/>
          </p:cNvGrpSpPr>
          <p:nvPr/>
        </p:nvGrpSpPr>
        <p:grpSpPr bwMode="auto">
          <a:xfrm>
            <a:off x="758825" y="2168525"/>
            <a:ext cx="2746375" cy="663575"/>
            <a:chOff x="433" y="3902"/>
            <a:chExt cx="1730" cy="418"/>
          </a:xfrm>
        </p:grpSpPr>
        <p:sp>
          <p:nvSpPr>
            <p:cNvPr id="12" name="Text Box 56">
              <a:extLst>
                <a:ext uri="{FF2B5EF4-FFF2-40B4-BE49-F238E27FC236}">
                  <a16:creationId xmlns:a16="http://schemas.microsoft.com/office/drawing/2014/main" id="{2F574F68-0713-CF24-F6D5-23CC1DC187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1436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/>
                <a:t>  Как решать?</a:t>
              </a:r>
            </a:p>
          </p:txBody>
        </p:sp>
        <p:sp>
          <p:nvSpPr>
            <p:cNvPr id="116744" name="Oval 57">
              <a:extLst>
                <a:ext uri="{FF2B5EF4-FFF2-40B4-BE49-F238E27FC236}">
                  <a16:creationId xmlns:a16="http://schemas.microsoft.com/office/drawing/2014/main" id="{BADF1FF7-BDBC-61B3-389B-469B816F0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Заголовок 1">
            <a:extLst>
              <a:ext uri="{FF2B5EF4-FFF2-40B4-BE49-F238E27FC236}">
                <a16:creationId xmlns:a16="http://schemas.microsoft.com/office/drawing/2014/main" id="{75C207DC-C25A-2392-B7E0-4886A64DC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Перебор элементов</a:t>
            </a:r>
          </a:p>
        </p:txBody>
      </p:sp>
      <p:sp>
        <p:nvSpPr>
          <p:cNvPr id="117763" name="Номер слайда 2">
            <a:extLst>
              <a:ext uri="{FF2B5EF4-FFF2-40B4-BE49-F238E27FC236}">
                <a16:creationId xmlns:a16="http://schemas.microsoft.com/office/drawing/2014/main" id="{71E780B8-CA3F-71F4-AD0C-AB1DFFC3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5F15DA9-5D2F-4C77-BEBD-EA6547F1FD81}" type="slidenum">
              <a:rPr lang="ru-RU" altLang="ru-RU"/>
              <a:pPr eaLnBrk="1" hangingPunct="1"/>
              <a:t>123</a:t>
            </a:fld>
            <a:endParaRPr lang="ru-RU" alt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ECCE364-D8B6-75C4-FF8E-A0909D876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1392238"/>
            <a:ext cx="4386262" cy="19415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2075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summa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A: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 %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==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: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defRPr/>
            </a:pP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summa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+=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x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solidFill>
                  <a:srgbClr val="0070C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summa 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7FCDF0A4-3BBC-49B7-D4B7-0ACC1BC2E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3854450"/>
            <a:ext cx="4449762" cy="120173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2075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B = [x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A</a:t>
            </a:r>
          </a:p>
          <a:p>
            <a:pPr marL="179388" indent="-92075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    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 %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==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</a:t>
            </a:r>
          </a:p>
          <a:p>
            <a:pPr marL="179388" indent="-92075" algn="just"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solidFill>
                  <a:srgbClr val="0070C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sum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B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)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7175" name="Прямоугольник 3">
            <a:extLst>
              <a:ext uri="{FF2B5EF4-FFF2-40B4-BE49-F238E27FC236}">
                <a16:creationId xmlns:a16="http://schemas.microsoft.com/office/drawing/2014/main" id="{7EDAEE28-ED67-08AE-D713-A60E7A898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3411538"/>
            <a:ext cx="1422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b="1">
                <a:solidFill>
                  <a:srgbClr val="333399"/>
                </a:solidFill>
              </a:rPr>
              <a:t>или так:</a:t>
            </a:r>
          </a:p>
        </p:txBody>
      </p:sp>
      <p:sp>
        <p:nvSpPr>
          <p:cNvPr id="117767" name="Прямоугольник 7">
            <a:extLst>
              <a:ext uri="{FF2B5EF4-FFF2-40B4-BE49-F238E27FC236}">
                <a16:creationId xmlns:a16="http://schemas.microsoft.com/office/drawing/2014/main" id="{6B7E71A2-669C-5914-2DA2-5302F3F68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841375"/>
            <a:ext cx="853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i="1">
                <a:solidFill>
                  <a:srgbClr val="000000"/>
                </a:solidFill>
              </a:rPr>
              <a:t>Задача</a:t>
            </a:r>
            <a:r>
              <a:rPr lang="ru-RU" altLang="ru-RU" sz="2400">
                <a:solidFill>
                  <a:srgbClr val="000000"/>
                </a:solidFill>
              </a:rPr>
              <a:t>. Найти сумму чётных элементов массива.</a:t>
            </a:r>
            <a:r>
              <a:rPr lang="en-US" altLang="ru-RU" sz="2400">
                <a:solidFill>
                  <a:srgbClr val="000000"/>
                </a:solidFill>
              </a:rPr>
              <a:t> </a:t>
            </a:r>
            <a:endParaRPr lang="ru-RU" altLang="ru-RU" sz="1400"/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6605ED02-EEE6-D7B8-73F9-8C4D5EB09BA0}"/>
              </a:ext>
            </a:extLst>
          </p:cNvPr>
          <p:cNvGrpSpPr>
            <a:grpSpLocks/>
          </p:cNvGrpSpPr>
          <p:nvPr/>
        </p:nvGrpSpPr>
        <p:grpSpPr bwMode="auto">
          <a:xfrm>
            <a:off x="4505325" y="1355725"/>
            <a:ext cx="3825875" cy="936625"/>
            <a:chOff x="433" y="3902"/>
            <a:chExt cx="2410" cy="590"/>
          </a:xfrm>
        </p:grpSpPr>
        <p:sp>
          <p:nvSpPr>
            <p:cNvPr id="10" name="Text Box 56">
              <a:extLst>
                <a:ext uri="{FF2B5EF4-FFF2-40B4-BE49-F238E27FC236}">
                  <a16:creationId xmlns:a16="http://schemas.microsoft.com/office/drawing/2014/main" id="{D882931A-9D51-9FB8-2686-893B4EEEE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2116" cy="523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/>
                <a:t>  Как определить, что </a:t>
              </a:r>
              <a:br>
                <a:rPr lang="ru-RU" sz="2400" dirty="0"/>
              </a:br>
              <a:r>
                <a:rPr lang="ru-RU" sz="2400" dirty="0"/>
                <a:t>  элемент чётный?</a:t>
              </a:r>
            </a:p>
          </p:txBody>
        </p:sp>
        <p:sp>
          <p:nvSpPr>
            <p:cNvPr id="117771" name="Oval 57">
              <a:extLst>
                <a:ext uri="{FF2B5EF4-FFF2-40B4-BE49-F238E27FC236}">
                  <a16:creationId xmlns:a16="http://schemas.microsoft.com/office/drawing/2014/main" id="{A5356CDE-C022-A4AE-DFE6-8412466B8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6" name="AutoShape 59">
            <a:extLst>
              <a:ext uri="{FF2B5EF4-FFF2-40B4-BE49-F238E27FC236}">
                <a16:creationId xmlns:a16="http://schemas.microsoft.com/office/drawing/2014/main" id="{0DCD5935-B751-0FAC-FB51-2A83B080F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738" y="5365750"/>
            <a:ext cx="2951162" cy="654050"/>
          </a:xfrm>
          <a:prstGeom prst="wedgeRoundRectCallout">
            <a:avLst>
              <a:gd name="adj1" fmla="val -51228"/>
              <a:gd name="adj2" fmla="val -12090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/>
              <a:t>сумма массива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11" grpId="0" build="p" animBg="1"/>
      <p:bldP spid="7175" grpId="0"/>
      <p:bldP spid="16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Заголовок 1">
            <a:extLst>
              <a:ext uri="{FF2B5EF4-FFF2-40B4-BE49-F238E27FC236}">
                <a16:creationId xmlns:a16="http://schemas.microsoft.com/office/drawing/2014/main" id="{B19CD0E5-17C9-6BD8-143A-128C8D7FC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Как работает цикл?</a:t>
            </a:r>
          </a:p>
        </p:txBody>
      </p:sp>
      <p:sp>
        <p:nvSpPr>
          <p:cNvPr id="118787" name="Номер слайда 2">
            <a:extLst>
              <a:ext uri="{FF2B5EF4-FFF2-40B4-BE49-F238E27FC236}">
                <a16:creationId xmlns:a16="http://schemas.microsoft.com/office/drawing/2014/main" id="{CCB5CD85-DAF7-118A-A57A-421D0645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02308CE-1714-44AF-A908-85A3B121110B}" type="slidenum">
              <a:rPr lang="ru-RU" altLang="ru-RU"/>
              <a:pPr eaLnBrk="1" hangingPunct="1"/>
              <a:t>124</a:t>
            </a:fld>
            <a:endParaRPr lang="ru-RU" altLang="ru-R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77A3D28-B0AA-1D26-2A8A-94FA9D5CD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" y="896938"/>
            <a:ext cx="3654425" cy="157162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2075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summa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A: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 %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==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: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defRPr/>
            </a:pP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summa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+=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x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B48728E2-AF68-CA83-6635-7D4739F16B0C}"/>
              </a:ext>
            </a:extLst>
          </p:cNvPr>
          <p:cNvGraphicFramePr>
            <a:graphicFrameLocks noGrp="1"/>
          </p:cNvGraphicFramePr>
          <p:nvPr/>
        </p:nvGraphicFramePr>
        <p:xfrm>
          <a:off x="1303338" y="2817813"/>
          <a:ext cx="6096000" cy="518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ru-RU" sz="2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664" marB="456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ru-RU" sz="2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664" marB="456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ru-RU" sz="2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664" marB="456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ru-RU" sz="2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664" marB="456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ru-RU" sz="2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664" marB="456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8803" name="Прямоугольник 5">
            <a:extLst>
              <a:ext uri="{FF2B5EF4-FFF2-40B4-BE49-F238E27FC236}">
                <a16:creationId xmlns:a16="http://schemas.microsoft.com/office/drawing/2014/main" id="{492A6A86-201B-5828-1C0B-6FEFD3EA0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2833688"/>
            <a:ext cx="3698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</a:t>
            </a:r>
            <a:endParaRPr lang="ru-RU" altLang="ru-RU"/>
          </a:p>
        </p:txBody>
      </p:sp>
      <p:sp>
        <p:nvSpPr>
          <p:cNvPr id="118804" name="Прямоугольник 6">
            <a:extLst>
              <a:ext uri="{FF2B5EF4-FFF2-40B4-BE49-F238E27FC236}">
                <a16:creationId xmlns:a16="http://schemas.microsoft.com/office/drawing/2014/main" id="{7D644245-9A79-FDC3-567A-BC69E0432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3614738"/>
            <a:ext cx="369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</a:t>
            </a:r>
            <a:endParaRPr lang="ru-RU" altLang="ru-RU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5AD9A439-059F-B759-BE86-32B1A3097C23}"/>
              </a:ext>
            </a:extLst>
          </p:cNvPr>
          <p:cNvGraphicFramePr>
            <a:graphicFrameLocks noGrp="1"/>
          </p:cNvGraphicFramePr>
          <p:nvPr/>
        </p:nvGraphicFramePr>
        <p:xfrm>
          <a:off x="1303338" y="3567113"/>
          <a:ext cx="1219200" cy="518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664" marB="456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8811" name="Прямоугольник 8">
            <a:extLst>
              <a:ext uri="{FF2B5EF4-FFF2-40B4-BE49-F238E27FC236}">
                <a16:creationId xmlns:a16="http://schemas.microsoft.com/office/drawing/2014/main" id="{29B841F2-AEA0-9AA6-F1A2-4FFF14DEF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38" y="4298950"/>
            <a:ext cx="110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summa</a:t>
            </a:r>
            <a:endParaRPr lang="ru-RU" altLang="ru-RU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4344A647-11F4-0C17-CED0-0F9A78195C2F}"/>
              </a:ext>
            </a:extLst>
          </p:cNvPr>
          <p:cNvGraphicFramePr>
            <a:graphicFrameLocks noGrp="1"/>
          </p:cNvGraphicFramePr>
          <p:nvPr/>
        </p:nvGraphicFramePr>
        <p:xfrm>
          <a:off x="1303338" y="4249738"/>
          <a:ext cx="1219200" cy="518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664" marB="456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3E5107A-12A3-C962-0E5E-E4CA15836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863" y="3571875"/>
            <a:ext cx="400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ru-RU" altLang="ru-RU" sz="2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18BBF7E-0C89-8ABF-0FE9-A195178AE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863" y="3571875"/>
            <a:ext cx="400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F73FA50-15E4-D7B5-9E19-BC579CBA2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863" y="3571875"/>
            <a:ext cx="400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ru-RU" altLang="ru-RU" sz="2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A467639-F769-AC24-FE01-0BB7E2B63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863" y="3571875"/>
            <a:ext cx="400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8F7C78D-4E5A-5022-DF50-B79887EA6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863" y="3571875"/>
            <a:ext cx="400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ru-RU" altLang="ru-RU" sz="2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99E8584-E4DD-3B7B-8E16-E6264F8E7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63" y="4233863"/>
            <a:ext cx="400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2E94641-CA2B-C46A-3597-59AE61839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63" y="4233863"/>
            <a:ext cx="400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ru-RU" altLang="ru-RU" sz="2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3B2E13F-7174-53DF-7F48-3B74B2FFD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313" y="4233863"/>
            <a:ext cx="6143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693FA14-E75F-2C3C-D87C-0D24620ED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313" y="4233863"/>
            <a:ext cx="6143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ru-RU" altLang="ru-RU" sz="2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Полилиния 19">
            <a:extLst>
              <a:ext uri="{FF2B5EF4-FFF2-40B4-BE49-F238E27FC236}">
                <a16:creationId xmlns:a16="http://schemas.microsoft.com/office/drawing/2014/main" id="{BF7FFF2F-0429-B22C-B25E-AF9F96FECE3C}"/>
              </a:ext>
            </a:extLst>
          </p:cNvPr>
          <p:cNvSpPr>
            <a:spLocks/>
          </p:cNvSpPr>
          <p:nvPr/>
        </p:nvSpPr>
        <p:spPr bwMode="auto">
          <a:xfrm>
            <a:off x="1906588" y="3227388"/>
            <a:ext cx="0" cy="468312"/>
          </a:xfrm>
          <a:custGeom>
            <a:avLst/>
            <a:gdLst>
              <a:gd name="T0" fmla="*/ 0 h 561860"/>
              <a:gd name="T1" fmla="*/ 43857 h 561860"/>
              <a:gd name="T2" fmla="*/ 0 60000 65536"/>
              <a:gd name="T3" fmla="*/ 0 60000 65536"/>
              <a:gd name="T4" fmla="*/ 0 h 561860"/>
              <a:gd name="T5" fmla="*/ 561860 h 56186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61860">
                <a:moveTo>
                  <a:pt x="0" y="0"/>
                </a:moveTo>
                <a:lnTo>
                  <a:pt x="0" y="561860"/>
                </a:ln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" name="Полилиния 21">
            <a:extLst>
              <a:ext uri="{FF2B5EF4-FFF2-40B4-BE49-F238E27FC236}">
                <a16:creationId xmlns:a16="http://schemas.microsoft.com/office/drawing/2014/main" id="{0BA7BBDF-BED1-62F3-D01D-647F11A73201}"/>
              </a:ext>
            </a:extLst>
          </p:cNvPr>
          <p:cNvSpPr>
            <a:spLocks/>
          </p:cNvSpPr>
          <p:nvPr/>
        </p:nvSpPr>
        <p:spPr bwMode="auto">
          <a:xfrm>
            <a:off x="2266950" y="3219450"/>
            <a:ext cx="730250" cy="482600"/>
          </a:xfrm>
          <a:custGeom>
            <a:avLst/>
            <a:gdLst>
              <a:gd name="T0" fmla="*/ 730250 w 730250"/>
              <a:gd name="T1" fmla="*/ 0 h 482600"/>
              <a:gd name="T2" fmla="*/ 0 w 730250"/>
              <a:gd name="T3" fmla="*/ 482600 h 482600"/>
              <a:gd name="T4" fmla="*/ 0 60000 65536"/>
              <a:gd name="T5" fmla="*/ 0 60000 65536"/>
              <a:gd name="T6" fmla="*/ 0 w 730250"/>
              <a:gd name="T7" fmla="*/ 0 h 482600"/>
              <a:gd name="T8" fmla="*/ 730250 w 730250"/>
              <a:gd name="T9" fmla="*/ 482600 h 482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0250" h="482600">
                <a:moveTo>
                  <a:pt x="730250" y="0"/>
                </a:moveTo>
                <a:lnTo>
                  <a:pt x="0" y="482600"/>
                </a:ln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" name="Полилиния 22">
            <a:extLst>
              <a:ext uri="{FF2B5EF4-FFF2-40B4-BE49-F238E27FC236}">
                <a16:creationId xmlns:a16="http://schemas.microsoft.com/office/drawing/2014/main" id="{28CE259E-BEEE-C471-529E-4875C9D27611}"/>
              </a:ext>
            </a:extLst>
          </p:cNvPr>
          <p:cNvSpPr>
            <a:spLocks/>
          </p:cNvSpPr>
          <p:nvPr/>
        </p:nvSpPr>
        <p:spPr bwMode="auto">
          <a:xfrm>
            <a:off x="2292350" y="3175000"/>
            <a:ext cx="1930400" cy="558800"/>
          </a:xfrm>
          <a:custGeom>
            <a:avLst/>
            <a:gdLst>
              <a:gd name="T0" fmla="*/ 2147483647 w 730250"/>
              <a:gd name="T1" fmla="*/ 0 h 482600"/>
              <a:gd name="T2" fmla="*/ 0 w 730250"/>
              <a:gd name="T3" fmla="*/ 3757982 h 482600"/>
              <a:gd name="T4" fmla="*/ 0 60000 65536"/>
              <a:gd name="T5" fmla="*/ 0 60000 65536"/>
              <a:gd name="T6" fmla="*/ 0 w 730250"/>
              <a:gd name="T7" fmla="*/ 0 h 482600"/>
              <a:gd name="T8" fmla="*/ 730250 w 730250"/>
              <a:gd name="T9" fmla="*/ 482600 h 482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0250" h="482600">
                <a:moveTo>
                  <a:pt x="730250" y="0"/>
                </a:moveTo>
                <a:lnTo>
                  <a:pt x="0" y="482600"/>
                </a:ln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" name="Полилиния 23">
            <a:extLst>
              <a:ext uri="{FF2B5EF4-FFF2-40B4-BE49-F238E27FC236}">
                <a16:creationId xmlns:a16="http://schemas.microsoft.com/office/drawing/2014/main" id="{D01A6216-C8F5-F560-DE10-C72D69B2F90F}"/>
              </a:ext>
            </a:extLst>
          </p:cNvPr>
          <p:cNvSpPr>
            <a:spLocks/>
          </p:cNvSpPr>
          <p:nvPr/>
        </p:nvSpPr>
        <p:spPr bwMode="auto">
          <a:xfrm>
            <a:off x="2324100" y="3175000"/>
            <a:ext cx="3070225" cy="587375"/>
          </a:xfrm>
          <a:custGeom>
            <a:avLst/>
            <a:gdLst>
              <a:gd name="T0" fmla="*/ 2147483647 w 730250"/>
              <a:gd name="T1" fmla="*/ 0 h 482600"/>
              <a:gd name="T2" fmla="*/ 0 w 730250"/>
              <a:gd name="T3" fmla="*/ 7554071 h 482600"/>
              <a:gd name="T4" fmla="*/ 0 60000 65536"/>
              <a:gd name="T5" fmla="*/ 0 60000 65536"/>
              <a:gd name="T6" fmla="*/ 0 w 730250"/>
              <a:gd name="T7" fmla="*/ 0 h 482600"/>
              <a:gd name="T8" fmla="*/ 730250 w 730250"/>
              <a:gd name="T9" fmla="*/ 482600 h 482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0250" h="482600">
                <a:moveTo>
                  <a:pt x="730250" y="0"/>
                </a:moveTo>
                <a:lnTo>
                  <a:pt x="0" y="482600"/>
                </a:ln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5" name="Полилиния 24">
            <a:extLst>
              <a:ext uri="{FF2B5EF4-FFF2-40B4-BE49-F238E27FC236}">
                <a16:creationId xmlns:a16="http://schemas.microsoft.com/office/drawing/2014/main" id="{CA5DFF34-7BB5-F6E9-3888-3B0994618200}"/>
              </a:ext>
            </a:extLst>
          </p:cNvPr>
          <p:cNvSpPr>
            <a:spLocks/>
          </p:cNvSpPr>
          <p:nvPr/>
        </p:nvSpPr>
        <p:spPr bwMode="auto">
          <a:xfrm>
            <a:off x="2371725" y="3175000"/>
            <a:ext cx="4241800" cy="625475"/>
          </a:xfrm>
          <a:custGeom>
            <a:avLst/>
            <a:gdLst>
              <a:gd name="T0" fmla="*/ 2147483647 w 730250"/>
              <a:gd name="T1" fmla="*/ 0 h 482600"/>
              <a:gd name="T2" fmla="*/ 0 w 730250"/>
              <a:gd name="T3" fmla="*/ 18209789 h 482600"/>
              <a:gd name="T4" fmla="*/ 0 60000 65536"/>
              <a:gd name="T5" fmla="*/ 0 60000 65536"/>
              <a:gd name="T6" fmla="*/ 0 w 730250"/>
              <a:gd name="T7" fmla="*/ 0 h 482600"/>
              <a:gd name="T8" fmla="*/ 730250 w 730250"/>
              <a:gd name="T9" fmla="*/ 482600 h 482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0250" h="482600">
                <a:moveTo>
                  <a:pt x="730250" y="0"/>
                </a:moveTo>
                <a:lnTo>
                  <a:pt x="0" y="482600"/>
                </a:ln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2" name="Группа 30">
            <a:extLst>
              <a:ext uri="{FF2B5EF4-FFF2-40B4-BE49-F238E27FC236}">
                <a16:creationId xmlns:a16="http://schemas.microsoft.com/office/drawing/2014/main" id="{AFC7DC26-A162-3B15-2405-134B723F1BB2}"/>
              </a:ext>
            </a:extLst>
          </p:cNvPr>
          <p:cNvGrpSpPr>
            <a:grpSpLocks/>
          </p:cNvGrpSpPr>
          <p:nvPr/>
        </p:nvGrpSpPr>
        <p:grpSpPr bwMode="auto">
          <a:xfrm>
            <a:off x="2128838" y="3875088"/>
            <a:ext cx="200025" cy="561975"/>
            <a:chOff x="2128838" y="3875642"/>
            <a:chExt cx="200025" cy="561860"/>
          </a:xfrm>
        </p:grpSpPr>
        <p:sp>
          <p:nvSpPr>
            <p:cNvPr id="118833" name="Полилиния 26">
              <a:extLst>
                <a:ext uri="{FF2B5EF4-FFF2-40B4-BE49-F238E27FC236}">
                  <a16:creationId xmlns:a16="http://schemas.microsoft.com/office/drawing/2014/main" id="{154FDC77-BEE7-88F1-F9A9-193C8F38C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5006" y="3875642"/>
              <a:ext cx="0" cy="561860"/>
            </a:xfrm>
            <a:custGeom>
              <a:avLst/>
              <a:gdLst>
                <a:gd name="T0" fmla="*/ 0 h 561860"/>
                <a:gd name="T1" fmla="*/ 561860 h 561860"/>
                <a:gd name="T2" fmla="*/ 0 60000 65536"/>
                <a:gd name="T3" fmla="*/ 0 60000 65536"/>
                <a:gd name="T4" fmla="*/ 0 h 561860"/>
                <a:gd name="T5" fmla="*/ 561860 h 561860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T4" r="0" b="T5"/>
              <a:pathLst>
                <a:path h="561860">
                  <a:moveTo>
                    <a:pt x="0" y="0"/>
                  </a:moveTo>
                  <a:lnTo>
                    <a:pt x="0" y="561860"/>
                  </a:lnTo>
                </a:path>
              </a:pathLst>
            </a:cu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oval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118834" name="Группа 29">
              <a:extLst>
                <a:ext uri="{FF2B5EF4-FFF2-40B4-BE49-F238E27FC236}">
                  <a16:creationId xmlns:a16="http://schemas.microsoft.com/office/drawing/2014/main" id="{3EC37A73-0980-93F5-7C4A-237052EBD0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8838" y="4021930"/>
              <a:ext cx="200025" cy="200025"/>
              <a:chOff x="2938463" y="4021930"/>
              <a:chExt cx="200025" cy="200025"/>
            </a:xfrm>
          </p:grpSpPr>
          <p:sp>
            <p:nvSpPr>
              <p:cNvPr id="118835" name="Овал 28">
                <a:extLst>
                  <a:ext uri="{FF2B5EF4-FFF2-40B4-BE49-F238E27FC236}">
                    <a16:creationId xmlns:a16="http://schemas.microsoft.com/office/drawing/2014/main" id="{26FDCDC8-89BE-69B7-847C-DBEC4315F3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8463" y="4021930"/>
                <a:ext cx="200025" cy="200025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 type="triangle" w="lg" len="lg"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  <p:sp>
            <p:nvSpPr>
              <p:cNvPr id="28" name="Плюс 27">
                <a:extLst>
                  <a:ext uri="{FF2B5EF4-FFF2-40B4-BE49-F238E27FC236}">
                    <a16:creationId xmlns:a16="http://schemas.microsoft.com/office/drawing/2014/main" id="{A7A1F8B0-EBF9-7DA8-6BF9-A3157A254874}"/>
                  </a:ext>
                </a:extLst>
              </p:cNvPr>
              <p:cNvSpPr/>
              <p:nvPr/>
            </p:nvSpPr>
            <p:spPr bwMode="auto">
              <a:xfrm>
                <a:off x="2943225" y="4026423"/>
                <a:ext cx="190500" cy="190461"/>
              </a:xfrm>
              <a:prstGeom prst="mathPlus">
                <a:avLst>
                  <a:gd name="adj1" fmla="val 11417"/>
                </a:avLst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latin typeface="Arial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6" grpId="0"/>
      <p:bldP spid="16" grpId="1"/>
      <p:bldP spid="17" grpId="0"/>
      <p:bldP spid="17" grpId="1"/>
      <p:bldP spid="18" grpId="0"/>
      <p:bldP spid="18" grpId="1"/>
      <p:bldP spid="19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Заголовок 1">
            <a:extLst>
              <a:ext uri="{FF2B5EF4-FFF2-40B4-BE49-F238E27FC236}">
                <a16:creationId xmlns:a16="http://schemas.microsoft.com/office/drawing/2014/main" id="{F2331FD2-93ED-BE38-1830-107F4C246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Среднее арифметическое</a:t>
            </a:r>
          </a:p>
        </p:txBody>
      </p:sp>
      <p:sp>
        <p:nvSpPr>
          <p:cNvPr id="119811" name="Номер слайда 2">
            <a:extLst>
              <a:ext uri="{FF2B5EF4-FFF2-40B4-BE49-F238E27FC236}">
                <a16:creationId xmlns:a16="http://schemas.microsoft.com/office/drawing/2014/main" id="{FB127581-76FD-48FD-41DC-6E42EAB2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1D28702-FBE0-4847-BE06-B31E39292BD6}" type="slidenum">
              <a:rPr lang="ru-RU" altLang="ru-RU"/>
              <a:pPr eaLnBrk="1" hangingPunct="1"/>
              <a:t>125</a:t>
            </a:fld>
            <a:endParaRPr lang="ru-RU" alt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1FC27E-A77C-1A98-9CEE-8925B2059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1697038"/>
            <a:ext cx="7286625" cy="26797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2075" algn="just">
              <a:defRPr/>
            </a:pPr>
            <a:r>
              <a:rPr lang="ru-RU" sz="2400" b="1" dirty="0" err="1">
                <a:latin typeface="Courier New" pitchFamily="49" charset="0"/>
                <a:cs typeface="Times New Roman" pitchFamily="18" charset="0"/>
              </a:rPr>
              <a:t>count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summa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A: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%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10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==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5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: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  count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+=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1</a:t>
            </a:r>
            <a:endParaRPr lang="ru-RU" sz="2400" b="1" dirty="0">
              <a:solidFill>
                <a:srgbClr val="0095FF"/>
              </a:solidFill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  summa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+=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x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solidFill>
                  <a:srgbClr val="0070C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summa/count 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6" name="AutoShape 59">
            <a:extLst>
              <a:ext uri="{FF2B5EF4-FFF2-40B4-BE49-F238E27FC236}">
                <a16:creationId xmlns:a16="http://schemas.microsoft.com/office/drawing/2014/main" id="{1358927B-015B-F2A4-4F6D-D43CC7F4F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675" y="3254375"/>
            <a:ext cx="2900363" cy="1014413"/>
          </a:xfrm>
          <a:prstGeom prst="wedgeRoundRectCallout">
            <a:avLst>
              <a:gd name="adj1" fmla="val -83296"/>
              <a:gd name="adj2" fmla="val 2822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/>
              <a:t>среднее арифметическое</a:t>
            </a:r>
            <a:endParaRPr lang="ru-RU" sz="200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93959E4-C68D-7837-849A-D8F59BB6F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4445000"/>
            <a:ext cx="142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b="1">
                <a:solidFill>
                  <a:srgbClr val="333399"/>
                </a:solidFill>
              </a:rPr>
              <a:t>или так: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37FAC5A-CC5D-FC02-AEFD-5B0B0EE03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4919663"/>
            <a:ext cx="7286625" cy="120173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2075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B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[ x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A ]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    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%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10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==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5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solidFill>
                  <a:srgbClr val="0070C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sum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(B)/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len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(B) 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83CB65C-F67F-5AD9-D909-C7EBF3F90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2575" y="4987925"/>
            <a:ext cx="327025" cy="3508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2" name="AutoShape 59">
            <a:extLst>
              <a:ext uri="{FF2B5EF4-FFF2-40B4-BE49-F238E27FC236}">
                <a16:creationId xmlns:a16="http://schemas.microsoft.com/office/drawing/2014/main" id="{4E7213D9-9BE0-F6C9-37B7-419E6EFB2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75" y="4435475"/>
            <a:ext cx="2955925" cy="606425"/>
          </a:xfrm>
          <a:prstGeom prst="wedgeRoundRectCallout">
            <a:avLst>
              <a:gd name="adj1" fmla="val -47638"/>
              <a:gd name="adj2" fmla="val 9112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dirty="0"/>
              <a:t>отбираем нужные</a:t>
            </a:r>
            <a:endParaRPr lang="ru-RU" sz="2000" dirty="0"/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F9CCFF1A-A98D-4085-31CF-24C3479C877E}"/>
              </a:ext>
            </a:extLst>
          </p:cNvPr>
          <p:cNvGrpSpPr>
            <a:grpSpLocks/>
          </p:cNvGrpSpPr>
          <p:nvPr/>
        </p:nvGrpSpPr>
        <p:grpSpPr bwMode="auto">
          <a:xfrm>
            <a:off x="5114925" y="1609725"/>
            <a:ext cx="3800475" cy="936625"/>
            <a:chOff x="433" y="3902"/>
            <a:chExt cx="2394" cy="590"/>
          </a:xfrm>
        </p:grpSpPr>
        <p:sp>
          <p:nvSpPr>
            <p:cNvPr id="14" name="Text Box 56">
              <a:extLst>
                <a:ext uri="{FF2B5EF4-FFF2-40B4-BE49-F238E27FC236}">
                  <a16:creationId xmlns:a16="http://schemas.microsoft.com/office/drawing/2014/main" id="{63C94DE7-5CB9-32CF-FD4B-027B46AEA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2100" cy="523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/>
                <a:t>  Как определить, что </a:t>
              </a:r>
              <a:br>
                <a:rPr lang="ru-RU" sz="2400" dirty="0"/>
              </a:br>
              <a:r>
                <a:rPr lang="ru-RU" sz="2400" dirty="0"/>
                <a:t>  оканчивается на 5?</a:t>
              </a:r>
            </a:p>
          </p:txBody>
        </p:sp>
        <p:sp>
          <p:nvSpPr>
            <p:cNvPr id="119821" name="Oval 57">
              <a:extLst>
                <a:ext uri="{FF2B5EF4-FFF2-40B4-BE49-F238E27FC236}">
                  <a16:creationId xmlns:a16="http://schemas.microsoft.com/office/drawing/2014/main" id="{4D345A5E-0E35-EF06-81CE-F4ABF011E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19819" name="Прямоугольник 15">
            <a:extLst>
              <a:ext uri="{FF2B5EF4-FFF2-40B4-BE49-F238E27FC236}">
                <a16:creationId xmlns:a16="http://schemas.microsoft.com/office/drawing/2014/main" id="{303FAA54-9FB6-02DE-16FD-BF3BF001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841375"/>
            <a:ext cx="853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i="1">
                <a:solidFill>
                  <a:srgbClr val="000000"/>
                </a:solidFill>
              </a:rPr>
              <a:t>Задача</a:t>
            </a:r>
            <a:r>
              <a:rPr lang="ru-RU" altLang="ru-RU" sz="2400">
                <a:solidFill>
                  <a:srgbClr val="000000"/>
                </a:solidFill>
              </a:rPr>
              <a:t>. Найти среднее арифметическое элементов массива, которые оканчиваются на цифру 5.</a:t>
            </a:r>
            <a:r>
              <a:rPr lang="en-US" altLang="ru-RU" sz="2400">
                <a:solidFill>
                  <a:srgbClr val="000000"/>
                </a:solidFill>
              </a:rPr>
              <a:t> </a:t>
            </a:r>
            <a:endParaRPr lang="ru-RU" altLang="ru-RU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  <p:bldP spid="10" grpId="0"/>
      <p:bldP spid="11" grpId="0" build="p" animBg="1"/>
      <p:bldP spid="9" grpId="0" animBg="1"/>
      <p:bldP spid="12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Заголовок 1">
            <a:extLst>
              <a:ext uri="{FF2B5EF4-FFF2-40B4-BE49-F238E27FC236}">
                <a16:creationId xmlns:a16="http://schemas.microsoft.com/office/drawing/2014/main" id="{F16E9F8D-88ED-0E62-ACE5-40B91ED51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120835" name="Номер слайда 2">
            <a:extLst>
              <a:ext uri="{FF2B5EF4-FFF2-40B4-BE49-F238E27FC236}">
                <a16:creationId xmlns:a16="http://schemas.microsoft.com/office/drawing/2014/main" id="{543940B6-76E2-9B2A-6AC8-0A08F165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222C534-E919-4208-96AB-850CFDE107C3}" type="slidenum">
              <a:rPr lang="ru-RU" altLang="ru-RU"/>
              <a:pPr eaLnBrk="1" hangingPunct="1"/>
              <a:t>126</a:t>
            </a:fld>
            <a:endParaRPr lang="ru-RU" altLang="ru-RU"/>
          </a:p>
        </p:txBody>
      </p:sp>
      <p:sp>
        <p:nvSpPr>
          <p:cNvPr id="120836" name="Text Box 5">
            <a:extLst>
              <a:ext uri="{FF2B5EF4-FFF2-40B4-BE49-F238E27FC236}">
                <a16:creationId xmlns:a16="http://schemas.microsoft.com/office/drawing/2014/main" id="{7D9F6DD8-DF35-768E-FE4A-6668E0127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0238" indent="-630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200" b="1">
                <a:solidFill>
                  <a:srgbClr val="3333FF"/>
                </a:solidFill>
              </a:rPr>
              <a:t>«3»: </a:t>
            </a:r>
            <a:r>
              <a:rPr lang="ru-RU" altLang="ru-RU" sz="2200"/>
              <a:t>Введите массив из 5 элементов с клавиатуры и найдите среднее арифметическое его значений. </a:t>
            </a:r>
            <a:endParaRPr lang="en-US" altLang="ru-RU" sz="2200"/>
          </a:p>
          <a:p>
            <a:pPr eaLnBrk="1" hangingPunct="1"/>
            <a:r>
              <a:rPr lang="ru-RU" altLang="ru-RU" sz="2200" b="1">
                <a:solidFill>
                  <a:srgbClr val="333399"/>
                </a:solidFill>
              </a:rPr>
              <a:t>     Пример</a:t>
            </a:r>
            <a:r>
              <a:rPr lang="ru-RU" altLang="ru-RU" sz="2200" b="1"/>
              <a:t>:</a:t>
            </a:r>
          </a:p>
          <a:p>
            <a:pPr eaLnBrk="1" hangingPunct="1"/>
            <a:r>
              <a:rPr lang="ru-RU" altLang="ru-RU" sz="2200" b="1">
                <a:solidFill>
                  <a:srgbClr val="333399"/>
                </a:solidFill>
              </a:rPr>
              <a:t>        </a:t>
            </a:r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Массив:</a:t>
            </a:r>
          </a:p>
          <a:p>
            <a:pPr eaLnBrk="1" hangingPunct="1"/>
            <a:r>
              <a:rPr lang="ru-RU" altLang="ru-RU" sz="2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1 2 3 4 5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Среднее арифметическое 3.000</a:t>
            </a:r>
          </a:p>
        </p:txBody>
      </p:sp>
      <p:sp>
        <p:nvSpPr>
          <p:cNvPr id="120837" name="Text Box 5">
            <a:extLst>
              <a:ext uri="{FF2B5EF4-FFF2-40B4-BE49-F238E27FC236}">
                <a16:creationId xmlns:a16="http://schemas.microsoft.com/office/drawing/2014/main" id="{FD2D5F6F-AB68-AEBB-7AA9-85D24DC65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3081338"/>
            <a:ext cx="86106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0238" indent="-630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200" b="1">
                <a:solidFill>
                  <a:srgbClr val="3333FF"/>
                </a:solidFill>
              </a:rPr>
              <a:t>«4»: </a:t>
            </a:r>
            <a:r>
              <a:rPr lang="ru-RU" altLang="ru-RU" sz="2200"/>
              <a:t>Заполните массив из 10 элементов случайными числами в интервале [0,100] и подсчитайте отдельно среднее значение всех элементов, которые &lt;50, и среднее значение всех элементов, которые ≥50. </a:t>
            </a:r>
            <a:endParaRPr lang="en-US" altLang="ru-RU" sz="2200"/>
          </a:p>
          <a:p>
            <a:pPr eaLnBrk="1" hangingPunct="1"/>
            <a:r>
              <a:rPr lang="ru-RU" altLang="ru-RU" sz="2200" b="1">
                <a:solidFill>
                  <a:srgbClr val="333399"/>
                </a:solidFill>
              </a:rPr>
              <a:t>     Пример</a:t>
            </a:r>
            <a:r>
              <a:rPr lang="ru-RU" altLang="ru-RU" sz="2200" b="1"/>
              <a:t>: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Массив:</a:t>
            </a:r>
          </a:p>
          <a:p>
            <a:pPr eaLnBrk="1" hangingPunct="1"/>
            <a:r>
              <a:rPr lang="ru-RU" altLang="ru-RU" sz="2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3 2 52 4 60</a:t>
            </a:r>
            <a:r>
              <a:rPr lang="en-US" altLang="ru-RU" sz="2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50 1 2 60 58 6</a:t>
            </a:r>
            <a:endParaRPr lang="ru-RU" altLang="ru-RU" sz="22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Ср</a:t>
            </a:r>
            <a:r>
              <a:rPr lang="en-US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арифм</a:t>
            </a:r>
            <a:r>
              <a:rPr lang="en-US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элементов </a:t>
            </a:r>
            <a:r>
              <a:rPr lang="en-US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&lt; 50</a:t>
            </a:r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: 3.000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Ср</a:t>
            </a:r>
            <a:r>
              <a:rPr lang="en-US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арифм</a:t>
            </a:r>
            <a:r>
              <a:rPr lang="en-US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элементов </a:t>
            </a:r>
            <a:r>
              <a:rPr lang="en-US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50: 56.000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Заголовок 1">
            <a:extLst>
              <a:ext uri="{FF2B5EF4-FFF2-40B4-BE49-F238E27FC236}">
                <a16:creationId xmlns:a16="http://schemas.microsoft.com/office/drawing/2014/main" id="{5D5ED20E-2700-8031-CD01-48F21B9A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121859" name="Номер слайда 2">
            <a:extLst>
              <a:ext uri="{FF2B5EF4-FFF2-40B4-BE49-F238E27FC236}">
                <a16:creationId xmlns:a16="http://schemas.microsoft.com/office/drawing/2014/main" id="{47FD7C4E-EE97-9851-ACAF-528504A9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16D7727-0403-41DA-BD97-719D736FD5CD}" type="slidenum">
              <a:rPr lang="ru-RU" altLang="ru-RU"/>
              <a:pPr eaLnBrk="1" hangingPunct="1"/>
              <a:t>127</a:t>
            </a:fld>
            <a:endParaRPr lang="ru-RU" altLang="ru-RU"/>
          </a:p>
        </p:txBody>
      </p:sp>
      <p:sp>
        <p:nvSpPr>
          <p:cNvPr id="121860" name="Text Box 5">
            <a:extLst>
              <a:ext uri="{FF2B5EF4-FFF2-40B4-BE49-F238E27FC236}">
                <a16:creationId xmlns:a16="http://schemas.microsoft.com/office/drawing/2014/main" id="{EA98702E-534F-09BB-7509-CD8744919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0238" indent="-630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200" b="1">
                <a:solidFill>
                  <a:srgbClr val="3333FF"/>
                </a:solidFill>
              </a:rPr>
              <a:t>«5»: </a:t>
            </a:r>
            <a:r>
              <a:rPr lang="ru-RU" altLang="ru-RU" sz="2200"/>
              <a:t>Введите размер массива </a:t>
            </a:r>
            <a:r>
              <a:rPr lang="en-US" altLang="ru-RU" sz="2200"/>
              <a:t>N </a:t>
            </a:r>
            <a:r>
              <a:rPr lang="ru-RU" altLang="ru-RU" sz="2200"/>
              <a:t>и заполните массив из N элементов </a:t>
            </a:r>
            <a:r>
              <a:rPr lang="ru-RU" altLang="ru-RU" sz="2200" b="1"/>
              <a:t>числами Фибоначчи</a:t>
            </a:r>
            <a:r>
              <a:rPr lang="ru-RU" altLang="ru-RU" sz="2200"/>
              <a:t>. Первые два числа Фибоначчи равны 1, а каждое следующее равно сумме двух предыдущих.</a:t>
            </a:r>
            <a:endParaRPr lang="en-US" altLang="ru-RU" sz="2200"/>
          </a:p>
          <a:p>
            <a:pPr eaLnBrk="1" hangingPunct="1"/>
            <a:r>
              <a:rPr lang="en-US" altLang="ru-RU" sz="2200" b="1">
                <a:solidFill>
                  <a:srgbClr val="333399"/>
                </a:solidFill>
              </a:rPr>
              <a:t>     </a:t>
            </a:r>
            <a:r>
              <a:rPr lang="ru-RU" altLang="ru-RU" sz="2200" b="1">
                <a:solidFill>
                  <a:srgbClr val="333399"/>
                </a:solidFill>
              </a:rPr>
              <a:t>Пример</a:t>
            </a:r>
            <a:r>
              <a:rPr lang="ru-RU" altLang="ru-RU" sz="2200" b="1"/>
              <a:t>:</a:t>
            </a:r>
          </a:p>
          <a:p>
            <a:pPr eaLnBrk="1" hangingPunct="1"/>
            <a:r>
              <a:rPr lang="en-US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Введите размер массива: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ru-RU" altLang="ru-RU" sz="2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Числа Фибоначчи:</a:t>
            </a:r>
          </a:p>
          <a:p>
            <a:pPr eaLnBrk="1" hangingPunct="1"/>
            <a:r>
              <a:rPr lang="en-US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1 1 2 3 5 8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B5653E7B-BD7F-6635-4086-BE0695DCC46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0038" y="1760538"/>
            <a:ext cx="8653462" cy="1487487"/>
          </a:xfrm>
        </p:spPr>
        <p:txBody>
          <a:bodyPr/>
          <a:lstStyle/>
          <a:p>
            <a:pPr eaLnBrk="1" hangingPunct="1"/>
            <a:r>
              <a:rPr lang="ru-RU" altLang="ru-RU" sz="6000">
                <a:solidFill>
                  <a:srgbClr val="CECEEF"/>
                </a:solidFill>
              </a:rPr>
              <a:t>Программирование на языке </a:t>
            </a:r>
            <a:r>
              <a:rPr lang="en-US" altLang="ru-RU" sz="6000">
                <a:solidFill>
                  <a:srgbClr val="CECEEF"/>
                </a:solidFill>
              </a:rPr>
              <a:t>Python</a:t>
            </a:r>
            <a:endParaRPr lang="ru-RU" altLang="ru-RU" sz="6000">
              <a:solidFill>
                <a:srgbClr val="CECEEF"/>
              </a:solidFill>
            </a:endParaRP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5DEF9965-C142-8D58-2A79-43A950FBF54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60388" y="4359275"/>
            <a:ext cx="8023225" cy="1381125"/>
          </a:xfrm>
        </p:spPr>
        <p:txBody>
          <a:bodyPr/>
          <a:lstStyle/>
          <a:p>
            <a:pPr marL="1257300" indent="-1257300" eaLnBrk="1" hangingPunct="1">
              <a:lnSpc>
                <a:spcPct val="90000"/>
              </a:lnSpc>
              <a:defRPr/>
            </a:pPr>
            <a:r>
              <a:rPr lang="ru-RU" dirty="0"/>
              <a:t>Поиск в массиве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22884" name="Номер слайда 5">
            <a:extLst>
              <a:ext uri="{FF2B5EF4-FFF2-40B4-BE49-F238E27FC236}">
                <a16:creationId xmlns:a16="http://schemas.microsoft.com/office/drawing/2014/main" id="{3DD0E94E-FD4B-F6CC-A905-4912DA43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82DCA8F-BC9B-410D-9EA2-B105B824CFDF}" type="slidenum">
              <a:rPr lang="ru-RU" altLang="ru-RU"/>
              <a:pPr eaLnBrk="1" hangingPunct="1"/>
              <a:t>128</a:t>
            </a:fld>
            <a:endParaRPr lang="ru-RU" altLang="ru-RU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Заголовок 4">
            <a:extLst>
              <a:ext uri="{FF2B5EF4-FFF2-40B4-BE49-F238E27FC236}">
                <a16:creationId xmlns:a16="http://schemas.microsoft.com/office/drawing/2014/main" id="{78AE51DE-25C4-3DF6-9C1D-DCEED291D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Поиск в массиве</a:t>
            </a:r>
          </a:p>
        </p:txBody>
      </p:sp>
      <p:sp>
        <p:nvSpPr>
          <p:cNvPr id="123907" name="Номер слайда 3">
            <a:extLst>
              <a:ext uri="{FF2B5EF4-FFF2-40B4-BE49-F238E27FC236}">
                <a16:creationId xmlns:a16="http://schemas.microsoft.com/office/drawing/2014/main" id="{CDF9D304-2AA7-F4F1-86DF-C3A9567C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BF63653-FB53-4FDE-B306-2F5FBB1322BF}" type="slidenum">
              <a:rPr lang="ru-RU" altLang="ru-RU"/>
              <a:pPr eaLnBrk="1" hangingPunct="1"/>
              <a:t>129</a:t>
            </a:fld>
            <a:endParaRPr lang="ru-RU" altLang="ru-RU"/>
          </a:p>
        </p:txBody>
      </p:sp>
      <p:sp>
        <p:nvSpPr>
          <p:cNvPr id="123908" name="Прямоугольник 5">
            <a:extLst>
              <a:ext uri="{FF2B5EF4-FFF2-40B4-BE49-F238E27FC236}">
                <a16:creationId xmlns:a16="http://schemas.microsoft.com/office/drawing/2014/main" id="{0004B768-1740-4CBA-E21F-B849ECC50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806450"/>
            <a:ext cx="417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b="1">
                <a:solidFill>
                  <a:srgbClr val="333399"/>
                </a:solidFill>
              </a:rPr>
              <a:t>Найти элемент, равный </a:t>
            </a:r>
            <a:r>
              <a:rPr lang="en-US" altLang="ru-RU" sz="2400" b="1">
                <a:solidFill>
                  <a:srgbClr val="333399"/>
                </a:solidFill>
              </a:rPr>
              <a:t>X</a:t>
            </a:r>
            <a:r>
              <a:rPr lang="ru-RU" altLang="ru-RU" sz="2400" b="1">
                <a:solidFill>
                  <a:srgbClr val="333399"/>
                </a:solidFill>
              </a:rPr>
              <a:t>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457172-6806-9DCB-2CDC-792ED3BB9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1303338"/>
            <a:ext cx="7612062" cy="157162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0488"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A[i]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!=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X: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  i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+=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"A["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, i,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"]="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, X, sep</a:t>
            </a:r>
            <a:r>
              <a:rPr lang="en-US" sz="2400" b="1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)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06E093C2-630B-E70A-5286-B95EE58DABB2}"/>
              </a:ext>
            </a:extLst>
          </p:cNvPr>
          <p:cNvGrpSpPr>
            <a:grpSpLocks/>
          </p:cNvGrpSpPr>
          <p:nvPr/>
        </p:nvGrpSpPr>
        <p:grpSpPr bwMode="auto">
          <a:xfrm>
            <a:off x="5521325" y="1577975"/>
            <a:ext cx="2486025" cy="663575"/>
            <a:chOff x="433" y="3902"/>
            <a:chExt cx="1566" cy="418"/>
          </a:xfrm>
        </p:grpSpPr>
        <p:sp>
          <p:nvSpPr>
            <p:cNvPr id="9" name="Text Box 56">
              <a:extLst>
                <a:ext uri="{FF2B5EF4-FFF2-40B4-BE49-F238E27FC236}">
                  <a16:creationId xmlns:a16="http://schemas.microsoft.com/office/drawing/2014/main" id="{431A0422-3A04-19F4-1DAD-4CB5F06A7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1272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/>
                <a:t>  Что плохо?</a:t>
              </a:r>
            </a:p>
          </p:txBody>
        </p:sp>
        <p:sp>
          <p:nvSpPr>
            <p:cNvPr id="123918" name="Oval 57">
              <a:extLst>
                <a:ext uri="{FF2B5EF4-FFF2-40B4-BE49-F238E27FC236}">
                  <a16:creationId xmlns:a16="http://schemas.microsoft.com/office/drawing/2014/main" id="{CA34856B-4E3C-8A7D-C6BF-16A2736EF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1" name="Плюс 10">
            <a:extLst>
              <a:ext uri="{FF2B5EF4-FFF2-40B4-BE49-F238E27FC236}">
                <a16:creationId xmlns:a16="http://schemas.microsoft.com/office/drawing/2014/main" id="{06EBCB99-DC46-E92C-CB26-9AE9D4CD2769}"/>
              </a:ext>
            </a:extLst>
          </p:cNvPr>
          <p:cNvSpPr/>
          <p:nvPr/>
        </p:nvSpPr>
        <p:spPr bwMode="auto">
          <a:xfrm rot="18932128">
            <a:off x="1573213" y="1390650"/>
            <a:ext cx="1481137" cy="1481138"/>
          </a:xfrm>
          <a:prstGeom prst="mathPlus">
            <a:avLst>
              <a:gd name="adj1" fmla="val 8705"/>
            </a:avLst>
          </a:prstGeom>
          <a:solidFill>
            <a:srgbClr val="FF0000">
              <a:alpha val="52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576FDA48-B12E-88C9-56E9-47629C4F3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3397250"/>
            <a:ext cx="7662862" cy="26797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0488"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i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N 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Times New Roman" pitchFamily="18" charset="0"/>
              </a:rPr>
              <a:t>and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A[i]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!=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X: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  i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+=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i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N:  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"A["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, i,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"]="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, X, sep</a:t>
            </a:r>
            <a:r>
              <a:rPr lang="en-US" sz="2400" b="1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)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ru-RU" sz="2400" b="1">
                <a:solidFill>
                  <a:srgbClr val="000099"/>
                </a:solidFill>
                <a:latin typeface="Courier New" pitchFamily="49" charset="0"/>
                <a:cs typeface="Times New Roman" pitchFamily="18" charset="0"/>
              </a:rPr>
              <a:t>else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:</a:t>
            </a:r>
          </a:p>
          <a:p>
            <a:pPr marL="179388" indent="-90488" algn="just">
              <a:defRPr/>
            </a:pPr>
            <a:r>
              <a:rPr lang="ru-RU" sz="24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ru-RU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ru-RU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( </a:t>
            </a:r>
            <a:r>
              <a:rPr lang="ru-RU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"Не нашли!"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 )</a:t>
            </a:r>
          </a:p>
        </p:txBody>
      </p:sp>
      <p:grpSp>
        <p:nvGrpSpPr>
          <p:cNvPr id="3" name="Group 55">
            <a:extLst>
              <a:ext uri="{FF2B5EF4-FFF2-40B4-BE49-F238E27FC236}">
                <a16:creationId xmlns:a16="http://schemas.microsoft.com/office/drawing/2014/main" id="{5F0A3AF7-9DFF-0C2B-403A-BA419FE7F8FD}"/>
              </a:ext>
            </a:extLst>
          </p:cNvPr>
          <p:cNvGrpSpPr>
            <a:grpSpLocks/>
          </p:cNvGrpSpPr>
          <p:nvPr/>
        </p:nvGrpSpPr>
        <p:grpSpPr bwMode="auto">
          <a:xfrm>
            <a:off x="4783138" y="4210050"/>
            <a:ext cx="3984625" cy="663575"/>
            <a:chOff x="433" y="3902"/>
            <a:chExt cx="2510" cy="418"/>
          </a:xfrm>
        </p:grpSpPr>
        <p:sp>
          <p:nvSpPr>
            <p:cNvPr id="14" name="Text Box 56">
              <a:extLst>
                <a:ext uri="{FF2B5EF4-FFF2-40B4-BE49-F238E27FC236}">
                  <a16:creationId xmlns:a16="http://schemas.microsoft.com/office/drawing/2014/main" id="{F4F603C2-7B64-AB3C-07F9-1275A32EE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2216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/>
                <a:t>  Что если такого нет?</a:t>
              </a:r>
            </a:p>
          </p:txBody>
        </p:sp>
        <p:sp>
          <p:nvSpPr>
            <p:cNvPr id="123916" name="Oval 57">
              <a:extLst>
                <a:ext uri="{FF2B5EF4-FFF2-40B4-BE49-F238E27FC236}">
                  <a16:creationId xmlns:a16="http://schemas.microsoft.com/office/drawing/2014/main" id="{63DB5D78-0CB0-DDE5-95BC-44CAB697C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290D7B2-3364-5D1E-B6C6-279EFC159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838" y="3751263"/>
            <a:ext cx="904875" cy="461962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ru-RU" altLang="ru-RU" sz="2400" b="1">
                <a:solidFill>
                  <a:srgbClr val="000000"/>
                </a:solidFill>
              </a:rPr>
              <a:t> </a:t>
            </a: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ru-RU" altLang="ru-RU" sz="2400" b="1">
                <a:solidFill>
                  <a:srgbClr val="000000"/>
                </a:solidFill>
              </a:rPr>
              <a:t> </a:t>
            </a: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</a:rPr>
              <a:t>N </a:t>
            </a:r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12" grpId="0" build="p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>
            <a:extLst>
              <a:ext uri="{FF2B5EF4-FFF2-40B4-BE49-F238E27FC236}">
                <a16:creationId xmlns:a16="http://schemas.microsoft.com/office/drawing/2014/main" id="{B3F8B039-7D1C-7754-23E5-BB827EBE1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Типы  переменных</a:t>
            </a:r>
          </a:p>
        </p:txBody>
      </p:sp>
      <p:sp>
        <p:nvSpPr>
          <p:cNvPr id="18435" name="Номер слайда 2">
            <a:extLst>
              <a:ext uri="{FF2B5EF4-FFF2-40B4-BE49-F238E27FC236}">
                <a16:creationId xmlns:a16="http://schemas.microsoft.com/office/drawing/2014/main" id="{BC33ACC4-93EE-D430-7F36-5E5FF6ABD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2008472-5DAB-40C8-AE1C-DD107B8C357B}" type="slidenum">
              <a:rPr lang="ru-RU" altLang="ru-RU"/>
              <a:pPr eaLnBrk="1" hangingPunct="1"/>
              <a:t>13</a:t>
            </a:fld>
            <a:endParaRPr lang="ru-RU" altLang="ru-RU"/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3C5A24EB-522B-8682-D1C7-9469AB840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" y="892175"/>
            <a:ext cx="3946525" cy="9540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82550" indent="3175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4</a:t>
            </a:r>
            <a:endParaRPr lang="ru-RU" sz="2800" b="1" dirty="0">
              <a:latin typeface="Courier New"/>
              <a:ea typeface="Times New Roman"/>
            </a:endParaRPr>
          </a:p>
          <a:p>
            <a:pPr marL="82550" indent="3175" algn="just">
              <a:spcAft>
                <a:spcPts val="0"/>
              </a:spcAft>
              <a:defRPr/>
            </a:pP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( </a:t>
            </a: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type</a:t>
            </a:r>
            <a:r>
              <a:rPr lang="ru-RU" sz="2800" b="1" dirty="0">
                <a:latin typeface="Courier New"/>
                <a:ea typeface="Times New Roman"/>
              </a:rPr>
              <a:t>(</a:t>
            </a:r>
            <a:r>
              <a:rPr lang="ru-RU" sz="2800" b="1" dirty="0" err="1">
                <a:latin typeface="Courier New"/>
                <a:ea typeface="Times New Roman"/>
              </a:rPr>
              <a:t>a</a:t>
            </a:r>
            <a:r>
              <a:rPr lang="ru-RU" sz="2800" b="1" dirty="0">
                <a:latin typeface="Courier New"/>
                <a:ea typeface="Times New Roman"/>
              </a:rPr>
              <a:t>) )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25611" name="Rectangle 11">
            <a:extLst>
              <a:ext uri="{FF2B5EF4-FFF2-40B4-BE49-F238E27FC236}">
                <a16:creationId xmlns:a16="http://schemas.microsoft.com/office/drawing/2014/main" id="{17D4BB87-178F-DDCB-8BF5-1FE4EA1A9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3" y="1806575"/>
            <a:ext cx="34750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2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&lt;class 'int'&gt;</a:t>
            </a:r>
            <a:endParaRPr lang="ru-RU" altLang="ru-RU" sz="280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4E51EFA6-7D66-FC53-64F5-28B4A5D63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113" y="1503363"/>
            <a:ext cx="3395662" cy="646112"/>
          </a:xfrm>
          <a:prstGeom prst="wedgeRoundRectCallout">
            <a:avLst>
              <a:gd name="adj1" fmla="val -74503"/>
              <a:gd name="adj2" fmla="val 3661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dirty="0">
                <a:latin typeface="Arial" charset="0"/>
              </a:rPr>
              <a:t>целое число (</a:t>
            </a:r>
            <a:r>
              <a:rPr lang="en-US" sz="2400" i="1" dirty="0">
                <a:latin typeface="Arial" charset="0"/>
              </a:rPr>
              <a:t>integer</a:t>
            </a:r>
            <a:r>
              <a:rPr lang="ru-RU" sz="2400" dirty="0">
                <a:latin typeface="Arial" charset="0"/>
              </a:rPr>
              <a:t>)</a:t>
            </a: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F509CA5D-4983-DED3-6895-39E029DF5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" y="2247900"/>
            <a:ext cx="3946525" cy="9540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82550" indent="3175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4.5</a:t>
            </a:r>
            <a:endParaRPr lang="ru-RU" sz="2800" b="1" dirty="0">
              <a:latin typeface="Courier New"/>
              <a:ea typeface="Times New Roman"/>
            </a:endParaRPr>
          </a:p>
          <a:p>
            <a:pPr marL="82550" indent="3175" algn="just">
              <a:spcAft>
                <a:spcPts val="0"/>
              </a:spcAft>
              <a:defRPr/>
            </a:pP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( </a:t>
            </a: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type</a:t>
            </a:r>
            <a:r>
              <a:rPr lang="ru-RU" sz="2800" b="1" dirty="0">
                <a:latin typeface="Courier New"/>
                <a:ea typeface="Times New Roman"/>
              </a:rPr>
              <a:t>(</a:t>
            </a:r>
            <a:r>
              <a:rPr lang="ru-RU" sz="2800" b="1" dirty="0" err="1">
                <a:latin typeface="Courier New"/>
                <a:ea typeface="Times New Roman"/>
              </a:rPr>
              <a:t>a</a:t>
            </a:r>
            <a:r>
              <a:rPr lang="ru-RU" sz="2800" b="1" dirty="0">
                <a:latin typeface="Courier New"/>
                <a:ea typeface="Times New Roman"/>
              </a:rPr>
              <a:t>) )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BB39690E-29CD-9AA5-1068-8D0517D5B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3" y="3173413"/>
            <a:ext cx="3646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2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&lt;class '</a:t>
            </a:r>
            <a:r>
              <a:rPr lang="en-US" altLang="ru-RU" sz="2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floa</a:t>
            </a:r>
            <a:r>
              <a:rPr lang="ru-RU" altLang="ru-RU" sz="2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t'&gt;</a:t>
            </a:r>
            <a:endParaRPr lang="ru-RU" altLang="ru-RU" sz="280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8EC7A0A-0FEB-76CB-DFAA-F9BE17709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847975"/>
            <a:ext cx="3394075" cy="646113"/>
          </a:xfrm>
          <a:prstGeom prst="wedgeRoundRectCallout">
            <a:avLst>
              <a:gd name="adj1" fmla="val -65945"/>
              <a:gd name="adj2" fmla="val 4660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dirty="0">
                <a:latin typeface="Arial" charset="0"/>
              </a:rPr>
              <a:t>вещественное число</a:t>
            </a:r>
          </a:p>
        </p:txBody>
      </p:sp>
      <p:sp>
        <p:nvSpPr>
          <p:cNvPr id="17" name="Text Box 7">
            <a:extLst>
              <a:ext uri="{FF2B5EF4-FFF2-40B4-BE49-F238E27FC236}">
                <a16:creationId xmlns:a16="http://schemas.microsoft.com/office/drawing/2014/main" id="{A9CEAF30-B35B-8C6D-EBA3-DC3826AD7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" y="3689350"/>
            <a:ext cx="3946525" cy="9540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82550" indent="3175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"Вася"</a:t>
            </a:r>
          </a:p>
          <a:p>
            <a:pPr marL="82550" indent="3175" algn="just">
              <a:spcAft>
                <a:spcPts val="0"/>
              </a:spcAft>
              <a:defRPr/>
            </a:pP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( </a:t>
            </a: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type</a:t>
            </a:r>
            <a:r>
              <a:rPr lang="ru-RU" sz="2800" b="1" dirty="0">
                <a:latin typeface="Courier New"/>
                <a:ea typeface="Times New Roman"/>
              </a:rPr>
              <a:t>(</a:t>
            </a:r>
            <a:r>
              <a:rPr lang="ru-RU" sz="2800" b="1" dirty="0" err="1">
                <a:latin typeface="Courier New"/>
                <a:ea typeface="Times New Roman"/>
              </a:rPr>
              <a:t>a</a:t>
            </a:r>
            <a:r>
              <a:rPr lang="ru-RU" sz="2800" b="1" dirty="0">
                <a:latin typeface="Courier New"/>
                <a:ea typeface="Times New Roman"/>
              </a:rPr>
              <a:t>) )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4BD0468-C5AB-50E7-98DE-DF0758F5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3" y="4614863"/>
            <a:ext cx="3646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2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&lt;class '</a:t>
            </a:r>
            <a:r>
              <a:rPr lang="en-US" altLang="ru-RU" sz="2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lang="ru-RU" altLang="ru-RU" sz="2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'&gt;</a:t>
            </a:r>
            <a:endParaRPr lang="ru-RU" altLang="ru-RU" sz="280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D7E04414-4912-4746-852A-CCB8307AD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7363" y="4386263"/>
            <a:ext cx="3394075" cy="646112"/>
          </a:xfrm>
          <a:prstGeom prst="wedgeRoundRectCallout">
            <a:avLst>
              <a:gd name="adj1" fmla="val -77039"/>
              <a:gd name="adj2" fmla="val 2495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dirty="0">
                <a:latin typeface="Arial" charset="0"/>
              </a:rPr>
              <a:t>символьная строка</a:t>
            </a:r>
          </a:p>
        </p:txBody>
      </p:sp>
      <p:sp>
        <p:nvSpPr>
          <p:cNvPr id="20" name="Text Box 7">
            <a:extLst>
              <a:ext uri="{FF2B5EF4-FFF2-40B4-BE49-F238E27FC236}">
                <a16:creationId xmlns:a16="http://schemas.microsoft.com/office/drawing/2014/main" id="{31101C2C-4D7A-F7CD-C072-05DBE2A1B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" y="5097463"/>
            <a:ext cx="3946525" cy="95408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82550" indent="3175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True</a:t>
            </a:r>
            <a:endParaRPr lang="ru-RU" sz="2800" b="1" dirty="0">
              <a:solidFill>
                <a:srgbClr val="0000FF"/>
              </a:solidFill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marL="82550" indent="3175" algn="just">
              <a:spcAft>
                <a:spcPts val="0"/>
              </a:spcAft>
              <a:defRPr/>
            </a:pP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( </a:t>
            </a: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type</a:t>
            </a:r>
            <a:r>
              <a:rPr lang="ru-RU" sz="2800" b="1" dirty="0">
                <a:latin typeface="Courier New"/>
                <a:ea typeface="Times New Roman"/>
              </a:rPr>
              <a:t>(</a:t>
            </a:r>
            <a:r>
              <a:rPr lang="ru-RU" sz="2800" b="1" dirty="0" err="1">
                <a:latin typeface="Courier New"/>
                <a:ea typeface="Times New Roman"/>
              </a:rPr>
              <a:t>a</a:t>
            </a:r>
            <a:r>
              <a:rPr lang="ru-RU" sz="2800" b="1" dirty="0">
                <a:latin typeface="Courier New"/>
                <a:ea typeface="Times New Roman"/>
              </a:rPr>
              <a:t>) )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CFC8DB59-A78F-F881-276D-239947589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3" y="6024563"/>
            <a:ext cx="36464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2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&lt;class '</a:t>
            </a:r>
            <a:r>
              <a:rPr lang="en-US" altLang="ru-RU" sz="2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</a:t>
            </a:r>
            <a:r>
              <a:rPr lang="ru-RU" altLang="ru-RU" sz="2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'&gt;</a:t>
            </a:r>
            <a:endParaRPr lang="ru-RU" altLang="ru-RU" sz="280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2" name="AutoShape 7">
            <a:extLst>
              <a:ext uri="{FF2B5EF4-FFF2-40B4-BE49-F238E27FC236}">
                <a16:creationId xmlns:a16="http://schemas.microsoft.com/office/drawing/2014/main" id="{1C69133D-CFDE-8908-9C0D-14BF484D0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275" y="5838825"/>
            <a:ext cx="2114550" cy="573088"/>
          </a:xfrm>
          <a:prstGeom prst="wedgeRoundRectCallout">
            <a:avLst>
              <a:gd name="adj1" fmla="val -77039"/>
              <a:gd name="adj2" fmla="val 2495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dirty="0">
                <a:latin typeface="Arial" charset="0"/>
              </a:rPr>
              <a:t>логическая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25611" grpId="0"/>
      <p:bldP spid="13" grpId="0" animBg="1"/>
      <p:bldP spid="14" grpId="0" animBg="1" autoUpdateAnimBg="0"/>
      <p:bldP spid="15" grpId="0"/>
      <p:bldP spid="16" grpId="0" animBg="1"/>
      <p:bldP spid="17" grpId="0" animBg="1" autoUpdateAnimBg="0"/>
      <p:bldP spid="18" grpId="0"/>
      <p:bldP spid="19" grpId="0" animBg="1"/>
      <p:bldP spid="20" grpId="0" animBg="1" autoUpdateAnimBg="0"/>
      <p:bldP spid="21" grpId="0"/>
      <p:bldP spid="22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Заголовок 1">
            <a:extLst>
              <a:ext uri="{FF2B5EF4-FFF2-40B4-BE49-F238E27FC236}">
                <a16:creationId xmlns:a16="http://schemas.microsoft.com/office/drawing/2014/main" id="{86829146-4C67-61FD-A9CB-CB03B123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Поиск в массиве</a:t>
            </a:r>
          </a:p>
        </p:txBody>
      </p:sp>
      <p:sp>
        <p:nvSpPr>
          <p:cNvPr id="124931" name="Номер слайда 2">
            <a:extLst>
              <a:ext uri="{FF2B5EF4-FFF2-40B4-BE49-F238E27FC236}">
                <a16:creationId xmlns:a16="http://schemas.microsoft.com/office/drawing/2014/main" id="{FCAABD9C-A9B2-591F-2A43-6562A35F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3F5FEDC-AAF8-463B-AF08-4597A411B6E7}" type="slidenum">
              <a:rPr lang="ru-RU" altLang="ru-RU"/>
              <a:pPr eaLnBrk="1" hangingPunct="1"/>
              <a:t>130</a:t>
            </a:fld>
            <a:endParaRPr lang="ru-RU" alt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1B6D0B7-B4F5-10AC-37BE-BA79C866B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2211388"/>
            <a:ext cx="7700962" cy="341788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0488"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nX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-1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i </a:t>
            </a: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range</a:t>
            </a:r>
            <a:r>
              <a:rPr lang="en-US" sz="2400" b="1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 N ):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ru-RU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 A[i]</a:t>
            </a:r>
            <a:r>
              <a:rPr lang="ru-RU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==</a:t>
            </a:r>
            <a:r>
              <a:rPr lang="ru-RU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X:</a:t>
            </a:r>
          </a:p>
          <a:p>
            <a:pPr marL="179388" indent="-90488" algn="just">
              <a:defRPr/>
            </a:pPr>
            <a:r>
              <a:rPr lang="ru-RU" sz="2400" b="1">
                <a:latin typeface="Courier New" pitchFamily="49" charset="0"/>
                <a:cs typeface="Times New Roman" pitchFamily="18" charset="0"/>
              </a:rPr>
              <a:t>    nX</a:t>
            </a:r>
            <a:r>
              <a:rPr lang="ru-RU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i</a:t>
            </a:r>
          </a:p>
          <a:p>
            <a:pPr marL="179388" indent="-90488" algn="just">
              <a:defRPr/>
            </a:pPr>
            <a:r>
              <a:rPr lang="ru-RU" sz="2400" b="1">
                <a:latin typeface="Courier New" pitchFamily="49" charset="0"/>
                <a:cs typeface="Times New Roman" pitchFamily="18" charset="0"/>
              </a:rPr>
              <a:t>    </a:t>
            </a:r>
            <a:r>
              <a:rPr lang="ru-RU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break</a:t>
            </a:r>
          </a:p>
          <a:p>
            <a:pPr marL="179388" indent="-90488" algn="just">
              <a:defRPr/>
            </a:pP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nX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&gt;=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:  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"A["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, nX, "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]="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, X, sep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)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ru-RU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else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:</a:t>
            </a:r>
          </a:p>
          <a:p>
            <a:pPr marL="179388" indent="-90488" algn="just">
              <a:defRPr/>
            </a:pPr>
            <a:r>
              <a:rPr lang="ru-RU" sz="24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ru-RU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ru-RU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( </a:t>
            </a:r>
            <a:r>
              <a:rPr lang="ru-RU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"Не нашли!"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 )</a:t>
            </a:r>
          </a:p>
        </p:txBody>
      </p:sp>
      <p:sp>
        <p:nvSpPr>
          <p:cNvPr id="124933" name="Прямоугольник 5">
            <a:extLst>
              <a:ext uri="{FF2B5EF4-FFF2-40B4-BE49-F238E27FC236}">
                <a16:creationId xmlns:a16="http://schemas.microsoft.com/office/drawing/2014/main" id="{902FAA0D-8BB1-1A40-2D2F-1D8EF4EF6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806450"/>
            <a:ext cx="5376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b="1">
                <a:solidFill>
                  <a:srgbClr val="333399"/>
                </a:solidFill>
              </a:rPr>
              <a:t>Вариант с досрочным выходом: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5FF15A8-96FD-3328-0552-D8B73B139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763" y="3695700"/>
            <a:ext cx="1106487" cy="36988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  <a:endParaRPr lang="ru-RU" altLang="ru-RU"/>
          </a:p>
        </p:txBody>
      </p:sp>
      <p:sp>
        <p:nvSpPr>
          <p:cNvPr id="8" name="AutoShape 59">
            <a:extLst>
              <a:ext uri="{FF2B5EF4-FFF2-40B4-BE49-F238E27FC236}">
                <a16:creationId xmlns:a16="http://schemas.microsoft.com/office/drawing/2014/main" id="{48B1C023-E931-B44D-18E6-3A259DD56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5225" y="3455988"/>
            <a:ext cx="2670175" cy="722312"/>
          </a:xfrm>
          <a:prstGeom prst="wedgeRoundRectCallout">
            <a:avLst>
              <a:gd name="adj1" fmla="val -91488"/>
              <a:gd name="adj2" fmla="val 15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/>
              <a:t>досрочный выход из цикла</a:t>
            </a:r>
            <a:endParaRPr lang="ru-RU" sz="2000"/>
          </a:p>
        </p:txBody>
      </p:sp>
      <p:sp>
        <p:nvSpPr>
          <p:cNvPr id="9" name="AutoShape 59">
            <a:extLst>
              <a:ext uri="{FF2B5EF4-FFF2-40B4-BE49-F238E27FC236}">
                <a16:creationId xmlns:a16="http://schemas.microsoft.com/office/drawing/2014/main" id="{6065C0EE-8EFC-5A8E-48AC-9E409A01E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225" y="1398588"/>
            <a:ext cx="3063875" cy="798512"/>
          </a:xfrm>
          <a:prstGeom prst="wedgeRoundRectCallout">
            <a:avLst>
              <a:gd name="adj1" fmla="val -63529"/>
              <a:gd name="adj2" fmla="val 5970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/>
              <a:t>номер найденного элемента</a:t>
            </a:r>
            <a:endParaRPr lang="ru-RU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animBg="1"/>
      <p:bldP spid="8" grpId="0" animBg="1"/>
      <p:bldP spid="9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27808556-5637-3440-C48D-9EB172FAA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1309688"/>
            <a:ext cx="7700962" cy="23098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0488" algn="just">
              <a:defRPr/>
            </a:pP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i 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range</a:t>
            </a:r>
            <a:r>
              <a:rPr lang="en-US" sz="2400" b="1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 N ):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A[i]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X: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"A["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, i, "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]="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, X, sep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)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break</a:t>
            </a:r>
            <a:endParaRPr lang="ru-RU" sz="2400" b="1">
              <a:solidFill>
                <a:srgbClr val="0000FF"/>
              </a:solidFill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ru-RU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else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:</a:t>
            </a:r>
          </a:p>
          <a:p>
            <a:pPr marL="179388" indent="-90488" algn="just">
              <a:defRPr/>
            </a:pPr>
            <a:r>
              <a:rPr lang="ru-RU" sz="24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ru-RU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ru-RU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( </a:t>
            </a:r>
            <a:r>
              <a:rPr lang="ru-RU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"Не нашли!"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 )</a:t>
            </a:r>
          </a:p>
        </p:txBody>
      </p:sp>
      <p:sp>
        <p:nvSpPr>
          <p:cNvPr id="125955" name="Заголовок 1">
            <a:extLst>
              <a:ext uri="{FF2B5EF4-FFF2-40B4-BE49-F238E27FC236}">
                <a16:creationId xmlns:a16="http://schemas.microsoft.com/office/drawing/2014/main" id="{F1B09AD6-EC74-A60E-83F2-242F2B3F7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Поиск в массиве</a:t>
            </a:r>
          </a:p>
        </p:txBody>
      </p:sp>
      <p:sp>
        <p:nvSpPr>
          <p:cNvPr id="125956" name="Номер слайда 2">
            <a:extLst>
              <a:ext uri="{FF2B5EF4-FFF2-40B4-BE49-F238E27FC236}">
                <a16:creationId xmlns:a16="http://schemas.microsoft.com/office/drawing/2014/main" id="{DF14E2F0-7043-9E5D-5E54-AC689840B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52064F7-93ED-4111-9671-9EAD92A84940}" type="slidenum">
              <a:rPr lang="ru-RU" altLang="ru-RU"/>
              <a:pPr eaLnBrk="1" hangingPunct="1"/>
              <a:t>131</a:t>
            </a:fld>
            <a:endParaRPr lang="ru-RU" altLang="ru-RU"/>
          </a:p>
        </p:txBody>
      </p:sp>
      <p:sp>
        <p:nvSpPr>
          <p:cNvPr id="125957" name="Прямоугольник 5">
            <a:extLst>
              <a:ext uri="{FF2B5EF4-FFF2-40B4-BE49-F238E27FC236}">
                <a16:creationId xmlns:a16="http://schemas.microsoft.com/office/drawing/2014/main" id="{A4DFDD3F-2DEA-E722-C56A-C7C5B7270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806450"/>
            <a:ext cx="4189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b="1">
                <a:solidFill>
                  <a:srgbClr val="333399"/>
                </a:solidFill>
              </a:rPr>
              <a:t>Варианты в стиле </a:t>
            </a:r>
            <a:r>
              <a:rPr lang="en-US" altLang="ru-RU" sz="2400" b="1">
                <a:solidFill>
                  <a:srgbClr val="333399"/>
                </a:solidFill>
              </a:rPr>
              <a:t>Python</a:t>
            </a:r>
            <a:r>
              <a:rPr lang="ru-RU" altLang="ru-RU" sz="2400" b="1">
                <a:solidFill>
                  <a:srgbClr val="333399"/>
                </a:solidFill>
              </a:rPr>
              <a:t>:</a:t>
            </a:r>
          </a:p>
        </p:txBody>
      </p:sp>
      <p:grpSp>
        <p:nvGrpSpPr>
          <p:cNvPr id="2" name="Группа 11">
            <a:extLst>
              <a:ext uri="{FF2B5EF4-FFF2-40B4-BE49-F238E27FC236}">
                <a16:creationId xmlns:a16="http://schemas.microsoft.com/office/drawing/2014/main" id="{CE7C877E-70FD-E412-094A-F122BC04018F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035300"/>
            <a:ext cx="6988175" cy="1320800"/>
            <a:chOff x="352424" y="3175000"/>
            <a:chExt cx="6988176" cy="1320800"/>
          </a:xfrm>
        </p:grpSpPr>
        <p:sp>
          <p:nvSpPr>
            <p:cNvPr id="11" name="Равнобедренный треугольник 10">
              <a:extLst>
                <a:ext uri="{FF2B5EF4-FFF2-40B4-BE49-F238E27FC236}">
                  <a16:creationId xmlns:a16="http://schemas.microsoft.com/office/drawing/2014/main" id="{E775C1DB-1A8F-1A78-F9FD-E874BA640067}"/>
                </a:ext>
              </a:extLst>
            </p:cNvPr>
            <p:cNvSpPr/>
            <p:nvPr/>
          </p:nvSpPr>
          <p:spPr bwMode="auto">
            <a:xfrm>
              <a:off x="901699" y="3175000"/>
              <a:ext cx="266700" cy="736600"/>
            </a:xfrm>
            <a:prstGeom prst="triangle">
              <a:avLst/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0000" tIns="46800" rIns="90000" bIns="46800" anchor="ctr"/>
            <a:lstStyle/>
            <a:p>
              <a:pPr algn="ctr">
                <a:lnSpc>
                  <a:spcPct val="80000"/>
                </a:lnSpc>
                <a:defRPr/>
              </a:pPr>
              <a:endParaRPr lang="ru-RU" sz="2400"/>
            </a:p>
          </p:txBody>
        </p:sp>
        <p:sp>
          <p:nvSpPr>
            <p:cNvPr id="10" name="AutoShape 59">
              <a:extLst>
                <a:ext uri="{FF2B5EF4-FFF2-40B4-BE49-F238E27FC236}">
                  <a16:creationId xmlns:a16="http://schemas.microsoft.com/office/drawing/2014/main" id="{0F359A43-31C5-2AAD-8256-DB3F85DE6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24" y="3875088"/>
              <a:ext cx="6988176" cy="620712"/>
            </a:xfrm>
            <a:prstGeom prst="wedgeRoundRectCallout">
              <a:avLst>
                <a:gd name="adj1" fmla="val -26623"/>
                <a:gd name="adj2" fmla="val -50973"/>
                <a:gd name="adj3" fmla="val 16667"/>
              </a:avLst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0000" tIns="46800" rIns="90000" bIns="46800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ru-RU" sz="2400"/>
                <a:t>если не было досрочного выхода из цикла</a:t>
              </a:r>
              <a:endParaRPr lang="ru-RU" sz="2000"/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37078811-C94F-D241-E1B7-CF594E62B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4484688"/>
            <a:ext cx="7700962" cy="19415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0488" algn="just">
              <a:defRPr/>
            </a:pPr>
            <a:r>
              <a:rPr lang="ru-RU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 X </a:t>
            </a:r>
            <a:r>
              <a:rPr lang="ru-RU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 A:</a:t>
            </a:r>
          </a:p>
          <a:p>
            <a:pPr marL="179388" indent="-90488"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  nX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A.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index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(X)  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"A["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, nX,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"]="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, X, sep</a:t>
            </a:r>
            <a:r>
              <a:rPr lang="en-US" sz="2400" b="1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)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ru-RU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else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:</a:t>
            </a:r>
          </a:p>
          <a:p>
            <a:pPr marL="179388" indent="-90488" algn="just">
              <a:defRPr/>
            </a:pPr>
            <a:r>
              <a:rPr lang="ru-RU" sz="24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ru-RU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ru-RU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( </a:t>
            </a:r>
            <a:r>
              <a:rPr lang="ru-RU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"Не нашли!"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 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13" grpId="0" build="p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Заголовок 1">
            <a:extLst>
              <a:ext uri="{FF2B5EF4-FFF2-40B4-BE49-F238E27FC236}">
                <a16:creationId xmlns:a16="http://schemas.microsoft.com/office/drawing/2014/main" id="{3327468E-7B9C-3F2D-7D4E-CE672B4DC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126979" name="Номер слайда 2">
            <a:extLst>
              <a:ext uri="{FF2B5EF4-FFF2-40B4-BE49-F238E27FC236}">
                <a16:creationId xmlns:a16="http://schemas.microsoft.com/office/drawing/2014/main" id="{59D211DA-52A6-8A4D-56D1-9D1812E3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48AF774-6D69-4446-BFA6-61C717CA33FC}" type="slidenum">
              <a:rPr lang="ru-RU" altLang="ru-RU"/>
              <a:pPr eaLnBrk="1" hangingPunct="1"/>
              <a:t>132</a:t>
            </a:fld>
            <a:endParaRPr lang="ru-RU" altLang="ru-RU"/>
          </a:p>
        </p:txBody>
      </p:sp>
      <p:sp>
        <p:nvSpPr>
          <p:cNvPr id="126980" name="Text Box 5">
            <a:extLst>
              <a:ext uri="{FF2B5EF4-FFF2-40B4-BE49-F238E27FC236}">
                <a16:creationId xmlns:a16="http://schemas.microsoft.com/office/drawing/2014/main" id="{DCB40512-FD23-F3D8-B7E9-366F6E385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0238" indent="-630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200" b="1">
                <a:solidFill>
                  <a:srgbClr val="3333FF"/>
                </a:solidFill>
              </a:rPr>
              <a:t>«3»: </a:t>
            </a:r>
            <a:r>
              <a:rPr lang="ru-RU" altLang="ru-RU" sz="2200"/>
              <a:t>Заполните массив из 10 элементов случайными числами в диапазоне [100,200]. Найдите первое число в  массиве, у которого последняя цифра – 2. Если такого числа нет, вывести ответ «Не нашли».</a:t>
            </a:r>
            <a:endParaRPr lang="en-US" altLang="ru-RU" sz="2200"/>
          </a:p>
          <a:p>
            <a:pPr eaLnBrk="1" hangingPunct="1"/>
            <a:r>
              <a:rPr lang="ru-RU" altLang="ru-RU" sz="2200" b="1">
                <a:solidFill>
                  <a:srgbClr val="333399"/>
                </a:solidFill>
              </a:rPr>
              <a:t>     Пример</a:t>
            </a:r>
            <a:r>
              <a:rPr lang="ru-RU" altLang="ru-RU" sz="2200" b="1"/>
              <a:t>: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Массив: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131 180 117 170 162 111 109 155 159 137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Нашли: A[4]=162</a:t>
            </a:r>
            <a:endParaRPr lang="en-US" altLang="ru-RU" sz="2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ru-RU" altLang="ru-RU" sz="2200" b="1">
                <a:solidFill>
                  <a:srgbClr val="333399"/>
                </a:solidFill>
              </a:rPr>
              <a:t>     Пример</a:t>
            </a:r>
            <a:r>
              <a:rPr lang="ru-RU" altLang="ru-RU" sz="2200" b="1"/>
              <a:t>: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Массив: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131 180 117 170 163 111 109 155 159 137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Не нашли.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Заголовок 1">
            <a:extLst>
              <a:ext uri="{FF2B5EF4-FFF2-40B4-BE49-F238E27FC236}">
                <a16:creationId xmlns:a16="http://schemas.microsoft.com/office/drawing/2014/main" id="{027520B9-3B18-AAF7-F1F4-31078294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128003" name="Номер слайда 2">
            <a:extLst>
              <a:ext uri="{FF2B5EF4-FFF2-40B4-BE49-F238E27FC236}">
                <a16:creationId xmlns:a16="http://schemas.microsoft.com/office/drawing/2014/main" id="{D77B12B4-AD76-6E2F-AD2A-63DBB862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6181B45-2370-439C-A7F8-44C13E5DD0B4}" type="slidenum">
              <a:rPr lang="ru-RU" altLang="ru-RU"/>
              <a:pPr eaLnBrk="1" hangingPunct="1"/>
              <a:t>133</a:t>
            </a:fld>
            <a:endParaRPr lang="ru-RU" altLang="ru-RU"/>
          </a:p>
        </p:txBody>
      </p:sp>
      <p:sp>
        <p:nvSpPr>
          <p:cNvPr id="128004" name="Text Box 5">
            <a:extLst>
              <a:ext uri="{FF2B5EF4-FFF2-40B4-BE49-F238E27FC236}">
                <a16:creationId xmlns:a16="http://schemas.microsoft.com/office/drawing/2014/main" id="{45AC233B-14C6-60B2-02EB-54E418178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0238" indent="-630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200" b="1">
                <a:solidFill>
                  <a:srgbClr val="3333FF"/>
                </a:solidFill>
              </a:rPr>
              <a:t>«4»: </a:t>
            </a:r>
            <a:r>
              <a:rPr lang="ru-RU" altLang="ru-RU" sz="2200"/>
              <a:t>Заполните массив из 10 элементов случайными числами в интервале [0,5]. Введите число X и найдите все значения, равные X. </a:t>
            </a:r>
            <a:endParaRPr lang="en-US" altLang="ru-RU" sz="2200"/>
          </a:p>
          <a:p>
            <a:pPr eaLnBrk="1" hangingPunct="1"/>
            <a:r>
              <a:rPr lang="ru-RU" altLang="ru-RU" sz="2200" b="1">
                <a:solidFill>
                  <a:srgbClr val="333399"/>
                </a:solidFill>
              </a:rPr>
              <a:t>     Пример</a:t>
            </a:r>
            <a:r>
              <a:rPr lang="ru-RU" altLang="ru-RU" sz="2200" b="1"/>
              <a:t>: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Массив: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1 2 3 1 2 4 2 5 1 3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Что ищем:</a:t>
            </a:r>
          </a:p>
          <a:p>
            <a:pPr eaLnBrk="1" hangingPunct="1"/>
            <a:r>
              <a:rPr lang="ru-RU" altLang="ru-RU" sz="2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2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A[2]=2 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A[5]=2</a:t>
            </a:r>
            <a:endParaRPr lang="en-US" altLang="ru-RU" sz="2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ru-RU" altLang="ru-RU" sz="2200" b="1">
                <a:solidFill>
                  <a:srgbClr val="333399"/>
                </a:solidFill>
              </a:rPr>
              <a:t>     Пример</a:t>
            </a:r>
            <a:r>
              <a:rPr lang="ru-RU" altLang="ru-RU" sz="2200" b="1"/>
              <a:t>: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Массив: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1 2 3 1 2 4 2 5 1 3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Что ищем:</a:t>
            </a:r>
          </a:p>
          <a:p>
            <a:pPr eaLnBrk="1" hangingPunct="1"/>
            <a:r>
              <a:rPr lang="ru-RU" altLang="ru-RU" sz="2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6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Не нашли.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Заголовок 1">
            <a:extLst>
              <a:ext uri="{FF2B5EF4-FFF2-40B4-BE49-F238E27FC236}">
                <a16:creationId xmlns:a16="http://schemas.microsoft.com/office/drawing/2014/main" id="{92B45276-2479-B348-FABC-69056D40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129027" name="Номер слайда 2">
            <a:extLst>
              <a:ext uri="{FF2B5EF4-FFF2-40B4-BE49-F238E27FC236}">
                <a16:creationId xmlns:a16="http://schemas.microsoft.com/office/drawing/2014/main" id="{C6873A42-9996-A765-4F72-EAFF99CA7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A05BEAC-61F9-4736-A8CF-B32348F00607}" type="slidenum">
              <a:rPr lang="ru-RU" altLang="ru-RU"/>
              <a:pPr eaLnBrk="1" hangingPunct="1"/>
              <a:t>134</a:t>
            </a:fld>
            <a:endParaRPr lang="ru-RU" altLang="ru-RU"/>
          </a:p>
        </p:txBody>
      </p:sp>
      <p:sp>
        <p:nvSpPr>
          <p:cNvPr id="129028" name="Text Box 5">
            <a:extLst>
              <a:ext uri="{FF2B5EF4-FFF2-40B4-BE49-F238E27FC236}">
                <a16:creationId xmlns:a16="http://schemas.microsoft.com/office/drawing/2014/main" id="{18DDF6B2-5F7A-AC3C-93E2-EF06D2F3F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0238" indent="-630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200" b="1">
                <a:solidFill>
                  <a:srgbClr val="3333FF"/>
                </a:solidFill>
              </a:rPr>
              <a:t>«5»: </a:t>
            </a:r>
            <a:r>
              <a:rPr lang="ru-RU" altLang="ru-RU" sz="2200"/>
              <a:t>Заполните массив из 10 элементов случайными числами в интервале [0,5]. Найдите пару одинаковых элементов, стоящих рядом. </a:t>
            </a:r>
            <a:endParaRPr lang="en-US" altLang="ru-RU" sz="2200"/>
          </a:p>
          <a:p>
            <a:pPr eaLnBrk="1" hangingPunct="1"/>
            <a:r>
              <a:rPr lang="ru-RU" altLang="ru-RU" sz="2200" b="1">
                <a:solidFill>
                  <a:srgbClr val="333399"/>
                </a:solidFill>
              </a:rPr>
              <a:t>     Пример</a:t>
            </a:r>
            <a:r>
              <a:rPr lang="ru-RU" altLang="ru-RU" sz="2200" b="1"/>
              <a:t>: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Массив: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1 2 3 3 4 1 5 1 3 2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A[2]=A[3]=</a:t>
            </a:r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altLang="ru-RU" sz="2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ru-RU" altLang="ru-RU" sz="2200" b="1">
                <a:solidFill>
                  <a:srgbClr val="333399"/>
                </a:solidFill>
              </a:rPr>
              <a:t>     Пример</a:t>
            </a:r>
            <a:r>
              <a:rPr lang="ru-RU" altLang="ru-RU" sz="2200" b="1"/>
              <a:t>: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Массив: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1 2 3 4 2 1</a:t>
            </a:r>
            <a:r>
              <a:rPr lang="en-US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5 1 2 3</a:t>
            </a:r>
            <a:endParaRPr lang="ru-RU" altLang="ru-RU" sz="2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Нет</a:t>
            </a:r>
            <a:r>
              <a:rPr lang="en-US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ru-RU" altLang="ru-RU" sz="2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Заголовок 1">
            <a:extLst>
              <a:ext uri="{FF2B5EF4-FFF2-40B4-BE49-F238E27FC236}">
                <a16:creationId xmlns:a16="http://schemas.microsoft.com/office/drawing/2014/main" id="{5C458EA1-366F-D9EC-FC4B-D12D655D6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Максимальный элемент</a:t>
            </a:r>
          </a:p>
        </p:txBody>
      </p:sp>
      <p:sp>
        <p:nvSpPr>
          <p:cNvPr id="130051" name="Номер слайда 2">
            <a:extLst>
              <a:ext uri="{FF2B5EF4-FFF2-40B4-BE49-F238E27FC236}">
                <a16:creationId xmlns:a16="http://schemas.microsoft.com/office/drawing/2014/main" id="{090D21A3-0582-D974-77EA-41A7C310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56854D2-E65F-4B81-B107-E43AD919BBB9}" type="slidenum">
              <a:rPr lang="ru-RU" altLang="ru-RU"/>
              <a:pPr eaLnBrk="1" hangingPunct="1"/>
              <a:t>135</a:t>
            </a:fld>
            <a:endParaRPr lang="ru-RU" altLang="ru-RU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30CDDBB-A8DB-139B-A140-FF5619E33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b="1" i="1">
                <a:solidFill>
                  <a:srgbClr val="3333FF"/>
                </a:solidFill>
              </a:rPr>
              <a:t>Задача</a:t>
            </a:r>
            <a:r>
              <a:rPr lang="ru-RU" altLang="ru-RU" sz="2400">
                <a:solidFill>
                  <a:srgbClr val="3333FF"/>
                </a:solidFill>
              </a:rPr>
              <a:t>: </a:t>
            </a:r>
            <a:r>
              <a:rPr lang="ru-RU" altLang="ru-RU" sz="2400"/>
              <a:t>найти в массиве максимальный элемент.</a:t>
            </a:r>
          </a:p>
          <a:p>
            <a:pPr eaLnBrk="1" hangingPunct="1"/>
            <a:r>
              <a:rPr lang="ru-RU" altLang="ru-RU" sz="2400" b="1">
                <a:solidFill>
                  <a:srgbClr val="3333FF"/>
                </a:solidFill>
              </a:rPr>
              <a:t>Алгоритм</a:t>
            </a:r>
            <a:r>
              <a:rPr lang="ru-RU" altLang="ru-RU" sz="2400">
                <a:solidFill>
                  <a:srgbClr val="3333FF"/>
                </a:solidFill>
              </a:rPr>
              <a:t>: </a:t>
            </a:r>
            <a:endParaRPr lang="en-US" altLang="ru-RU" sz="2400">
              <a:solidFill>
                <a:srgbClr val="3333FF"/>
              </a:solidFill>
            </a:endParaRP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538E8898-1902-A3AA-96B6-9B384DC339F6}"/>
              </a:ext>
            </a:extLst>
          </p:cNvPr>
          <p:cNvGrpSpPr>
            <a:grpSpLocks/>
          </p:cNvGrpSpPr>
          <p:nvPr/>
        </p:nvGrpSpPr>
        <p:grpSpPr bwMode="auto">
          <a:xfrm>
            <a:off x="246063" y="1784350"/>
            <a:ext cx="1452562" cy="1889125"/>
            <a:chOff x="448" y="1283"/>
            <a:chExt cx="777" cy="1010"/>
          </a:xfrm>
        </p:grpSpPr>
        <p:pic>
          <p:nvPicPr>
            <p:cNvPr id="130092" name="Picture 5" descr="Ученица">
              <a:extLst>
                <a:ext uri="{FF2B5EF4-FFF2-40B4-BE49-F238E27FC236}">
                  <a16:creationId xmlns:a16="http://schemas.microsoft.com/office/drawing/2014/main" id="{BB664C51-06B6-8DCD-9928-AA5D27EED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48" y="1283"/>
              <a:ext cx="777" cy="1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0093" name="Picture 8">
              <a:extLst>
                <a:ext uri="{FF2B5EF4-FFF2-40B4-BE49-F238E27FC236}">
                  <a16:creationId xmlns:a16="http://schemas.microsoft.com/office/drawing/2014/main" id="{2C30E30F-FF3B-9BE6-46B5-358CE3B9FD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00FF"/>
                </a:clrFrom>
                <a:clrTo>
                  <a:srgbClr val="FF00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" y="1735"/>
              <a:ext cx="489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8">
            <a:extLst>
              <a:ext uri="{FF2B5EF4-FFF2-40B4-BE49-F238E27FC236}">
                <a16:creationId xmlns:a16="http://schemas.microsoft.com/office/drawing/2014/main" id="{D4289C23-7E83-83B4-CC9F-BBED9AA2D75B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819275"/>
            <a:ext cx="1452563" cy="1889125"/>
            <a:chOff x="350" y="2766"/>
            <a:chExt cx="915" cy="1190"/>
          </a:xfrm>
        </p:grpSpPr>
        <p:grpSp>
          <p:nvGrpSpPr>
            <p:cNvPr id="130088" name="Group 24">
              <a:extLst>
                <a:ext uri="{FF2B5EF4-FFF2-40B4-BE49-F238E27FC236}">
                  <a16:creationId xmlns:a16="http://schemas.microsoft.com/office/drawing/2014/main" id="{AFD302FB-54E4-6325-068A-4A26EE6545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" y="2766"/>
              <a:ext cx="915" cy="1190"/>
              <a:chOff x="448" y="1283"/>
              <a:chExt cx="777" cy="1010"/>
            </a:xfrm>
          </p:grpSpPr>
          <p:pic>
            <p:nvPicPr>
              <p:cNvPr id="130090" name="Picture 25" descr="Ученица">
                <a:extLst>
                  <a:ext uri="{FF2B5EF4-FFF2-40B4-BE49-F238E27FC236}">
                    <a16:creationId xmlns:a16="http://schemas.microsoft.com/office/drawing/2014/main" id="{9CC82FCB-7431-1C71-DCD3-8F3DD14E5A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48" y="1283"/>
                <a:ext cx="777" cy="10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0091" name="Picture 26">
                <a:extLst>
                  <a:ext uri="{FF2B5EF4-FFF2-40B4-BE49-F238E27FC236}">
                    <a16:creationId xmlns:a16="http://schemas.microsoft.com/office/drawing/2014/main" id="{90703FD3-566A-BECA-3CCF-CF45182D63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00FF"/>
                  </a:clrFrom>
                  <a:clrTo>
                    <a:srgbClr val="FF00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" y="1735"/>
                <a:ext cx="489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30089" name="Picture 27" descr="Ананас">
              <a:extLst>
                <a:ext uri="{FF2B5EF4-FFF2-40B4-BE49-F238E27FC236}">
                  <a16:creationId xmlns:a16="http://schemas.microsoft.com/office/drawing/2014/main" id="{8FBDE05E-06AF-F0A0-7782-3AD37A7143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21" t="3693" r="7114" b="8769"/>
            <a:stretch>
              <a:fillRect/>
            </a:stretch>
          </p:blipFill>
          <p:spPr bwMode="auto">
            <a:xfrm rot="-5400000">
              <a:off x="638" y="3167"/>
              <a:ext cx="2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41">
            <a:extLst>
              <a:ext uri="{FF2B5EF4-FFF2-40B4-BE49-F238E27FC236}">
                <a16:creationId xmlns:a16="http://schemas.microsoft.com/office/drawing/2014/main" id="{D92056D9-7EB7-91EC-A46C-156565D79F65}"/>
              </a:ext>
            </a:extLst>
          </p:cNvPr>
          <p:cNvGrpSpPr>
            <a:grpSpLocks/>
          </p:cNvGrpSpPr>
          <p:nvPr/>
        </p:nvGrpSpPr>
        <p:grpSpPr bwMode="auto">
          <a:xfrm>
            <a:off x="5832475" y="1812925"/>
            <a:ext cx="1452563" cy="1889125"/>
            <a:chOff x="3553" y="2813"/>
            <a:chExt cx="915" cy="1190"/>
          </a:xfrm>
        </p:grpSpPr>
        <p:grpSp>
          <p:nvGrpSpPr>
            <p:cNvPr id="130084" name="Group 35">
              <a:extLst>
                <a:ext uri="{FF2B5EF4-FFF2-40B4-BE49-F238E27FC236}">
                  <a16:creationId xmlns:a16="http://schemas.microsoft.com/office/drawing/2014/main" id="{44153ABD-9314-57F5-FFDF-C5D1E07AD3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3" y="2813"/>
              <a:ext cx="915" cy="1190"/>
              <a:chOff x="448" y="1283"/>
              <a:chExt cx="777" cy="1010"/>
            </a:xfrm>
          </p:grpSpPr>
          <p:pic>
            <p:nvPicPr>
              <p:cNvPr id="130086" name="Picture 36" descr="Ученица">
                <a:extLst>
                  <a:ext uri="{FF2B5EF4-FFF2-40B4-BE49-F238E27FC236}">
                    <a16:creationId xmlns:a16="http://schemas.microsoft.com/office/drawing/2014/main" id="{526E07C4-E125-20CB-0C28-455F07BBFC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48" y="1283"/>
                <a:ext cx="777" cy="10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0087" name="Picture 37">
                <a:extLst>
                  <a:ext uri="{FF2B5EF4-FFF2-40B4-BE49-F238E27FC236}">
                    <a16:creationId xmlns:a16="http://schemas.microsoft.com/office/drawing/2014/main" id="{944EEDB5-3F9F-6404-A7F4-F3C3DB67CB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00FF"/>
                  </a:clrFrom>
                  <a:clrTo>
                    <a:srgbClr val="FF00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" y="1735"/>
                <a:ext cx="489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30085" name="Picture 38" descr="Ананас">
              <a:extLst>
                <a:ext uri="{FF2B5EF4-FFF2-40B4-BE49-F238E27FC236}">
                  <a16:creationId xmlns:a16="http://schemas.microsoft.com/office/drawing/2014/main" id="{7A65EF59-2D94-78D0-EAE5-EF9C159A44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21" t="3693" r="7114" b="8769"/>
            <a:stretch>
              <a:fillRect/>
            </a:stretch>
          </p:blipFill>
          <p:spPr bwMode="auto">
            <a:xfrm rot="-5400000">
              <a:off x="3691" y="3011"/>
              <a:ext cx="42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43">
            <a:extLst>
              <a:ext uri="{FF2B5EF4-FFF2-40B4-BE49-F238E27FC236}">
                <a16:creationId xmlns:a16="http://schemas.microsoft.com/office/drawing/2014/main" id="{2788686C-BB5A-4FA7-6D19-23873936B643}"/>
              </a:ext>
            </a:extLst>
          </p:cNvPr>
          <p:cNvGrpSpPr>
            <a:grpSpLocks/>
          </p:cNvGrpSpPr>
          <p:nvPr/>
        </p:nvGrpSpPr>
        <p:grpSpPr bwMode="auto">
          <a:xfrm>
            <a:off x="2820988" y="1798638"/>
            <a:ext cx="1452562" cy="1889125"/>
            <a:chOff x="1501" y="2813"/>
            <a:chExt cx="915" cy="1190"/>
          </a:xfrm>
        </p:grpSpPr>
        <p:grpSp>
          <p:nvGrpSpPr>
            <p:cNvPr id="130080" name="Group 29">
              <a:extLst>
                <a:ext uri="{FF2B5EF4-FFF2-40B4-BE49-F238E27FC236}">
                  <a16:creationId xmlns:a16="http://schemas.microsoft.com/office/drawing/2014/main" id="{3D0D9BBF-5FF2-E26F-FAD4-E8B621F4BC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1" y="2813"/>
              <a:ext cx="915" cy="1190"/>
              <a:chOff x="448" y="1283"/>
              <a:chExt cx="777" cy="1010"/>
            </a:xfrm>
          </p:grpSpPr>
          <p:pic>
            <p:nvPicPr>
              <p:cNvPr id="130082" name="Picture 30" descr="Ученица">
                <a:extLst>
                  <a:ext uri="{FF2B5EF4-FFF2-40B4-BE49-F238E27FC236}">
                    <a16:creationId xmlns:a16="http://schemas.microsoft.com/office/drawing/2014/main" id="{FE036450-CD7B-92CD-114C-FB881E5523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48" y="1283"/>
                <a:ext cx="777" cy="10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0083" name="Picture 31">
                <a:extLst>
                  <a:ext uri="{FF2B5EF4-FFF2-40B4-BE49-F238E27FC236}">
                    <a16:creationId xmlns:a16="http://schemas.microsoft.com/office/drawing/2014/main" id="{A9E9BF7F-E7A8-DA7C-D948-5C33E37414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00FF"/>
                  </a:clrFrom>
                  <a:clrTo>
                    <a:srgbClr val="FF00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" y="1735"/>
                <a:ext cx="489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30081" name="Picture 39" descr="Ананас">
              <a:extLst>
                <a:ext uri="{FF2B5EF4-FFF2-40B4-BE49-F238E27FC236}">
                  <a16:creationId xmlns:a16="http://schemas.microsoft.com/office/drawing/2014/main" id="{A00B9DEE-12F6-5E1F-8F08-90BE73212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21" t="3693" r="7114" b="8769"/>
            <a:stretch>
              <a:fillRect/>
            </a:stretch>
          </p:blipFill>
          <p:spPr bwMode="auto">
            <a:xfrm rot="-5400000">
              <a:off x="1719" y="3151"/>
              <a:ext cx="29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42">
            <a:extLst>
              <a:ext uri="{FF2B5EF4-FFF2-40B4-BE49-F238E27FC236}">
                <a16:creationId xmlns:a16="http://schemas.microsoft.com/office/drawing/2014/main" id="{C42A36EE-783A-6444-5FB9-5AAFCE3F3A5D}"/>
              </a:ext>
            </a:extLst>
          </p:cNvPr>
          <p:cNvGrpSpPr>
            <a:grpSpLocks/>
          </p:cNvGrpSpPr>
          <p:nvPr/>
        </p:nvGrpSpPr>
        <p:grpSpPr bwMode="auto">
          <a:xfrm>
            <a:off x="4287838" y="1804988"/>
            <a:ext cx="1452562" cy="1889125"/>
            <a:chOff x="2495" y="2819"/>
            <a:chExt cx="915" cy="1190"/>
          </a:xfrm>
        </p:grpSpPr>
        <p:grpSp>
          <p:nvGrpSpPr>
            <p:cNvPr id="130076" name="Group 32">
              <a:extLst>
                <a:ext uri="{FF2B5EF4-FFF2-40B4-BE49-F238E27FC236}">
                  <a16:creationId xmlns:a16="http://schemas.microsoft.com/office/drawing/2014/main" id="{4CD0C7FF-7F45-16C8-0268-AFBBAAD8DD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5" y="2819"/>
              <a:ext cx="915" cy="1190"/>
              <a:chOff x="448" y="1283"/>
              <a:chExt cx="777" cy="1010"/>
            </a:xfrm>
          </p:grpSpPr>
          <p:pic>
            <p:nvPicPr>
              <p:cNvPr id="130078" name="Picture 33" descr="Ученица">
                <a:extLst>
                  <a:ext uri="{FF2B5EF4-FFF2-40B4-BE49-F238E27FC236}">
                    <a16:creationId xmlns:a16="http://schemas.microsoft.com/office/drawing/2014/main" id="{361FAFF9-8EB4-F814-A554-973C6E437B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48" y="1283"/>
                <a:ext cx="777" cy="10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0079" name="Picture 34">
                <a:extLst>
                  <a:ext uri="{FF2B5EF4-FFF2-40B4-BE49-F238E27FC236}">
                    <a16:creationId xmlns:a16="http://schemas.microsoft.com/office/drawing/2014/main" id="{DDB4CCFF-C4EF-CB2A-5F8E-5E5C54CF1D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00FF"/>
                  </a:clrFrom>
                  <a:clrTo>
                    <a:srgbClr val="FF00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" y="1735"/>
                <a:ext cx="489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30077" name="Picture 40" descr="Ананас">
              <a:extLst>
                <a:ext uri="{FF2B5EF4-FFF2-40B4-BE49-F238E27FC236}">
                  <a16:creationId xmlns:a16="http://schemas.microsoft.com/office/drawing/2014/main" id="{35FBB03B-9C4C-A8B8-6C4F-F8AF021B3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21" t="3693" r="7114" b="8769"/>
            <a:stretch>
              <a:fillRect/>
            </a:stretch>
          </p:blipFill>
          <p:spPr bwMode="auto">
            <a:xfrm rot="-5400000">
              <a:off x="2693" y="3110"/>
              <a:ext cx="337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44">
            <a:extLst>
              <a:ext uri="{FF2B5EF4-FFF2-40B4-BE49-F238E27FC236}">
                <a16:creationId xmlns:a16="http://schemas.microsoft.com/office/drawing/2014/main" id="{DC1364E9-94BF-A07A-24A4-D54EE852B57A}"/>
              </a:ext>
            </a:extLst>
          </p:cNvPr>
          <p:cNvGrpSpPr>
            <a:grpSpLocks/>
          </p:cNvGrpSpPr>
          <p:nvPr/>
        </p:nvGrpSpPr>
        <p:grpSpPr bwMode="auto">
          <a:xfrm>
            <a:off x="7375525" y="1798638"/>
            <a:ext cx="1452563" cy="1889125"/>
            <a:chOff x="3553" y="2813"/>
            <a:chExt cx="915" cy="1190"/>
          </a:xfrm>
        </p:grpSpPr>
        <p:grpSp>
          <p:nvGrpSpPr>
            <p:cNvPr id="130072" name="Group 45">
              <a:extLst>
                <a:ext uri="{FF2B5EF4-FFF2-40B4-BE49-F238E27FC236}">
                  <a16:creationId xmlns:a16="http://schemas.microsoft.com/office/drawing/2014/main" id="{A41518F6-B476-2568-7580-B4AECD74AA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3" y="2813"/>
              <a:ext cx="915" cy="1190"/>
              <a:chOff x="448" y="1283"/>
              <a:chExt cx="777" cy="1010"/>
            </a:xfrm>
          </p:grpSpPr>
          <p:pic>
            <p:nvPicPr>
              <p:cNvPr id="130074" name="Picture 46" descr="Ученица">
                <a:extLst>
                  <a:ext uri="{FF2B5EF4-FFF2-40B4-BE49-F238E27FC236}">
                    <a16:creationId xmlns:a16="http://schemas.microsoft.com/office/drawing/2014/main" id="{33986FF0-EED3-AB9A-212A-BCB8066B57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48" y="1283"/>
                <a:ext cx="777" cy="10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0075" name="Picture 47">
                <a:extLst>
                  <a:ext uri="{FF2B5EF4-FFF2-40B4-BE49-F238E27FC236}">
                    <a16:creationId xmlns:a16="http://schemas.microsoft.com/office/drawing/2014/main" id="{9E13027A-4C86-3C3A-AE72-8DCB9BE245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00FF"/>
                  </a:clrFrom>
                  <a:clrTo>
                    <a:srgbClr val="FF00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" y="1735"/>
                <a:ext cx="489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30073" name="Picture 48" descr="Ананас">
              <a:extLst>
                <a:ext uri="{FF2B5EF4-FFF2-40B4-BE49-F238E27FC236}">
                  <a16:creationId xmlns:a16="http://schemas.microsoft.com/office/drawing/2014/main" id="{E5AF606B-57C2-3237-4F96-453215EA1F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21" t="3693" r="7114" b="8769"/>
            <a:stretch>
              <a:fillRect/>
            </a:stretch>
          </p:blipFill>
          <p:spPr bwMode="auto">
            <a:xfrm rot="-5400000">
              <a:off x="3691" y="3011"/>
              <a:ext cx="42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4" name="Picture 10" descr="Ананас">
            <a:extLst>
              <a:ext uri="{FF2B5EF4-FFF2-40B4-BE49-F238E27FC236}">
                <a16:creationId xmlns:a16="http://schemas.microsoft.com/office/drawing/2014/main" id="{F5EB44A4-9BCA-0B70-47AE-D18E817BE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1" t="3693" r="7114" b="8769"/>
          <a:stretch>
            <a:fillRect/>
          </a:stretch>
        </p:blipFill>
        <p:spPr bwMode="auto">
          <a:xfrm>
            <a:off x="6157913" y="2741613"/>
            <a:ext cx="6667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6" descr="Ананас">
            <a:extLst>
              <a:ext uri="{FF2B5EF4-FFF2-40B4-BE49-F238E27FC236}">
                <a16:creationId xmlns:a16="http://schemas.microsoft.com/office/drawing/2014/main" id="{776C3682-3961-BF52-02E3-F662D4BAA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1" t="3693" r="7114" b="8769"/>
          <a:stretch>
            <a:fillRect/>
          </a:stretch>
        </p:blipFill>
        <p:spPr bwMode="auto">
          <a:xfrm>
            <a:off x="3279775" y="3019425"/>
            <a:ext cx="4603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7" descr="Ананас">
            <a:extLst>
              <a:ext uri="{FF2B5EF4-FFF2-40B4-BE49-F238E27FC236}">
                <a16:creationId xmlns:a16="http://schemas.microsoft.com/office/drawing/2014/main" id="{11D6EEB0-66A7-7B1A-1327-04DBB4C9D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1" t="3693" r="7114" b="8769"/>
          <a:stretch>
            <a:fillRect/>
          </a:stretch>
        </p:blipFill>
        <p:spPr bwMode="auto">
          <a:xfrm>
            <a:off x="4657725" y="2919413"/>
            <a:ext cx="534988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8" descr="Ананас">
            <a:extLst>
              <a:ext uri="{FF2B5EF4-FFF2-40B4-BE49-F238E27FC236}">
                <a16:creationId xmlns:a16="http://schemas.microsoft.com/office/drawing/2014/main" id="{71F828AD-5D78-4E9D-CAFC-DD84D3233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1" t="3693" r="7114" b="8769"/>
          <a:stretch>
            <a:fillRect/>
          </a:stretch>
        </p:blipFill>
        <p:spPr bwMode="auto">
          <a:xfrm>
            <a:off x="1901825" y="3121025"/>
            <a:ext cx="38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19" descr="Ананас">
            <a:extLst>
              <a:ext uri="{FF2B5EF4-FFF2-40B4-BE49-F238E27FC236}">
                <a16:creationId xmlns:a16="http://schemas.microsoft.com/office/drawing/2014/main" id="{D6842439-7769-C91F-403E-40D0902B3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1" t="3693" r="7114" b="8769"/>
          <a:stretch>
            <a:fillRect/>
          </a:stretch>
        </p:blipFill>
        <p:spPr bwMode="auto">
          <a:xfrm>
            <a:off x="7642225" y="2955925"/>
            <a:ext cx="508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49" descr="Ананас">
            <a:extLst>
              <a:ext uri="{FF2B5EF4-FFF2-40B4-BE49-F238E27FC236}">
                <a16:creationId xmlns:a16="http://schemas.microsoft.com/office/drawing/2014/main" id="{C113526C-4917-EED6-CD19-D7B6AFEE4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3" t="7114" r="8769" b="7521"/>
          <a:stretch>
            <a:fillRect/>
          </a:stretch>
        </p:blipFill>
        <p:spPr bwMode="auto">
          <a:xfrm>
            <a:off x="4070350" y="3175000"/>
            <a:ext cx="625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50" descr="Ананас">
            <a:extLst>
              <a:ext uri="{FF2B5EF4-FFF2-40B4-BE49-F238E27FC236}">
                <a16:creationId xmlns:a16="http://schemas.microsoft.com/office/drawing/2014/main" id="{A83A0F87-4BD9-A54C-EF2D-AECF4CD2C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3" t="7114" r="8769" b="7521"/>
          <a:stretch>
            <a:fillRect/>
          </a:stretch>
        </p:blipFill>
        <p:spPr bwMode="auto">
          <a:xfrm>
            <a:off x="5468938" y="3098800"/>
            <a:ext cx="725487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51" descr="Ананас">
            <a:extLst>
              <a:ext uri="{FF2B5EF4-FFF2-40B4-BE49-F238E27FC236}">
                <a16:creationId xmlns:a16="http://schemas.microsoft.com/office/drawing/2014/main" id="{C30D470B-A701-54DC-0754-254229751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3" t="7114" r="8769" b="7521"/>
          <a:stretch>
            <a:fillRect/>
          </a:stretch>
        </p:blipFill>
        <p:spPr bwMode="auto">
          <a:xfrm>
            <a:off x="2811463" y="3265488"/>
            <a:ext cx="523875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AutoShape 20">
            <a:extLst>
              <a:ext uri="{FF2B5EF4-FFF2-40B4-BE49-F238E27FC236}">
                <a16:creationId xmlns:a16="http://schemas.microsoft.com/office/drawing/2014/main" id="{F5F60A24-DC6B-7743-0BC8-A97024D0552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970213" y="1782763"/>
            <a:ext cx="5681662" cy="1855787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43" name="AutoShape 21">
            <a:extLst>
              <a:ext uri="{FF2B5EF4-FFF2-40B4-BE49-F238E27FC236}">
                <a16:creationId xmlns:a16="http://schemas.microsoft.com/office/drawing/2014/main" id="{9ACB628B-99A1-8C2B-CAA6-15D31F80C78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265613" y="1782763"/>
            <a:ext cx="4384675" cy="1855787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44" name="AutoShape 22">
            <a:extLst>
              <a:ext uri="{FF2B5EF4-FFF2-40B4-BE49-F238E27FC236}">
                <a16:creationId xmlns:a16="http://schemas.microsoft.com/office/drawing/2014/main" id="{088178BC-056B-4CD3-557A-DEA9F5B55C3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665788" y="1782763"/>
            <a:ext cx="2984500" cy="1855787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45" name="AutoShape 23">
            <a:extLst>
              <a:ext uri="{FF2B5EF4-FFF2-40B4-BE49-F238E27FC236}">
                <a16:creationId xmlns:a16="http://schemas.microsoft.com/office/drawing/2014/main" id="{01BCB2B1-40E9-5D68-07DF-5EB005E237D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345363" y="1782763"/>
            <a:ext cx="1306512" cy="1855787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66389101-EAC7-B136-2EBB-FF046427A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797300"/>
            <a:ext cx="852170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600" b="1">
                <a:solidFill>
                  <a:srgbClr val="3333FF"/>
                </a:solidFill>
              </a:rPr>
              <a:t>Решение</a:t>
            </a:r>
            <a:r>
              <a:rPr lang="ru-RU" altLang="ru-RU" sz="2600">
                <a:solidFill>
                  <a:srgbClr val="3333FF"/>
                </a:solidFill>
              </a:rPr>
              <a:t>:</a:t>
            </a:r>
            <a:endParaRPr lang="en-US" altLang="ru-RU" sz="2600">
              <a:solidFill>
                <a:srgbClr val="3333FF"/>
              </a:solidFill>
            </a:endParaRPr>
          </a:p>
          <a:p>
            <a:pPr eaLnBrk="1" hangingPunct="1">
              <a:buFont typeface="Arial" panose="020B0604020202020204" pitchFamily="34" charset="0"/>
              <a:buAutoNum type="arabicParenR"/>
            </a:pPr>
            <a:r>
              <a:rPr lang="en-US" altLang="ru-RU" sz="2600">
                <a:solidFill>
                  <a:srgbClr val="000000"/>
                </a:solidFill>
              </a:rPr>
              <a:t> </a:t>
            </a:r>
            <a:r>
              <a:rPr lang="ru-RU" altLang="ru-RU" sz="2600">
                <a:solidFill>
                  <a:srgbClr val="000000"/>
                </a:solidFill>
              </a:rPr>
              <a:t>считаем, что первый элемент – максимальный</a:t>
            </a:r>
          </a:p>
          <a:p>
            <a:pPr eaLnBrk="1" hangingPunct="1">
              <a:buFont typeface="Arial" panose="020B0604020202020204" pitchFamily="34" charset="0"/>
              <a:buAutoNum type="arabicParenR"/>
            </a:pPr>
            <a:r>
              <a:rPr lang="en-US" altLang="ru-RU" sz="2600">
                <a:solidFill>
                  <a:srgbClr val="000000"/>
                </a:solidFill>
              </a:rPr>
              <a:t> </a:t>
            </a:r>
            <a:r>
              <a:rPr lang="ru-RU" altLang="ru-RU" sz="2600">
                <a:solidFill>
                  <a:srgbClr val="000000"/>
                </a:solidFill>
              </a:rPr>
              <a:t>просмотреть остальные элементы массива:</a:t>
            </a:r>
            <a:br>
              <a:rPr lang="ru-RU" altLang="ru-RU" sz="2600">
                <a:solidFill>
                  <a:srgbClr val="000000"/>
                </a:solidFill>
              </a:rPr>
            </a:br>
            <a:r>
              <a:rPr lang="en-US" altLang="ru-RU" sz="2600">
                <a:solidFill>
                  <a:srgbClr val="000000"/>
                </a:solidFill>
              </a:rPr>
              <a:t>  </a:t>
            </a:r>
            <a:r>
              <a:rPr lang="ru-RU" altLang="ru-RU" sz="2600">
                <a:solidFill>
                  <a:srgbClr val="000000"/>
                </a:solidFill>
              </a:rPr>
              <a:t>если очередной элемент </a:t>
            </a:r>
            <a:r>
              <a:rPr lang="en-US" altLang="ru-RU" sz="2600">
                <a:solidFill>
                  <a:srgbClr val="000000"/>
                </a:solidFill>
              </a:rPr>
              <a:t>&gt;</a:t>
            </a:r>
            <a:r>
              <a:rPr lang="ru-RU" altLang="ru-RU" sz="2600">
                <a:solidFill>
                  <a:srgbClr val="000000"/>
                </a:solidFill>
              </a:rPr>
              <a:t> </a:t>
            </a:r>
            <a:r>
              <a:rPr lang="en-US" altLang="ru-RU" sz="27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altLang="ru-RU" sz="2600">
                <a:solidFill>
                  <a:srgbClr val="000000"/>
                </a:solidFill>
              </a:rPr>
              <a:t>, </a:t>
            </a:r>
            <a:br>
              <a:rPr lang="ru-RU" altLang="ru-RU" sz="2600">
                <a:solidFill>
                  <a:srgbClr val="000000"/>
                </a:solidFill>
              </a:rPr>
            </a:br>
            <a:r>
              <a:rPr lang="ru-RU" altLang="ru-RU" sz="2600">
                <a:solidFill>
                  <a:srgbClr val="000000"/>
                </a:solidFill>
              </a:rPr>
              <a:t>  то записать </a:t>
            </a:r>
            <a:r>
              <a:rPr lang="en-US" altLang="ru-RU" sz="27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A[i]</a:t>
            </a:r>
            <a:r>
              <a:rPr lang="en-US" altLang="ru-RU" sz="2600">
                <a:solidFill>
                  <a:srgbClr val="000000"/>
                </a:solidFill>
              </a:rPr>
              <a:t> </a:t>
            </a:r>
            <a:r>
              <a:rPr lang="ru-RU" altLang="ru-RU" sz="2600">
                <a:solidFill>
                  <a:srgbClr val="000000"/>
                </a:solidFill>
              </a:rPr>
              <a:t>в </a:t>
            </a:r>
            <a:r>
              <a:rPr lang="en-US" altLang="ru-RU" sz="27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altLang="ru-RU" sz="2600">
                <a:solidFill>
                  <a:srgbClr val="000000"/>
                </a:solidFill>
              </a:rPr>
              <a:t> </a:t>
            </a:r>
          </a:p>
          <a:p>
            <a:pPr eaLnBrk="1" hangingPunct="1">
              <a:buFont typeface="Arial" panose="020B0604020202020204" pitchFamily="34" charset="0"/>
              <a:buAutoNum type="arabicParenR"/>
            </a:pPr>
            <a:r>
              <a:rPr lang="en-US" altLang="ru-RU" sz="2600">
                <a:solidFill>
                  <a:srgbClr val="000000"/>
                </a:solidFill>
              </a:rPr>
              <a:t> </a:t>
            </a:r>
            <a:r>
              <a:rPr lang="ru-RU" altLang="ru-RU" sz="2600">
                <a:solidFill>
                  <a:srgbClr val="000000"/>
                </a:solidFill>
              </a:rPr>
              <a:t>вывести значение</a:t>
            </a:r>
            <a:r>
              <a:rPr lang="en-US" altLang="ru-RU" sz="2600">
                <a:solidFill>
                  <a:srgbClr val="000000"/>
                </a:solidFill>
              </a:rPr>
              <a:t> </a:t>
            </a:r>
            <a:r>
              <a:rPr lang="en-US" altLang="ru-RU" sz="27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endParaRPr lang="ru-RU" altLang="ru-RU" sz="27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Заголовок 1">
            <a:extLst>
              <a:ext uri="{FF2B5EF4-FFF2-40B4-BE49-F238E27FC236}">
                <a16:creationId xmlns:a16="http://schemas.microsoft.com/office/drawing/2014/main" id="{F4BDED7C-F620-6945-7A2A-D0529AD1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Максимальный элемент</a:t>
            </a:r>
          </a:p>
        </p:txBody>
      </p:sp>
      <p:sp>
        <p:nvSpPr>
          <p:cNvPr id="131075" name="Номер слайда 2">
            <a:extLst>
              <a:ext uri="{FF2B5EF4-FFF2-40B4-BE49-F238E27FC236}">
                <a16:creationId xmlns:a16="http://schemas.microsoft.com/office/drawing/2014/main" id="{41ECB249-FFC0-A500-F9F5-09EABF75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FEC9875-0024-4E36-B1E2-2DD70643AC5C}" type="slidenum">
              <a:rPr lang="ru-RU" altLang="ru-RU"/>
              <a:pPr eaLnBrk="1" hangingPunct="1"/>
              <a:t>136</a:t>
            </a:fld>
            <a:endParaRPr lang="ru-RU" alt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755D6DB-D1D5-EB88-D0E3-7239B5F97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936625"/>
            <a:ext cx="4708525" cy="194151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0488"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M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A[</a:t>
            </a:r>
            <a:r>
              <a:rPr lang="en-US" sz="2400" b="1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]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i </a:t>
            </a: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range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400" b="1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,N):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A[i]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&gt;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M: 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    M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A[i]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 M )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C66DCB6-E889-8454-712A-156528FA6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3433763"/>
            <a:ext cx="4729162" cy="157162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0488" algn="just">
              <a:spcAft>
                <a:spcPts val="0"/>
              </a:spcAft>
              <a:defRPr/>
            </a:pPr>
            <a:r>
              <a:rPr lang="ru-RU" sz="2400" b="1" dirty="0">
                <a:latin typeface="Courier New"/>
                <a:ea typeface="Times New Roman"/>
              </a:rPr>
              <a:t>M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=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A[</a:t>
            </a:r>
            <a:r>
              <a:rPr lang="ru-RU" sz="2400" b="1" dirty="0">
                <a:solidFill>
                  <a:srgbClr val="00B0F0"/>
                </a:solidFill>
                <a:latin typeface="Courier New"/>
                <a:ea typeface="Times New Roman"/>
              </a:rPr>
              <a:t>0</a:t>
            </a:r>
            <a:r>
              <a:rPr lang="ru-RU" sz="2400" b="1" dirty="0">
                <a:latin typeface="Courier New"/>
                <a:ea typeface="Times New Roman"/>
              </a:rPr>
              <a:t>]</a:t>
            </a:r>
          </a:p>
          <a:p>
            <a:pPr marL="179388" indent="-90488" algn="just">
              <a:spcAft>
                <a:spcPts val="0"/>
              </a:spcAft>
              <a:defRPr/>
            </a:pPr>
            <a:r>
              <a:rPr lang="ru-RU" sz="2400" b="1" dirty="0" err="1">
                <a:solidFill>
                  <a:srgbClr val="0000FF"/>
                </a:solidFill>
                <a:latin typeface="Courier New"/>
                <a:ea typeface="Times New Roman"/>
              </a:rPr>
              <a:t>for</a:t>
            </a:r>
            <a:r>
              <a:rPr lang="ru-RU" sz="2400" b="1" dirty="0">
                <a:latin typeface="Courier New"/>
                <a:ea typeface="Times New Roman"/>
              </a:rPr>
              <a:t> </a:t>
            </a:r>
            <a:r>
              <a:rPr lang="ru-RU" sz="2400" b="1" dirty="0" err="1">
                <a:latin typeface="Courier New"/>
                <a:ea typeface="Times New Roman"/>
              </a:rPr>
              <a:t>x</a:t>
            </a:r>
            <a:r>
              <a:rPr lang="ru-RU" sz="2400" b="1" dirty="0">
                <a:latin typeface="Courier New"/>
                <a:ea typeface="Times New Roman"/>
              </a:rPr>
              <a:t> </a:t>
            </a:r>
            <a:r>
              <a:rPr lang="ru-RU" sz="2400" b="1" dirty="0" err="1">
                <a:solidFill>
                  <a:srgbClr val="0000FF"/>
                </a:solidFill>
                <a:latin typeface="Courier New"/>
                <a:ea typeface="Times New Roman"/>
              </a:rPr>
              <a:t>in</a:t>
            </a:r>
            <a:r>
              <a:rPr lang="ru-RU" sz="2400" b="1" dirty="0">
                <a:latin typeface="Courier New"/>
                <a:ea typeface="Times New Roman"/>
              </a:rPr>
              <a:t> A:</a:t>
            </a:r>
          </a:p>
          <a:p>
            <a:pPr marL="179388" indent="-90488" algn="just">
              <a:spcAft>
                <a:spcPts val="0"/>
              </a:spcAft>
              <a:defRPr/>
            </a:pPr>
            <a:r>
              <a:rPr lang="ru-RU" sz="2400" b="1" dirty="0">
                <a:latin typeface="Courier New"/>
                <a:ea typeface="Times New Roman"/>
              </a:rPr>
              <a:t>  </a:t>
            </a:r>
            <a:r>
              <a:rPr lang="ru-RU" sz="2400" b="1" dirty="0" err="1">
                <a:solidFill>
                  <a:srgbClr val="0000FF"/>
                </a:solidFill>
                <a:latin typeface="Courier New"/>
                <a:ea typeface="Times New Roman"/>
              </a:rPr>
              <a:t>if</a:t>
            </a:r>
            <a:r>
              <a:rPr lang="ru-RU" sz="2400" b="1" dirty="0">
                <a:latin typeface="Courier New"/>
                <a:ea typeface="Times New Roman"/>
              </a:rPr>
              <a:t> </a:t>
            </a:r>
            <a:r>
              <a:rPr lang="ru-RU" sz="2400" b="1" dirty="0" err="1">
                <a:latin typeface="Courier New"/>
                <a:ea typeface="Times New Roman"/>
              </a:rPr>
              <a:t>x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&gt;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M: </a:t>
            </a:r>
          </a:p>
          <a:p>
            <a:pPr marL="179388" indent="-90488" algn="just">
              <a:spcAft>
                <a:spcPts val="0"/>
              </a:spcAft>
              <a:defRPr/>
            </a:pPr>
            <a:r>
              <a:rPr lang="ru-RU" sz="2400" b="1" dirty="0">
                <a:latin typeface="Courier New"/>
                <a:ea typeface="Times New Roman"/>
              </a:rPr>
              <a:t>    M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=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 err="1">
                <a:latin typeface="Courier New"/>
                <a:ea typeface="Times New Roman"/>
              </a:rPr>
              <a:t>x</a:t>
            </a:r>
            <a:endParaRPr lang="ru-RU" sz="2400" b="1" dirty="0">
              <a:latin typeface="Courier New"/>
              <a:ea typeface="Times New Roman"/>
            </a:endParaRP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9D08BB56-7EEF-F136-6A44-153309D45CBA}"/>
              </a:ext>
            </a:extLst>
          </p:cNvPr>
          <p:cNvGrpSpPr>
            <a:grpSpLocks/>
          </p:cNvGrpSpPr>
          <p:nvPr/>
        </p:nvGrpSpPr>
        <p:grpSpPr bwMode="auto">
          <a:xfrm>
            <a:off x="4516438" y="3983038"/>
            <a:ext cx="4149725" cy="663575"/>
            <a:chOff x="433" y="3902"/>
            <a:chExt cx="2614" cy="418"/>
          </a:xfrm>
        </p:grpSpPr>
        <p:sp>
          <p:nvSpPr>
            <p:cNvPr id="14" name="Text Box 56">
              <a:extLst>
                <a:ext uri="{FF2B5EF4-FFF2-40B4-BE49-F238E27FC236}">
                  <a16:creationId xmlns:a16="http://schemas.microsoft.com/office/drawing/2014/main" id="{16E2D38E-F1A2-264B-F92E-95D714854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2320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/>
                <a:t>  Как найти его номер?</a:t>
              </a:r>
            </a:p>
          </p:txBody>
        </p:sp>
        <p:sp>
          <p:nvSpPr>
            <p:cNvPr id="131085" name="Oval 57">
              <a:extLst>
                <a:ext uri="{FF2B5EF4-FFF2-40B4-BE49-F238E27FC236}">
                  <a16:creationId xmlns:a16="http://schemas.microsoft.com/office/drawing/2014/main" id="{B4361A64-45E1-A005-EA17-46FEE860B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5" name="Прямоугольник 5">
            <a:extLst>
              <a:ext uri="{FF2B5EF4-FFF2-40B4-BE49-F238E27FC236}">
                <a16:creationId xmlns:a16="http://schemas.microsoft.com/office/drawing/2014/main" id="{50E1A281-378F-B6A6-2F64-5AA6425E1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2952750"/>
            <a:ext cx="4189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b="1">
                <a:solidFill>
                  <a:srgbClr val="333399"/>
                </a:solidFill>
              </a:rPr>
              <a:t>Варианты в стиле </a:t>
            </a:r>
            <a:r>
              <a:rPr lang="en-US" altLang="ru-RU" sz="2400" b="1">
                <a:solidFill>
                  <a:srgbClr val="333399"/>
                </a:solidFill>
              </a:rPr>
              <a:t>Python</a:t>
            </a:r>
            <a:r>
              <a:rPr lang="ru-RU" altLang="ru-RU" sz="2400" b="1">
                <a:solidFill>
                  <a:srgbClr val="333399"/>
                </a:solidFill>
              </a:rPr>
              <a:t>: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0B5A4F34-1612-0E2F-8D77-E9F2DE68A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5135563"/>
            <a:ext cx="4729162" cy="4635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0488" algn="just">
              <a:defRPr/>
            </a:pPr>
            <a:r>
              <a:rPr lang="ru-RU" sz="2400" b="1">
                <a:latin typeface="Courier New" pitchFamily="49" charset="0"/>
                <a:cs typeface="Times New Roman" pitchFamily="18" charset="0"/>
              </a:rPr>
              <a:t>M</a:t>
            </a:r>
            <a:r>
              <a:rPr lang="ru-RU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max</a:t>
            </a:r>
            <a:r>
              <a:rPr lang="en-US" sz="2400" b="1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 A )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</p:txBody>
      </p:sp>
      <p:grpSp>
        <p:nvGrpSpPr>
          <p:cNvPr id="3" name="Group 55">
            <a:extLst>
              <a:ext uri="{FF2B5EF4-FFF2-40B4-BE49-F238E27FC236}">
                <a16:creationId xmlns:a16="http://schemas.microsoft.com/office/drawing/2014/main" id="{1B39413A-8D7A-58AB-74B6-64C46147EC79}"/>
              </a:ext>
            </a:extLst>
          </p:cNvPr>
          <p:cNvGrpSpPr>
            <a:grpSpLocks/>
          </p:cNvGrpSpPr>
          <p:nvPr/>
        </p:nvGrpSpPr>
        <p:grpSpPr bwMode="auto">
          <a:xfrm>
            <a:off x="3614738" y="1887538"/>
            <a:ext cx="3357562" cy="663575"/>
            <a:chOff x="433" y="3902"/>
            <a:chExt cx="2115" cy="418"/>
          </a:xfrm>
        </p:grpSpPr>
        <p:sp>
          <p:nvSpPr>
            <p:cNvPr id="18" name="Text Box 56">
              <a:extLst>
                <a:ext uri="{FF2B5EF4-FFF2-40B4-BE49-F238E27FC236}">
                  <a16:creationId xmlns:a16="http://schemas.microsoft.com/office/drawing/2014/main" id="{3920BF9B-4367-E2E0-BE9E-AB48E6407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1821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Если </a:t>
              </a:r>
              <a:r>
                <a:rPr lang="en-US" sz="2400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range</a:t>
              </a:r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(N)</a:t>
              </a:r>
              <a:r>
                <a:rPr lang="ru-RU" sz="2400" dirty="0">
                  <a:latin typeface="Arial" charset="0"/>
                </a:rPr>
                <a:t>?</a:t>
              </a:r>
            </a:p>
          </p:txBody>
        </p:sp>
        <p:sp>
          <p:nvSpPr>
            <p:cNvPr id="131083" name="Oval 57">
              <a:extLst>
                <a:ext uri="{FF2B5EF4-FFF2-40B4-BE49-F238E27FC236}">
                  <a16:creationId xmlns:a16="http://schemas.microsoft.com/office/drawing/2014/main" id="{06BE9875-8788-E9EE-A003-CEDF78E67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  <p:bldP spid="15" grpId="0"/>
      <p:bldP spid="16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Заголовок 1">
            <a:extLst>
              <a:ext uri="{FF2B5EF4-FFF2-40B4-BE49-F238E27FC236}">
                <a16:creationId xmlns:a16="http://schemas.microsoft.com/office/drawing/2014/main" id="{0EDCE28B-F5E4-CE82-73B4-39BAA9C1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Максимальный элемент и его номер</a:t>
            </a:r>
          </a:p>
        </p:txBody>
      </p:sp>
      <p:sp>
        <p:nvSpPr>
          <p:cNvPr id="132099" name="Номер слайда 2">
            <a:extLst>
              <a:ext uri="{FF2B5EF4-FFF2-40B4-BE49-F238E27FC236}">
                <a16:creationId xmlns:a16="http://schemas.microsoft.com/office/drawing/2014/main" id="{1B7BDBBA-5E3C-C6F0-EDFA-B9D1DBCA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299DC3A-C0EC-4206-995D-74EEE855AF8F}" type="slidenum">
              <a:rPr lang="ru-RU" altLang="ru-RU"/>
              <a:pPr eaLnBrk="1" hangingPunct="1"/>
              <a:t>137</a:t>
            </a:fld>
            <a:endParaRPr lang="ru-RU" altLang="ru-RU"/>
          </a:p>
        </p:txBody>
      </p:sp>
      <p:grpSp>
        <p:nvGrpSpPr>
          <p:cNvPr id="2" name="Группа 8">
            <a:extLst>
              <a:ext uri="{FF2B5EF4-FFF2-40B4-BE49-F238E27FC236}">
                <a16:creationId xmlns:a16="http://schemas.microsoft.com/office/drawing/2014/main" id="{2D7C714A-4DF0-565A-BBC9-183F88242C53}"/>
              </a:ext>
            </a:extLst>
          </p:cNvPr>
          <p:cNvGrpSpPr>
            <a:grpSpLocks/>
          </p:cNvGrpSpPr>
          <p:nvPr/>
        </p:nvGrpSpPr>
        <p:grpSpPr bwMode="auto">
          <a:xfrm>
            <a:off x="515938" y="1020763"/>
            <a:ext cx="7980362" cy="2309812"/>
            <a:chOff x="271794" y="3598231"/>
            <a:chExt cx="6156440" cy="2311508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44737B52-C73E-5FA7-2208-37236B9FE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94" y="3598231"/>
              <a:ext cx="6156440" cy="2311508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 type="none" w="lg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 marL="179388" indent="-90488" algn="just">
                <a:defRPr/>
              </a:pPr>
              <a:r>
                <a:rPr lang="ru-RU" sz="2400" b="1" dirty="0">
                  <a:latin typeface="Courier New" pitchFamily="49" charset="0"/>
                  <a:cs typeface="Times New Roman" pitchFamily="18" charset="0"/>
                </a:rPr>
                <a:t>M</a:t>
              </a:r>
              <a:r>
                <a:rPr lang="ru-RU" sz="2400" b="1" dirty="0">
                  <a:latin typeface="Calibri" pitchFamily="34" charset="0"/>
                  <a:cs typeface="Times New Roman" pitchFamily="18" charset="0"/>
                </a:rPr>
                <a:t> </a:t>
              </a:r>
              <a:r>
                <a:rPr lang="ru-RU" sz="2400" b="1" dirty="0">
                  <a:latin typeface="Courier New" pitchFamily="49" charset="0"/>
                  <a:cs typeface="Times New Roman" pitchFamily="18" charset="0"/>
                </a:rPr>
                <a:t>=</a:t>
              </a:r>
              <a:r>
                <a:rPr lang="ru-RU" sz="2400" b="1" dirty="0">
                  <a:latin typeface="Calibri" pitchFamily="34" charset="0"/>
                  <a:cs typeface="Times New Roman" pitchFamily="18" charset="0"/>
                </a:rPr>
                <a:t> </a:t>
              </a:r>
              <a:r>
                <a:rPr lang="ru-RU" sz="2400" b="1" dirty="0">
                  <a:latin typeface="Courier New" pitchFamily="49" charset="0"/>
                  <a:cs typeface="Times New Roman" pitchFamily="18" charset="0"/>
                </a:rPr>
                <a:t>A[</a:t>
              </a:r>
              <a:r>
                <a:rPr lang="ru-RU" sz="2400" b="1" dirty="0">
                  <a:solidFill>
                    <a:srgbClr val="00B0F0"/>
                  </a:solidFill>
                  <a:latin typeface="Courier New" pitchFamily="49" charset="0"/>
                  <a:cs typeface="Times New Roman" pitchFamily="18" charset="0"/>
                </a:rPr>
                <a:t>0</a:t>
              </a:r>
              <a:r>
                <a:rPr lang="ru-RU" sz="2400" b="1" dirty="0">
                  <a:latin typeface="Courier New" pitchFamily="49" charset="0"/>
                  <a:cs typeface="Times New Roman" pitchFamily="18" charset="0"/>
                </a:rPr>
                <a:t>]; </a:t>
              </a:r>
              <a:r>
                <a:rPr lang="ru-RU" sz="2400" b="1" dirty="0" err="1">
                  <a:latin typeface="Courier New" pitchFamily="49" charset="0"/>
                  <a:cs typeface="Times New Roman" pitchFamily="18" charset="0"/>
                </a:rPr>
                <a:t>nMax</a:t>
              </a:r>
              <a:r>
                <a:rPr lang="ru-RU" sz="2400" b="1" dirty="0">
                  <a:latin typeface="Calibri" pitchFamily="34" charset="0"/>
                  <a:cs typeface="Times New Roman" pitchFamily="18" charset="0"/>
                </a:rPr>
                <a:t> </a:t>
              </a:r>
              <a:r>
                <a:rPr lang="ru-RU" sz="2400" b="1" dirty="0">
                  <a:latin typeface="Courier New" pitchFamily="49" charset="0"/>
                  <a:cs typeface="Times New Roman" pitchFamily="18" charset="0"/>
                </a:rPr>
                <a:t>=</a:t>
              </a:r>
              <a:r>
                <a:rPr lang="ru-RU" sz="2400" b="1" dirty="0">
                  <a:latin typeface="Calibri" pitchFamily="34" charset="0"/>
                  <a:cs typeface="Times New Roman" pitchFamily="18" charset="0"/>
                </a:rPr>
                <a:t> </a:t>
              </a:r>
              <a:r>
                <a:rPr lang="ru-RU" sz="2400" b="1" dirty="0">
                  <a:solidFill>
                    <a:srgbClr val="00B0F0"/>
                  </a:solidFill>
                  <a:latin typeface="Courier New" pitchFamily="49" charset="0"/>
                  <a:cs typeface="Times New Roman" pitchFamily="18" charset="0"/>
                </a:rPr>
                <a:t>0</a:t>
              </a:r>
              <a:endParaRPr lang="ru-RU" sz="2400" b="1" dirty="0">
                <a:latin typeface="Courier New" pitchFamily="49" charset="0"/>
                <a:cs typeface="Times New Roman" pitchFamily="18" charset="0"/>
              </a:endParaRPr>
            </a:p>
            <a:p>
              <a:pPr marL="179388" indent="-90488" algn="just">
                <a:defRPr/>
              </a:pPr>
              <a:r>
                <a:rPr lang="ru-RU" sz="2400" b="1" dirty="0" err="1">
                  <a:solidFill>
                    <a:srgbClr val="000099"/>
                  </a:solidFill>
                  <a:latin typeface="Courier New" pitchFamily="49" charset="0"/>
                  <a:cs typeface="Times New Roman" pitchFamily="18" charset="0"/>
                </a:rPr>
                <a:t>for</a:t>
              </a:r>
              <a:r>
                <a:rPr lang="ru-RU" sz="2400" b="1" dirty="0">
                  <a:latin typeface="Courier New" pitchFamily="49" charset="0"/>
                  <a:cs typeface="Times New Roman" pitchFamily="18" charset="0"/>
                </a:rPr>
                <a:t> </a:t>
              </a:r>
              <a:r>
                <a:rPr lang="ru-RU" sz="2400" b="1" dirty="0" err="1">
                  <a:latin typeface="Courier New" pitchFamily="49" charset="0"/>
                  <a:cs typeface="Times New Roman" pitchFamily="18" charset="0"/>
                </a:rPr>
                <a:t>i</a:t>
              </a:r>
              <a:r>
                <a:rPr lang="ru-RU" sz="2400" b="1" dirty="0">
                  <a:latin typeface="Courier New" pitchFamily="49" charset="0"/>
                  <a:cs typeface="Times New Roman" pitchFamily="18" charset="0"/>
                </a:rPr>
                <a:t> </a:t>
              </a:r>
              <a:r>
                <a:rPr lang="ru-RU" sz="2400" b="1" dirty="0" err="1">
                  <a:solidFill>
                    <a:srgbClr val="000099"/>
                  </a:solidFill>
                  <a:latin typeface="Courier New" pitchFamily="49" charset="0"/>
                  <a:cs typeface="Times New Roman" pitchFamily="18" charset="0"/>
                </a:rPr>
                <a:t>in</a:t>
              </a:r>
              <a:r>
                <a:rPr lang="ru-RU" sz="2400" b="1" dirty="0">
                  <a:latin typeface="Courier New" pitchFamily="49" charset="0"/>
                  <a:cs typeface="Times New Roman" pitchFamily="18" charset="0"/>
                </a:rPr>
                <a:t> </a:t>
              </a:r>
              <a:r>
                <a:rPr lang="ru-RU" sz="2400" b="1" dirty="0" err="1">
                  <a:solidFill>
                    <a:srgbClr val="0070C0"/>
                  </a:solidFill>
                  <a:latin typeface="Courier New" pitchFamily="49" charset="0"/>
                  <a:cs typeface="Times New Roman" pitchFamily="18" charset="0"/>
                </a:rPr>
                <a:t>range</a:t>
              </a:r>
              <a:r>
                <a:rPr lang="ru-RU" sz="2400" b="1" dirty="0">
                  <a:latin typeface="Courier New" pitchFamily="49" charset="0"/>
                  <a:cs typeface="Times New Roman" pitchFamily="18" charset="0"/>
                </a:rPr>
                <a:t>(</a:t>
              </a:r>
              <a:r>
                <a:rPr lang="ru-RU" sz="2400" b="1" dirty="0">
                  <a:solidFill>
                    <a:srgbClr val="00B0F0"/>
                  </a:solidFill>
                  <a:latin typeface="Courier New" pitchFamily="49" charset="0"/>
                  <a:cs typeface="Times New Roman" pitchFamily="18" charset="0"/>
                </a:rPr>
                <a:t>1</a:t>
              </a:r>
              <a:r>
                <a:rPr lang="ru-RU" sz="2400" b="1" dirty="0">
                  <a:latin typeface="Courier New" pitchFamily="49" charset="0"/>
                  <a:cs typeface="Times New Roman" pitchFamily="18" charset="0"/>
                </a:rPr>
                <a:t>,N):</a:t>
              </a:r>
            </a:p>
            <a:p>
              <a:pPr marL="179388" indent="-90488" algn="just">
                <a:defRPr/>
              </a:pPr>
              <a:r>
                <a:rPr lang="en-US" sz="2400" b="1" dirty="0">
                  <a:latin typeface="Courier New" pitchFamily="49" charset="0"/>
                  <a:cs typeface="Times New Roman" pitchFamily="18" charset="0"/>
                </a:rPr>
                <a:t>  </a:t>
              </a:r>
              <a:r>
                <a:rPr lang="en-US" sz="2400" b="1" dirty="0">
                  <a:solidFill>
                    <a:srgbClr val="000099"/>
                  </a:solidFill>
                  <a:latin typeface="Courier New" pitchFamily="49" charset="0"/>
                  <a:cs typeface="Times New Roman" pitchFamily="18" charset="0"/>
                </a:rPr>
                <a:t>if</a:t>
              </a:r>
              <a:r>
                <a:rPr lang="en-US" sz="2400" b="1" dirty="0">
                  <a:latin typeface="Courier New" pitchFamily="49" charset="0"/>
                  <a:cs typeface="Times New Roman" pitchFamily="18" charset="0"/>
                </a:rPr>
                <a:t> A[</a:t>
              </a:r>
              <a:r>
                <a:rPr lang="en-US" sz="2400" b="1" dirty="0" err="1">
                  <a:latin typeface="Courier New" pitchFamily="49" charset="0"/>
                  <a:cs typeface="Times New Roman" pitchFamily="18" charset="0"/>
                </a:rPr>
                <a:t>i</a:t>
              </a:r>
              <a:r>
                <a:rPr lang="en-US" sz="2400" b="1" dirty="0">
                  <a:latin typeface="Courier New" pitchFamily="49" charset="0"/>
                  <a:cs typeface="Times New Roman" pitchFamily="18" charset="0"/>
                </a:rPr>
                <a:t>]</a:t>
              </a:r>
              <a:r>
                <a:rPr lang="en-US" sz="2400" b="1" dirty="0">
                  <a:latin typeface="Calibri" pitchFamily="34" charset="0"/>
                  <a:cs typeface="Times New Roman" pitchFamily="18" charset="0"/>
                </a:rPr>
                <a:t> </a:t>
              </a:r>
              <a:r>
                <a:rPr lang="en-US" sz="2400" b="1" dirty="0">
                  <a:latin typeface="Courier New" pitchFamily="49" charset="0"/>
                  <a:cs typeface="Times New Roman" pitchFamily="18" charset="0"/>
                </a:rPr>
                <a:t>&gt;</a:t>
              </a:r>
              <a:r>
                <a:rPr lang="en-US" sz="2400" b="1" dirty="0">
                  <a:latin typeface="Calibri" pitchFamily="34" charset="0"/>
                  <a:cs typeface="Times New Roman" pitchFamily="18" charset="0"/>
                </a:rPr>
                <a:t> </a:t>
              </a:r>
              <a:r>
                <a:rPr lang="en-US" sz="2400" b="1" dirty="0">
                  <a:latin typeface="Courier New" pitchFamily="49" charset="0"/>
                  <a:cs typeface="Times New Roman" pitchFamily="18" charset="0"/>
                </a:rPr>
                <a:t>M: </a:t>
              </a:r>
              <a:endParaRPr lang="ru-RU" sz="2400" b="1" dirty="0">
                <a:latin typeface="Courier New" pitchFamily="49" charset="0"/>
                <a:cs typeface="Times New Roman" pitchFamily="18" charset="0"/>
              </a:endParaRPr>
            </a:p>
            <a:p>
              <a:pPr marL="179388" indent="-90488" algn="just">
                <a:defRPr/>
              </a:pPr>
              <a:r>
                <a:rPr lang="en-US" sz="2400" b="1" dirty="0">
                  <a:latin typeface="Courier New" pitchFamily="49" charset="0"/>
                  <a:cs typeface="Times New Roman" pitchFamily="18" charset="0"/>
                </a:rPr>
                <a:t>    M</a:t>
              </a:r>
              <a:r>
                <a:rPr lang="en-US" sz="2400" b="1" dirty="0">
                  <a:latin typeface="Calibri" pitchFamily="34" charset="0"/>
                  <a:cs typeface="Times New Roman" pitchFamily="18" charset="0"/>
                </a:rPr>
                <a:t> </a:t>
              </a:r>
              <a:r>
                <a:rPr lang="en-US" sz="2400" b="1" dirty="0">
                  <a:latin typeface="Courier New" pitchFamily="49" charset="0"/>
                  <a:cs typeface="Times New Roman" pitchFamily="18" charset="0"/>
                </a:rPr>
                <a:t>=</a:t>
              </a:r>
              <a:r>
                <a:rPr lang="en-US" sz="2400" b="1" dirty="0">
                  <a:latin typeface="Calibri" pitchFamily="34" charset="0"/>
                  <a:cs typeface="Times New Roman" pitchFamily="18" charset="0"/>
                </a:rPr>
                <a:t> </a:t>
              </a:r>
              <a:r>
                <a:rPr lang="en-US" sz="2400" b="1" dirty="0">
                  <a:latin typeface="Courier New" pitchFamily="49" charset="0"/>
                  <a:cs typeface="Times New Roman" pitchFamily="18" charset="0"/>
                </a:rPr>
                <a:t>A[</a:t>
              </a:r>
              <a:r>
                <a:rPr lang="en-US" sz="2400" b="1" dirty="0" err="1">
                  <a:latin typeface="Courier New" pitchFamily="49" charset="0"/>
                  <a:cs typeface="Times New Roman" pitchFamily="18" charset="0"/>
                </a:rPr>
                <a:t>i</a:t>
              </a:r>
              <a:r>
                <a:rPr lang="en-US" sz="2400" b="1" dirty="0">
                  <a:latin typeface="Courier New" pitchFamily="49" charset="0"/>
                  <a:cs typeface="Times New Roman" pitchFamily="18" charset="0"/>
                </a:rPr>
                <a:t>]</a:t>
              </a:r>
              <a:endParaRPr lang="ru-RU" sz="2400" b="1" dirty="0">
                <a:latin typeface="Courier New" pitchFamily="49" charset="0"/>
                <a:cs typeface="Times New Roman" pitchFamily="18" charset="0"/>
              </a:endParaRPr>
            </a:p>
            <a:p>
              <a:pPr marL="179388" indent="-90488" algn="just">
                <a:defRPr/>
              </a:pPr>
              <a:r>
                <a:rPr lang="en-US" sz="2400" b="1" dirty="0">
                  <a:latin typeface="Courier New" pitchFamily="49" charset="0"/>
                  <a:cs typeface="Times New Roman" pitchFamily="18" charset="0"/>
                </a:rPr>
                <a:t>    </a:t>
              </a:r>
              <a:r>
                <a:rPr lang="en-US" sz="2400" b="1" dirty="0" err="1">
                  <a:latin typeface="Courier New" pitchFamily="49" charset="0"/>
                  <a:cs typeface="Times New Roman" pitchFamily="18" charset="0"/>
                </a:rPr>
                <a:t>nMax</a:t>
              </a:r>
              <a:r>
                <a:rPr lang="en-US" sz="2400" b="1" dirty="0">
                  <a:latin typeface="Calibri" pitchFamily="34" charset="0"/>
                  <a:cs typeface="Times New Roman" pitchFamily="18" charset="0"/>
                </a:rPr>
                <a:t> </a:t>
              </a:r>
              <a:r>
                <a:rPr lang="en-US" sz="2400" b="1" dirty="0">
                  <a:latin typeface="Courier New" pitchFamily="49" charset="0"/>
                  <a:cs typeface="Times New Roman" pitchFamily="18" charset="0"/>
                </a:rPr>
                <a:t>=</a:t>
              </a:r>
              <a:r>
                <a:rPr lang="en-US" sz="2400" b="1" dirty="0">
                  <a:latin typeface="Calibri" pitchFamily="34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latin typeface="Courier New" pitchFamily="49" charset="0"/>
                  <a:cs typeface="Times New Roman" pitchFamily="18" charset="0"/>
                </a:rPr>
                <a:t>i</a:t>
              </a:r>
              <a:endParaRPr lang="ru-RU" sz="2400" b="1" dirty="0">
                <a:latin typeface="Courier New" pitchFamily="49" charset="0"/>
                <a:cs typeface="Times New Roman" pitchFamily="18" charset="0"/>
              </a:endParaRPr>
            </a:p>
            <a:p>
              <a:pPr marL="179388" indent="-90488" algn="just">
                <a:defRPr/>
              </a:pPr>
              <a:r>
                <a:rPr lang="en-US" sz="2400" b="1" dirty="0">
                  <a:solidFill>
                    <a:srgbClr val="0070C0"/>
                  </a:solidFill>
                  <a:latin typeface="Courier New" pitchFamily="49" charset="0"/>
                  <a:cs typeface="Times New Roman" pitchFamily="18" charset="0"/>
                </a:rPr>
                <a:t>print</a:t>
              </a:r>
              <a:r>
                <a:rPr lang="en-US" sz="2400" b="1" dirty="0">
                  <a:latin typeface="Calibri" pitchFamily="34" charset="0"/>
                  <a:cs typeface="Times New Roman" pitchFamily="18" charset="0"/>
                </a:rPr>
                <a:t> </a:t>
              </a:r>
              <a:r>
                <a:rPr lang="en-US" sz="2400" b="1" dirty="0">
                  <a:latin typeface="Courier New" pitchFamily="49" charset="0"/>
                  <a:cs typeface="Times New Roman" pitchFamily="18" charset="0"/>
                </a:rPr>
                <a:t>( </a:t>
              </a:r>
              <a:r>
                <a:rPr lang="en-US" sz="2400" b="1" dirty="0">
                  <a:solidFill>
                    <a:srgbClr val="C00000"/>
                  </a:solidFill>
                  <a:latin typeface="Courier New" pitchFamily="49" charset="0"/>
                  <a:cs typeface="Times New Roman" pitchFamily="18" charset="0"/>
                </a:rPr>
                <a:t>"A["</a:t>
              </a:r>
              <a:r>
                <a:rPr lang="en-US" sz="2400" b="1" dirty="0">
                  <a:latin typeface="Courier New" pitchFamily="49" charset="0"/>
                  <a:cs typeface="Times New Roman" pitchFamily="18" charset="0"/>
                </a:rPr>
                <a:t>, </a:t>
              </a:r>
              <a:r>
                <a:rPr lang="en-US" sz="2400" b="1" dirty="0" err="1">
                  <a:latin typeface="Courier New" pitchFamily="49" charset="0"/>
                  <a:cs typeface="Times New Roman" pitchFamily="18" charset="0"/>
                </a:rPr>
                <a:t>nMax</a:t>
              </a:r>
              <a:r>
                <a:rPr lang="en-US" sz="2400" b="1" dirty="0">
                  <a:latin typeface="Courier New" pitchFamily="49" charset="0"/>
                  <a:cs typeface="Times New Roman" pitchFamily="18" charset="0"/>
                </a:rPr>
                <a:t>, </a:t>
              </a:r>
              <a:r>
                <a:rPr lang="en-US" sz="2400" b="1" dirty="0">
                  <a:solidFill>
                    <a:srgbClr val="C00000"/>
                  </a:solidFill>
                  <a:latin typeface="Courier New" pitchFamily="49" charset="0"/>
                  <a:cs typeface="Times New Roman" pitchFamily="18" charset="0"/>
                </a:rPr>
                <a:t>"]="</a:t>
              </a:r>
              <a:r>
                <a:rPr lang="en-US" sz="2400" b="1" dirty="0">
                  <a:latin typeface="Courier New" pitchFamily="49" charset="0"/>
                  <a:cs typeface="Times New Roman" pitchFamily="18" charset="0"/>
                </a:rPr>
                <a:t>, M, sep</a:t>
              </a:r>
              <a:r>
                <a:rPr lang="en-US" sz="2400" b="1" dirty="0"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 </a:t>
              </a:r>
              <a:r>
                <a:rPr lang="en-US" sz="2400" b="1" dirty="0">
                  <a:latin typeface="Courier New" pitchFamily="49" charset="0"/>
                  <a:cs typeface="Times New Roman" pitchFamily="18" charset="0"/>
                </a:rPr>
                <a:t>=</a:t>
              </a:r>
              <a:r>
                <a:rPr lang="en-US" sz="2400" b="1" dirty="0">
                  <a:latin typeface="Calibri" pitchFamily="34" charset="0"/>
                  <a:cs typeface="Times New Roman" pitchFamily="18" charset="0"/>
                </a:rPr>
                <a:t> </a:t>
              </a:r>
              <a:r>
                <a:rPr lang="en-US" sz="2400" b="1" dirty="0">
                  <a:solidFill>
                    <a:srgbClr val="C00000"/>
                  </a:solidFill>
                  <a:latin typeface="Courier New" pitchFamily="49" charset="0"/>
                  <a:cs typeface="Times New Roman" pitchFamily="18" charset="0"/>
                </a:rPr>
                <a:t>""</a:t>
              </a:r>
              <a:r>
                <a:rPr lang="en-US" sz="2400" b="1" dirty="0">
                  <a:latin typeface="Courier New" pitchFamily="49" charset="0"/>
                  <a:cs typeface="Times New Roman" pitchFamily="18" charset="0"/>
                </a:rPr>
                <a:t> )</a:t>
              </a:r>
              <a:endParaRPr lang="ru-RU" sz="2400" b="1" dirty="0">
                <a:latin typeface="Courier New" pitchFamily="49" charset="0"/>
                <a:cs typeface="Times New Roman" pitchFamily="18" charset="0"/>
              </a:endParaRPr>
            </a:p>
          </p:txBody>
        </p:sp>
        <p:sp>
          <p:nvSpPr>
            <p:cNvPr id="132109" name="Прямоугольник 6">
              <a:extLst>
                <a:ext uri="{FF2B5EF4-FFF2-40B4-BE49-F238E27FC236}">
                  <a16:creationId xmlns:a16="http://schemas.microsoft.com/office/drawing/2014/main" id="{0E285530-6A1A-1FAF-7AC5-611749B4C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3174" y="3625230"/>
              <a:ext cx="1386984" cy="3694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ru-RU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nMax</a:t>
              </a:r>
              <a:r>
                <a:rPr lang="en-US" altLang="ru-RU" sz="2400" b="1">
                  <a:solidFill>
                    <a:srgbClr val="000000"/>
                  </a:solidFill>
                </a:rPr>
                <a:t> </a:t>
              </a:r>
              <a:r>
                <a:rPr lang="en-US" altLang="ru-RU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ru-RU" sz="2400" b="1">
                  <a:solidFill>
                    <a:srgbClr val="000000"/>
                  </a:solidFill>
                </a:rPr>
                <a:t> </a:t>
              </a:r>
              <a:r>
                <a:rPr lang="en-US" altLang="ru-RU" sz="2400" b="1">
                  <a:solidFill>
                    <a:srgbClr val="00B0F0"/>
                  </a:solidFill>
                  <a:latin typeface="Courier New" panose="02070309020205020404" pitchFamily="49" charset="0"/>
                </a:rPr>
                <a:t>0</a:t>
              </a:r>
              <a:endParaRPr lang="ru-RU" altLang="ru-RU"/>
            </a:p>
          </p:txBody>
        </p:sp>
        <p:sp>
          <p:nvSpPr>
            <p:cNvPr id="132110" name="Прямоугольник 7">
              <a:extLst>
                <a:ext uri="{FF2B5EF4-FFF2-40B4-BE49-F238E27FC236}">
                  <a16:creationId xmlns:a16="http://schemas.microsoft.com/office/drawing/2014/main" id="{5A723233-1324-DF1E-94AD-790FB172D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222" y="5100659"/>
              <a:ext cx="1388323" cy="3694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ru-RU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nMax</a:t>
              </a:r>
              <a:r>
                <a:rPr lang="en-US" altLang="ru-RU" sz="2400" b="1">
                  <a:solidFill>
                    <a:srgbClr val="000000"/>
                  </a:solidFill>
                </a:rPr>
                <a:t> </a:t>
              </a:r>
              <a:r>
                <a:rPr lang="en-US" altLang="ru-RU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ru-RU" sz="2400" b="1">
                  <a:solidFill>
                    <a:srgbClr val="000000"/>
                  </a:solidFill>
                </a:rPr>
                <a:t> </a:t>
              </a:r>
              <a:r>
                <a:rPr lang="en-US" altLang="ru-RU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endParaRPr lang="ru-RU" altLang="ru-RU"/>
            </a:p>
          </p:txBody>
        </p:sp>
      </p:grpSp>
      <p:grpSp>
        <p:nvGrpSpPr>
          <p:cNvPr id="3" name="Group 55">
            <a:extLst>
              <a:ext uri="{FF2B5EF4-FFF2-40B4-BE49-F238E27FC236}">
                <a16:creationId xmlns:a16="http://schemas.microsoft.com/office/drawing/2014/main" id="{F4581212-5234-83EA-48EA-B2247A3C47C3}"/>
              </a:ext>
            </a:extLst>
          </p:cNvPr>
          <p:cNvGrpSpPr>
            <a:grpSpLocks/>
          </p:cNvGrpSpPr>
          <p:nvPr/>
        </p:nvGrpSpPr>
        <p:grpSpPr bwMode="auto">
          <a:xfrm>
            <a:off x="4516438" y="1925638"/>
            <a:ext cx="3976687" cy="663575"/>
            <a:chOff x="433" y="3902"/>
            <a:chExt cx="2505" cy="418"/>
          </a:xfrm>
        </p:grpSpPr>
        <p:sp>
          <p:nvSpPr>
            <p:cNvPr id="11" name="Text Box 56">
              <a:extLst>
                <a:ext uri="{FF2B5EF4-FFF2-40B4-BE49-F238E27FC236}">
                  <a16:creationId xmlns:a16="http://schemas.microsoft.com/office/drawing/2014/main" id="{8527F907-4BA3-4C10-B4C9-83D7472F12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2211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/>
                <a:t>  Что можно улучшить?</a:t>
              </a:r>
            </a:p>
          </p:txBody>
        </p:sp>
        <p:sp>
          <p:nvSpPr>
            <p:cNvPr id="132107" name="Oval 57">
              <a:extLst>
                <a:ext uri="{FF2B5EF4-FFF2-40B4-BE49-F238E27FC236}">
                  <a16:creationId xmlns:a16="http://schemas.microsoft.com/office/drawing/2014/main" id="{9F0377CA-0FC4-81FC-D8BE-CD595C275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" name="Group 55">
            <a:extLst>
              <a:ext uri="{FF2B5EF4-FFF2-40B4-BE49-F238E27FC236}">
                <a16:creationId xmlns:a16="http://schemas.microsoft.com/office/drawing/2014/main" id="{8D86812A-77D8-9D3E-E88C-1921E6043B67}"/>
              </a:ext>
            </a:extLst>
          </p:cNvPr>
          <p:cNvGrpSpPr>
            <a:grpSpLocks/>
          </p:cNvGrpSpPr>
          <p:nvPr/>
        </p:nvGrpSpPr>
        <p:grpSpPr bwMode="auto">
          <a:xfrm>
            <a:off x="938213" y="3468688"/>
            <a:ext cx="7267575" cy="663575"/>
            <a:chOff x="433" y="3902"/>
            <a:chExt cx="4578" cy="418"/>
          </a:xfrm>
        </p:grpSpPr>
        <p:sp>
          <p:nvSpPr>
            <p:cNvPr id="16" name="Text Box 56">
              <a:extLst>
                <a:ext uri="{FF2B5EF4-FFF2-40B4-BE49-F238E27FC236}">
                  <a16:creationId xmlns:a16="http://schemas.microsoft.com/office/drawing/2014/main" id="{A97E2054-636F-5F1B-04C2-72207392C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4284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/>
                <a:t>  По номеру элемента можно найти значение!</a:t>
              </a:r>
            </a:p>
          </p:txBody>
        </p:sp>
        <p:sp>
          <p:nvSpPr>
            <p:cNvPr id="132105" name="Oval 57">
              <a:extLst>
                <a:ext uri="{FF2B5EF4-FFF2-40B4-BE49-F238E27FC236}">
                  <a16:creationId xmlns:a16="http://schemas.microsoft.com/office/drawing/2014/main" id="{D8C0C07F-048F-6F27-5253-6AAD7386A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grpSp>
        <p:nvGrpSpPr>
          <p:cNvPr id="5" name="Группа 7">
            <a:extLst>
              <a:ext uri="{FF2B5EF4-FFF2-40B4-BE49-F238E27FC236}">
                <a16:creationId xmlns:a16="http://schemas.microsoft.com/office/drawing/2014/main" id="{882A2056-061E-D5D9-19B2-89D0FA52906A}"/>
              </a:ext>
            </a:extLst>
          </p:cNvPr>
          <p:cNvGrpSpPr>
            <a:grpSpLocks/>
          </p:cNvGrpSpPr>
          <p:nvPr/>
        </p:nvGrpSpPr>
        <p:grpSpPr bwMode="auto">
          <a:xfrm>
            <a:off x="552450" y="4308475"/>
            <a:ext cx="8388350" cy="1941173"/>
            <a:chOff x="909232" y="3598236"/>
            <a:chExt cx="7608459" cy="19409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4AA0EBBB-0D64-9918-428A-23CD45562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232" y="3598236"/>
              <a:ext cx="7608459" cy="1940934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 type="none" w="lg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 marL="179388" indent="-90488" algn="just">
                <a:spcAft>
                  <a:spcPts val="0"/>
                </a:spcAft>
                <a:defRPr/>
              </a:pPr>
              <a:r>
                <a:rPr lang="ru-RU" sz="2400" b="1" dirty="0" err="1">
                  <a:latin typeface="Courier New"/>
                  <a:ea typeface="Times New Roman"/>
                </a:rPr>
                <a:t>nMax</a:t>
              </a:r>
              <a:r>
                <a:rPr lang="ru-RU" sz="2400" b="1" dirty="0">
                  <a:latin typeface="Calibri"/>
                  <a:ea typeface="Times New Roman"/>
                </a:rPr>
                <a:t> </a:t>
              </a:r>
              <a:r>
                <a:rPr lang="ru-RU" sz="2400" b="1" dirty="0">
                  <a:latin typeface="Courier New"/>
                  <a:ea typeface="Times New Roman"/>
                </a:rPr>
                <a:t>=</a:t>
              </a:r>
              <a:r>
                <a:rPr lang="ru-RU" sz="2400" b="1" dirty="0">
                  <a:latin typeface="Calibri"/>
                  <a:ea typeface="Times New Roman"/>
                </a:rPr>
                <a:t> </a:t>
              </a:r>
              <a:r>
                <a:rPr lang="ru-RU" sz="2400" b="1" dirty="0">
                  <a:solidFill>
                    <a:srgbClr val="00B0F0"/>
                  </a:solidFill>
                  <a:latin typeface="Courier New"/>
                  <a:ea typeface="Times New Roman"/>
                </a:rPr>
                <a:t>0</a:t>
              </a:r>
              <a:endParaRPr lang="ru-RU" sz="2400" b="1" dirty="0">
                <a:latin typeface="Courier New"/>
                <a:ea typeface="Times New Roman"/>
              </a:endParaRPr>
            </a:p>
            <a:p>
              <a:pPr marL="179388" indent="-90488" algn="just">
                <a:spcAft>
                  <a:spcPts val="0"/>
                </a:spcAft>
                <a:defRPr/>
              </a:pPr>
              <a:r>
                <a:rPr lang="ru-RU" sz="2400" b="1" dirty="0" err="1">
                  <a:solidFill>
                    <a:srgbClr val="000099"/>
                  </a:solidFill>
                  <a:latin typeface="Courier New"/>
                  <a:ea typeface="Times New Roman"/>
                </a:rPr>
                <a:t>for</a:t>
              </a:r>
              <a:r>
                <a:rPr lang="ru-RU" sz="2400" b="1" dirty="0">
                  <a:latin typeface="Courier New"/>
                  <a:ea typeface="Times New Roman"/>
                </a:rPr>
                <a:t> </a:t>
              </a:r>
              <a:r>
                <a:rPr lang="ru-RU" sz="2400" b="1" dirty="0" err="1">
                  <a:latin typeface="Courier New"/>
                  <a:ea typeface="Times New Roman"/>
                </a:rPr>
                <a:t>i</a:t>
              </a:r>
              <a:r>
                <a:rPr lang="ru-RU" sz="2400" b="1" dirty="0">
                  <a:latin typeface="Courier New"/>
                  <a:ea typeface="Times New Roman"/>
                </a:rPr>
                <a:t> </a:t>
              </a:r>
              <a:r>
                <a:rPr lang="ru-RU" sz="2400" b="1" dirty="0" err="1">
                  <a:solidFill>
                    <a:srgbClr val="000099"/>
                  </a:solidFill>
                  <a:latin typeface="Courier New"/>
                  <a:ea typeface="Times New Roman"/>
                </a:rPr>
                <a:t>in</a:t>
              </a:r>
              <a:r>
                <a:rPr lang="ru-RU" sz="2400" b="1" dirty="0">
                  <a:latin typeface="Courier New"/>
                  <a:ea typeface="Times New Roman"/>
                </a:rPr>
                <a:t> </a:t>
              </a:r>
              <a:r>
                <a:rPr lang="ru-RU" sz="2400" b="1" dirty="0" err="1">
                  <a:solidFill>
                    <a:srgbClr val="0070C0"/>
                  </a:solidFill>
                  <a:latin typeface="Courier New"/>
                  <a:ea typeface="Times New Roman"/>
                </a:rPr>
                <a:t>range</a:t>
              </a:r>
              <a:r>
                <a:rPr lang="ru-RU" sz="2400" b="1" dirty="0">
                  <a:latin typeface="Courier New"/>
                  <a:ea typeface="Times New Roman"/>
                </a:rPr>
                <a:t>(</a:t>
              </a:r>
              <a:r>
                <a:rPr lang="ru-RU" sz="2400" b="1" dirty="0">
                  <a:solidFill>
                    <a:srgbClr val="00B0F0"/>
                  </a:solidFill>
                  <a:latin typeface="Courier New"/>
                  <a:ea typeface="Times New Roman"/>
                </a:rPr>
                <a:t>1</a:t>
              </a:r>
              <a:r>
                <a:rPr lang="ru-RU" sz="2400" b="1" dirty="0">
                  <a:latin typeface="Courier New"/>
                  <a:ea typeface="Times New Roman"/>
                </a:rPr>
                <a:t>,N):</a:t>
              </a:r>
            </a:p>
            <a:p>
              <a:pPr marL="179388" indent="-90488" algn="just">
                <a:spcAft>
                  <a:spcPts val="0"/>
                </a:spcAft>
                <a:defRPr/>
              </a:pPr>
              <a:r>
                <a:rPr lang="en-US" sz="2400" b="1" dirty="0">
                  <a:latin typeface="Courier New"/>
                  <a:ea typeface="Times New Roman"/>
                </a:rPr>
                <a:t>  </a:t>
              </a:r>
              <a:r>
                <a:rPr lang="en-US" sz="2400" b="1" dirty="0">
                  <a:solidFill>
                    <a:srgbClr val="000099"/>
                  </a:solidFill>
                  <a:latin typeface="Courier New"/>
                  <a:ea typeface="Times New Roman"/>
                </a:rPr>
                <a:t>if</a:t>
              </a:r>
              <a:r>
                <a:rPr lang="en-US" sz="2400" b="1" dirty="0">
                  <a:latin typeface="Courier New"/>
                  <a:ea typeface="Times New Roman"/>
                </a:rPr>
                <a:t> A[</a:t>
              </a:r>
              <a:r>
                <a:rPr lang="en-US" sz="2400" b="1" dirty="0" err="1">
                  <a:latin typeface="Courier New"/>
                  <a:ea typeface="Times New Roman"/>
                </a:rPr>
                <a:t>i</a:t>
              </a:r>
              <a:r>
                <a:rPr lang="en-US" sz="2400" b="1" dirty="0">
                  <a:latin typeface="Courier New"/>
                  <a:ea typeface="Times New Roman"/>
                </a:rPr>
                <a:t>]</a:t>
              </a:r>
              <a:r>
                <a:rPr lang="en-US" sz="2400" b="1" dirty="0">
                  <a:latin typeface="Calibri"/>
                  <a:ea typeface="Times New Roman"/>
                </a:rPr>
                <a:t> </a:t>
              </a:r>
              <a:r>
                <a:rPr lang="en-US" sz="2400" b="1" dirty="0">
                  <a:latin typeface="Courier New"/>
                  <a:ea typeface="Times New Roman"/>
                </a:rPr>
                <a:t>&gt;</a:t>
              </a:r>
              <a:r>
                <a:rPr lang="ru-RU" sz="2400" b="1" dirty="0">
                  <a:latin typeface="Courier New"/>
                  <a:ea typeface="Times New Roman"/>
                </a:rPr>
                <a:t> </a:t>
              </a:r>
              <a:r>
                <a:rPr lang="en-US" sz="2400" b="1" dirty="0">
                  <a:latin typeface="Calibri"/>
                  <a:ea typeface="Times New Roman"/>
                </a:rPr>
                <a:t> </a:t>
              </a:r>
              <a:r>
                <a:rPr lang="en-US" sz="2400" b="1" dirty="0">
                  <a:latin typeface="Courier New"/>
                  <a:ea typeface="Times New Roman"/>
                </a:rPr>
                <a:t>A[</a:t>
              </a:r>
              <a:r>
                <a:rPr lang="en-US" sz="2400" b="1" dirty="0" err="1">
                  <a:latin typeface="Courier New"/>
                  <a:ea typeface="Times New Roman"/>
                </a:rPr>
                <a:t>nMax</a:t>
              </a:r>
              <a:r>
                <a:rPr lang="en-US" sz="2400" b="1" dirty="0">
                  <a:latin typeface="Courier New"/>
                  <a:ea typeface="Times New Roman"/>
                </a:rPr>
                <a:t>]: </a:t>
              </a:r>
              <a:endParaRPr lang="ru-RU" sz="2400" b="1" dirty="0">
                <a:latin typeface="Courier New"/>
                <a:ea typeface="Times New Roman"/>
              </a:endParaRPr>
            </a:p>
            <a:p>
              <a:pPr marL="179388" indent="-90488" algn="just">
                <a:spcAft>
                  <a:spcPts val="0"/>
                </a:spcAft>
                <a:defRPr/>
              </a:pPr>
              <a:r>
                <a:rPr lang="en-US" sz="2400" b="1" dirty="0">
                  <a:latin typeface="Courier New"/>
                  <a:ea typeface="Times New Roman"/>
                </a:rPr>
                <a:t>    </a:t>
              </a:r>
              <a:r>
                <a:rPr lang="en-US" sz="2400" b="1" dirty="0" err="1">
                  <a:latin typeface="Courier New"/>
                  <a:ea typeface="Times New Roman"/>
                </a:rPr>
                <a:t>nMax</a:t>
              </a:r>
              <a:r>
                <a:rPr lang="en-US" sz="2400" b="1" dirty="0">
                  <a:latin typeface="Calibri"/>
                  <a:ea typeface="Times New Roman"/>
                </a:rPr>
                <a:t> </a:t>
              </a:r>
              <a:r>
                <a:rPr lang="en-US" sz="2400" b="1" dirty="0">
                  <a:latin typeface="Courier New"/>
                  <a:ea typeface="Times New Roman"/>
                </a:rPr>
                <a:t>=</a:t>
              </a:r>
              <a:r>
                <a:rPr lang="en-US" sz="2400" b="1" dirty="0">
                  <a:latin typeface="Calibri"/>
                  <a:ea typeface="Times New Roman"/>
                </a:rPr>
                <a:t> </a:t>
              </a:r>
              <a:r>
                <a:rPr lang="en-US" sz="2400" b="1" dirty="0" err="1">
                  <a:latin typeface="Courier New"/>
                  <a:ea typeface="Times New Roman"/>
                </a:rPr>
                <a:t>i</a:t>
              </a:r>
              <a:endParaRPr lang="ru-RU" sz="2400" b="1" dirty="0">
                <a:latin typeface="Courier New"/>
                <a:ea typeface="Times New Roman"/>
              </a:endParaRPr>
            </a:p>
            <a:p>
              <a:pPr marL="179388" indent="-90488" algn="just"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rgbClr val="0070C0"/>
                  </a:solidFill>
                  <a:latin typeface="Courier New"/>
                  <a:ea typeface="Times New Roman"/>
                </a:rPr>
                <a:t>print</a:t>
              </a:r>
              <a:r>
                <a:rPr lang="en-US" sz="2400" b="1" dirty="0">
                  <a:latin typeface="Calibri"/>
                  <a:ea typeface="Times New Roman"/>
                </a:rPr>
                <a:t> </a:t>
              </a:r>
              <a:r>
                <a:rPr lang="en-US" sz="2400" b="1" dirty="0">
                  <a:latin typeface="Courier New"/>
                  <a:ea typeface="Times New Roman"/>
                </a:rPr>
                <a:t>( </a:t>
              </a:r>
              <a:r>
                <a:rPr lang="en-US" sz="2400" b="1" dirty="0">
                  <a:solidFill>
                    <a:srgbClr val="C00000"/>
                  </a:solidFill>
                  <a:latin typeface="Courier New"/>
                  <a:ea typeface="Times New Roman"/>
                </a:rPr>
                <a:t>"A["</a:t>
              </a:r>
              <a:r>
                <a:rPr lang="en-US" sz="2400" b="1" dirty="0">
                  <a:latin typeface="Courier New"/>
                  <a:ea typeface="Times New Roman"/>
                </a:rPr>
                <a:t>, </a:t>
              </a:r>
              <a:r>
                <a:rPr lang="en-US" sz="2400" b="1" dirty="0" err="1">
                  <a:latin typeface="Courier New"/>
                  <a:ea typeface="Times New Roman"/>
                </a:rPr>
                <a:t>nMax</a:t>
              </a:r>
              <a:r>
                <a:rPr lang="en-US" sz="2400" b="1" dirty="0">
                  <a:latin typeface="Courier New"/>
                  <a:ea typeface="Times New Roman"/>
                </a:rPr>
                <a:t>, </a:t>
              </a:r>
              <a:r>
                <a:rPr lang="en-US" sz="2400" b="1" dirty="0">
                  <a:solidFill>
                    <a:srgbClr val="C00000"/>
                  </a:solidFill>
                  <a:latin typeface="Courier New"/>
                  <a:ea typeface="Times New Roman"/>
                </a:rPr>
                <a:t>"]="</a:t>
              </a:r>
              <a:r>
                <a:rPr lang="en-US" sz="2400" b="1" dirty="0">
                  <a:latin typeface="Courier New"/>
                  <a:ea typeface="Times New Roman"/>
                </a:rPr>
                <a:t>, A[</a:t>
              </a:r>
              <a:r>
                <a:rPr lang="en-US" sz="2400" b="1" dirty="0" err="1">
                  <a:latin typeface="Courier New"/>
                  <a:ea typeface="Times New Roman"/>
                </a:rPr>
                <a:t>nMax</a:t>
              </a:r>
              <a:r>
                <a:rPr lang="en-US" sz="2400" b="1" dirty="0">
                  <a:latin typeface="Courier New"/>
                  <a:ea typeface="Times New Roman"/>
                </a:rPr>
                <a:t>], sep</a:t>
              </a:r>
              <a:r>
                <a:rPr lang="en-US" sz="2400" b="1" dirty="0">
                  <a:latin typeface="Calibri"/>
                  <a:ea typeface="Times New Roman"/>
                  <a:cs typeface="Calibri"/>
                </a:rPr>
                <a:t> </a:t>
              </a:r>
              <a:r>
                <a:rPr lang="en-US" sz="2400" b="1" dirty="0">
                  <a:latin typeface="Courier New"/>
                  <a:ea typeface="Times New Roman"/>
                </a:rPr>
                <a:t>=</a:t>
              </a:r>
              <a:r>
                <a:rPr lang="en-US" sz="2400" b="1" dirty="0">
                  <a:latin typeface="Calibri"/>
                  <a:ea typeface="Times New Roman"/>
                  <a:cs typeface="Calibri"/>
                </a:rPr>
                <a:t> </a:t>
              </a:r>
              <a:r>
                <a:rPr lang="en-US" sz="2400" b="1" dirty="0">
                  <a:solidFill>
                    <a:srgbClr val="C00000"/>
                  </a:solidFill>
                  <a:latin typeface="Courier New"/>
                  <a:ea typeface="Times New Roman"/>
                </a:rPr>
                <a:t>""</a:t>
              </a:r>
              <a:r>
                <a:rPr lang="en-US" sz="2400" b="1" dirty="0">
                  <a:latin typeface="Courier New"/>
                  <a:ea typeface="Times New Roman"/>
                </a:rPr>
                <a:t> )</a:t>
              </a:r>
              <a:endParaRPr lang="ru-RU" sz="2400" b="1" dirty="0">
                <a:latin typeface="Courier New"/>
                <a:ea typeface="Times New Roman"/>
              </a:endParaRPr>
            </a:p>
          </p:txBody>
        </p:sp>
        <p:sp>
          <p:nvSpPr>
            <p:cNvPr id="20" name="Прямоугольник 10">
              <a:extLst>
                <a:ext uri="{FF2B5EF4-FFF2-40B4-BE49-F238E27FC236}">
                  <a16:creationId xmlns:a16="http://schemas.microsoft.com/office/drawing/2014/main" id="{56E9238F-5803-50ED-8C15-BC81C8876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372" y="4374124"/>
              <a:ext cx="1466726" cy="3692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solidFill>
                    <a:srgbClr val="000000"/>
                  </a:solidFill>
                  <a:latin typeface="Courier New" pitchFamily="49" charset="0"/>
                </a:rPr>
                <a:t>A[</a:t>
              </a:r>
              <a:r>
                <a:rPr lang="en-US" sz="2400" b="1" dirty="0" err="1">
                  <a:solidFill>
                    <a:srgbClr val="000000"/>
                  </a:solidFill>
                  <a:latin typeface="Courier New" pitchFamily="49" charset="0"/>
                </a:rPr>
                <a:t>nMax</a:t>
              </a:r>
              <a:r>
                <a:rPr lang="en-US" sz="2400" b="1" dirty="0">
                  <a:solidFill>
                    <a:srgbClr val="000000"/>
                  </a:solidFill>
                  <a:latin typeface="Courier New" pitchFamily="49" charset="0"/>
                </a:rPr>
                <a:t>]</a:t>
              </a:r>
              <a:endParaRPr lang="ru-RU" dirty="0">
                <a:latin typeface="Arial" charset="0"/>
              </a:endParaRPr>
            </a:p>
          </p:txBody>
        </p:sp>
        <p:sp>
          <p:nvSpPr>
            <p:cNvPr id="21" name="Прямоугольник 11">
              <a:extLst>
                <a:ext uri="{FF2B5EF4-FFF2-40B4-BE49-F238E27FC236}">
                  <a16:creationId xmlns:a16="http://schemas.microsoft.com/office/drawing/2014/main" id="{A8815E52-1796-A6DF-A33A-AEC5BA756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8062" y="5116180"/>
              <a:ext cx="1337941" cy="3692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pPr>
                <a:defRPr/>
              </a:pPr>
              <a:r>
                <a:rPr lang="en-US" sz="2400" b="1">
                  <a:solidFill>
                    <a:srgbClr val="000000"/>
                  </a:solidFill>
                  <a:latin typeface="Courier New" pitchFamily="49" charset="0"/>
                </a:rPr>
                <a:t>A[nMax]</a:t>
              </a:r>
              <a:endParaRPr lang="ru-RU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Заголовок 1">
            <a:extLst>
              <a:ext uri="{FF2B5EF4-FFF2-40B4-BE49-F238E27FC236}">
                <a16:creationId xmlns:a16="http://schemas.microsoft.com/office/drawing/2014/main" id="{9A3F9D81-8E81-2338-FBCF-0696F042D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Максимальный элемент и его номер</a:t>
            </a:r>
          </a:p>
        </p:txBody>
      </p:sp>
      <p:sp>
        <p:nvSpPr>
          <p:cNvPr id="133123" name="Номер слайда 2">
            <a:extLst>
              <a:ext uri="{FF2B5EF4-FFF2-40B4-BE49-F238E27FC236}">
                <a16:creationId xmlns:a16="http://schemas.microsoft.com/office/drawing/2014/main" id="{7A21D698-6A8A-4FC1-141B-70CC7815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96018FC-C598-46D8-BB64-CFDE9C7FBFEE}" type="slidenum">
              <a:rPr lang="ru-RU" altLang="ru-RU"/>
              <a:pPr eaLnBrk="1" hangingPunct="1"/>
              <a:t>138</a:t>
            </a:fld>
            <a:endParaRPr lang="ru-RU" altLang="ru-RU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8C64187-987D-BF61-67B3-07C7988B7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1279525"/>
            <a:ext cx="8272462" cy="120173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0488"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M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max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(A)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nMax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A.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index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(M)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>
              <a:defRPr/>
            </a:pP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>
                <a:solidFill>
                  <a:srgbClr val="0070C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"A["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, nMax,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"]="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, M, sep</a:t>
            </a:r>
            <a:r>
              <a:rPr lang="en-US" sz="2400" b="1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)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33125" name="Прямоугольник 5">
            <a:extLst>
              <a:ext uri="{FF2B5EF4-FFF2-40B4-BE49-F238E27FC236}">
                <a16:creationId xmlns:a16="http://schemas.microsoft.com/office/drawing/2014/main" id="{6CB614BF-0870-89CA-84D9-B2B7C3EF6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831850"/>
            <a:ext cx="3927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b="1">
                <a:solidFill>
                  <a:srgbClr val="333399"/>
                </a:solidFill>
              </a:rPr>
              <a:t>Вариант в стиле </a:t>
            </a:r>
            <a:r>
              <a:rPr lang="en-US" altLang="ru-RU" sz="2400" b="1">
                <a:solidFill>
                  <a:srgbClr val="333399"/>
                </a:solidFill>
              </a:rPr>
              <a:t>Python</a:t>
            </a:r>
            <a:r>
              <a:rPr lang="ru-RU" altLang="ru-RU" sz="2400" b="1">
                <a:solidFill>
                  <a:srgbClr val="333399"/>
                </a:solidFill>
              </a:rPr>
              <a:t>:</a:t>
            </a:r>
          </a:p>
        </p:txBody>
      </p:sp>
      <p:grpSp>
        <p:nvGrpSpPr>
          <p:cNvPr id="2" name="Группа 12">
            <a:extLst>
              <a:ext uri="{FF2B5EF4-FFF2-40B4-BE49-F238E27FC236}">
                <a16:creationId xmlns:a16="http://schemas.microsoft.com/office/drawing/2014/main" id="{65474728-BBA6-7B49-2769-D63B066D766D}"/>
              </a:ext>
            </a:extLst>
          </p:cNvPr>
          <p:cNvGrpSpPr>
            <a:grpSpLocks/>
          </p:cNvGrpSpPr>
          <p:nvPr/>
        </p:nvGrpSpPr>
        <p:grpSpPr bwMode="auto">
          <a:xfrm>
            <a:off x="2270125" y="1993900"/>
            <a:ext cx="3940175" cy="1485900"/>
            <a:chOff x="352424" y="3175000"/>
            <a:chExt cx="3940176" cy="1485900"/>
          </a:xfrm>
        </p:grpSpPr>
        <p:sp>
          <p:nvSpPr>
            <p:cNvPr id="14" name="Равнобедренный треугольник 13">
              <a:extLst>
                <a:ext uri="{FF2B5EF4-FFF2-40B4-BE49-F238E27FC236}">
                  <a16:creationId xmlns:a16="http://schemas.microsoft.com/office/drawing/2014/main" id="{017749A7-478B-930C-272A-24FEB94CE0DA}"/>
                </a:ext>
              </a:extLst>
            </p:cNvPr>
            <p:cNvSpPr/>
            <p:nvPr/>
          </p:nvSpPr>
          <p:spPr bwMode="auto">
            <a:xfrm>
              <a:off x="901699" y="3175000"/>
              <a:ext cx="266700" cy="736600"/>
            </a:xfrm>
            <a:prstGeom prst="triangle">
              <a:avLst/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0000" tIns="46800" rIns="90000" bIns="46800" anchor="ctr"/>
            <a:lstStyle/>
            <a:p>
              <a:pPr algn="ctr">
                <a:lnSpc>
                  <a:spcPct val="80000"/>
                </a:lnSpc>
                <a:defRPr/>
              </a:pPr>
              <a:endParaRPr lang="ru-RU" sz="2400"/>
            </a:p>
          </p:txBody>
        </p:sp>
        <p:sp>
          <p:nvSpPr>
            <p:cNvPr id="15" name="AutoShape 59">
              <a:extLst>
                <a:ext uri="{FF2B5EF4-FFF2-40B4-BE49-F238E27FC236}">
                  <a16:creationId xmlns:a16="http://schemas.microsoft.com/office/drawing/2014/main" id="{E6287C88-C78E-087A-F9D6-F1B61DBD9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24" y="3875088"/>
              <a:ext cx="3940176" cy="785812"/>
            </a:xfrm>
            <a:prstGeom prst="wedgeRoundRectCallout">
              <a:avLst>
                <a:gd name="adj1" fmla="val -26623"/>
                <a:gd name="adj2" fmla="val -50973"/>
                <a:gd name="adj3" fmla="val 16667"/>
              </a:avLst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0000" tIns="46800" rIns="90000" bIns="46800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ru-RU" sz="2400"/>
                <a:t>номер заданного элемента (первого из…)</a:t>
              </a:r>
              <a:endParaRPr lang="ru-RU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Заголовок 1">
            <a:extLst>
              <a:ext uri="{FF2B5EF4-FFF2-40B4-BE49-F238E27FC236}">
                <a16:creationId xmlns:a16="http://schemas.microsoft.com/office/drawing/2014/main" id="{12C74AD0-B1D1-09F9-74E9-A60A9AC72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  <a:r>
              <a:rPr lang="en-US" altLang="ru-RU"/>
              <a:t> (</a:t>
            </a:r>
            <a:r>
              <a:rPr lang="ru-RU" altLang="ru-RU"/>
              <a:t>без функций </a:t>
            </a:r>
            <a:r>
              <a:rPr lang="en-US" altLang="ru-RU">
                <a:solidFill>
                  <a:srgbClr val="0000FF"/>
                </a:solidFill>
              </a:rPr>
              <a:t>min</a:t>
            </a:r>
            <a:r>
              <a:rPr lang="en-US" altLang="ru-RU"/>
              <a:t> </a:t>
            </a:r>
            <a:r>
              <a:rPr lang="ru-RU" altLang="ru-RU"/>
              <a:t>и </a:t>
            </a:r>
            <a:r>
              <a:rPr lang="en-US" altLang="ru-RU">
                <a:solidFill>
                  <a:srgbClr val="0000FF"/>
                </a:solidFill>
              </a:rPr>
              <a:t>max</a:t>
            </a:r>
            <a:r>
              <a:rPr lang="en-US" altLang="ru-RU"/>
              <a:t>)</a:t>
            </a:r>
            <a:endParaRPr lang="ru-RU" altLang="ru-RU"/>
          </a:p>
        </p:txBody>
      </p:sp>
      <p:sp>
        <p:nvSpPr>
          <p:cNvPr id="134147" name="Номер слайда 2">
            <a:extLst>
              <a:ext uri="{FF2B5EF4-FFF2-40B4-BE49-F238E27FC236}">
                <a16:creationId xmlns:a16="http://schemas.microsoft.com/office/drawing/2014/main" id="{5A553B32-7FFD-1A85-2F61-BCB95842C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402CD4A-C19D-4A1F-A3D8-6D6350166D38}" type="slidenum">
              <a:rPr lang="ru-RU" altLang="ru-RU"/>
              <a:pPr eaLnBrk="1" hangingPunct="1"/>
              <a:t>139</a:t>
            </a:fld>
            <a:endParaRPr lang="ru-RU" altLang="ru-RU"/>
          </a:p>
        </p:txBody>
      </p:sp>
      <p:sp>
        <p:nvSpPr>
          <p:cNvPr id="134148" name="Text Box 5">
            <a:extLst>
              <a:ext uri="{FF2B5EF4-FFF2-40B4-BE49-F238E27FC236}">
                <a16:creationId xmlns:a16="http://schemas.microsoft.com/office/drawing/2014/main" id="{A228B884-7EDA-C6CF-CA2E-87A7B3DEA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0238" indent="-630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200" b="1">
                <a:solidFill>
                  <a:srgbClr val="3333FF"/>
                </a:solidFill>
              </a:rPr>
              <a:t>«3»: </a:t>
            </a:r>
            <a:r>
              <a:rPr lang="ru-RU" altLang="ru-RU" sz="2200"/>
              <a:t>Заполнить массив из 10 элементов случайными числами в интервале </a:t>
            </a:r>
            <a:r>
              <a:rPr lang="en-US" altLang="ru-RU" sz="2200"/>
              <a:t>[10,100] </a:t>
            </a:r>
            <a:r>
              <a:rPr lang="ru-RU" altLang="ru-RU" sz="2200"/>
              <a:t>и найти минимальный и элемент массива</a:t>
            </a:r>
            <a:r>
              <a:rPr lang="en-US" altLang="ru-RU" sz="2200"/>
              <a:t> </a:t>
            </a:r>
            <a:r>
              <a:rPr lang="ru-RU" altLang="ru-RU" sz="2200"/>
              <a:t>и его номер</a:t>
            </a:r>
            <a:r>
              <a:rPr lang="en-US" altLang="ru-RU" sz="2200"/>
              <a:t>.</a:t>
            </a:r>
            <a:r>
              <a:rPr lang="ru-RU" altLang="ru-RU" sz="2200"/>
              <a:t> </a:t>
            </a:r>
            <a:endParaRPr lang="en-US" altLang="ru-RU" sz="2200"/>
          </a:p>
          <a:p>
            <a:pPr eaLnBrk="1" hangingPunct="1"/>
            <a:r>
              <a:rPr lang="ru-RU" altLang="ru-RU" sz="2200" b="1">
                <a:solidFill>
                  <a:srgbClr val="333399"/>
                </a:solidFill>
              </a:rPr>
              <a:t>     Пример</a:t>
            </a:r>
            <a:r>
              <a:rPr lang="ru-RU" altLang="ru-RU" sz="2200" b="1"/>
              <a:t>: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Массив: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39 52 84 77 45 32 19 38 49 85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Минимальный элемент: </a:t>
            </a:r>
            <a:r>
              <a:rPr lang="en-US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A[6]=</a:t>
            </a:r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ru-RU" altLang="ru-RU" sz="2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ru-RU" sz="2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>
            <a:extLst>
              <a:ext uri="{FF2B5EF4-FFF2-40B4-BE49-F238E27FC236}">
                <a16:creationId xmlns:a16="http://schemas.microsoft.com/office/drawing/2014/main" id="{2B421608-869F-77A7-AF79-3846A5A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Зачем нужен тип переменной?</a:t>
            </a:r>
          </a:p>
        </p:txBody>
      </p:sp>
      <p:sp>
        <p:nvSpPr>
          <p:cNvPr id="19459" name="Номер слайда 2">
            <a:extLst>
              <a:ext uri="{FF2B5EF4-FFF2-40B4-BE49-F238E27FC236}">
                <a16:creationId xmlns:a16="http://schemas.microsoft.com/office/drawing/2014/main" id="{78DDE4D0-6E47-5045-62BB-09C1141E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47A414-82F5-4C8B-AC58-8245214386AF}" type="slidenum">
              <a:rPr lang="ru-RU" altLang="ru-RU"/>
              <a:pPr eaLnBrk="1" hangingPunct="1"/>
              <a:t>14</a:t>
            </a:fld>
            <a:endParaRPr lang="ru-RU" alt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6EF287D-2172-7418-9140-48A10226A709}"/>
              </a:ext>
            </a:extLst>
          </p:cNvPr>
          <p:cNvSpPr/>
          <p:nvPr/>
        </p:nvSpPr>
        <p:spPr>
          <a:xfrm>
            <a:off x="392113" y="820738"/>
            <a:ext cx="8418512" cy="2246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0975" indent="-180975">
              <a:defRPr/>
            </a:pP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Тип определяет:</a:t>
            </a:r>
          </a:p>
          <a:p>
            <a:pPr marL="354013" indent="-180975">
              <a:buFont typeface="Arial" pitchFamily="34" charset="0"/>
              <a:buChar char="•"/>
              <a:defRPr/>
            </a:pP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область допустимых значений</a:t>
            </a:r>
          </a:p>
          <a:p>
            <a:pPr marL="354013" indent="-180975">
              <a:buFont typeface="Arial" pitchFamily="34" charset="0"/>
              <a:buChar char="•"/>
              <a:defRPr/>
            </a:pP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допустимые операции</a:t>
            </a:r>
          </a:p>
          <a:p>
            <a:pPr marL="354013" indent="-180975">
              <a:buFont typeface="Arial" pitchFamily="34" charset="0"/>
              <a:buChar char="•"/>
              <a:defRPr/>
            </a:pP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объём памяти</a:t>
            </a:r>
          </a:p>
          <a:p>
            <a:pPr marL="354013" indent="-180975">
              <a:buFont typeface="Arial" pitchFamily="34" charset="0"/>
              <a:buChar char="•"/>
              <a:defRPr/>
            </a:pP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формат хранения данных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Заголовок 1">
            <a:extLst>
              <a:ext uri="{FF2B5EF4-FFF2-40B4-BE49-F238E27FC236}">
                <a16:creationId xmlns:a16="http://schemas.microsoft.com/office/drawing/2014/main" id="{6739C06D-4184-D30C-77E6-0D70900F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  <a:r>
              <a:rPr lang="en-US" altLang="ru-RU"/>
              <a:t> (</a:t>
            </a:r>
            <a:r>
              <a:rPr lang="ru-RU" altLang="ru-RU"/>
              <a:t>без функций </a:t>
            </a:r>
            <a:r>
              <a:rPr lang="en-US" altLang="ru-RU">
                <a:solidFill>
                  <a:srgbClr val="0000FF"/>
                </a:solidFill>
              </a:rPr>
              <a:t>min</a:t>
            </a:r>
            <a:r>
              <a:rPr lang="en-US" altLang="ru-RU"/>
              <a:t> </a:t>
            </a:r>
            <a:r>
              <a:rPr lang="ru-RU" altLang="ru-RU"/>
              <a:t>и </a:t>
            </a:r>
            <a:r>
              <a:rPr lang="en-US" altLang="ru-RU">
                <a:solidFill>
                  <a:srgbClr val="0000FF"/>
                </a:solidFill>
              </a:rPr>
              <a:t>max</a:t>
            </a:r>
            <a:r>
              <a:rPr lang="en-US" altLang="ru-RU"/>
              <a:t>)</a:t>
            </a:r>
            <a:endParaRPr lang="ru-RU" altLang="ru-RU"/>
          </a:p>
        </p:txBody>
      </p:sp>
      <p:sp>
        <p:nvSpPr>
          <p:cNvPr id="135171" name="Номер слайда 2">
            <a:extLst>
              <a:ext uri="{FF2B5EF4-FFF2-40B4-BE49-F238E27FC236}">
                <a16:creationId xmlns:a16="http://schemas.microsoft.com/office/drawing/2014/main" id="{524605B5-D026-74E8-F21A-D8392433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EBF8D44-CD85-434D-BECD-4952CDBE4668}" type="slidenum">
              <a:rPr lang="ru-RU" altLang="ru-RU"/>
              <a:pPr eaLnBrk="1" hangingPunct="1"/>
              <a:t>140</a:t>
            </a:fld>
            <a:endParaRPr lang="ru-RU" altLang="ru-RU"/>
          </a:p>
        </p:txBody>
      </p:sp>
      <p:sp>
        <p:nvSpPr>
          <p:cNvPr id="135172" name="Text Box 5">
            <a:extLst>
              <a:ext uri="{FF2B5EF4-FFF2-40B4-BE49-F238E27FC236}">
                <a16:creationId xmlns:a16="http://schemas.microsoft.com/office/drawing/2014/main" id="{F7A2E205-3FDD-794D-2353-D44890F16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0238" indent="-630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200" b="1">
                <a:solidFill>
                  <a:srgbClr val="3333FF"/>
                </a:solidFill>
              </a:rPr>
              <a:t>«</a:t>
            </a:r>
            <a:r>
              <a:rPr lang="en-US" altLang="ru-RU" sz="2200" b="1">
                <a:solidFill>
                  <a:srgbClr val="3333FF"/>
                </a:solidFill>
              </a:rPr>
              <a:t>4</a:t>
            </a:r>
            <a:r>
              <a:rPr lang="ru-RU" altLang="ru-RU" sz="2200" b="1">
                <a:solidFill>
                  <a:srgbClr val="3333FF"/>
                </a:solidFill>
              </a:rPr>
              <a:t>»: </a:t>
            </a:r>
            <a:r>
              <a:rPr lang="ru-RU" altLang="ru-RU" sz="2200"/>
              <a:t>Заполнить массив из 10 элементов случайными числами в интервале </a:t>
            </a:r>
            <a:r>
              <a:rPr lang="en-US" altLang="ru-RU" sz="2200"/>
              <a:t>[10,100] </a:t>
            </a:r>
            <a:r>
              <a:rPr lang="ru-RU" altLang="ru-RU" sz="2200"/>
              <a:t>и найти минимальный и максимальный элементы массива</a:t>
            </a:r>
            <a:r>
              <a:rPr lang="en-US" altLang="ru-RU" sz="2200"/>
              <a:t> </a:t>
            </a:r>
            <a:r>
              <a:rPr lang="ru-RU" altLang="ru-RU" sz="2200"/>
              <a:t>и их номера</a:t>
            </a:r>
            <a:r>
              <a:rPr lang="en-US" altLang="ru-RU" sz="2200"/>
              <a:t>.</a:t>
            </a:r>
            <a:r>
              <a:rPr lang="ru-RU" altLang="ru-RU" sz="2200"/>
              <a:t> </a:t>
            </a:r>
            <a:endParaRPr lang="en-US" altLang="ru-RU" sz="2200"/>
          </a:p>
          <a:p>
            <a:pPr eaLnBrk="1" hangingPunct="1"/>
            <a:r>
              <a:rPr lang="ru-RU" altLang="ru-RU" sz="2200" b="1">
                <a:solidFill>
                  <a:srgbClr val="333399"/>
                </a:solidFill>
              </a:rPr>
              <a:t>     Пример</a:t>
            </a:r>
            <a:r>
              <a:rPr lang="ru-RU" altLang="ru-RU" sz="2200" b="1"/>
              <a:t>: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Массив: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39 52 84 77 45 32 19 38 49 85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Минимальный элемент: </a:t>
            </a:r>
            <a:r>
              <a:rPr lang="en-US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A[6]=</a:t>
            </a:r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ru-RU" altLang="ru-RU" sz="2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Максимальный элемент: </a:t>
            </a:r>
            <a:r>
              <a:rPr lang="en-US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A[9]=8</a:t>
            </a:r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altLang="ru-RU" sz="2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Заголовок 1">
            <a:extLst>
              <a:ext uri="{FF2B5EF4-FFF2-40B4-BE49-F238E27FC236}">
                <a16:creationId xmlns:a16="http://schemas.microsoft.com/office/drawing/2014/main" id="{D34AC37F-23D1-E222-2E28-895764166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  <a:r>
              <a:rPr lang="en-US" altLang="ru-RU"/>
              <a:t> (</a:t>
            </a:r>
            <a:r>
              <a:rPr lang="ru-RU" altLang="ru-RU"/>
              <a:t>без функций </a:t>
            </a:r>
            <a:r>
              <a:rPr lang="en-US" altLang="ru-RU">
                <a:solidFill>
                  <a:srgbClr val="0000FF"/>
                </a:solidFill>
              </a:rPr>
              <a:t>min</a:t>
            </a:r>
            <a:r>
              <a:rPr lang="en-US" altLang="ru-RU"/>
              <a:t> </a:t>
            </a:r>
            <a:r>
              <a:rPr lang="ru-RU" altLang="ru-RU"/>
              <a:t>и </a:t>
            </a:r>
            <a:r>
              <a:rPr lang="en-US" altLang="ru-RU">
                <a:solidFill>
                  <a:srgbClr val="0000FF"/>
                </a:solidFill>
              </a:rPr>
              <a:t>max</a:t>
            </a:r>
            <a:r>
              <a:rPr lang="en-US" altLang="ru-RU"/>
              <a:t>)</a:t>
            </a:r>
            <a:endParaRPr lang="ru-RU" altLang="ru-RU"/>
          </a:p>
        </p:txBody>
      </p:sp>
      <p:sp>
        <p:nvSpPr>
          <p:cNvPr id="136195" name="Номер слайда 2">
            <a:extLst>
              <a:ext uri="{FF2B5EF4-FFF2-40B4-BE49-F238E27FC236}">
                <a16:creationId xmlns:a16="http://schemas.microsoft.com/office/drawing/2014/main" id="{B1B53CFE-0D91-6B6A-84F2-DF7E3737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E3E590A-5E7A-44AC-AE8C-8EA92AD724BE}" type="slidenum">
              <a:rPr lang="ru-RU" altLang="ru-RU"/>
              <a:pPr eaLnBrk="1" hangingPunct="1"/>
              <a:t>141</a:t>
            </a:fld>
            <a:endParaRPr lang="ru-RU" altLang="ru-RU"/>
          </a:p>
        </p:txBody>
      </p:sp>
      <p:sp>
        <p:nvSpPr>
          <p:cNvPr id="136196" name="Text Box 5">
            <a:extLst>
              <a:ext uri="{FF2B5EF4-FFF2-40B4-BE49-F238E27FC236}">
                <a16:creationId xmlns:a16="http://schemas.microsoft.com/office/drawing/2014/main" id="{08112EF3-3594-55A2-0C0B-00BBD1A94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796925"/>
            <a:ext cx="84201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0238" indent="-630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200" b="1">
                <a:solidFill>
                  <a:srgbClr val="3333FF"/>
                </a:solidFill>
              </a:rPr>
              <a:t>«5»: </a:t>
            </a:r>
            <a:r>
              <a:rPr lang="ru-RU" altLang="ru-RU" sz="2200"/>
              <a:t>Заполнить массив из 10 элементов случайными числами в интервале </a:t>
            </a:r>
            <a:r>
              <a:rPr lang="en-US" altLang="ru-RU" sz="2200"/>
              <a:t>[10,100] </a:t>
            </a:r>
            <a:r>
              <a:rPr lang="ru-RU" altLang="ru-RU" sz="2200"/>
              <a:t>и найти минимальный и максимальный элементы из </a:t>
            </a:r>
            <a:r>
              <a:rPr lang="ru-RU" altLang="ru-RU" sz="2200" b="1"/>
              <a:t>чётных</a:t>
            </a:r>
            <a:r>
              <a:rPr lang="ru-RU" altLang="ru-RU" sz="2200"/>
              <a:t> элементов массива</a:t>
            </a:r>
            <a:r>
              <a:rPr lang="en-US" altLang="ru-RU" sz="2200"/>
              <a:t>.</a:t>
            </a:r>
            <a:r>
              <a:rPr lang="ru-RU" altLang="ru-RU" sz="2200"/>
              <a:t> </a:t>
            </a:r>
            <a:endParaRPr lang="en-US" altLang="ru-RU" sz="2200"/>
          </a:p>
          <a:p>
            <a:pPr eaLnBrk="1" hangingPunct="1"/>
            <a:r>
              <a:rPr lang="ru-RU" altLang="ru-RU" sz="2200" b="1">
                <a:solidFill>
                  <a:srgbClr val="333399"/>
                </a:solidFill>
              </a:rPr>
              <a:t>     Пример</a:t>
            </a:r>
            <a:r>
              <a:rPr lang="ru-RU" altLang="ru-RU" sz="2200" b="1"/>
              <a:t>: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Массив: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39 52 84 77 45 32 19 38 49 85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Минимальный чётный: 32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Максимальный чётный: </a:t>
            </a:r>
            <a:r>
              <a:rPr lang="en-US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altLang="ru-RU" sz="2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Заголовок 1">
            <a:extLst>
              <a:ext uri="{FF2B5EF4-FFF2-40B4-BE49-F238E27FC236}">
                <a16:creationId xmlns:a16="http://schemas.microsoft.com/office/drawing/2014/main" id="{047B2E8B-2569-F362-6550-F0EF637C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  <a:r>
              <a:rPr lang="en-US" altLang="ru-RU"/>
              <a:t> (</a:t>
            </a:r>
            <a:r>
              <a:rPr lang="ru-RU" altLang="ru-RU"/>
              <a:t>без функции </a:t>
            </a:r>
            <a:r>
              <a:rPr lang="en-US" altLang="ru-RU">
                <a:solidFill>
                  <a:srgbClr val="0000FF"/>
                </a:solidFill>
              </a:rPr>
              <a:t>max</a:t>
            </a:r>
            <a:r>
              <a:rPr lang="en-US" altLang="ru-RU"/>
              <a:t>)</a:t>
            </a:r>
            <a:endParaRPr lang="ru-RU" altLang="ru-RU"/>
          </a:p>
        </p:txBody>
      </p:sp>
      <p:sp>
        <p:nvSpPr>
          <p:cNvPr id="137219" name="Номер слайда 2">
            <a:extLst>
              <a:ext uri="{FF2B5EF4-FFF2-40B4-BE49-F238E27FC236}">
                <a16:creationId xmlns:a16="http://schemas.microsoft.com/office/drawing/2014/main" id="{4C81BDB6-33D7-4A8B-156A-B0F9D949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F2CB1EA-10FB-4659-9757-5CDB478C4E28}" type="slidenum">
              <a:rPr lang="ru-RU" altLang="ru-RU"/>
              <a:pPr eaLnBrk="1" hangingPunct="1"/>
              <a:t>142</a:t>
            </a:fld>
            <a:endParaRPr lang="ru-RU" altLang="ru-RU"/>
          </a:p>
        </p:txBody>
      </p:sp>
      <p:sp>
        <p:nvSpPr>
          <p:cNvPr id="137220" name="Text Box 5">
            <a:extLst>
              <a:ext uri="{FF2B5EF4-FFF2-40B4-BE49-F238E27FC236}">
                <a16:creationId xmlns:a16="http://schemas.microsoft.com/office/drawing/2014/main" id="{0E62E24D-BD85-4966-F14E-1D92E012E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25500"/>
            <a:ext cx="84201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0238" indent="-630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200" b="1">
                <a:solidFill>
                  <a:srgbClr val="3333FF"/>
                </a:solidFill>
              </a:rPr>
              <a:t>«6»: </a:t>
            </a:r>
            <a:r>
              <a:rPr lang="ru-RU" altLang="ru-RU" sz="2200"/>
              <a:t>Ввести с клавиатуры массив из 5 элементов и найти два максимальных элемента массива и их номера</a:t>
            </a:r>
            <a:r>
              <a:rPr lang="en-US" altLang="ru-RU" sz="2200"/>
              <a:t>.</a:t>
            </a:r>
            <a:r>
              <a:rPr lang="ru-RU" altLang="ru-RU" sz="2200"/>
              <a:t> </a:t>
            </a:r>
            <a:endParaRPr lang="en-US" altLang="ru-RU" sz="2200"/>
          </a:p>
          <a:p>
            <a:pPr eaLnBrk="1" hangingPunct="1"/>
            <a:r>
              <a:rPr lang="ru-RU" altLang="ru-RU" sz="2200" b="1">
                <a:solidFill>
                  <a:srgbClr val="333399"/>
                </a:solidFill>
              </a:rPr>
              <a:t>     Пример</a:t>
            </a:r>
            <a:r>
              <a:rPr lang="ru-RU" altLang="ru-RU" sz="2200" b="1"/>
              <a:t>: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Массив: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5 5 3 4 1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Максимальный элемент: A[1]=5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Второй максимум: A[2]=5</a:t>
            </a:r>
            <a:endParaRPr lang="en-US" altLang="ru-RU" sz="2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Заголовок 1">
            <a:extLst>
              <a:ext uri="{FF2B5EF4-FFF2-40B4-BE49-F238E27FC236}">
                <a16:creationId xmlns:a16="http://schemas.microsoft.com/office/drawing/2014/main" id="{325D1CA0-EBAC-8172-1C0F-F5AD75ACF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138243" name="Номер слайда 2">
            <a:extLst>
              <a:ext uri="{FF2B5EF4-FFF2-40B4-BE49-F238E27FC236}">
                <a16:creationId xmlns:a16="http://schemas.microsoft.com/office/drawing/2014/main" id="{3E44A2D4-1C9B-8B40-F78B-07975A25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3A53937-50ED-4523-B63D-5894DACE0894}" type="slidenum">
              <a:rPr lang="ru-RU" altLang="ru-RU"/>
              <a:pPr eaLnBrk="1" hangingPunct="1"/>
              <a:t>143</a:t>
            </a:fld>
            <a:endParaRPr lang="ru-RU" altLang="ru-RU"/>
          </a:p>
        </p:txBody>
      </p:sp>
      <p:sp>
        <p:nvSpPr>
          <p:cNvPr id="138244" name="Text Box 5">
            <a:extLst>
              <a:ext uri="{FF2B5EF4-FFF2-40B4-BE49-F238E27FC236}">
                <a16:creationId xmlns:a16="http://schemas.microsoft.com/office/drawing/2014/main" id="{0F12AB69-D354-D403-EB71-F8946E9FC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0238" indent="-630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200" b="1">
                <a:solidFill>
                  <a:srgbClr val="3333FF"/>
                </a:solidFill>
              </a:rPr>
              <a:t>«6»: </a:t>
            </a:r>
            <a:r>
              <a:rPr lang="ru-RU" altLang="ru-RU" sz="2200"/>
              <a:t>Введите массив с клавиатуры и найдите (за один проход) количество элементов, имеющих максимальное значение. </a:t>
            </a:r>
            <a:endParaRPr lang="en-US" altLang="ru-RU" sz="2200"/>
          </a:p>
          <a:p>
            <a:pPr eaLnBrk="1" hangingPunct="1"/>
            <a:r>
              <a:rPr lang="ru-RU" altLang="ru-RU" sz="2200" b="1">
                <a:solidFill>
                  <a:srgbClr val="333399"/>
                </a:solidFill>
              </a:rPr>
              <a:t>     Пример</a:t>
            </a:r>
            <a:r>
              <a:rPr lang="ru-RU" altLang="ru-RU" sz="2200" b="1"/>
              <a:t>: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Массив: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3 4 5 5 3 4 5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Максимальное значение 5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Количество элементов 3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Номер слайда 3">
            <a:extLst>
              <a:ext uri="{FF2B5EF4-FFF2-40B4-BE49-F238E27FC236}">
                <a16:creationId xmlns:a16="http://schemas.microsoft.com/office/drawing/2014/main" id="{B446D1CA-EA06-4404-E0EF-92B6E9B8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0EE9AE2-4918-4F21-84F5-9A7A1E7FB8A9}" type="slidenum">
              <a:rPr lang="ru-RU" altLang="ru-RU"/>
              <a:pPr eaLnBrk="1" hangingPunct="1"/>
              <a:t>144</a:t>
            </a:fld>
            <a:endParaRPr lang="ru-RU" altLang="ru-RU"/>
          </a:p>
        </p:txBody>
      </p:sp>
      <p:sp>
        <p:nvSpPr>
          <p:cNvPr id="139267" name="Заголовок 5">
            <a:extLst>
              <a:ext uri="{FF2B5EF4-FFF2-40B4-BE49-F238E27FC236}">
                <a16:creationId xmlns:a16="http://schemas.microsoft.com/office/drawing/2014/main" id="{E74EE63C-9171-FEFF-683D-D404A07EA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Конец фильма</a:t>
            </a:r>
          </a:p>
        </p:txBody>
      </p:sp>
      <p:sp>
        <p:nvSpPr>
          <p:cNvPr id="139268" name="Line 2">
            <a:extLst>
              <a:ext uri="{FF2B5EF4-FFF2-40B4-BE49-F238E27FC236}">
                <a16:creationId xmlns:a16="http://schemas.microsoft.com/office/drawing/2014/main" id="{ADF09143-C48A-B3E6-D5D7-1F1FB64962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9269" name="Прямоугольник 4">
            <a:extLst>
              <a:ext uri="{FF2B5EF4-FFF2-40B4-BE49-F238E27FC236}">
                <a16:creationId xmlns:a16="http://schemas.microsoft.com/office/drawing/2014/main" id="{61D3B43B-E764-63CD-D059-1580C29A3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" y="2413000"/>
            <a:ext cx="882015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 b="1">
                <a:solidFill>
                  <a:srgbClr val="000000"/>
                </a:solidFill>
              </a:rPr>
              <a:t>ПОЛЯКОВ Константин Юрьевич</a:t>
            </a:r>
          </a:p>
          <a:p>
            <a:pPr algn="ctr" eaLnBrk="1" hangingPunct="1"/>
            <a:r>
              <a:rPr lang="ru-RU" altLang="ru-RU" sz="2800">
                <a:solidFill>
                  <a:srgbClr val="000000"/>
                </a:solidFill>
              </a:rPr>
              <a:t>д.т.н., учитель информатики</a:t>
            </a:r>
            <a:endParaRPr lang="en-US" altLang="ru-RU" sz="2800">
              <a:solidFill>
                <a:srgbClr val="000000"/>
              </a:solidFill>
            </a:endParaRPr>
          </a:p>
          <a:p>
            <a:pPr algn="ctr" eaLnBrk="1" hangingPunct="1"/>
            <a:r>
              <a:rPr lang="ru-RU" altLang="ru-RU" sz="2800">
                <a:solidFill>
                  <a:srgbClr val="000000"/>
                </a:solidFill>
              </a:rPr>
              <a:t>ГБОУ СОШ № 163, г. Санкт-Петербург</a:t>
            </a:r>
          </a:p>
          <a:p>
            <a:pPr algn="ctr" eaLnBrk="1" hangingPunct="1"/>
            <a:r>
              <a:rPr lang="en-US" altLang="ru-RU" sz="2800">
                <a:solidFill>
                  <a:srgbClr val="000000"/>
                </a:solidFill>
                <a:hlinkClick r:id="rId3"/>
              </a:rPr>
              <a:t>kpolyakov@mail.ru</a:t>
            </a:r>
            <a:endParaRPr lang="en-US" altLang="ru-RU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>
            <a:extLst>
              <a:ext uri="{FF2B5EF4-FFF2-40B4-BE49-F238E27FC236}">
                <a16:creationId xmlns:a16="http://schemas.microsoft.com/office/drawing/2014/main" id="{7E4890EF-547D-0D52-1713-64B3F96F9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Как записать значение в переменную?</a:t>
            </a:r>
          </a:p>
        </p:txBody>
      </p:sp>
      <p:sp>
        <p:nvSpPr>
          <p:cNvPr id="20483" name="Номер слайда 2">
            <a:extLst>
              <a:ext uri="{FF2B5EF4-FFF2-40B4-BE49-F238E27FC236}">
                <a16:creationId xmlns:a16="http://schemas.microsoft.com/office/drawing/2014/main" id="{0FF62C77-EAF3-C088-376A-89F3565AF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AAC0869-5B80-4139-B570-CB51ECF924CB}" type="slidenum">
              <a:rPr lang="ru-RU" altLang="ru-RU"/>
              <a:pPr eaLnBrk="1" hangingPunct="1"/>
              <a:t>15</a:t>
            </a:fld>
            <a:endParaRPr lang="ru-RU" altLang="ru-RU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64FAA3FB-EE13-8B4B-4C37-2E184893A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233613"/>
            <a:ext cx="1608138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</a:rPr>
              <a:t>a = 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5</a:t>
            </a:r>
            <a:endParaRPr lang="ru-RU" sz="2800" b="1" dirty="0">
              <a:solidFill>
                <a:srgbClr val="0095FF"/>
              </a:solidFill>
              <a:latin typeface="Courier New" pitchFamily="49" charset="0"/>
            </a:endParaRP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92F9AC85-D616-8C2A-7FA2-E46859433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1039813"/>
            <a:ext cx="2332037" cy="946150"/>
          </a:xfrm>
          <a:prstGeom prst="wedgeRoundRectCallout">
            <a:avLst>
              <a:gd name="adj1" fmla="val -33982"/>
              <a:gd name="adj2" fmla="val 7981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dirty="0">
                <a:latin typeface="Arial" charset="0"/>
              </a:rPr>
              <a:t>оператор присваивания</a:t>
            </a: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8766AF04-1970-0FE4-875B-357D0F3A956A}"/>
              </a:ext>
            </a:extLst>
          </p:cNvPr>
          <p:cNvGrpSpPr>
            <a:grpSpLocks/>
          </p:cNvGrpSpPr>
          <p:nvPr/>
        </p:nvGrpSpPr>
        <p:grpSpPr bwMode="auto">
          <a:xfrm>
            <a:off x="3582988" y="935038"/>
            <a:ext cx="5195887" cy="936625"/>
            <a:chOff x="433" y="3902"/>
            <a:chExt cx="3273" cy="590"/>
          </a:xfrm>
        </p:grpSpPr>
        <p:sp>
          <p:nvSpPr>
            <p:cNvPr id="7" name="Text Box 56">
              <a:extLst>
                <a:ext uri="{FF2B5EF4-FFF2-40B4-BE49-F238E27FC236}">
                  <a16:creationId xmlns:a16="http://schemas.microsoft.com/office/drawing/2014/main" id="{B3C8A341-0E68-1B42-05C4-E03E77D38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2979" cy="523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При записи нового значения </a:t>
              </a:r>
              <a:br>
                <a:rPr lang="ru-RU" sz="2400" dirty="0">
                  <a:latin typeface="Arial" charset="0"/>
                </a:rPr>
              </a:br>
              <a:r>
                <a:rPr lang="ru-RU" sz="2400" dirty="0">
                  <a:latin typeface="Arial" charset="0"/>
                </a:rPr>
                <a:t>  старое удаляется из памяти!</a:t>
              </a:r>
            </a:p>
          </p:txBody>
        </p:sp>
        <p:sp>
          <p:nvSpPr>
            <p:cNvPr id="20497" name="Oval 57">
              <a:extLst>
                <a:ext uri="{FF2B5EF4-FFF2-40B4-BE49-F238E27FC236}">
                  <a16:creationId xmlns:a16="http://schemas.microsoft.com/office/drawing/2014/main" id="{DF0564E3-3649-FE67-7450-60BA48A44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sp>
        <p:nvSpPr>
          <p:cNvPr id="11" name="Овал 10">
            <a:extLst>
              <a:ext uri="{FF2B5EF4-FFF2-40B4-BE49-F238E27FC236}">
                <a16:creationId xmlns:a16="http://schemas.microsoft.com/office/drawing/2014/main" id="{3338FBAA-5AB8-E9AD-7C48-84FE0A6A78B9}"/>
              </a:ext>
            </a:extLst>
          </p:cNvPr>
          <p:cNvSpPr/>
          <p:nvPr/>
        </p:nvSpPr>
        <p:spPr bwMode="auto">
          <a:xfrm>
            <a:off x="4333875" y="2260600"/>
            <a:ext cx="468313" cy="468313"/>
          </a:xfrm>
          <a:prstGeom prst="ellipse">
            <a:avLst/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2400">
                <a:latin typeface="Arial" charset="0"/>
              </a:rPr>
              <a:t>5</a:t>
            </a:r>
            <a:endParaRPr lang="ru-RU" sz="2400">
              <a:latin typeface="Arial" charset="0"/>
            </a:endParaRPr>
          </a:p>
        </p:txBody>
      </p:sp>
      <p:sp>
        <p:nvSpPr>
          <p:cNvPr id="12" name="Скругленный прямоугольник 11">
            <a:extLst>
              <a:ext uri="{FF2B5EF4-FFF2-40B4-BE49-F238E27FC236}">
                <a16:creationId xmlns:a16="http://schemas.microsoft.com/office/drawing/2014/main" id="{D56F16CA-90FF-48FF-3F84-08513F618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63" y="2259013"/>
            <a:ext cx="533400" cy="4794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08111605-6A96-E874-9342-D49E1D604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3716338"/>
            <a:ext cx="86137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800" b="1">
                <a:solidFill>
                  <a:srgbClr val="333399"/>
                </a:solidFill>
              </a:rPr>
              <a:t>Оператор</a:t>
            </a:r>
            <a:r>
              <a:rPr lang="ru-RU" altLang="ru-RU" sz="2800"/>
              <a:t> – это команда языка программирования (инструкция).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ru-RU" sz="2800" b="1">
                <a:solidFill>
                  <a:srgbClr val="333399"/>
                </a:solidFill>
              </a:rPr>
              <a:t>Оператор присваивания </a:t>
            </a:r>
            <a:r>
              <a:rPr lang="ru-RU" altLang="ru-RU" sz="2800"/>
              <a:t>– это команда для присваивания нового значения переменной.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76254BD-D418-430E-2F83-D5EC25C76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5938" y="2181225"/>
            <a:ext cx="528637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600"/>
              <a:t>a</a:t>
            </a:r>
            <a:endParaRPr lang="ru-RU" altLang="ru-RU" sz="360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DD2A10BB-B71D-7C89-CB14-8C717A492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75" y="2538413"/>
            <a:ext cx="752475" cy="0"/>
          </a:xfrm>
          <a:custGeom>
            <a:avLst/>
            <a:gdLst>
              <a:gd name="T0" fmla="*/ 0 w 753035"/>
              <a:gd name="T1" fmla="*/ 0 h 10757"/>
              <a:gd name="T2" fmla="*/ 734773 w 753035"/>
              <a:gd name="T3" fmla="*/ 0 h 10757"/>
              <a:gd name="T4" fmla="*/ 0 60000 65536"/>
              <a:gd name="T5" fmla="*/ 0 60000 65536"/>
              <a:gd name="T6" fmla="*/ 0 w 753035"/>
              <a:gd name="T7" fmla="*/ 0 h 10757"/>
              <a:gd name="T8" fmla="*/ 753035 w 753035"/>
              <a:gd name="T9" fmla="*/ 0 h 1075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53035" h="10757">
                <a:moveTo>
                  <a:pt x="0" y="10757"/>
                </a:moveTo>
                <a:lnTo>
                  <a:pt x="753035" y="0"/>
                </a:lnTo>
              </a:path>
            </a:pathLst>
          </a:custGeom>
          <a:noFill/>
          <a:ln w="19050" algn="ctr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EC670E7A-552B-31CD-60D4-13F685E82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911475"/>
            <a:ext cx="1608138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</a:rPr>
              <a:t>a = 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7</a:t>
            </a:r>
            <a:endParaRPr lang="ru-RU" sz="2800" b="1" dirty="0">
              <a:solidFill>
                <a:srgbClr val="0095FF"/>
              </a:solidFill>
              <a:latin typeface="Courier New" pitchFamily="49" charset="0"/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8D20C9D4-B2AD-61EC-641E-25735A975409}"/>
              </a:ext>
            </a:extLst>
          </p:cNvPr>
          <p:cNvSpPr/>
          <p:nvPr/>
        </p:nvSpPr>
        <p:spPr bwMode="auto">
          <a:xfrm>
            <a:off x="4333875" y="2906713"/>
            <a:ext cx="468313" cy="468312"/>
          </a:xfrm>
          <a:prstGeom prst="ellipse">
            <a:avLst/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ru-RU" sz="2400" dirty="0">
                <a:latin typeface="Arial" charset="0"/>
              </a:rPr>
              <a:t>7</a:t>
            </a:r>
          </a:p>
        </p:txBody>
      </p: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283580C5-3B10-7BC1-5392-A835B220BAE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560763" y="2657475"/>
            <a:ext cx="795337" cy="473075"/>
          </a:xfrm>
          <a:custGeom>
            <a:avLst/>
            <a:gdLst>
              <a:gd name="T0" fmla="*/ 0 w 753035"/>
              <a:gd name="T1" fmla="*/ 2147483647 h 10757"/>
              <a:gd name="T2" fmla="*/ 4833207 w 753035"/>
              <a:gd name="T3" fmla="*/ 0 h 10757"/>
              <a:gd name="T4" fmla="*/ 0 60000 65536"/>
              <a:gd name="T5" fmla="*/ 0 60000 65536"/>
              <a:gd name="T6" fmla="*/ 0 w 753035"/>
              <a:gd name="T7" fmla="*/ 0 h 10757"/>
              <a:gd name="T8" fmla="*/ 753035 w 753035"/>
              <a:gd name="T9" fmla="*/ 10757 h 1075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53035" h="10757">
                <a:moveTo>
                  <a:pt x="0" y="10757"/>
                </a:moveTo>
                <a:lnTo>
                  <a:pt x="753035" y="0"/>
                </a:lnTo>
              </a:path>
            </a:pathLst>
          </a:custGeom>
          <a:noFill/>
          <a:ln w="19050" algn="ctr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" name="Плюс 20">
            <a:extLst>
              <a:ext uri="{FF2B5EF4-FFF2-40B4-BE49-F238E27FC236}">
                <a16:creationId xmlns:a16="http://schemas.microsoft.com/office/drawing/2014/main" id="{A4405E3B-792E-831B-1E79-F76409AE7982}"/>
              </a:ext>
            </a:extLst>
          </p:cNvPr>
          <p:cNvSpPr/>
          <p:nvPr/>
        </p:nvSpPr>
        <p:spPr bwMode="auto">
          <a:xfrm rot="18900000">
            <a:off x="4033838" y="1957388"/>
            <a:ext cx="1076325" cy="1076325"/>
          </a:xfrm>
          <a:prstGeom prst="mathPlus">
            <a:avLst>
              <a:gd name="adj1" fmla="val 7520"/>
            </a:avLst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 animBg="1"/>
      <p:bldP spid="12" grpId="0" animBg="1"/>
      <p:bldP spid="13" grpId="0" build="p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>
            <a:extLst>
              <a:ext uri="{FF2B5EF4-FFF2-40B4-BE49-F238E27FC236}">
                <a16:creationId xmlns:a16="http://schemas.microsoft.com/office/drawing/2014/main" id="{EBE44C21-E0EF-0FCD-4267-C24D0D9F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Ввод значения с клавиатуры</a:t>
            </a:r>
          </a:p>
        </p:txBody>
      </p:sp>
      <p:sp>
        <p:nvSpPr>
          <p:cNvPr id="21507" name="Номер слайда 2">
            <a:extLst>
              <a:ext uri="{FF2B5EF4-FFF2-40B4-BE49-F238E27FC236}">
                <a16:creationId xmlns:a16="http://schemas.microsoft.com/office/drawing/2014/main" id="{637AB32B-DA93-4849-E46B-C4ADFE17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25E12C-EB98-46BF-9BA0-8D36A73987EE}" type="slidenum">
              <a:rPr lang="ru-RU" altLang="ru-RU"/>
              <a:pPr eaLnBrk="1" hangingPunct="1"/>
              <a:t>16</a:t>
            </a:fld>
            <a:endParaRPr lang="ru-RU" altLang="ru-RU"/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3F0290DC-5BDC-C016-8209-1E63820E188F}"/>
              </a:ext>
            </a:extLst>
          </p:cNvPr>
          <p:cNvGrpSpPr>
            <a:grpSpLocks/>
          </p:cNvGrpSpPr>
          <p:nvPr/>
        </p:nvGrpSpPr>
        <p:grpSpPr bwMode="auto">
          <a:xfrm>
            <a:off x="688975" y="2876550"/>
            <a:ext cx="7561263" cy="1814513"/>
            <a:chOff x="433" y="3902"/>
            <a:chExt cx="4763" cy="1143"/>
          </a:xfrm>
        </p:grpSpPr>
        <p:sp>
          <p:nvSpPr>
            <p:cNvPr id="6" name="Text Box 56">
              <a:extLst>
                <a:ext uri="{FF2B5EF4-FFF2-40B4-BE49-F238E27FC236}">
                  <a16:creationId xmlns:a16="http://schemas.microsoft.com/office/drawing/2014/main" id="{F83E0697-98A1-BBD5-0DFA-AD8DDC1EF9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4469" cy="1076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533400" indent="-358775" eaLnBrk="0" hangingPunct="0">
                <a:spcBef>
                  <a:spcPct val="50000"/>
                </a:spcBef>
                <a:buFont typeface="Arial" charset="0"/>
                <a:buAutoNum type="arabicPeriod"/>
                <a:defRPr/>
              </a:pPr>
              <a:r>
                <a:rPr lang="ru-RU" sz="2400" dirty="0">
                  <a:latin typeface="Arial" charset="0"/>
                </a:rPr>
                <a:t>Программа ждет, пока пользователь введет значение и нажмет </a:t>
              </a:r>
              <a:r>
                <a:rPr lang="en-US" sz="2400" i="1" dirty="0">
                  <a:latin typeface="Arial" charset="0"/>
                </a:rPr>
                <a:t>Enter</a:t>
              </a:r>
              <a:r>
                <a:rPr lang="en-US" sz="2400" dirty="0">
                  <a:latin typeface="Arial" charset="0"/>
                </a:rPr>
                <a:t>.</a:t>
              </a:r>
              <a:endParaRPr lang="ru-RU" sz="2400" dirty="0">
                <a:latin typeface="Arial" charset="0"/>
              </a:endParaRPr>
            </a:p>
            <a:p>
              <a:pPr marL="533400" indent="-358775" eaLnBrk="0" hangingPunct="0">
                <a:spcBef>
                  <a:spcPts val="600"/>
                </a:spcBef>
                <a:buFont typeface="Arial" charset="0"/>
                <a:buAutoNum type="arabicPeriod"/>
                <a:defRPr/>
              </a:pPr>
              <a:r>
                <a:rPr lang="ru-RU" sz="2400" dirty="0">
                  <a:latin typeface="Arial" charset="0"/>
                </a:rPr>
                <a:t>Введенное значение записывается в переменную 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ru-RU" sz="2800" dirty="0">
                  <a:latin typeface="Arial" charset="0"/>
                </a:rPr>
                <a:t> </a:t>
              </a:r>
              <a:r>
                <a:rPr lang="ru-RU" sz="2400" dirty="0">
                  <a:latin typeface="Arial" charset="0"/>
                </a:rPr>
                <a:t>(связывается с именем 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ru-RU" sz="2400" dirty="0">
                  <a:latin typeface="Arial" charset="0"/>
                </a:rPr>
                <a:t>)</a:t>
              </a:r>
            </a:p>
          </p:txBody>
        </p:sp>
        <p:sp>
          <p:nvSpPr>
            <p:cNvPr id="21515" name="Oval 57">
              <a:extLst>
                <a:ext uri="{FF2B5EF4-FFF2-40B4-BE49-F238E27FC236}">
                  <a16:creationId xmlns:a16="http://schemas.microsoft.com/office/drawing/2014/main" id="{1A262AA5-4A4B-A376-CA99-3080A358A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pic>
        <p:nvPicPr>
          <p:cNvPr id="11" name="Picture 2">
            <a:extLst>
              <a:ext uri="{FF2B5EF4-FFF2-40B4-BE49-F238E27FC236}">
                <a16:creationId xmlns:a16="http://schemas.microsoft.com/office/drawing/2014/main" id="{467923CD-92BA-0E8F-B255-AE4539775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70" b="16357"/>
          <a:stretch>
            <a:fillRect/>
          </a:stretch>
        </p:blipFill>
        <p:spPr bwMode="auto">
          <a:xfrm>
            <a:off x="4376738" y="1203325"/>
            <a:ext cx="1914525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CB6AB0C2-3D30-6FDF-CDFB-FE4249BDA6BB}"/>
              </a:ext>
            </a:extLst>
          </p:cNvPr>
          <p:cNvSpPr>
            <a:spLocks/>
          </p:cNvSpPr>
          <p:nvPr/>
        </p:nvSpPr>
        <p:spPr bwMode="auto">
          <a:xfrm>
            <a:off x="2578100" y="960438"/>
            <a:ext cx="2513013" cy="704850"/>
          </a:xfrm>
          <a:custGeom>
            <a:avLst/>
            <a:gdLst>
              <a:gd name="T0" fmla="*/ 2507801 w 2513162"/>
              <a:gd name="T1" fmla="*/ 630399 h 705971"/>
              <a:gd name="T2" fmla="*/ 0 w 2513162"/>
              <a:gd name="T3" fmla="*/ 668520 h 705971"/>
              <a:gd name="T4" fmla="*/ 0 60000 65536"/>
              <a:gd name="T5" fmla="*/ 0 60000 65536"/>
              <a:gd name="T6" fmla="*/ 0 w 2513162"/>
              <a:gd name="T7" fmla="*/ 0 h 705971"/>
              <a:gd name="T8" fmla="*/ 2513162 w 2513162"/>
              <a:gd name="T9" fmla="*/ 705971 h 7059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13162" h="705971">
                <a:moveTo>
                  <a:pt x="2513162" y="665714"/>
                </a:moveTo>
                <a:cubicBezTo>
                  <a:pt x="1492532" y="0"/>
                  <a:pt x="654811" y="282916"/>
                  <a:pt x="0" y="705971"/>
                </a:cubicBezTo>
              </a:path>
            </a:pathLst>
          </a:custGeom>
          <a:noFill/>
          <a:ln w="19050" algn="ctr">
            <a:solidFill>
              <a:schemeClr val="tx1"/>
            </a:solidFill>
            <a:prstDash val="dash"/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2EB20D2A-1B70-0571-B7D7-58F619EF21D8}"/>
              </a:ext>
            </a:extLst>
          </p:cNvPr>
          <p:cNvSpPr/>
          <p:nvPr/>
        </p:nvSpPr>
        <p:spPr bwMode="auto">
          <a:xfrm>
            <a:off x="2108200" y="1574800"/>
            <a:ext cx="468313" cy="468313"/>
          </a:xfrm>
          <a:prstGeom prst="ellipse">
            <a:avLst/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2400">
                <a:latin typeface="Arial" charset="0"/>
              </a:rPr>
              <a:t>5</a:t>
            </a:r>
            <a:endParaRPr lang="ru-RU" sz="2400">
              <a:latin typeface="Arial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4A1EE35-FDE0-13D1-006B-449A6E481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" y="1524000"/>
            <a:ext cx="52863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600"/>
              <a:t>a</a:t>
            </a:r>
            <a:endParaRPr lang="ru-RU" altLang="ru-RU" sz="3600"/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1C11AFC0-A2D4-3AB0-003D-0DC439D5C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63" y="1851025"/>
            <a:ext cx="752475" cy="0"/>
          </a:xfrm>
          <a:custGeom>
            <a:avLst/>
            <a:gdLst>
              <a:gd name="T0" fmla="*/ 0 w 753035"/>
              <a:gd name="T1" fmla="*/ 0 h 10757"/>
              <a:gd name="T2" fmla="*/ 734773 w 753035"/>
              <a:gd name="T3" fmla="*/ 0 h 10757"/>
              <a:gd name="T4" fmla="*/ 0 60000 65536"/>
              <a:gd name="T5" fmla="*/ 0 60000 65536"/>
              <a:gd name="T6" fmla="*/ 0 w 753035"/>
              <a:gd name="T7" fmla="*/ 0 h 10757"/>
              <a:gd name="T8" fmla="*/ 753035 w 753035"/>
              <a:gd name="T9" fmla="*/ 0 h 1075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53035" h="10757">
                <a:moveTo>
                  <a:pt x="0" y="10757"/>
                </a:moveTo>
                <a:lnTo>
                  <a:pt x="753035" y="0"/>
                </a:lnTo>
              </a:path>
            </a:pathLst>
          </a:custGeom>
          <a:noFill/>
          <a:ln w="19050" algn="ctr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>
            <a:extLst>
              <a:ext uri="{FF2B5EF4-FFF2-40B4-BE49-F238E27FC236}">
                <a16:creationId xmlns:a16="http://schemas.microsoft.com/office/drawing/2014/main" id="{208779B4-0DC7-20BB-6B1B-F0B8F333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Ввод значения с клавиатуры</a:t>
            </a:r>
          </a:p>
        </p:txBody>
      </p:sp>
      <p:sp>
        <p:nvSpPr>
          <p:cNvPr id="22531" name="Номер слайда 2">
            <a:extLst>
              <a:ext uri="{FF2B5EF4-FFF2-40B4-BE49-F238E27FC236}">
                <a16:creationId xmlns:a16="http://schemas.microsoft.com/office/drawing/2014/main" id="{CB054AF3-FE48-43DE-5008-065D247B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20E806-BED6-48B1-8320-B184146849A7}" type="slidenum">
              <a:rPr lang="ru-RU" altLang="ru-RU"/>
              <a:pPr eaLnBrk="1" hangingPunct="1"/>
              <a:t>17</a:t>
            </a:fld>
            <a:endParaRPr lang="ru-RU" altLang="ru-RU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9A0243B1-C302-4925-ECCF-B0FA21603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" y="915988"/>
            <a:ext cx="2589213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input</a:t>
            </a:r>
            <a:r>
              <a:rPr lang="en-US" sz="2800" b="1" dirty="0">
                <a:latin typeface="Courier New"/>
                <a:ea typeface="Times New Roman"/>
              </a:rPr>
              <a:t>()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6F2165D4-5CC9-AE1D-B73D-25BCEC5A6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9163" y="895350"/>
            <a:ext cx="4329112" cy="804863"/>
          </a:xfrm>
          <a:prstGeom prst="wedgeRoundRectCallout">
            <a:avLst>
              <a:gd name="adj1" fmla="val -64961"/>
              <a:gd name="adj2" fmla="val -1018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Arial" charset="0"/>
              </a:rPr>
              <a:t>ввести строку с клавиатуры и связать с переменной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9019BA83-6CC7-A82B-8AC0-B469DBC0A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" y="1582738"/>
            <a:ext cx="2589213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b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input</a:t>
            </a:r>
            <a:r>
              <a:rPr lang="en-US" sz="2800" b="1" dirty="0">
                <a:latin typeface="Courier New"/>
                <a:ea typeface="Times New Roman"/>
              </a:rPr>
              <a:t>()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979D42AE-8332-0A59-9E66-5E815AFA6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" y="2251075"/>
            <a:ext cx="2589213" cy="5222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>
              <a:defRPr/>
            </a:pPr>
            <a:r>
              <a:rPr lang="ru-RU" sz="2800" b="1">
                <a:latin typeface="Courier New" pitchFamily="49" charset="0"/>
                <a:cs typeface="Times New Roman" pitchFamily="18" charset="0"/>
              </a:rPr>
              <a:t>с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a + b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DC3949F6-91F1-A873-A65F-D2089A950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" y="2917825"/>
            <a:ext cx="2589213" cy="5222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( </a:t>
            </a:r>
            <a:r>
              <a:rPr lang="en-US" sz="2800" b="1" dirty="0">
                <a:latin typeface="Courier New"/>
                <a:ea typeface="Times New Roman"/>
              </a:rPr>
              <a:t>c </a:t>
            </a:r>
            <a:r>
              <a:rPr lang="ru-RU" sz="2800" b="1" dirty="0">
                <a:latin typeface="Courier New"/>
                <a:ea typeface="Times New Roman"/>
              </a:rPr>
              <a:t>)</a:t>
            </a:r>
          </a:p>
        </p:txBody>
      </p:sp>
      <p:sp>
        <p:nvSpPr>
          <p:cNvPr id="21" name="Text Box 6">
            <a:extLst>
              <a:ext uri="{FF2B5EF4-FFF2-40B4-BE49-F238E27FC236}">
                <a16:creationId xmlns:a16="http://schemas.microsoft.com/office/drawing/2014/main" id="{0140638E-2CF5-6B3D-86B3-6F2AEED91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1879600"/>
            <a:ext cx="2667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138488" indent="-31384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FF"/>
                </a:solidFill>
              </a:rPr>
              <a:t>Протокол:</a:t>
            </a:r>
            <a:endParaRPr lang="en-US" altLang="ru-RU" sz="2400" b="1">
              <a:solidFill>
                <a:srgbClr val="3333FF"/>
              </a:solidFill>
            </a:endParaRPr>
          </a:p>
          <a:p>
            <a:pPr eaLnBrk="1" hangingPunct="1"/>
            <a:r>
              <a:rPr lang="ru-RU" altLang="ru-RU" sz="2800" b="1">
                <a:latin typeface="Courier New" panose="02070309020205020404" pitchFamily="49" charset="0"/>
              </a:rPr>
              <a:t>  21</a:t>
            </a:r>
          </a:p>
          <a:p>
            <a:pPr eaLnBrk="1" hangingPunct="1"/>
            <a:r>
              <a:rPr lang="ru-RU" altLang="ru-RU" sz="2800" b="1">
                <a:latin typeface="Courier New" panose="02070309020205020404" pitchFamily="49" charset="0"/>
              </a:rPr>
              <a:t>  33</a:t>
            </a:r>
          </a:p>
          <a:p>
            <a:pPr eaLnBrk="1" hangingPunct="1"/>
            <a:r>
              <a:rPr lang="ru-RU" altLang="ru-RU" sz="2800" b="1">
                <a:solidFill>
                  <a:srgbClr val="FF0000"/>
                </a:solidFill>
                <a:latin typeface="Courier New" panose="02070309020205020404" pitchFamily="49" charset="0"/>
              </a:rPr>
              <a:t>  2133</a:t>
            </a:r>
            <a:endParaRPr lang="en-US" altLang="ru-RU" sz="2800" b="1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931CF13D-42E8-2552-629E-66C90834B6E7}"/>
              </a:ext>
            </a:extLst>
          </p:cNvPr>
          <p:cNvGrpSpPr>
            <a:grpSpLocks/>
          </p:cNvGrpSpPr>
          <p:nvPr/>
        </p:nvGrpSpPr>
        <p:grpSpPr bwMode="auto">
          <a:xfrm>
            <a:off x="4949825" y="2822575"/>
            <a:ext cx="2205038" cy="663575"/>
            <a:chOff x="433" y="3902"/>
            <a:chExt cx="1389" cy="418"/>
          </a:xfrm>
        </p:grpSpPr>
        <p:sp>
          <p:nvSpPr>
            <p:cNvPr id="23" name="Text Box 56">
              <a:extLst>
                <a:ext uri="{FF2B5EF4-FFF2-40B4-BE49-F238E27FC236}">
                  <a16:creationId xmlns:a16="http://schemas.microsoft.com/office/drawing/2014/main" id="{808EBAE9-70E9-A1B4-FC5B-51D400DA8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1095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533400" indent="-358775"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Почему?</a:t>
              </a:r>
            </a:p>
          </p:txBody>
        </p:sp>
        <p:sp>
          <p:nvSpPr>
            <p:cNvPr id="22546" name="Oval 57">
              <a:extLst>
                <a:ext uri="{FF2B5EF4-FFF2-40B4-BE49-F238E27FC236}">
                  <a16:creationId xmlns:a16="http://schemas.microsoft.com/office/drawing/2014/main" id="{0FE849C6-F2A2-15BF-DB26-C8E53D914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" name="Group 55">
            <a:extLst>
              <a:ext uri="{FF2B5EF4-FFF2-40B4-BE49-F238E27FC236}">
                <a16:creationId xmlns:a16="http://schemas.microsoft.com/office/drawing/2014/main" id="{7771E68C-EE6F-14B4-F78C-7821CB452F22}"/>
              </a:ext>
            </a:extLst>
          </p:cNvPr>
          <p:cNvGrpSpPr>
            <a:grpSpLocks/>
          </p:cNvGrpSpPr>
          <p:nvPr/>
        </p:nvGrpSpPr>
        <p:grpSpPr bwMode="auto">
          <a:xfrm>
            <a:off x="688975" y="3651250"/>
            <a:ext cx="7561263" cy="663575"/>
            <a:chOff x="433" y="3902"/>
            <a:chExt cx="4763" cy="418"/>
          </a:xfrm>
        </p:grpSpPr>
        <p:sp>
          <p:nvSpPr>
            <p:cNvPr id="26" name="Text Box 56">
              <a:extLst>
                <a:ext uri="{FF2B5EF4-FFF2-40B4-BE49-F238E27FC236}">
                  <a16:creationId xmlns:a16="http://schemas.microsoft.com/office/drawing/2014/main" id="{76D2E714-C138-C89C-DE43-AA135ECCF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4469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533400" indent="-358775"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Результат функции </a:t>
              </a:r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input</a:t>
              </a:r>
              <a:r>
                <a:rPr lang="en-US" sz="2400" dirty="0">
                  <a:latin typeface="Arial" charset="0"/>
                </a:rPr>
                <a:t> – </a:t>
              </a:r>
              <a:r>
                <a:rPr lang="ru-RU" sz="2400" dirty="0">
                  <a:latin typeface="Arial" charset="0"/>
                </a:rPr>
                <a:t>строка символов!</a:t>
              </a:r>
            </a:p>
          </p:txBody>
        </p:sp>
        <p:sp>
          <p:nvSpPr>
            <p:cNvPr id="22544" name="Oval 57">
              <a:extLst>
                <a:ext uri="{FF2B5EF4-FFF2-40B4-BE49-F238E27FC236}">
                  <a16:creationId xmlns:a16="http://schemas.microsoft.com/office/drawing/2014/main" id="{59D0FE1F-65D5-C166-65B3-3C9C8E32A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sp>
        <p:nvSpPr>
          <p:cNvPr id="28" name="Text Box 7">
            <a:extLst>
              <a:ext uri="{FF2B5EF4-FFF2-40B4-BE49-F238E27FC236}">
                <a16:creationId xmlns:a16="http://schemas.microsoft.com/office/drawing/2014/main" id="{C08960A1-80DA-48EC-C697-F108093E2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5950" y="5133975"/>
            <a:ext cx="4040188" cy="5222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int</a:t>
            </a:r>
            <a:r>
              <a:rPr lang="en-US" sz="2800" b="1" dirty="0">
                <a:latin typeface="Courier New"/>
                <a:ea typeface="Times New Roman"/>
              </a:rPr>
              <a:t>(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 input</a:t>
            </a:r>
            <a:r>
              <a:rPr lang="en-US" sz="2800" b="1" dirty="0">
                <a:latin typeface="Courier New"/>
                <a:ea typeface="Times New Roman"/>
              </a:rPr>
              <a:t>() 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29" name="Text Box 7">
            <a:extLst>
              <a:ext uri="{FF2B5EF4-FFF2-40B4-BE49-F238E27FC236}">
                <a16:creationId xmlns:a16="http://schemas.microsoft.com/office/drawing/2014/main" id="{B03E714B-8DB6-B47A-0026-55D4AEA73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5950" y="5800725"/>
            <a:ext cx="4040188" cy="5222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b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int</a:t>
            </a:r>
            <a:r>
              <a:rPr lang="en-US" sz="2800" b="1" dirty="0">
                <a:latin typeface="Courier New"/>
                <a:ea typeface="Times New Roman"/>
              </a:rPr>
              <a:t>(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 input</a:t>
            </a:r>
            <a:r>
              <a:rPr lang="en-US" sz="2800" b="1" dirty="0">
                <a:latin typeface="Courier New"/>
                <a:ea typeface="Times New Roman"/>
              </a:rPr>
              <a:t>() 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30" name="AutoShape 7">
            <a:extLst>
              <a:ext uri="{FF2B5EF4-FFF2-40B4-BE49-F238E27FC236}">
                <a16:creationId xmlns:a16="http://schemas.microsoft.com/office/drawing/2014/main" id="{8F3A2B28-6B27-D24B-87EA-38DAE2112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988" y="4379913"/>
            <a:ext cx="2640012" cy="804862"/>
          </a:xfrm>
          <a:prstGeom prst="wedgeRoundRectCallout">
            <a:avLst>
              <a:gd name="adj1" fmla="val 61343"/>
              <a:gd name="adj2" fmla="val 5930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Arial" charset="0"/>
              </a:rPr>
              <a:t>преобразовать в целое число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12" grpId="0" animBg="1"/>
      <p:bldP spid="13" grpId="0" animBg="1"/>
      <p:bldP spid="14" grpId="0" animBg="1"/>
      <p:bldP spid="21" grpId="0" build="p" autoUpdateAnimBg="0"/>
      <p:bldP spid="28" grpId="0" animBg="1"/>
      <p:bldP spid="29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>
            <a:extLst>
              <a:ext uri="{FF2B5EF4-FFF2-40B4-BE49-F238E27FC236}">
                <a16:creationId xmlns:a16="http://schemas.microsoft.com/office/drawing/2014/main" id="{527E29AC-5AC8-95D3-B7F9-AC4CC4F3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Ввод с подсказкой</a:t>
            </a:r>
          </a:p>
        </p:txBody>
      </p:sp>
      <p:sp>
        <p:nvSpPr>
          <p:cNvPr id="23555" name="Номер слайда 2">
            <a:extLst>
              <a:ext uri="{FF2B5EF4-FFF2-40B4-BE49-F238E27FC236}">
                <a16:creationId xmlns:a16="http://schemas.microsoft.com/office/drawing/2014/main" id="{7C943CFB-47DD-70FA-B41E-31452EAA1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A95553-AFA7-4BE1-BB1B-DAD4B31FC104}" type="slidenum">
              <a:rPr lang="ru-RU" altLang="ru-RU"/>
              <a:pPr eaLnBrk="1" hangingPunct="1"/>
              <a:t>18</a:t>
            </a:fld>
            <a:endParaRPr lang="ru-RU" altLang="ru-RU"/>
          </a:p>
        </p:txBody>
      </p:sp>
      <p:sp>
        <p:nvSpPr>
          <p:cNvPr id="22" name="Text Box 7">
            <a:extLst>
              <a:ext uri="{FF2B5EF4-FFF2-40B4-BE49-F238E27FC236}">
                <a16:creationId xmlns:a16="http://schemas.microsoft.com/office/drawing/2014/main" id="{02B3B07C-C7B9-A23C-E47A-CFFD329DF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27100"/>
            <a:ext cx="6999288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 =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input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(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</a:t>
            </a:r>
            <a:r>
              <a:rPr lang="en-US" sz="2800" b="1" dirty="0" err="1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Введите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число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 "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AutoShape 7">
            <a:extLst>
              <a:ext uri="{FF2B5EF4-FFF2-40B4-BE49-F238E27FC236}">
                <a16:creationId xmlns:a16="http://schemas.microsoft.com/office/drawing/2014/main" id="{2E122A2D-50A2-E222-BC9B-293E657F5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050" y="1527175"/>
            <a:ext cx="1919288" cy="484188"/>
          </a:xfrm>
          <a:prstGeom prst="wedgeRoundRectCallout">
            <a:avLst>
              <a:gd name="adj1" fmla="val -44887"/>
              <a:gd name="adj2" fmla="val -8913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Arial" charset="0"/>
              </a:rPr>
              <a:t>подсказка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3B39EA12-B590-0BFE-EF78-1EF4935A9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1482725"/>
            <a:ext cx="31845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Введите число: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A9539835-D513-27B7-6574-0A66688E3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2513" y="1482725"/>
            <a:ext cx="6143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800" b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26</a:t>
            </a:r>
            <a:endParaRPr lang="ru-RU" altLang="ru-RU">
              <a:solidFill>
                <a:srgbClr val="FF0000"/>
              </a:solidFill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A246F079-B59C-5F9E-FB7B-9CB7F9103B94}"/>
              </a:ext>
            </a:extLst>
          </p:cNvPr>
          <p:cNvGrpSpPr>
            <a:grpSpLocks/>
          </p:cNvGrpSpPr>
          <p:nvPr/>
        </p:nvGrpSpPr>
        <p:grpSpPr bwMode="auto">
          <a:xfrm>
            <a:off x="1335088" y="2101850"/>
            <a:ext cx="2538412" cy="663575"/>
            <a:chOff x="433" y="3902"/>
            <a:chExt cx="1599" cy="418"/>
          </a:xfrm>
        </p:grpSpPr>
        <p:sp>
          <p:nvSpPr>
            <p:cNvPr id="47" name="Text Box 56">
              <a:extLst>
                <a:ext uri="{FF2B5EF4-FFF2-40B4-BE49-F238E27FC236}">
                  <a16:creationId xmlns:a16="http://schemas.microsoft.com/office/drawing/2014/main" id="{A1B636EC-6F47-C1C5-8AEB-C40C0E67E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1305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533400" indent="-358775"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Что не так?</a:t>
              </a:r>
            </a:p>
          </p:txBody>
        </p:sp>
        <p:sp>
          <p:nvSpPr>
            <p:cNvPr id="23563" name="Oval 57">
              <a:extLst>
                <a:ext uri="{FF2B5EF4-FFF2-40B4-BE49-F238E27FC236}">
                  <a16:creationId xmlns:a16="http://schemas.microsoft.com/office/drawing/2014/main" id="{0F74CB4C-3AA0-648C-D949-3FE5000A0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49" name="Text Box 7">
            <a:extLst>
              <a:ext uri="{FF2B5EF4-FFF2-40B4-BE49-F238E27FC236}">
                <a16:creationId xmlns:a16="http://schemas.microsoft.com/office/drawing/2014/main" id="{61EEC79D-A6AC-D3AA-89EC-F9C58D7A7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81325"/>
            <a:ext cx="7859713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 = </a:t>
            </a: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(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input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</a:t>
            </a:r>
            <a:r>
              <a:rPr lang="en-US" sz="2800" b="1" dirty="0" err="1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Введите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число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 "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) 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4" grpId="0"/>
      <p:bldP spid="45" grpId="0"/>
      <p:bldP spid="4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>
            <a:extLst>
              <a:ext uri="{FF2B5EF4-FFF2-40B4-BE49-F238E27FC236}">
                <a16:creationId xmlns:a16="http://schemas.microsoft.com/office/drawing/2014/main" id="{E5A0B253-53BE-FA67-F788-F70926E6D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Изменение значений переменной</a:t>
            </a:r>
          </a:p>
        </p:txBody>
      </p:sp>
      <p:sp>
        <p:nvSpPr>
          <p:cNvPr id="24579" name="Номер слайда 2">
            <a:extLst>
              <a:ext uri="{FF2B5EF4-FFF2-40B4-BE49-F238E27FC236}">
                <a16:creationId xmlns:a16="http://schemas.microsoft.com/office/drawing/2014/main" id="{FAF259BD-733D-1DCC-F4AB-D04C5032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E5ED946-D4C8-4DC9-A304-D799AF099942}" type="slidenum">
              <a:rPr lang="ru-RU" altLang="ru-RU"/>
              <a:pPr eaLnBrk="1" hangingPunct="1"/>
              <a:t>19</a:t>
            </a:fld>
            <a:endParaRPr lang="ru-RU" altLang="ru-RU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43D63AC6-B588-A2BE-6903-5BCBA0AC8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954088"/>
            <a:ext cx="4487863" cy="20097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</a:rPr>
              <a:t>a = 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5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</a:rPr>
              <a:t>b = a + 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2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</a:rPr>
              <a:t>a = (a + 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2</a:t>
            </a:r>
            <a:r>
              <a:rPr lang="en-US" sz="2800" b="1" dirty="0">
                <a:latin typeface="Courier New" pitchFamily="49" charset="0"/>
              </a:rPr>
              <a:t>)*(b – 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3</a:t>
            </a:r>
            <a:r>
              <a:rPr lang="en-US" sz="2800" b="1" dirty="0">
                <a:latin typeface="Courier New" pitchFamily="49" charset="0"/>
              </a:rPr>
              <a:t>)</a:t>
            </a:r>
            <a:endParaRPr lang="ru-RU" sz="2800" b="1" dirty="0"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</a:rPr>
              <a:t>b = b + 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FCD68FC-01EB-72F2-E6C2-8C9BDEEFC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3884613"/>
            <a:ext cx="39687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800" b="1">
                <a:latin typeface="Courier New" panose="02070309020205020404" pitchFamily="49" charset="0"/>
              </a:rPr>
              <a:t>a</a:t>
            </a:r>
            <a:endParaRPr lang="ru-RU" altLang="ru-RU" sz="2800" b="1">
              <a:latin typeface="Courier New" panose="02070309020205020404" pitchFamily="49" charset="0"/>
            </a:endParaRPr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22FFC6DD-91B1-F2CC-01DB-2C6EAF332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3" y="3967163"/>
            <a:ext cx="442912" cy="341312"/>
          </a:xfrm>
          <a:prstGeom prst="rect">
            <a:avLst/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2000" b="1">
                <a:latin typeface="Arial" charset="0"/>
              </a:rPr>
              <a:t>5</a:t>
            </a:r>
            <a:endParaRPr lang="ru-RU" sz="2000" b="1">
              <a:latin typeface="Arial" charset="0"/>
            </a:endParaRPr>
          </a:p>
        </p:txBody>
      </p:sp>
      <p:sp>
        <p:nvSpPr>
          <p:cNvPr id="12" name="Rectangle 22">
            <a:extLst>
              <a:ext uri="{FF2B5EF4-FFF2-40B4-BE49-F238E27FC236}">
                <a16:creationId xmlns:a16="http://schemas.microsoft.com/office/drawing/2014/main" id="{A250DF93-ABF0-BAA8-5F8C-83D1519C6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4348163"/>
            <a:ext cx="39687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800" b="1">
                <a:latin typeface="Courier New" panose="02070309020205020404" pitchFamily="49" charset="0"/>
              </a:rPr>
              <a:t>b</a:t>
            </a:r>
            <a:endParaRPr lang="ru-RU" altLang="ru-RU" sz="2800" b="1">
              <a:latin typeface="Courier New" panose="02070309020205020404" pitchFamily="49" charset="0"/>
            </a:endParaRPr>
          </a:p>
        </p:txBody>
      </p:sp>
      <p:sp>
        <p:nvSpPr>
          <p:cNvPr id="14" name="Rectangle 24">
            <a:extLst>
              <a:ext uri="{FF2B5EF4-FFF2-40B4-BE49-F238E27FC236}">
                <a16:creationId xmlns:a16="http://schemas.microsoft.com/office/drawing/2014/main" id="{5B51BF55-C974-D1F7-5D89-28FE3F1E8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75" y="4441825"/>
            <a:ext cx="86995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b="1">
                <a:latin typeface="Courier New" panose="02070309020205020404" pitchFamily="49" charset="0"/>
              </a:rPr>
              <a:t>=</a:t>
            </a:r>
            <a:r>
              <a:rPr lang="en-US" altLang="ru-RU" sz="2000" b="1">
                <a:latin typeface="Courier New" panose="02070309020205020404" pitchFamily="49" charset="0"/>
              </a:rPr>
              <a:t>5+2</a:t>
            </a:r>
            <a:endParaRPr lang="ru-RU" altLang="ru-RU" sz="2000" b="1">
              <a:latin typeface="Courier New" panose="02070309020205020404" pitchFamily="49" charset="0"/>
            </a:endParaRPr>
          </a:p>
        </p:txBody>
      </p:sp>
      <p:sp>
        <p:nvSpPr>
          <p:cNvPr id="15" name="Line 25">
            <a:extLst>
              <a:ext uri="{FF2B5EF4-FFF2-40B4-BE49-F238E27FC236}">
                <a16:creationId xmlns:a16="http://schemas.microsoft.com/office/drawing/2014/main" id="{3574546E-0BC0-B7F0-B418-C06459697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0988" y="4137025"/>
            <a:ext cx="6477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467AFA9D-318B-45D0-D3E9-0FEA07265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3" y="4430713"/>
            <a:ext cx="442912" cy="341312"/>
          </a:xfrm>
          <a:prstGeom prst="rect">
            <a:avLst/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ru-RU" sz="2000" b="1" dirty="0">
                <a:latin typeface="Arial" charset="0"/>
              </a:rPr>
              <a:t>7</a:t>
            </a:r>
          </a:p>
        </p:txBody>
      </p:sp>
      <p:sp>
        <p:nvSpPr>
          <p:cNvPr id="32" name="Line 25">
            <a:extLst>
              <a:ext uri="{FF2B5EF4-FFF2-40B4-BE49-F238E27FC236}">
                <a16:creationId xmlns:a16="http://schemas.microsoft.com/office/drawing/2014/main" id="{7D4B7272-20D7-4F8E-FB32-D4FFEAF19F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0988" y="4598988"/>
            <a:ext cx="6477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id="{80154F0E-EF03-8722-E849-C6C55B16D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3" y="3525838"/>
            <a:ext cx="442912" cy="341312"/>
          </a:xfrm>
          <a:prstGeom prst="rect">
            <a:avLst/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2000" b="1" dirty="0">
                <a:latin typeface="Arial" charset="0"/>
              </a:rPr>
              <a:t>28</a:t>
            </a:r>
            <a:endParaRPr lang="ru-RU" sz="2000" b="1" dirty="0">
              <a:latin typeface="Arial" charset="0"/>
            </a:endParaRPr>
          </a:p>
        </p:txBody>
      </p:sp>
      <p:sp>
        <p:nvSpPr>
          <p:cNvPr id="34" name="Rectangle 24">
            <a:extLst>
              <a:ext uri="{FF2B5EF4-FFF2-40B4-BE49-F238E27FC236}">
                <a16:creationId xmlns:a16="http://schemas.microsoft.com/office/drawing/2014/main" id="{D7020D3A-F87A-7894-2CE0-EFF3CAFEE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75" y="3538538"/>
            <a:ext cx="2074863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b="1">
                <a:latin typeface="Courier New" panose="02070309020205020404" pitchFamily="49" charset="0"/>
              </a:rPr>
              <a:t>=</a:t>
            </a:r>
            <a:r>
              <a:rPr lang="en-US" altLang="ru-RU" sz="2000" b="1">
                <a:latin typeface="Courier New" panose="02070309020205020404" pitchFamily="49" charset="0"/>
              </a:rPr>
              <a:t>(5+2)*(7-3)</a:t>
            </a:r>
            <a:endParaRPr lang="ru-RU" altLang="ru-RU" sz="2000" b="1">
              <a:latin typeface="Courier New" panose="02070309020205020404" pitchFamily="49" charset="0"/>
            </a:endParaRPr>
          </a:p>
        </p:txBody>
      </p:sp>
      <p:sp>
        <p:nvSpPr>
          <p:cNvPr id="35" name="Line 25">
            <a:extLst>
              <a:ext uri="{FF2B5EF4-FFF2-40B4-BE49-F238E27FC236}">
                <a16:creationId xmlns:a16="http://schemas.microsoft.com/office/drawing/2014/main" id="{AAF0EAA0-4156-BBDE-FE0D-5099C17B79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50988" y="3711575"/>
            <a:ext cx="730250" cy="42545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36" name="Плюс 35">
            <a:extLst>
              <a:ext uri="{FF2B5EF4-FFF2-40B4-BE49-F238E27FC236}">
                <a16:creationId xmlns:a16="http://schemas.microsoft.com/office/drawing/2014/main" id="{A184C64C-B908-DB69-C41E-4CFE674ED2F8}"/>
              </a:ext>
            </a:extLst>
          </p:cNvPr>
          <p:cNvSpPr/>
          <p:nvPr/>
        </p:nvSpPr>
        <p:spPr bwMode="auto">
          <a:xfrm rot="2700000">
            <a:off x="2182813" y="3827463"/>
            <a:ext cx="638175" cy="638175"/>
          </a:xfrm>
          <a:prstGeom prst="mathPlus">
            <a:avLst>
              <a:gd name="adj1" fmla="val 6044"/>
            </a:avLst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6A6944AA-047E-3CB9-21F9-3054C3127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75" y="4883150"/>
            <a:ext cx="86995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b="1">
                <a:latin typeface="Courier New" panose="02070309020205020404" pitchFamily="49" charset="0"/>
              </a:rPr>
              <a:t>=</a:t>
            </a:r>
            <a:r>
              <a:rPr lang="en-US" altLang="ru-RU" sz="2000" b="1">
                <a:latin typeface="Courier New" panose="02070309020205020404" pitchFamily="49" charset="0"/>
              </a:rPr>
              <a:t>7+1</a:t>
            </a:r>
            <a:endParaRPr lang="ru-RU" altLang="ru-RU" sz="2000" b="1">
              <a:latin typeface="Courier New" panose="02070309020205020404" pitchFamily="49" charset="0"/>
            </a:endParaRPr>
          </a:p>
        </p:txBody>
      </p:sp>
      <p:sp>
        <p:nvSpPr>
          <p:cNvPr id="38" name="Rectangle 18">
            <a:extLst>
              <a:ext uri="{FF2B5EF4-FFF2-40B4-BE49-F238E27FC236}">
                <a16:creationId xmlns:a16="http://schemas.microsoft.com/office/drawing/2014/main" id="{54FC9747-073C-117E-5745-A16004D20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3" y="4870450"/>
            <a:ext cx="442912" cy="341313"/>
          </a:xfrm>
          <a:prstGeom prst="rect">
            <a:avLst/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2000" b="1" dirty="0">
                <a:latin typeface="Arial" charset="0"/>
              </a:rPr>
              <a:t>8</a:t>
            </a:r>
            <a:endParaRPr lang="ru-RU" sz="2000" b="1" dirty="0">
              <a:latin typeface="Arial" charset="0"/>
            </a:endParaRPr>
          </a:p>
        </p:txBody>
      </p:sp>
      <p:sp>
        <p:nvSpPr>
          <p:cNvPr id="39" name="Line 25">
            <a:extLst>
              <a:ext uri="{FF2B5EF4-FFF2-40B4-BE49-F238E27FC236}">
                <a16:creationId xmlns:a16="http://schemas.microsoft.com/office/drawing/2014/main" id="{85851680-444E-617A-2E9A-7C7ABC3C10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0988" y="4603750"/>
            <a:ext cx="730250" cy="42545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40" name="Плюс 39">
            <a:extLst>
              <a:ext uri="{FF2B5EF4-FFF2-40B4-BE49-F238E27FC236}">
                <a16:creationId xmlns:a16="http://schemas.microsoft.com/office/drawing/2014/main" id="{7CFEF4E2-AC46-8393-C394-B966EA7421D0}"/>
              </a:ext>
            </a:extLst>
          </p:cNvPr>
          <p:cNvSpPr/>
          <p:nvPr/>
        </p:nvSpPr>
        <p:spPr bwMode="auto">
          <a:xfrm rot="2700000">
            <a:off x="2183607" y="4301331"/>
            <a:ext cx="636588" cy="638175"/>
          </a:xfrm>
          <a:prstGeom prst="mathPlus">
            <a:avLst>
              <a:gd name="adj1" fmla="val 6044"/>
            </a:avLst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/>
      <p:bldP spid="10" grpId="0" animBg="1"/>
      <p:bldP spid="12" grpId="0"/>
      <p:bldP spid="14" grpId="0"/>
      <p:bldP spid="14" grpId="1"/>
      <p:bldP spid="31" grpId="0" animBg="1"/>
      <p:bldP spid="33" grpId="0" animBg="1"/>
      <p:bldP spid="34" grpId="0"/>
      <p:bldP spid="34" grpId="1"/>
      <p:bldP spid="37" grpId="0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7166751-C1BE-FE41-F835-E8A51A974B6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0038" y="1760538"/>
            <a:ext cx="8653462" cy="1487487"/>
          </a:xfrm>
        </p:spPr>
        <p:txBody>
          <a:bodyPr/>
          <a:lstStyle/>
          <a:p>
            <a:pPr eaLnBrk="1" hangingPunct="1">
              <a:defRPr/>
            </a:pPr>
            <a:r>
              <a:rPr lang="ru-RU" sz="6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Программирование на языке </a:t>
            </a:r>
            <a:r>
              <a:rPr lang="en-US" sz="6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Python</a:t>
            </a:r>
            <a:endParaRPr lang="ru-RU" sz="6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F9AE14C0-ED90-668E-BD2B-38E2F45FAEB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0" y="4359275"/>
            <a:ext cx="7620000" cy="1381125"/>
          </a:xfrm>
        </p:spPr>
        <p:txBody>
          <a:bodyPr/>
          <a:lstStyle/>
          <a:p>
            <a:pPr marL="1257300" indent="-1257300" eaLnBrk="1" hangingPunct="1">
              <a:lnSpc>
                <a:spcPct val="90000"/>
              </a:lnSpc>
              <a:defRPr/>
            </a:pPr>
            <a:r>
              <a:rPr lang="ru-RU" dirty="0">
                <a:solidFill>
                  <a:srgbClr val="000000"/>
                </a:solidFill>
              </a:rPr>
              <a:t>Алгоритм и его свойства</a:t>
            </a:r>
          </a:p>
        </p:txBody>
      </p:sp>
      <p:sp>
        <p:nvSpPr>
          <p:cNvPr id="7172" name="Номер слайда 5">
            <a:extLst>
              <a:ext uri="{FF2B5EF4-FFF2-40B4-BE49-F238E27FC236}">
                <a16:creationId xmlns:a16="http://schemas.microsoft.com/office/drawing/2014/main" id="{18207F6B-02BE-5A4A-7EF9-EAB71E4B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8123819-A76A-4767-8A37-D738A7B0DEE0}" type="slidenum">
              <a:rPr lang="ru-RU" altLang="ru-RU"/>
              <a:pPr eaLnBrk="1" hangingPunct="1"/>
              <a:t>2</a:t>
            </a:fld>
            <a:endParaRPr lang="ru-RU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>
            <a:extLst>
              <a:ext uri="{FF2B5EF4-FFF2-40B4-BE49-F238E27FC236}">
                <a16:creationId xmlns:a16="http://schemas.microsoft.com/office/drawing/2014/main" id="{D8C2BEF7-3FF0-319C-2CD3-F83489A1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Вывод данных</a:t>
            </a:r>
          </a:p>
        </p:txBody>
      </p:sp>
      <p:sp>
        <p:nvSpPr>
          <p:cNvPr id="25603" name="Номер слайда 2">
            <a:extLst>
              <a:ext uri="{FF2B5EF4-FFF2-40B4-BE49-F238E27FC236}">
                <a16:creationId xmlns:a16="http://schemas.microsoft.com/office/drawing/2014/main" id="{30799F20-8538-F448-54C4-12C8B158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52621A-BE3A-448D-B37C-5DEC6BD323B2}" type="slidenum">
              <a:rPr lang="ru-RU" altLang="ru-RU"/>
              <a:pPr eaLnBrk="1" hangingPunct="1"/>
              <a:t>20</a:t>
            </a:fld>
            <a:endParaRPr lang="ru-RU" altLang="ru-RU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E8DF3B88-46FE-F30C-70D0-AD2383BE1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927100"/>
            <a:ext cx="3743325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ru-RU" sz="28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( 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4D84516C-4E19-6211-4BC8-CE0594A0F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871538"/>
            <a:ext cx="2273300" cy="698500"/>
          </a:xfrm>
          <a:prstGeom prst="wedgeRoundRectCallout">
            <a:avLst>
              <a:gd name="adj1" fmla="val -82171"/>
              <a:gd name="adj2" fmla="val -1123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значение переменной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1FCDE055-2889-846A-6D79-E54FC118A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744663"/>
            <a:ext cx="4991100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ru-RU" sz="28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( </a:t>
            </a:r>
            <a:r>
              <a:rPr lang="ru-RU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"Ответ: "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, 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CB05A55F-3984-51CA-129D-CFA4F5884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2325" y="1763713"/>
            <a:ext cx="2273300" cy="700087"/>
          </a:xfrm>
          <a:prstGeom prst="wedgeRoundRectCallout">
            <a:avLst>
              <a:gd name="adj1" fmla="val -82171"/>
              <a:gd name="adj2" fmla="val -1123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значение и текст</a:t>
            </a:r>
          </a:p>
        </p:txBody>
      </p:sp>
      <p:grpSp>
        <p:nvGrpSpPr>
          <p:cNvPr id="2" name="Группа 16">
            <a:extLst>
              <a:ext uri="{FF2B5EF4-FFF2-40B4-BE49-F238E27FC236}">
                <a16:creationId xmlns:a16="http://schemas.microsoft.com/office/drawing/2014/main" id="{1D745CDB-DBF2-B1C6-08B9-ADCB032EB2FE}"/>
              </a:ext>
            </a:extLst>
          </p:cNvPr>
          <p:cNvGrpSpPr>
            <a:grpSpLocks/>
          </p:cNvGrpSpPr>
          <p:nvPr/>
        </p:nvGrpSpPr>
        <p:grpSpPr bwMode="auto">
          <a:xfrm>
            <a:off x="1365250" y="2308225"/>
            <a:ext cx="4359275" cy="741363"/>
            <a:chOff x="1365107" y="2307517"/>
            <a:chExt cx="4359848" cy="741857"/>
          </a:xfrm>
        </p:grpSpPr>
        <p:sp>
          <p:nvSpPr>
            <p:cNvPr id="25618" name="Левая фигурная скобка 11">
              <a:extLst>
                <a:ext uri="{FF2B5EF4-FFF2-40B4-BE49-F238E27FC236}">
                  <a16:creationId xmlns:a16="http://schemas.microsoft.com/office/drawing/2014/main" id="{7C55376E-1DE7-F0F7-4BD9-8130A3B643BE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389045" y="1247888"/>
              <a:ext cx="311972" cy="2431229"/>
            </a:xfrm>
            <a:prstGeom prst="leftBrace">
              <a:avLst>
                <a:gd name="adj1" fmla="val 55598"/>
                <a:gd name="adj2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25619" name="Прямоугольник 15">
              <a:extLst>
                <a:ext uri="{FF2B5EF4-FFF2-40B4-BE49-F238E27FC236}">
                  <a16:creationId xmlns:a16="http://schemas.microsoft.com/office/drawing/2014/main" id="{067E2F2C-7B11-1BAC-ED23-685941B30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107" y="2587709"/>
              <a:ext cx="43598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sz="2400">
                  <a:solidFill>
                    <a:srgbClr val="000000"/>
                  </a:solidFill>
                </a:rPr>
                <a:t>перечисление через запятую</a:t>
              </a:r>
              <a:endParaRPr lang="ru-RU" altLang="ru-RU"/>
            </a:p>
          </p:txBody>
        </p:sp>
      </p:grpSp>
      <p:sp>
        <p:nvSpPr>
          <p:cNvPr id="18" name="Text Box 7">
            <a:extLst>
              <a:ext uri="{FF2B5EF4-FFF2-40B4-BE49-F238E27FC236}">
                <a16:creationId xmlns:a16="http://schemas.microsoft.com/office/drawing/2014/main" id="{EE106AE1-0486-B15A-4A59-3DEC025BC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251200"/>
            <a:ext cx="5454650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ru-RU" sz="28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( </a:t>
            </a:r>
            <a:r>
              <a:rPr lang="ru-RU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"Ответ: "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, </a:t>
            </a:r>
            <a:r>
              <a:rPr lang="en-US" sz="2800" b="1" dirty="0" err="1">
                <a:latin typeface="Courier New" pitchFamily="49" charset="0"/>
                <a:ea typeface="Times New Roman"/>
                <a:cs typeface="Courier New" pitchFamily="49" charset="0"/>
              </a:rPr>
              <a:t>a+b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68270E2-4A7C-9153-09C8-0D2946097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900" y="3205163"/>
            <a:ext cx="2274888" cy="700087"/>
          </a:xfrm>
          <a:prstGeom prst="wedgeRoundRectCallout">
            <a:avLst>
              <a:gd name="adj1" fmla="val -82171"/>
              <a:gd name="adj2" fmla="val -1123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вычисление выражения</a:t>
            </a:r>
          </a:p>
        </p:txBody>
      </p:sp>
      <p:sp>
        <p:nvSpPr>
          <p:cNvPr id="20" name="Text Box 7">
            <a:extLst>
              <a:ext uri="{FF2B5EF4-FFF2-40B4-BE49-F238E27FC236}">
                <a16:creationId xmlns:a16="http://schemas.microsoft.com/office/drawing/2014/main" id="{E40C872F-B2FD-DEF6-875C-68401988C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992563"/>
            <a:ext cx="6175375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( a,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"+"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, b,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"="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, c 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E7B5E76-0233-4FA1-A7C5-1AFA55727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088" y="4537075"/>
            <a:ext cx="2259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800" b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 + 3 = 5</a:t>
            </a:r>
            <a:endParaRPr lang="ru-RU" altLang="ru-RU">
              <a:solidFill>
                <a:srgbClr val="FF0000"/>
              </a:solidFill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2" name="AutoShape 7">
            <a:extLst>
              <a:ext uri="{FF2B5EF4-FFF2-40B4-BE49-F238E27FC236}">
                <a16:creationId xmlns:a16="http://schemas.microsoft.com/office/drawing/2014/main" id="{483651CE-DFCD-B430-5778-E36A3CBE4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7450" y="4529138"/>
            <a:ext cx="2608263" cy="504825"/>
          </a:xfrm>
          <a:prstGeom prst="wedgeRoundRectCallout">
            <a:avLst>
              <a:gd name="adj1" fmla="val -82996"/>
              <a:gd name="adj2" fmla="val 365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через пробелы</a:t>
            </a:r>
          </a:p>
        </p:txBody>
      </p:sp>
      <p:sp>
        <p:nvSpPr>
          <p:cNvPr id="23" name="Text Box 7">
            <a:extLst>
              <a:ext uri="{FF2B5EF4-FFF2-40B4-BE49-F238E27FC236}">
                <a16:creationId xmlns:a16="http://schemas.microsoft.com/office/drawing/2014/main" id="{DA7AE145-6520-C191-5D25-AE008075D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5219700"/>
            <a:ext cx="8326438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( a,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"+"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, b,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"="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, c, sep</a:t>
            </a:r>
            <a:r>
              <a:rPr lang="en-US" sz="2800" b="1" dirty="0">
                <a:latin typeface="+mn-lt"/>
                <a:ea typeface="Times New Roman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2800" b="1" dirty="0">
                <a:latin typeface="Arial" charset="0"/>
                <a:ea typeface="Times New Roman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""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A607C4D-D68B-202F-0261-E709FF391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088" y="5816600"/>
            <a:ext cx="1420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800" b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2+3=5</a:t>
            </a:r>
            <a:endParaRPr lang="ru-RU" altLang="ru-RU">
              <a:solidFill>
                <a:srgbClr val="FF0000"/>
              </a:solidFill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DCFBDEC3-74B6-7051-407C-5F3BC6582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550" y="5214938"/>
            <a:ext cx="1673225" cy="52387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sep</a:t>
            </a:r>
            <a:r>
              <a:rPr lang="en-US" altLang="ru-RU" sz="28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altLang="ru-RU" sz="28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800" b="1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""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EE690846-0926-43FD-AC31-C93D7DD3C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8" y="5938838"/>
            <a:ext cx="3521075" cy="504825"/>
          </a:xfrm>
          <a:prstGeom prst="wedgeRoundRectCallout">
            <a:avLst>
              <a:gd name="adj1" fmla="val 24520"/>
              <a:gd name="adj2" fmla="val -11974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убрать разделители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0" grpId="0" animBg="1"/>
      <p:bldP spid="11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/>
      <p:bldP spid="26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>
            <a:extLst>
              <a:ext uri="{FF2B5EF4-FFF2-40B4-BE49-F238E27FC236}">
                <a16:creationId xmlns:a16="http://schemas.microsoft.com/office/drawing/2014/main" id="{1FF0F0C3-4010-428F-FD91-A55782067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Вывод данных</a:t>
            </a:r>
            <a:r>
              <a:rPr lang="en-US" altLang="ru-RU"/>
              <a:t> </a:t>
            </a:r>
            <a:r>
              <a:rPr lang="ru-RU" altLang="ru-RU"/>
              <a:t>через </a:t>
            </a:r>
            <a:r>
              <a:rPr lang="en-US" altLang="ru-RU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endParaRPr lang="ru-RU" altLang="ru-RU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27" name="Номер слайда 2">
            <a:extLst>
              <a:ext uri="{FF2B5EF4-FFF2-40B4-BE49-F238E27FC236}">
                <a16:creationId xmlns:a16="http://schemas.microsoft.com/office/drawing/2014/main" id="{71369DBB-1D4F-ADB7-D0C1-414BCFA9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E71C337-C20E-464C-AA7B-79C25E4EB470}" type="slidenum">
              <a:rPr lang="ru-RU" altLang="ru-RU"/>
              <a:pPr eaLnBrk="1" hangingPunct="1"/>
              <a:t>21</a:t>
            </a:fld>
            <a:endParaRPr lang="ru-RU" altLang="ru-RU"/>
          </a:p>
        </p:txBody>
      </p:sp>
      <p:sp>
        <p:nvSpPr>
          <p:cNvPr id="23" name="Text Box 7">
            <a:extLst>
              <a:ext uri="{FF2B5EF4-FFF2-40B4-BE49-F238E27FC236}">
                <a16:creationId xmlns:a16="http://schemas.microsoft.com/office/drawing/2014/main" id="{F46943B1-9C2F-7BB0-052A-5C722924A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909638"/>
            <a:ext cx="8326438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( a,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"+"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, b,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"="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, c, sep</a:t>
            </a:r>
            <a:r>
              <a:rPr lang="en-US" sz="2800" b="1" dirty="0">
                <a:latin typeface="+mn-lt"/>
                <a:ea typeface="Times New Roman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2800" b="1" dirty="0">
                <a:latin typeface="Arial" charset="0"/>
                <a:ea typeface="Times New Roman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""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629" name="Прямоугольник 23">
            <a:extLst>
              <a:ext uri="{FF2B5EF4-FFF2-40B4-BE49-F238E27FC236}">
                <a16:creationId xmlns:a16="http://schemas.microsoft.com/office/drawing/2014/main" id="{F81A6DC4-F4D1-E1EE-D38C-881A11947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088" y="1506538"/>
            <a:ext cx="1420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800" b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2+3=5</a:t>
            </a:r>
            <a:endParaRPr lang="ru-RU" altLang="ru-RU">
              <a:solidFill>
                <a:srgbClr val="FF0000"/>
              </a:solidFill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id="{90D3E6F7-D781-F5FD-C5A6-70A14233C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124075"/>
            <a:ext cx="8326438" cy="5222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(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"{}+{}={}"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.format(a, b, </a:t>
            </a:r>
            <a:r>
              <a:rPr lang="en-US" sz="2800" b="1">
                <a:latin typeface="Courier New" pitchFamily="49" charset="0"/>
                <a:ea typeface="Times New Roman"/>
                <a:cs typeface="Courier New" pitchFamily="49" charset="0"/>
              </a:rPr>
              <a:t>c ) 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>
            <a:extLst>
              <a:ext uri="{FF2B5EF4-FFF2-40B4-BE49-F238E27FC236}">
                <a16:creationId xmlns:a16="http://schemas.microsoft.com/office/drawing/2014/main" id="{92800550-2DF5-9C8F-7704-36CAD4668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Сложение чисел: простое решение</a:t>
            </a:r>
          </a:p>
        </p:txBody>
      </p:sp>
      <p:sp>
        <p:nvSpPr>
          <p:cNvPr id="27651" name="Номер слайда 2">
            <a:extLst>
              <a:ext uri="{FF2B5EF4-FFF2-40B4-BE49-F238E27FC236}">
                <a16:creationId xmlns:a16="http://schemas.microsoft.com/office/drawing/2014/main" id="{05809C51-12F8-F9EE-E889-74DB1A69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EA97B58-7635-4B83-8383-96191900C727}" type="slidenum">
              <a:rPr lang="ru-RU" altLang="ru-RU"/>
              <a:pPr eaLnBrk="1" hangingPunct="1"/>
              <a:t>22</a:t>
            </a:fld>
            <a:endParaRPr lang="ru-RU" altLang="ru-RU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1EC02358-C4EF-57CD-1478-328A58AF0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917575"/>
            <a:ext cx="6734175" cy="18161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int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( 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input</a:t>
            </a:r>
            <a:r>
              <a:rPr lang="ru-RU" sz="2800" b="1" dirty="0">
                <a:latin typeface="Courier New"/>
                <a:ea typeface="Times New Roman"/>
              </a:rPr>
              <a:t>() )</a:t>
            </a: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b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int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( 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input</a:t>
            </a:r>
            <a:r>
              <a:rPr lang="ru-RU" sz="2800" b="1" dirty="0">
                <a:latin typeface="Courier New"/>
                <a:ea typeface="Times New Roman"/>
              </a:rPr>
              <a:t>() )</a:t>
            </a: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c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+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b</a:t>
            </a:r>
            <a:endParaRPr lang="ru-RU" sz="2800" b="1" dirty="0"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( c )</a:t>
            </a:r>
            <a:endParaRPr lang="ru-RU" sz="2800" b="1" dirty="0">
              <a:latin typeface="Courier New"/>
              <a:ea typeface="Times New Roman"/>
            </a:endParaRP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AEA636F1-DA33-8190-9E0A-F474346C9B00}"/>
              </a:ext>
            </a:extLst>
          </p:cNvPr>
          <p:cNvGrpSpPr>
            <a:grpSpLocks/>
          </p:cNvGrpSpPr>
          <p:nvPr/>
        </p:nvGrpSpPr>
        <p:grpSpPr bwMode="auto">
          <a:xfrm>
            <a:off x="962025" y="3140075"/>
            <a:ext cx="2513013" cy="663575"/>
            <a:chOff x="433" y="3902"/>
            <a:chExt cx="1583" cy="418"/>
          </a:xfrm>
        </p:grpSpPr>
        <p:sp>
          <p:nvSpPr>
            <p:cNvPr id="6" name="Text Box 56">
              <a:extLst>
                <a:ext uri="{FF2B5EF4-FFF2-40B4-BE49-F238E27FC236}">
                  <a16:creationId xmlns:a16="http://schemas.microsoft.com/office/drawing/2014/main" id="{13075A53-D125-3E34-5B52-9E1C0DB23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1289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533400" indent="-358775"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Что плохо?</a:t>
              </a:r>
            </a:p>
          </p:txBody>
        </p:sp>
        <p:sp>
          <p:nvSpPr>
            <p:cNvPr id="27655" name="Oval 57">
              <a:extLst>
                <a:ext uri="{FF2B5EF4-FFF2-40B4-BE49-F238E27FC236}">
                  <a16:creationId xmlns:a16="http://schemas.microsoft.com/office/drawing/2014/main" id="{D2635F2B-B04F-03B4-56B8-B3B113DB0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7">
            <a:extLst>
              <a:ext uri="{FF2B5EF4-FFF2-40B4-BE49-F238E27FC236}">
                <a16:creationId xmlns:a16="http://schemas.microsoft.com/office/drawing/2014/main" id="{23D64CBE-197F-D79D-3A82-6658049D6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971550"/>
            <a:ext cx="8229600" cy="22463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>
              <a:defRPr/>
            </a:pPr>
            <a:r>
              <a:rPr lang="ru-RU" sz="28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</a:t>
            </a: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rint</a:t>
            </a:r>
            <a:r>
              <a:rPr lang="ru-RU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ru-RU" sz="28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"Введите два числа: "</a:t>
            </a: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 )</a:t>
            </a:r>
          </a:p>
          <a:p>
            <a:pPr marL="179388" indent="-93663" algn="just">
              <a:defRPr/>
            </a:pP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a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input</a:t>
            </a: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() )</a:t>
            </a:r>
          </a:p>
          <a:p>
            <a:pPr marL="179388" indent="-93663" algn="just">
              <a:defRPr/>
            </a:pP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b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input</a:t>
            </a: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() )</a:t>
            </a:r>
          </a:p>
          <a:p>
            <a:pPr marL="179388" indent="-93663" algn="just">
              <a:defRPr/>
            </a:pP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c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a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+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b</a:t>
            </a:r>
            <a:endParaRPr lang="ru-RU" sz="28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( a,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"+"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, b,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"="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, c, sep=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""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 )</a:t>
            </a:r>
            <a:endParaRPr lang="ru-RU" sz="2800" b="1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28675" name="Заголовок 1">
            <a:extLst>
              <a:ext uri="{FF2B5EF4-FFF2-40B4-BE49-F238E27FC236}">
                <a16:creationId xmlns:a16="http://schemas.microsoft.com/office/drawing/2014/main" id="{83E2B34F-6F1C-7804-611A-A9C8E0949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 dirty="0"/>
              <a:t>Сложение чисел: полное решение</a:t>
            </a:r>
          </a:p>
        </p:txBody>
      </p:sp>
      <p:sp>
        <p:nvSpPr>
          <p:cNvPr id="28676" name="Номер слайда 2">
            <a:extLst>
              <a:ext uri="{FF2B5EF4-FFF2-40B4-BE49-F238E27FC236}">
                <a16:creationId xmlns:a16="http://schemas.microsoft.com/office/drawing/2014/main" id="{4A8C8B96-96D1-ABF4-8E4A-5E6BC804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A2DF146-27D3-47B8-BD51-37B41A7310E4}" type="slidenum">
              <a:rPr lang="ru-RU" altLang="ru-RU"/>
              <a:pPr eaLnBrk="1" hangingPunct="1"/>
              <a:t>23</a:t>
            </a:fld>
            <a:endParaRPr lang="ru-RU" altLang="ru-RU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B6210B25-5520-9A5F-B2CC-C7300604B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3" y="3435350"/>
            <a:ext cx="82804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138488" indent="-31384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 dirty="0">
                <a:solidFill>
                  <a:srgbClr val="333399"/>
                </a:solidFill>
              </a:rPr>
              <a:t>Протокол:</a:t>
            </a:r>
            <a:endParaRPr lang="en-US" altLang="ru-RU" sz="2400" b="1" dirty="0">
              <a:solidFill>
                <a:srgbClr val="333399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ru-RU" altLang="ru-RU" sz="2800" b="1" dirty="0">
                <a:latin typeface="Courier New" panose="02070309020205020404" pitchFamily="49" charset="0"/>
              </a:rPr>
              <a:t>  Введите два целых числа</a:t>
            </a:r>
          </a:p>
          <a:p>
            <a:pPr eaLnBrk="1" hangingPunct="1">
              <a:spcBef>
                <a:spcPct val="20000"/>
              </a:spcBef>
            </a:pPr>
            <a:r>
              <a:rPr lang="ru-RU" altLang="ru-RU" sz="2800" b="1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altLang="ru-RU" sz="2800" b="1">
                <a:solidFill>
                  <a:srgbClr val="FF0000"/>
                </a:solidFill>
                <a:latin typeface="Courier New" panose="02070309020205020404" pitchFamily="49" charset="0"/>
              </a:rPr>
              <a:t>25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ru-RU" sz="2800" b="1">
                <a:solidFill>
                  <a:srgbClr val="FF0000"/>
                </a:solidFill>
                <a:latin typeface="Courier New" panose="02070309020205020404" pitchFamily="49" charset="0"/>
              </a:rPr>
              <a:t>  30</a:t>
            </a:r>
            <a:endParaRPr lang="ru-RU" altLang="ru-RU" sz="2800" b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ru-RU" altLang="ru-RU" sz="2800" b="1" dirty="0">
                <a:latin typeface="Courier New" panose="02070309020205020404" pitchFamily="49" charset="0"/>
              </a:rPr>
              <a:t>  25+30=55</a:t>
            </a:r>
            <a:endParaRPr lang="en-US" altLang="ru-RU" sz="2800" b="1" dirty="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D48353AE-9794-2F8D-74AD-BA2CF05A3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988" y="3233738"/>
            <a:ext cx="2017712" cy="574675"/>
          </a:xfrm>
          <a:prstGeom prst="wedgeRoundRectCallout">
            <a:avLst>
              <a:gd name="adj1" fmla="val -51810"/>
              <a:gd name="adj2" fmla="val 8480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dirty="0">
                <a:latin typeface="Arial" charset="0"/>
              </a:rPr>
              <a:t>компьютер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39BE5D43-5319-833A-D0C5-0DAB1C2C0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588" y="4595813"/>
            <a:ext cx="2513012" cy="642937"/>
          </a:xfrm>
          <a:prstGeom prst="wedgeRoundRectCallout">
            <a:avLst>
              <a:gd name="adj1" fmla="val -91060"/>
              <a:gd name="adj2" fmla="val -2308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dirty="0">
                <a:latin typeface="Arial" charset="0"/>
              </a:rPr>
              <a:t>пользователь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093326E8-6D54-D869-08C0-3067FF668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25" y="1598613"/>
            <a:ext cx="2017713" cy="574675"/>
          </a:xfrm>
          <a:prstGeom prst="wedgeRoundRectCallout">
            <a:avLst>
              <a:gd name="adj1" fmla="val -42746"/>
              <a:gd name="adj2" fmla="val -8554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dirty="0">
                <a:latin typeface="Arial" charset="0"/>
              </a:rPr>
              <a:t>подсказка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5" grpId="0" build="p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Заголовок 1">
            <a:extLst>
              <a:ext uri="{FF2B5EF4-FFF2-40B4-BE49-F238E27FC236}">
                <a16:creationId xmlns:a16="http://schemas.microsoft.com/office/drawing/2014/main" id="{B0F2260E-A21F-6704-5FDE-0AE09D96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Задания</a:t>
            </a:r>
          </a:p>
        </p:txBody>
      </p:sp>
      <p:sp>
        <p:nvSpPr>
          <p:cNvPr id="29699" name="Номер слайда 2">
            <a:extLst>
              <a:ext uri="{FF2B5EF4-FFF2-40B4-BE49-F238E27FC236}">
                <a16:creationId xmlns:a16="http://schemas.microsoft.com/office/drawing/2014/main" id="{3E7775AA-1B91-F820-3B68-D791393C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7B39B6-EF53-4EB6-84E8-196E223E749C}" type="slidenum">
              <a:rPr lang="ru-RU" altLang="ru-RU" dirty="0"/>
              <a:pPr eaLnBrk="1" hangingPunct="1"/>
              <a:t>24</a:t>
            </a:fld>
            <a:endParaRPr lang="ru-RU" altLang="ru-RU" dirty="0"/>
          </a:p>
        </p:txBody>
      </p:sp>
      <p:sp>
        <p:nvSpPr>
          <p:cNvPr id="29700" name="Text Box 5">
            <a:extLst>
              <a:ext uri="{FF2B5EF4-FFF2-40B4-BE49-F238E27FC236}">
                <a16:creationId xmlns:a16="http://schemas.microsoft.com/office/drawing/2014/main" id="{C301FF16-00FC-21C9-601D-477071572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23913"/>
            <a:ext cx="84201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14375" indent="-714375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b="1" dirty="0">
                <a:solidFill>
                  <a:srgbClr val="3333FF"/>
                </a:solidFill>
              </a:rPr>
              <a:t>«3»: </a:t>
            </a:r>
            <a:r>
              <a:rPr lang="ru-RU" altLang="ru-RU" sz="2400" b="1" dirty="0"/>
              <a:t>Ввести три числа, найти их сумму.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400" b="1" i="1" dirty="0">
                <a:latin typeface="Courier New" panose="02070309020205020404" pitchFamily="49" charset="0"/>
              </a:rPr>
              <a:t>    </a:t>
            </a:r>
            <a:r>
              <a:rPr lang="ru-RU" altLang="ru-RU" sz="2000" b="1" i="1" dirty="0"/>
              <a:t>Пример:</a:t>
            </a:r>
          </a:p>
          <a:p>
            <a:pPr eaLnBrk="1" hangingPunct="1"/>
            <a:r>
              <a:rPr lang="ru-RU" altLang="ru-RU" sz="2000" b="1" dirty="0">
                <a:latin typeface="Courier New" panose="02070309020205020404" pitchFamily="49" charset="0"/>
              </a:rPr>
              <a:t>	 Введите три числа:</a:t>
            </a:r>
          </a:p>
          <a:p>
            <a:pPr eaLnBrk="1" hangingPunct="1"/>
            <a:r>
              <a:rPr lang="ru-RU" altLang="ru-RU" sz="2000" b="1" dirty="0">
                <a:latin typeface="Courier New" panose="02070309020205020404" pitchFamily="49" charset="0"/>
              </a:rPr>
              <a:t>	 </a:t>
            </a:r>
            <a:r>
              <a:rPr lang="ru-RU" altLang="ru-RU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4   </a:t>
            </a:r>
            <a:endParaRPr lang="en-US" altLang="ru-RU" sz="2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ru-RU" altLang="ru-RU" sz="2000" b="1" dirty="0">
                <a:latin typeface="Courier New" panose="02070309020205020404" pitchFamily="49" charset="0"/>
              </a:rPr>
              <a:t>	 </a:t>
            </a:r>
            <a:r>
              <a:rPr lang="ru-RU" altLang="ru-RU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5   </a:t>
            </a:r>
            <a:endParaRPr lang="en-US" altLang="ru-RU" sz="2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ru-RU" altLang="ru-RU" sz="2000" b="1" dirty="0">
                <a:latin typeface="Courier New" panose="02070309020205020404" pitchFamily="49" charset="0"/>
              </a:rPr>
              <a:t>	 </a:t>
            </a:r>
            <a:r>
              <a:rPr lang="ru-RU" altLang="ru-RU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</a:p>
          <a:p>
            <a:pPr eaLnBrk="1" hangingPunct="1"/>
            <a:r>
              <a:rPr lang="ru-RU" altLang="ru-RU" sz="2000" b="1" dirty="0">
                <a:latin typeface="Courier New" panose="02070309020205020404" pitchFamily="49" charset="0"/>
              </a:rPr>
              <a:t>	 4+5+7=16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ru-RU" sz="2400" b="1" dirty="0">
                <a:solidFill>
                  <a:srgbClr val="3333FF"/>
                </a:solidFill>
              </a:rPr>
              <a:t>«4»: </a:t>
            </a:r>
            <a:r>
              <a:rPr lang="ru-RU" altLang="ru-RU" sz="2400" b="1" dirty="0"/>
              <a:t>Ввести три числа, найти их сумму и произведение.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400" b="1" i="1" dirty="0">
                <a:latin typeface="Courier New" panose="02070309020205020404" pitchFamily="49" charset="0"/>
              </a:rPr>
              <a:t>    </a:t>
            </a:r>
            <a:r>
              <a:rPr lang="ru-RU" altLang="ru-RU" sz="2000" b="1" i="1" dirty="0"/>
              <a:t>Пример:</a:t>
            </a:r>
          </a:p>
          <a:p>
            <a:pPr eaLnBrk="1" hangingPunct="1"/>
            <a:r>
              <a:rPr lang="ru-RU" altLang="ru-RU" sz="2000" b="1" dirty="0">
                <a:latin typeface="Courier New" panose="02070309020205020404" pitchFamily="49" charset="0"/>
              </a:rPr>
              <a:t>	 Введите три числа:</a:t>
            </a:r>
          </a:p>
          <a:p>
            <a:pPr eaLnBrk="1" hangingPunct="1"/>
            <a:r>
              <a:rPr lang="ru-RU" altLang="ru-RU" sz="2000" b="1" dirty="0">
                <a:latin typeface="Courier New" panose="02070309020205020404" pitchFamily="49" charset="0"/>
              </a:rPr>
              <a:t>	 </a:t>
            </a:r>
            <a:r>
              <a:rPr lang="ru-RU" altLang="ru-RU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4   </a:t>
            </a:r>
            <a:endParaRPr lang="en-US" altLang="ru-RU" sz="2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ru-RU" altLang="ru-RU" sz="2000" b="1" dirty="0">
                <a:latin typeface="Courier New" panose="02070309020205020404" pitchFamily="49" charset="0"/>
              </a:rPr>
              <a:t>	 </a:t>
            </a:r>
            <a:r>
              <a:rPr lang="ru-RU" altLang="ru-RU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5   </a:t>
            </a:r>
            <a:endParaRPr lang="en-US" altLang="ru-RU" sz="2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ru-RU" altLang="ru-RU" sz="2000" b="1" dirty="0">
                <a:latin typeface="Courier New" panose="02070309020205020404" pitchFamily="49" charset="0"/>
              </a:rPr>
              <a:t>	 </a:t>
            </a:r>
            <a:r>
              <a:rPr lang="ru-RU" altLang="ru-RU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</a:p>
          <a:p>
            <a:pPr eaLnBrk="1" hangingPunct="1"/>
            <a:r>
              <a:rPr lang="ru-RU" altLang="ru-RU" sz="2000" b="1" dirty="0">
                <a:latin typeface="Courier New" panose="02070309020205020404" pitchFamily="49" charset="0"/>
              </a:rPr>
              <a:t>	 4+5+7=16</a:t>
            </a:r>
          </a:p>
          <a:p>
            <a:pPr eaLnBrk="1" hangingPunct="1"/>
            <a:r>
              <a:rPr lang="ru-RU" altLang="ru-RU" sz="2000" b="1" dirty="0">
                <a:latin typeface="Courier New" panose="02070309020205020404" pitchFamily="49" charset="0"/>
              </a:rPr>
              <a:t>	 4*5*7=140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Заголовок 1">
            <a:extLst>
              <a:ext uri="{FF2B5EF4-FFF2-40B4-BE49-F238E27FC236}">
                <a16:creationId xmlns:a16="http://schemas.microsoft.com/office/drawing/2014/main" id="{33FA3756-527F-0FD6-3DFE-E18B29594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Задания</a:t>
            </a:r>
          </a:p>
        </p:txBody>
      </p:sp>
      <p:sp>
        <p:nvSpPr>
          <p:cNvPr id="30723" name="Номер слайда 2">
            <a:extLst>
              <a:ext uri="{FF2B5EF4-FFF2-40B4-BE49-F238E27FC236}">
                <a16:creationId xmlns:a16="http://schemas.microsoft.com/office/drawing/2014/main" id="{CC5C9C40-651E-D290-5ADA-955E160F6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0882733-9C94-4F24-824E-E7D0C756FB83}" type="slidenum">
              <a:rPr lang="ru-RU" altLang="ru-RU"/>
              <a:pPr eaLnBrk="1" hangingPunct="1"/>
              <a:t>25</a:t>
            </a:fld>
            <a:endParaRPr lang="ru-RU" altLang="ru-RU"/>
          </a:p>
        </p:txBody>
      </p:sp>
      <p:sp>
        <p:nvSpPr>
          <p:cNvPr id="30724" name="Text Box 5">
            <a:extLst>
              <a:ext uri="{FF2B5EF4-FFF2-40B4-BE49-F238E27FC236}">
                <a16:creationId xmlns:a16="http://schemas.microsoft.com/office/drawing/2014/main" id="{1FC62228-EE40-B1D0-220C-2B44922FA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23913"/>
            <a:ext cx="842010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14375" indent="-714375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b="1" dirty="0">
                <a:solidFill>
                  <a:srgbClr val="3333FF"/>
                </a:solidFill>
              </a:rPr>
              <a:t>«5»: </a:t>
            </a:r>
            <a:r>
              <a:rPr lang="ru-RU" altLang="ru-RU" sz="2400" b="1" dirty="0"/>
              <a:t>Ввести три числа, найти их сумму, произведение и среднее арифметическое.</a:t>
            </a:r>
          </a:p>
          <a:p>
            <a:pPr eaLnBrk="1" hangingPunct="1">
              <a:spcBef>
                <a:spcPct val="15000"/>
              </a:spcBef>
            </a:pPr>
            <a:r>
              <a:rPr lang="ru-RU" altLang="ru-RU" sz="2400" b="1" i="1" dirty="0">
                <a:latin typeface="Courier New" panose="02070309020205020404" pitchFamily="49" charset="0"/>
              </a:rPr>
              <a:t>    </a:t>
            </a:r>
            <a:r>
              <a:rPr lang="ru-RU" altLang="ru-RU" sz="2000" b="1" i="1" dirty="0"/>
              <a:t>Пример:</a:t>
            </a:r>
          </a:p>
          <a:p>
            <a:pPr eaLnBrk="1" hangingPunct="1"/>
            <a:r>
              <a:rPr lang="ru-RU" altLang="ru-RU" sz="2000" b="1" dirty="0"/>
              <a:t>             </a:t>
            </a:r>
            <a:r>
              <a:rPr lang="ru-RU" altLang="ru-RU" sz="2000" b="1" dirty="0">
                <a:latin typeface="Courier New" panose="02070309020205020404" pitchFamily="49" charset="0"/>
              </a:rPr>
              <a:t>	Введите три числа:</a:t>
            </a:r>
          </a:p>
          <a:p>
            <a:pPr eaLnBrk="1" hangingPunct="1"/>
            <a:r>
              <a:rPr lang="ru-RU" altLang="ru-RU" sz="2000" b="1" dirty="0">
                <a:latin typeface="Courier New" panose="02070309020205020404" pitchFamily="49" charset="0"/>
              </a:rPr>
              <a:t>	 </a:t>
            </a:r>
            <a:r>
              <a:rPr lang="ru-RU" altLang="ru-RU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4   </a:t>
            </a:r>
            <a:endParaRPr lang="en-US" altLang="ru-RU" sz="2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ru-RU" altLang="ru-RU" sz="2000" b="1" dirty="0">
                <a:latin typeface="Courier New" panose="02070309020205020404" pitchFamily="49" charset="0"/>
              </a:rPr>
              <a:t>	 </a:t>
            </a:r>
            <a:r>
              <a:rPr lang="ru-RU" altLang="ru-RU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5   </a:t>
            </a:r>
            <a:endParaRPr lang="en-US" altLang="ru-RU" sz="2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ru-RU" altLang="ru-RU" sz="2000" b="1" dirty="0">
                <a:latin typeface="Courier New" panose="02070309020205020404" pitchFamily="49" charset="0"/>
              </a:rPr>
              <a:t>	 </a:t>
            </a:r>
            <a:r>
              <a:rPr lang="ru-RU" altLang="ru-RU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</a:p>
          <a:p>
            <a:pPr eaLnBrk="1" hangingPunct="1"/>
            <a:r>
              <a:rPr lang="ru-RU" altLang="ru-RU" sz="2000" b="1" dirty="0">
                <a:latin typeface="Courier New" panose="02070309020205020404" pitchFamily="49" charset="0"/>
              </a:rPr>
              <a:t>	 4+5+7=16</a:t>
            </a:r>
          </a:p>
          <a:p>
            <a:pPr eaLnBrk="1" hangingPunct="1"/>
            <a:r>
              <a:rPr lang="ru-RU" altLang="ru-RU" sz="2000" b="1" dirty="0">
                <a:latin typeface="Courier New" panose="02070309020205020404" pitchFamily="49" charset="0"/>
              </a:rPr>
              <a:t>	 4*5*7=140</a:t>
            </a:r>
          </a:p>
          <a:p>
            <a:pPr eaLnBrk="1" hangingPunct="1"/>
            <a:r>
              <a:rPr lang="ru-RU" altLang="ru-RU" sz="2000" b="1" dirty="0">
                <a:latin typeface="Courier New" panose="02070309020205020404" pitchFamily="49" charset="0"/>
              </a:rPr>
              <a:t>	 (4+5+7)</a:t>
            </a:r>
            <a:r>
              <a:rPr lang="en-US" altLang="ru-RU" sz="2000" b="1" dirty="0">
                <a:latin typeface="Courier New" panose="02070309020205020404" pitchFamily="49" charset="0"/>
              </a:rPr>
              <a:t>/</a:t>
            </a:r>
            <a:r>
              <a:rPr lang="ru-RU" altLang="ru-RU" sz="2000" b="1" dirty="0">
                <a:latin typeface="Courier New" panose="02070309020205020404" pitchFamily="49" charset="0"/>
              </a:rPr>
              <a:t>3</a:t>
            </a:r>
            <a:r>
              <a:rPr lang="en-US" altLang="ru-RU" sz="2000" b="1" dirty="0">
                <a:latin typeface="Courier New" panose="02070309020205020404" pitchFamily="49" charset="0"/>
              </a:rPr>
              <a:t>=5.33</a:t>
            </a:r>
            <a:r>
              <a:rPr lang="ru-RU" altLang="ru-RU" sz="2000" b="1" dirty="0">
                <a:latin typeface="Courier New" panose="02070309020205020404" pitchFamily="49" charset="0"/>
              </a:rPr>
              <a:t>3333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>
            <a:extLst>
              <a:ext uri="{FF2B5EF4-FFF2-40B4-BE49-F238E27FC236}">
                <a16:creationId xmlns:a16="http://schemas.microsoft.com/office/drawing/2014/main" id="{5D56CF6C-1C87-9D88-3C3D-8A298A200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Простейшая программа</a:t>
            </a:r>
          </a:p>
        </p:txBody>
      </p:sp>
      <p:sp>
        <p:nvSpPr>
          <p:cNvPr id="11267" name="Номер слайда 3">
            <a:extLst>
              <a:ext uri="{FF2B5EF4-FFF2-40B4-BE49-F238E27FC236}">
                <a16:creationId xmlns:a16="http://schemas.microsoft.com/office/drawing/2014/main" id="{4110AE6E-4DEF-B885-F4D3-B4479DF8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171B3FA-3F66-427E-89FE-0BBA884EC91B}" type="slidenum">
              <a:rPr lang="ru-RU" altLang="ru-RU"/>
              <a:pPr eaLnBrk="1" hangingPunct="1"/>
              <a:t>26</a:t>
            </a:fld>
            <a:endParaRPr lang="ru-RU" altLang="ru-RU"/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6B0492E6-01D4-556F-102C-C24B299DD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958850"/>
            <a:ext cx="7993063" cy="5540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ru-RU" sz="3000" b="1" dirty="0">
                <a:solidFill>
                  <a:srgbClr val="008000"/>
                </a:solidFill>
                <a:latin typeface="Courier New" pitchFamily="49" charset="0"/>
              </a:rPr>
              <a:t># Это пустая программа</a:t>
            </a: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0EF7E7AD-8207-DE78-C73C-7F73AE4364A3}"/>
              </a:ext>
            </a:extLst>
          </p:cNvPr>
          <p:cNvGrpSpPr>
            <a:grpSpLocks/>
          </p:cNvGrpSpPr>
          <p:nvPr/>
        </p:nvGrpSpPr>
        <p:grpSpPr bwMode="auto">
          <a:xfrm>
            <a:off x="388938" y="1633538"/>
            <a:ext cx="4735512" cy="663575"/>
            <a:chOff x="433" y="3902"/>
            <a:chExt cx="2983" cy="418"/>
          </a:xfrm>
        </p:grpSpPr>
        <p:sp>
          <p:nvSpPr>
            <p:cNvPr id="9" name="Text Box 56">
              <a:extLst>
                <a:ext uri="{FF2B5EF4-FFF2-40B4-BE49-F238E27FC236}">
                  <a16:creationId xmlns:a16="http://schemas.microsoft.com/office/drawing/2014/main" id="{4BCF8904-3C21-F3C1-E799-A90407021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2689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Что делает эта программа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11275" name="Oval 57">
              <a:extLst>
                <a:ext uri="{FF2B5EF4-FFF2-40B4-BE49-F238E27FC236}">
                  <a16:creationId xmlns:a16="http://schemas.microsoft.com/office/drawing/2014/main" id="{BA551CD6-C3C9-D74C-7C77-EA29DC777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0" name="AutoShape 9">
            <a:extLst>
              <a:ext uri="{FF2B5EF4-FFF2-40B4-BE49-F238E27FC236}">
                <a16:creationId xmlns:a16="http://schemas.microsoft.com/office/drawing/2014/main" id="{82B32FCC-0653-5FCE-CCCB-CBC4E9239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288" y="1514475"/>
            <a:ext cx="3563937" cy="752475"/>
          </a:xfrm>
          <a:prstGeom prst="wedgeRoundRectCallout">
            <a:avLst>
              <a:gd name="adj1" fmla="val -42223"/>
              <a:gd name="adj2" fmla="val -71609"/>
              <a:gd name="adj3" fmla="val 16667"/>
            </a:avLst>
          </a:prstGeom>
          <a:solidFill>
            <a:srgbClr val="E6E6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комментарии после 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2400" dirty="0">
                <a:latin typeface="Arial" charset="0"/>
              </a:rPr>
              <a:t> </a:t>
            </a:r>
            <a:br>
              <a:rPr lang="en-US" sz="2400" dirty="0">
                <a:latin typeface="Arial" charset="0"/>
              </a:rPr>
            </a:br>
            <a:r>
              <a:rPr lang="ru-RU" sz="2400" dirty="0">
                <a:latin typeface="Arial" charset="0"/>
              </a:rPr>
              <a:t>не обрабатываются</a:t>
            </a: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476A96A0-4D70-64E4-5A97-37730DF36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3240088"/>
            <a:ext cx="7993063" cy="1085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3000" b="1" dirty="0">
                <a:solidFill>
                  <a:srgbClr val="008000"/>
                </a:solidFill>
                <a:latin typeface="Courier New" pitchFamily="49" charset="0"/>
              </a:rPr>
              <a:t># coding: utf-8</a:t>
            </a:r>
            <a:endParaRPr lang="ru-RU" sz="3000" b="1" dirty="0">
              <a:solidFill>
                <a:srgbClr val="008000"/>
              </a:solidFill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ru-RU" sz="3000" b="1" dirty="0">
                <a:solidFill>
                  <a:srgbClr val="008000"/>
                </a:solidFill>
                <a:latin typeface="Courier New" pitchFamily="49" charset="0"/>
              </a:rPr>
              <a:t># Это пустая программа</a:t>
            </a:r>
          </a:p>
        </p:txBody>
      </p:sp>
      <p:sp>
        <p:nvSpPr>
          <p:cNvPr id="12" name="AutoShape 9">
            <a:extLst>
              <a:ext uri="{FF2B5EF4-FFF2-40B4-BE49-F238E27FC236}">
                <a16:creationId xmlns:a16="http://schemas.microsoft.com/office/drawing/2014/main" id="{59DB59D1-FEDE-6CAE-4ED4-AA6A51690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25" y="2381250"/>
            <a:ext cx="2724150" cy="723900"/>
          </a:xfrm>
          <a:prstGeom prst="wedgeRoundRectCallout">
            <a:avLst>
              <a:gd name="adj1" fmla="val -37592"/>
              <a:gd name="adj2" fmla="val 75500"/>
              <a:gd name="adj3" fmla="val 16667"/>
            </a:avLst>
          </a:prstGeom>
          <a:solidFill>
            <a:srgbClr val="E6E6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кодировка </a:t>
            </a:r>
            <a:r>
              <a:rPr lang="en-US" sz="2400" dirty="0">
                <a:latin typeface="Arial" charset="0"/>
              </a:rPr>
              <a:t>utf-8</a:t>
            </a:r>
            <a:r>
              <a:rPr lang="ru-RU" sz="2400" dirty="0">
                <a:latin typeface="Arial" charset="0"/>
              </a:rPr>
              <a:t> по умолчанию)</a:t>
            </a: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D1449669-B629-BFC9-6C73-48CF417DB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4608513"/>
            <a:ext cx="7993063" cy="14763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ru-RU" sz="3000" b="1" dirty="0">
                <a:solidFill>
                  <a:srgbClr val="008000"/>
                </a:solidFill>
                <a:latin typeface="Courier New" pitchFamily="49" charset="0"/>
              </a:rPr>
              <a:t>""" </a:t>
            </a:r>
          </a:p>
          <a:p>
            <a:pPr>
              <a:spcBef>
                <a:spcPts val="0"/>
              </a:spcBef>
              <a:defRPr/>
            </a:pPr>
            <a:r>
              <a:rPr lang="ru-RU" sz="3000" b="1" dirty="0">
                <a:solidFill>
                  <a:srgbClr val="008000"/>
                </a:solidFill>
                <a:latin typeface="Courier New" pitchFamily="49" charset="0"/>
              </a:rPr>
              <a:t>Это тоже комментарий</a:t>
            </a:r>
          </a:p>
          <a:p>
            <a:pPr>
              <a:spcBef>
                <a:spcPts val="0"/>
              </a:spcBef>
              <a:defRPr/>
            </a:pPr>
            <a:r>
              <a:rPr lang="ru-RU" sz="3000" b="1" dirty="0">
                <a:solidFill>
                  <a:srgbClr val="008000"/>
                </a:solidFill>
                <a:latin typeface="Courier New" pitchFamily="49" charset="0"/>
              </a:rPr>
              <a:t>""" </a:t>
            </a:r>
          </a:p>
        </p:txBody>
      </p:sp>
    </p:spTree>
    <p:extLst>
      <p:ext uri="{BB962C8B-B14F-4D97-AF65-F5344CB8AC3E}">
        <p14:creationId xmlns:p14="http://schemas.microsoft.com/office/powerpoint/2010/main" val="256746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3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292265E-553E-59D0-071A-F5BD94447D5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0038" y="1760538"/>
            <a:ext cx="8653462" cy="1487487"/>
          </a:xfrm>
        </p:spPr>
        <p:txBody>
          <a:bodyPr/>
          <a:lstStyle/>
          <a:p>
            <a:pPr eaLnBrk="1" hangingPunct="1">
              <a:defRPr/>
            </a:pPr>
            <a:r>
              <a:rPr lang="ru-RU" sz="6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Программирование на языке </a:t>
            </a:r>
            <a:r>
              <a:rPr lang="en-US" sz="6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Python</a:t>
            </a:r>
            <a:endParaRPr lang="ru-RU" sz="6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91D3BC0C-176F-EC89-C12C-2AA505523D0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85950" y="4359275"/>
            <a:ext cx="5372100" cy="1381125"/>
          </a:xfrm>
        </p:spPr>
        <p:txBody>
          <a:bodyPr/>
          <a:lstStyle/>
          <a:p>
            <a:pPr marL="1257300" indent="-1257300" eaLnBrk="1" hangingPunct="1">
              <a:lnSpc>
                <a:spcPct val="90000"/>
              </a:lnSpc>
              <a:defRPr/>
            </a:pPr>
            <a:r>
              <a:rPr lang="ru-RU" dirty="0"/>
              <a:t>Вычисления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1748" name="Номер слайда 5">
            <a:extLst>
              <a:ext uri="{FF2B5EF4-FFF2-40B4-BE49-F238E27FC236}">
                <a16:creationId xmlns:a16="http://schemas.microsoft.com/office/drawing/2014/main" id="{7A3B77EF-8E70-5367-3972-2460B982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0CC6F13-B2D7-4539-AB88-1532650596C1}" type="slidenum">
              <a:rPr lang="ru-RU" altLang="ru-RU"/>
              <a:pPr eaLnBrk="1" hangingPunct="1"/>
              <a:t>27</a:t>
            </a:fld>
            <a:endParaRPr lang="ru-RU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Заголовок 1">
            <a:extLst>
              <a:ext uri="{FF2B5EF4-FFF2-40B4-BE49-F238E27FC236}">
                <a16:creationId xmlns:a16="http://schemas.microsoft.com/office/drawing/2014/main" id="{61A75D52-4D9A-9F2B-BE51-7A030530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Арифметическое выражения</a:t>
            </a:r>
          </a:p>
        </p:txBody>
      </p:sp>
      <p:sp>
        <p:nvSpPr>
          <p:cNvPr id="1028" name="Номер слайда 2">
            <a:extLst>
              <a:ext uri="{FF2B5EF4-FFF2-40B4-BE49-F238E27FC236}">
                <a16:creationId xmlns:a16="http://schemas.microsoft.com/office/drawing/2014/main" id="{F9579CDB-825A-03E4-9EC3-97015DEF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FA311D-A5B4-4E3D-84E8-BEFA766C5976}" type="slidenum">
              <a:rPr lang="ru-RU" altLang="ru-RU"/>
              <a:pPr eaLnBrk="1" hangingPunct="1"/>
              <a:t>28</a:t>
            </a:fld>
            <a:endParaRPr lang="ru-RU" alt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D48800-F84A-B0D0-8BA2-2722B604BA1F}"/>
              </a:ext>
            </a:extLst>
          </p:cNvPr>
          <p:cNvSpPr/>
          <p:nvPr/>
        </p:nvSpPr>
        <p:spPr>
          <a:xfrm>
            <a:off x="446088" y="1216025"/>
            <a:ext cx="5621337" cy="523875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800" b="1" dirty="0">
                <a:latin typeface="+mn-lt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2800" b="1" dirty="0">
                <a:latin typeface="+mn-lt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(c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800" b="1" dirty="0">
                <a:latin typeface="+mn-lt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2800" b="1" dirty="0">
                <a:latin typeface="+mn-lt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2800" b="1" dirty="0">
                <a:solidFill>
                  <a:srgbClr val="00B0F0"/>
                </a:solidFill>
                <a:latin typeface="+mn-lt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ru-RU" sz="2800" b="1" dirty="0">
                <a:latin typeface="+mn-lt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d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F6FDB9B-5B86-05C0-06A9-8E8493CBDA61}"/>
              </a:ext>
            </a:extLst>
          </p:cNvPr>
          <p:cNvSpPr/>
          <p:nvPr/>
        </p:nvSpPr>
        <p:spPr>
          <a:xfrm>
            <a:off x="379413" y="1743075"/>
            <a:ext cx="4979987" cy="2246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kern="0" dirty="0">
                <a:solidFill>
                  <a:srgbClr val="333399"/>
                </a:solidFill>
                <a:latin typeface="Arial"/>
                <a:ea typeface="+mj-ea"/>
                <a:cs typeface="+mj-cs"/>
              </a:rPr>
              <a:t>Приоритет</a:t>
            </a: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 (</a:t>
            </a:r>
            <a:r>
              <a:rPr lang="ru-RU" sz="2800" i="1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старшинство</a:t>
            </a: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):</a:t>
            </a:r>
          </a:p>
          <a:p>
            <a:pPr marL="625475" indent="-436563">
              <a:buFont typeface="+mj-lt"/>
              <a:buAutoNum type="arabicParenR"/>
              <a:defRPr/>
            </a:pP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скобки</a:t>
            </a:r>
          </a:p>
          <a:p>
            <a:pPr marL="625475" indent="-436563">
              <a:buFont typeface="+mj-lt"/>
              <a:buAutoNum type="arabicParenR"/>
              <a:defRPr/>
            </a:pP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возведение в степень </a:t>
            </a:r>
            <a:r>
              <a:rPr lang="ru-RU" sz="2800" b="1" kern="0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**</a:t>
            </a:r>
          </a:p>
          <a:p>
            <a:pPr marL="625475" indent="-436563">
              <a:buFont typeface="+mj-lt"/>
              <a:buAutoNum type="arabicParenR"/>
              <a:defRPr/>
            </a:pP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умножение и деление</a:t>
            </a:r>
          </a:p>
          <a:p>
            <a:pPr marL="625475" indent="-436563">
              <a:buFont typeface="+mj-lt"/>
              <a:buAutoNum type="arabicParenR"/>
              <a:defRPr/>
            </a:pP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сложение и вычитание</a:t>
            </a:r>
            <a:endParaRPr lang="ru-RU" sz="1600" dirty="0">
              <a:latin typeface="Arial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DA885BD-DF81-2F52-63C1-29440E4CFA53}"/>
              </a:ext>
            </a:extLst>
          </p:cNvPr>
          <p:cNvSpPr/>
          <p:nvPr/>
        </p:nvSpPr>
        <p:spPr>
          <a:xfrm>
            <a:off x="2444750" y="852488"/>
            <a:ext cx="369888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6EAE4E5-E15C-19BE-E744-3C572CF5D568}"/>
              </a:ext>
            </a:extLst>
          </p:cNvPr>
          <p:cNvSpPr/>
          <p:nvPr/>
        </p:nvSpPr>
        <p:spPr>
          <a:xfrm>
            <a:off x="2974975" y="852488"/>
            <a:ext cx="36830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2FD68FA-05BE-6E82-4273-621533422ED9}"/>
              </a:ext>
            </a:extLst>
          </p:cNvPr>
          <p:cNvSpPr/>
          <p:nvPr/>
        </p:nvSpPr>
        <p:spPr>
          <a:xfrm>
            <a:off x="1673225" y="852488"/>
            <a:ext cx="369888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A2AEB38-BDA3-411E-70FA-1F8368513A54}"/>
              </a:ext>
            </a:extLst>
          </p:cNvPr>
          <p:cNvSpPr/>
          <p:nvPr/>
        </p:nvSpPr>
        <p:spPr>
          <a:xfrm>
            <a:off x="3640138" y="852488"/>
            <a:ext cx="369887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4579A56-A40B-DA2D-1039-1F35B702F114}"/>
              </a:ext>
            </a:extLst>
          </p:cNvPr>
          <p:cNvSpPr/>
          <p:nvPr/>
        </p:nvSpPr>
        <p:spPr>
          <a:xfrm>
            <a:off x="4564063" y="852488"/>
            <a:ext cx="36830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F12502B-ED01-2A4B-9D66-7E8405E46879}"/>
              </a:ext>
            </a:extLst>
          </p:cNvPr>
          <p:cNvSpPr/>
          <p:nvPr/>
        </p:nvSpPr>
        <p:spPr>
          <a:xfrm>
            <a:off x="5181600" y="852488"/>
            <a:ext cx="369888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Группа 12">
            <a:extLst>
              <a:ext uri="{FF2B5EF4-FFF2-40B4-BE49-F238E27FC236}">
                <a16:creationId xmlns:a16="http://schemas.microsoft.com/office/drawing/2014/main" id="{518A15DD-CA89-B13E-5AA8-643F93036D9B}"/>
              </a:ext>
            </a:extLst>
          </p:cNvPr>
          <p:cNvGrpSpPr>
            <a:grpSpLocks/>
          </p:cNvGrpSpPr>
          <p:nvPr/>
        </p:nvGrpSpPr>
        <p:grpSpPr bwMode="auto">
          <a:xfrm>
            <a:off x="5602288" y="1892300"/>
            <a:ext cx="3300412" cy="1189038"/>
            <a:chOff x="5433848" y="1891862"/>
            <a:chExt cx="3300249" cy="1189868"/>
          </a:xfrm>
        </p:grpSpPr>
        <p:sp>
          <p:nvSpPr>
            <p:cNvPr id="14" name="Блок-схема: процесс 13">
              <a:extLst>
                <a:ext uri="{FF2B5EF4-FFF2-40B4-BE49-F238E27FC236}">
                  <a16:creationId xmlns:a16="http://schemas.microsoft.com/office/drawing/2014/main" id="{3EE06429-1A90-AB73-E006-8011ACDA276E}"/>
                </a:ext>
              </a:extLst>
            </p:cNvPr>
            <p:cNvSpPr/>
            <p:nvPr/>
          </p:nvSpPr>
          <p:spPr bwMode="auto">
            <a:xfrm>
              <a:off x="5433848" y="1891862"/>
              <a:ext cx="3300249" cy="1177159"/>
            </a:xfrm>
            <a:prstGeom prst="flowChartProcess">
              <a:avLst/>
            </a:prstGeom>
            <a:solidFill>
              <a:srgbClr val="E6E6FF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endParaRPr lang="ru-RU">
                <a:latin typeface="Arial" charset="0"/>
              </a:endParaRPr>
            </a:p>
          </p:txBody>
        </p:sp>
        <p:graphicFrame>
          <p:nvGraphicFramePr>
            <p:cNvPr id="1026" name="Object 12">
              <a:extLst>
                <a:ext uri="{FF2B5EF4-FFF2-40B4-BE49-F238E27FC236}">
                  <a16:creationId xmlns:a16="http://schemas.microsoft.com/office/drawing/2014/main" id="{0A7F9A75-CDA5-E2A7-E474-CDC007E738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21164" y="1990356"/>
            <a:ext cx="2943080" cy="1091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2" imgW="1130040" imgH="419040" progId="Equation.3">
                    <p:embed/>
                  </p:oleObj>
                </mc:Choice>
                <mc:Fallback>
                  <p:oleObj name="Формула" r:id="rId2" imgW="1130040" imgH="419040" progId="Equation.3">
                    <p:embed/>
                    <p:pic>
                      <p:nvPicPr>
                        <p:cNvPr id="1026" name="Object 12">
                          <a:extLst>
                            <a:ext uri="{FF2B5EF4-FFF2-40B4-BE49-F238E27FC236}">
                              <a16:creationId xmlns:a16="http://schemas.microsoft.com/office/drawing/2014/main" id="{0A7F9A75-CDA5-E2A7-E474-CDC007E738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21164" y="1990356"/>
                          <a:ext cx="2943080" cy="1091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Овал 15">
            <a:extLst>
              <a:ext uri="{FF2B5EF4-FFF2-40B4-BE49-F238E27FC236}">
                <a16:creationId xmlns:a16="http://schemas.microsoft.com/office/drawing/2014/main" id="{DF4AFC71-C6C3-F8C7-AF04-12837C8A4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288" y="2271713"/>
            <a:ext cx="568325" cy="566737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pSp>
        <p:nvGrpSpPr>
          <p:cNvPr id="3" name="Группа 24">
            <a:extLst>
              <a:ext uri="{FF2B5EF4-FFF2-40B4-BE49-F238E27FC236}">
                <a16:creationId xmlns:a16="http://schemas.microsoft.com/office/drawing/2014/main" id="{BBBC635A-C3EA-8BA0-DA46-B0577BC1D4D8}"/>
              </a:ext>
            </a:extLst>
          </p:cNvPr>
          <p:cNvGrpSpPr>
            <a:grpSpLocks/>
          </p:cNvGrpSpPr>
          <p:nvPr/>
        </p:nvGrpSpPr>
        <p:grpSpPr bwMode="auto">
          <a:xfrm>
            <a:off x="446088" y="4087813"/>
            <a:ext cx="4464050" cy="976312"/>
            <a:chOff x="446088" y="4087913"/>
            <a:chExt cx="4464390" cy="976054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B23249FA-19DE-17A0-69C2-B649BFA2A2F6}"/>
                </a:ext>
              </a:extLst>
            </p:cNvPr>
            <p:cNvSpPr/>
            <p:nvPr/>
          </p:nvSpPr>
          <p:spPr>
            <a:xfrm>
              <a:off x="446088" y="4110132"/>
              <a:ext cx="4464390" cy="953835"/>
            </a:xfrm>
            <a:prstGeom prst="rect">
              <a:avLst/>
            </a:prstGeom>
            <a:solidFill>
              <a:srgbClr val="FFFF9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ru-RU" sz="2800" b="1" dirty="0">
                  <a:cs typeface="Courier New" pitchFamily="49" charset="0"/>
                </a:rPr>
                <a:t> 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ru-RU" sz="2800" b="1" dirty="0">
                  <a:cs typeface="Courier New" pitchFamily="49" charset="0"/>
                </a:rPr>
                <a:t> 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(c</a:t>
              </a:r>
              <a:r>
                <a:rPr lang="ru-RU" sz="28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+</a:t>
              </a:r>
              <a:r>
                <a:rPr lang="ru-RU" sz="28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b</a:t>
              </a:r>
              <a:r>
                <a:rPr lang="ru-RU" sz="2800" b="1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sz="2800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sz="2800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ru-RU" sz="2800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ru-RU" sz="28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800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ru-RU" sz="2800" b="1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>
                <a:defRPr/>
              </a:pPr>
              <a:r>
                <a:rPr lang="ru-RU" sz="2800" b="1" dirty="0">
                  <a:latin typeface="Courier New" pitchFamily="49" charset="0"/>
                  <a:cs typeface="Courier New" pitchFamily="49" charset="0"/>
                </a:rPr>
                <a:t>           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ru-RU" sz="2800" b="1" dirty="0">
                  <a:cs typeface="Courier New" pitchFamily="49" charset="0"/>
                </a:rPr>
                <a:t> </a:t>
              </a:r>
              <a:r>
                <a:rPr lang="en-US" sz="2800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ru-RU" sz="2800" b="1" dirty="0">
                  <a:cs typeface="Courier New" pitchFamily="49" charset="0"/>
                </a:rPr>
                <a:t> 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ru-RU" sz="2800" b="1" dirty="0">
                  <a:cs typeface="Courier New" pitchFamily="49" charset="0"/>
                </a:rPr>
                <a:t> 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d</a:t>
              </a:r>
              <a:endParaRPr lang="ru-RU" sz="2800" b="1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044" name="Группа 20">
              <a:extLst>
                <a:ext uri="{FF2B5EF4-FFF2-40B4-BE49-F238E27FC236}">
                  <a16:creationId xmlns:a16="http://schemas.microsoft.com/office/drawing/2014/main" id="{4CFBB1AE-14B0-10DA-7247-5F2B9AF202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2583" y="4087913"/>
              <a:ext cx="513169" cy="544519"/>
              <a:chOff x="6307444" y="4163208"/>
              <a:chExt cx="513169" cy="544519"/>
            </a:xfrm>
          </p:grpSpPr>
          <p:sp>
            <p:nvSpPr>
              <p:cNvPr id="1045" name="Овал 17">
                <a:extLst>
                  <a:ext uri="{FF2B5EF4-FFF2-40B4-BE49-F238E27FC236}">
                    <a16:creationId xmlns:a16="http://schemas.microsoft.com/office/drawing/2014/main" id="{6002D6D0-2B33-BA12-BB86-1AD0AB828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7444" y="4163208"/>
                <a:ext cx="513169" cy="51316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ru-RU" altLang="ru-RU"/>
              </a:p>
            </p:txBody>
          </p:sp>
          <p:sp>
            <p:nvSpPr>
              <p:cNvPr id="1046" name="Прямоугольник 19">
                <a:extLst>
                  <a:ext uri="{FF2B5EF4-FFF2-40B4-BE49-F238E27FC236}">
                    <a16:creationId xmlns:a16="http://schemas.microsoft.com/office/drawing/2014/main" id="{F31173AC-F4E0-143D-AFE3-EF6494CFC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2605" y="4184507"/>
                <a:ext cx="39946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ru-RU" altLang="ru-RU" sz="28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\</a:t>
                </a:r>
                <a:endParaRPr lang="ru-RU" altLang="ru-RU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2" name="AutoShape 7">
            <a:extLst>
              <a:ext uri="{FF2B5EF4-FFF2-40B4-BE49-F238E27FC236}">
                <a16:creationId xmlns:a16="http://schemas.microsoft.com/office/drawing/2014/main" id="{B4F7D85A-C55D-1082-1665-8B2FBF37F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3582988"/>
            <a:ext cx="3067050" cy="806450"/>
          </a:xfrm>
          <a:prstGeom prst="wedgeRoundRectCallout">
            <a:avLst>
              <a:gd name="adj1" fmla="val -65509"/>
              <a:gd name="adj2" fmla="val 4120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перенос на следующую строку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70DF0BD6-C6E4-82EB-D20D-EAFED91F8171}"/>
              </a:ext>
            </a:extLst>
          </p:cNvPr>
          <p:cNvSpPr/>
          <p:nvPr/>
        </p:nvSpPr>
        <p:spPr>
          <a:xfrm>
            <a:off x="446088" y="5346700"/>
            <a:ext cx="4557712" cy="954088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800" b="1" dirty="0"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2800" b="1" dirty="0"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(c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pPr>
              <a:defRPr/>
            </a:pP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000" b="1" dirty="0"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2800" b="1" dirty="0"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2800" b="1" dirty="0"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ru-RU" sz="2800" b="1" dirty="0"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d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AutoShape 7">
            <a:extLst>
              <a:ext uri="{FF2B5EF4-FFF2-40B4-BE49-F238E27FC236}">
                <a16:creationId xmlns:a16="http://schemas.microsoft.com/office/drawing/2014/main" id="{C72A17BD-3CF4-D471-4488-58F86F77C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937125"/>
            <a:ext cx="3067050" cy="808038"/>
          </a:xfrm>
          <a:prstGeom prst="wedgeRoundRectCallout">
            <a:avLst>
              <a:gd name="adj1" fmla="val -65509"/>
              <a:gd name="adj2" fmla="val 4120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перенос внутри скобок разрешён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  <p:bldP spid="8" grpId="0"/>
      <p:bldP spid="9" grpId="0"/>
      <p:bldP spid="10" grpId="0"/>
      <p:bldP spid="11" grpId="0"/>
      <p:bldP spid="16" grpId="0" animBg="1"/>
      <p:bldP spid="22" grpId="0" animBg="1"/>
      <p:bldP spid="23" grpId="0" animBg="1"/>
      <p:bldP spid="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>
            <a:extLst>
              <a:ext uri="{FF2B5EF4-FFF2-40B4-BE49-F238E27FC236}">
                <a16:creationId xmlns:a16="http://schemas.microsoft.com/office/drawing/2014/main" id="{C8F80A74-3F01-715C-9EA4-CA263739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Деление</a:t>
            </a:r>
            <a:endParaRPr lang="ru-RU" altLang="ru-RU">
              <a:solidFill>
                <a:srgbClr val="0000FF"/>
              </a:solidFill>
            </a:endParaRPr>
          </a:p>
        </p:txBody>
      </p:sp>
      <p:sp>
        <p:nvSpPr>
          <p:cNvPr id="32771" name="Номер слайда 2">
            <a:extLst>
              <a:ext uri="{FF2B5EF4-FFF2-40B4-BE49-F238E27FC236}">
                <a16:creationId xmlns:a16="http://schemas.microsoft.com/office/drawing/2014/main" id="{B45AD1EB-671B-5165-BFBE-6B862EA5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00B0F06-1C45-4DC3-B6CD-5F6679D778AB}" type="slidenum">
              <a:rPr lang="ru-RU" altLang="ru-RU"/>
              <a:pPr eaLnBrk="1" hangingPunct="1"/>
              <a:t>29</a:t>
            </a:fld>
            <a:endParaRPr lang="ru-RU" alt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F3D59BF-B1C3-1DF1-8716-397B21F48C51}"/>
              </a:ext>
            </a:extLst>
          </p:cNvPr>
          <p:cNvSpPr/>
          <p:nvPr/>
        </p:nvSpPr>
        <p:spPr>
          <a:xfrm>
            <a:off x="392113" y="809625"/>
            <a:ext cx="5180012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24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Классическое деление:</a:t>
            </a:r>
            <a:endParaRPr lang="ru-RU" sz="1400" dirty="0">
              <a:latin typeface="Arial" charset="0"/>
            </a:endParaRP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08B41032-5350-D508-6925-472D53AD5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1265238"/>
            <a:ext cx="5186362" cy="224631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179388" algn="just">
              <a:spcAft>
                <a:spcPts val="0"/>
              </a:spcAft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 =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9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; b =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6</a:t>
            </a:r>
          </a:p>
          <a:p>
            <a:pPr marL="179388" indent="-179388" algn="just">
              <a:spcAft>
                <a:spcPts val="0"/>
              </a:spcAft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x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=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3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/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4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 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= 0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.75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</a:p>
          <a:p>
            <a:pPr marL="179388" indent="-179388" algn="just">
              <a:spcAft>
                <a:spcPts val="0"/>
              </a:spcAft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x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= 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 / b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 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= 1.5</a:t>
            </a:r>
          </a:p>
          <a:p>
            <a:pPr marL="179388" indent="-179388" algn="just">
              <a:spcAft>
                <a:spcPts val="0"/>
              </a:spcAft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x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=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-3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/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4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=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-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0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.75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</a:p>
          <a:p>
            <a:pPr marL="179388" indent="-179388" algn="just">
              <a:spcAft>
                <a:spcPts val="0"/>
              </a:spcAft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x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= -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 / b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=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-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1.5</a:t>
            </a:r>
            <a:endParaRPr lang="ru-RU" sz="2800" b="1" dirty="0">
              <a:latin typeface="Courier New" pitchFamily="49" charset="0"/>
              <a:ea typeface="Times New Roman"/>
              <a:cs typeface="Courier New" pitchFamily="49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AECB422-F2ED-5B09-6E31-A1A711643004}"/>
              </a:ext>
            </a:extLst>
          </p:cNvPr>
          <p:cNvSpPr/>
          <p:nvPr/>
        </p:nvSpPr>
        <p:spPr>
          <a:xfrm>
            <a:off x="392113" y="3584575"/>
            <a:ext cx="835342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24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Целочисленное деление</a:t>
            </a:r>
            <a:r>
              <a:rPr lang="en-US" sz="24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 (</a:t>
            </a:r>
            <a:r>
              <a:rPr lang="ru-RU" sz="24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округление «вниз»!</a:t>
            </a:r>
            <a:r>
              <a:rPr lang="en-US" sz="24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)</a:t>
            </a:r>
            <a:r>
              <a:rPr lang="ru-RU" sz="24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:</a:t>
            </a:r>
            <a:endParaRPr lang="ru-RU" sz="1400" dirty="0">
              <a:latin typeface="Arial" charset="0"/>
            </a:endParaRPr>
          </a:p>
        </p:txBody>
      </p:sp>
      <p:sp>
        <p:nvSpPr>
          <p:cNvPr id="25" name="Text Box 10">
            <a:extLst>
              <a:ext uri="{FF2B5EF4-FFF2-40B4-BE49-F238E27FC236}">
                <a16:creationId xmlns:a16="http://schemas.microsoft.com/office/drawing/2014/main" id="{0BBF7B49-9F00-C610-44C0-DF73EBC59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4040188"/>
            <a:ext cx="5222875" cy="224631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179388" algn="just">
              <a:spcAft>
                <a:spcPts val="0"/>
              </a:spcAft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 =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9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; b =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6</a:t>
            </a:r>
          </a:p>
          <a:p>
            <a:pPr marL="179388" indent="-179388" algn="just">
              <a:spcAft>
                <a:spcPts val="0"/>
              </a:spcAft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x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=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3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/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/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4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 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= 0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</a:p>
          <a:p>
            <a:pPr marL="179388" indent="-179388" algn="just">
              <a:spcAft>
                <a:spcPts val="0"/>
              </a:spcAft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x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= 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 // b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 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= 1</a:t>
            </a:r>
          </a:p>
          <a:p>
            <a:pPr marL="179388" indent="-179388" algn="just">
              <a:spcAft>
                <a:spcPts val="0"/>
              </a:spcAft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x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=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-3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/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/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4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= -1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</a:p>
          <a:p>
            <a:pPr marL="179388" indent="-179388" algn="just">
              <a:spcAft>
                <a:spcPts val="0"/>
              </a:spcAft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x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= -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 // b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= -2</a:t>
            </a:r>
            <a:endParaRPr lang="ru-RU" sz="2800" b="1" dirty="0">
              <a:latin typeface="Courier New" pitchFamily="49" charset="0"/>
              <a:ea typeface="Times New Roman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build="p" animBg="1"/>
      <p:bldP spid="17" grpId="0"/>
      <p:bldP spid="25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4">
            <a:extLst>
              <a:ext uri="{FF2B5EF4-FFF2-40B4-BE49-F238E27FC236}">
                <a16:creationId xmlns:a16="http://schemas.microsoft.com/office/drawing/2014/main" id="{153D216C-8C45-09C8-8C88-2C757D7EA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Что такое алгоритм?</a:t>
            </a:r>
          </a:p>
        </p:txBody>
      </p:sp>
      <p:sp>
        <p:nvSpPr>
          <p:cNvPr id="8195" name="Номер слайда 3">
            <a:extLst>
              <a:ext uri="{FF2B5EF4-FFF2-40B4-BE49-F238E27FC236}">
                <a16:creationId xmlns:a16="http://schemas.microsoft.com/office/drawing/2014/main" id="{8F3871D6-9BA7-06D9-7C8B-14E77A95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6D91394-EEC9-45BC-96A6-A24FAB1F0E0D}" type="slidenum">
              <a:rPr lang="ru-RU" altLang="ru-RU"/>
              <a:pPr eaLnBrk="1" hangingPunct="1"/>
              <a:t>3</a:t>
            </a:fld>
            <a:endParaRPr lang="ru-RU" altLang="ru-RU"/>
          </a:p>
        </p:txBody>
      </p:sp>
      <p:grpSp>
        <p:nvGrpSpPr>
          <p:cNvPr id="2" name="Группа 7">
            <a:extLst>
              <a:ext uri="{FF2B5EF4-FFF2-40B4-BE49-F238E27FC236}">
                <a16:creationId xmlns:a16="http://schemas.microsoft.com/office/drawing/2014/main" id="{DE60BFCC-2123-317A-A9D8-9B437B9E3B41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814388"/>
            <a:ext cx="2819400" cy="3254375"/>
            <a:chOff x="3272826" y="2100263"/>
            <a:chExt cx="2820155" cy="3254363"/>
          </a:xfrm>
        </p:grpSpPr>
        <p:pic>
          <p:nvPicPr>
            <p:cNvPr id="8200" name="Picture 2">
              <a:extLst>
                <a:ext uri="{FF2B5EF4-FFF2-40B4-BE49-F238E27FC236}">
                  <a16:creationId xmlns:a16="http://schemas.microsoft.com/office/drawing/2014/main" id="{CD88EF62-D75F-9813-540B-C45E41972B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5166" y="2100263"/>
              <a:ext cx="1895475" cy="2657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</p:pic>
        <p:sp>
          <p:nvSpPr>
            <p:cNvPr id="8201" name="Прямоугольник 6">
              <a:extLst>
                <a:ext uri="{FF2B5EF4-FFF2-40B4-BE49-F238E27FC236}">
                  <a16:creationId xmlns:a16="http://schemas.microsoft.com/office/drawing/2014/main" id="{0B8ABB28-5B26-93F5-7D61-A105E87E5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826" y="4708295"/>
              <a:ext cx="282015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/>
                <a:t>Мухаммед ал-Хорезми</a:t>
              </a:r>
            </a:p>
            <a:p>
              <a:pPr algn="ctr" eaLnBrk="1" hangingPunct="1"/>
              <a:r>
                <a:rPr lang="ru-RU" altLang="ru-RU"/>
                <a:t>(ок. 783–ок. 850 гг.)</a:t>
              </a:r>
            </a:p>
          </p:txBody>
        </p:sp>
      </p:grp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7D9CEB6-DC29-2D3D-46F9-D255B6A79A9B}"/>
              </a:ext>
            </a:extLst>
          </p:cNvPr>
          <p:cNvSpPr/>
          <p:nvPr/>
        </p:nvSpPr>
        <p:spPr>
          <a:xfrm>
            <a:off x="393700" y="842963"/>
            <a:ext cx="6197600" cy="1570037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61950" indent="-361950">
              <a:defRPr/>
            </a:pPr>
            <a:r>
              <a:rPr lang="ru-RU" sz="2400" b="1" dirty="0">
                <a:latin typeface="Arial" charset="0"/>
              </a:rPr>
              <a:t>Алгоритм</a:t>
            </a:r>
            <a:r>
              <a:rPr lang="ru-RU" sz="2400" dirty="0">
                <a:latin typeface="Arial" charset="0"/>
              </a:rPr>
              <a:t> — это точное описание порядка действий, которые должен выполнить исполнитель для решения задачи за конечное время.</a:t>
            </a:r>
          </a:p>
        </p:txBody>
      </p:sp>
      <p:sp>
        <p:nvSpPr>
          <p:cNvPr id="9222" name="Прямоугольник 9">
            <a:extLst>
              <a:ext uri="{FF2B5EF4-FFF2-40B4-BE49-F238E27FC236}">
                <a16:creationId xmlns:a16="http://schemas.microsoft.com/office/drawing/2014/main" id="{F77D1BEC-C2E0-4611-76B1-2986C922E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" y="2436813"/>
            <a:ext cx="621188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Исполнитель</a:t>
            </a:r>
            <a:r>
              <a:rPr lang="ru-RU" altLang="ru-RU" sz="2400"/>
              <a:t> – это устройство или одушёвленное существо (человек), способное понять и выполнить команды, составляющие алгоритм.</a:t>
            </a:r>
          </a:p>
        </p:txBody>
      </p:sp>
      <p:sp>
        <p:nvSpPr>
          <p:cNvPr id="9223" name="Прямоугольник 10">
            <a:extLst>
              <a:ext uri="{FF2B5EF4-FFF2-40B4-BE49-F238E27FC236}">
                <a16:creationId xmlns:a16="http://schemas.microsoft.com/office/drawing/2014/main" id="{BB1AA592-57C2-E80F-7F88-2BACCE744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" y="4025900"/>
            <a:ext cx="82565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2913" indent="-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Формальные исполнители</a:t>
            </a:r>
            <a:r>
              <a:rPr lang="ru-RU" altLang="ru-RU" sz="2400"/>
              <a:t>: не понимают </a:t>
            </a:r>
            <a:br>
              <a:rPr lang="en-US" altLang="ru-RU" sz="2400"/>
            </a:br>
            <a:r>
              <a:rPr lang="ru-RU" altLang="ru-RU" sz="2400"/>
              <a:t>(и не могут понять) смысл команд.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222" grpId="0"/>
      <p:bldP spid="92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>
            <a:extLst>
              <a:ext uri="{FF2B5EF4-FFF2-40B4-BE49-F238E27FC236}">
                <a16:creationId xmlns:a16="http://schemas.microsoft.com/office/drawing/2014/main" id="{C8C5FF99-2384-4768-CA85-29C0DAD63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Остаток от деления</a:t>
            </a:r>
            <a:endParaRPr lang="ru-RU" altLang="ru-RU">
              <a:solidFill>
                <a:srgbClr val="0000FF"/>
              </a:solidFill>
            </a:endParaRPr>
          </a:p>
        </p:txBody>
      </p:sp>
      <p:sp>
        <p:nvSpPr>
          <p:cNvPr id="33795" name="Номер слайда 2">
            <a:extLst>
              <a:ext uri="{FF2B5EF4-FFF2-40B4-BE49-F238E27FC236}">
                <a16:creationId xmlns:a16="http://schemas.microsoft.com/office/drawing/2014/main" id="{598E92BC-B56E-1AFA-516C-10618E53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F10EE21-EB0B-4FC1-8D00-AFC6671CC42B}" type="slidenum">
              <a:rPr lang="ru-RU" altLang="ru-RU"/>
              <a:pPr eaLnBrk="1" hangingPunct="1"/>
              <a:t>30</a:t>
            </a:fld>
            <a:endParaRPr lang="ru-RU" altLang="ru-RU"/>
          </a:p>
        </p:txBody>
      </p:sp>
      <p:sp>
        <p:nvSpPr>
          <p:cNvPr id="35850" name="Прямоугольник 9">
            <a:extLst>
              <a:ext uri="{FF2B5EF4-FFF2-40B4-BE49-F238E27FC236}">
                <a16:creationId xmlns:a16="http://schemas.microsoft.com/office/drawing/2014/main" id="{D8A2E0C1-A92D-460F-3C30-848689EFB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" y="819150"/>
            <a:ext cx="8393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74638" indent="-268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15000"/>
              </a:spcBef>
            </a:pPr>
            <a:r>
              <a:rPr lang="ru-RU" altLang="ru-RU" sz="2800" b="1">
                <a:solidFill>
                  <a:srgbClr val="0000FF"/>
                </a:solidFill>
                <a:latin typeface="Courier New" panose="02070309020205020404" pitchFamily="49" charset="0"/>
              </a:rPr>
              <a:t>%</a:t>
            </a:r>
            <a:r>
              <a:rPr lang="ru-RU" altLang="ru-RU" sz="2800" b="1"/>
              <a:t> </a:t>
            </a:r>
            <a:r>
              <a:rPr lang="en-US" altLang="ru-RU" sz="2800"/>
              <a:t>– </a:t>
            </a:r>
            <a:r>
              <a:rPr lang="ru-RU" altLang="ru-RU" sz="2800"/>
              <a:t>остаток от деления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4E5CE50D-30ED-D679-3A6C-515659FC3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388" y="1357313"/>
            <a:ext cx="5411787" cy="24193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d = </a:t>
            </a:r>
            <a:r>
              <a:rPr lang="en-US" sz="2700" b="1" dirty="0">
                <a:solidFill>
                  <a:srgbClr val="00B0F0"/>
                </a:solidFill>
                <a:latin typeface="Courier New" pitchFamily="49" charset="0"/>
              </a:rPr>
              <a:t>85</a:t>
            </a:r>
          </a:p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b = d</a:t>
            </a:r>
            <a:r>
              <a:rPr lang="ru-RU" sz="2700" b="1" dirty="0">
                <a:latin typeface="Courier New" pitchFamily="49" charset="0"/>
              </a:rPr>
              <a:t> </a:t>
            </a:r>
            <a:r>
              <a:rPr lang="en-US" sz="2700" b="1" dirty="0">
                <a:solidFill>
                  <a:srgbClr val="0000FF"/>
                </a:solidFill>
                <a:latin typeface="Courier New" pitchFamily="49" charset="0"/>
              </a:rPr>
              <a:t>//</a:t>
            </a:r>
            <a:r>
              <a:rPr lang="en-US" sz="2700" b="1" dirty="0">
                <a:latin typeface="Courier New" pitchFamily="49" charset="0"/>
              </a:rPr>
              <a:t> </a:t>
            </a:r>
            <a:r>
              <a:rPr lang="en-US" sz="2700" b="1" dirty="0">
                <a:solidFill>
                  <a:srgbClr val="0095FF"/>
                </a:solidFill>
                <a:latin typeface="Courier New" pitchFamily="49" charset="0"/>
              </a:rPr>
              <a:t>10</a:t>
            </a:r>
            <a:r>
              <a:rPr lang="en-US" sz="2700" b="1" dirty="0">
                <a:latin typeface="Courier New" pitchFamily="49" charset="0"/>
              </a:rPr>
              <a:t>   </a:t>
            </a:r>
            <a:r>
              <a:rPr lang="en-US" sz="2700" b="1" dirty="0">
                <a:solidFill>
                  <a:srgbClr val="008000"/>
                </a:solidFill>
                <a:latin typeface="Courier New" pitchFamily="49" charset="0"/>
              </a:rPr>
              <a:t># 8</a:t>
            </a:r>
            <a:r>
              <a:rPr lang="en-US" sz="27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</a:p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a = d </a:t>
            </a:r>
            <a:r>
              <a:rPr lang="en-US" sz="2700" b="1" dirty="0">
                <a:solidFill>
                  <a:srgbClr val="0000FF"/>
                </a:solidFill>
                <a:latin typeface="Courier New" pitchFamily="49" charset="0"/>
              </a:rPr>
              <a:t>%</a:t>
            </a:r>
            <a:r>
              <a:rPr lang="en-US" sz="2700" b="1" dirty="0">
                <a:latin typeface="Courier New" pitchFamily="49" charset="0"/>
              </a:rPr>
              <a:t> </a:t>
            </a:r>
            <a:r>
              <a:rPr lang="en-US" sz="2700" b="1" dirty="0">
                <a:solidFill>
                  <a:srgbClr val="0095FF"/>
                </a:solidFill>
                <a:latin typeface="Courier New" pitchFamily="49" charset="0"/>
              </a:rPr>
              <a:t>10</a:t>
            </a:r>
            <a:r>
              <a:rPr lang="en-US" sz="2700" b="1" dirty="0">
                <a:latin typeface="Courier New" pitchFamily="49" charset="0"/>
              </a:rPr>
              <a:t>    </a:t>
            </a:r>
            <a:r>
              <a:rPr lang="en-US" sz="2700" b="1" dirty="0">
                <a:solidFill>
                  <a:srgbClr val="008000"/>
                </a:solidFill>
                <a:latin typeface="Courier New" pitchFamily="49" charset="0"/>
              </a:rPr>
              <a:t># 5 </a:t>
            </a:r>
          </a:p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d = a </a:t>
            </a:r>
            <a:r>
              <a:rPr lang="en-US" sz="2700" b="1" dirty="0">
                <a:solidFill>
                  <a:srgbClr val="0000FF"/>
                </a:solidFill>
                <a:latin typeface="Courier New" pitchFamily="49" charset="0"/>
              </a:rPr>
              <a:t>%</a:t>
            </a:r>
            <a:r>
              <a:rPr lang="en-US" sz="2700" b="1" dirty="0">
                <a:latin typeface="Courier New" pitchFamily="49" charset="0"/>
              </a:rPr>
              <a:t> b     </a:t>
            </a:r>
            <a:r>
              <a:rPr lang="en-US" sz="2700" b="1" dirty="0">
                <a:solidFill>
                  <a:srgbClr val="008000"/>
                </a:solidFill>
                <a:latin typeface="Courier New" pitchFamily="49" charset="0"/>
              </a:rPr>
              <a:t># 5 </a:t>
            </a:r>
          </a:p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d = b </a:t>
            </a:r>
            <a:r>
              <a:rPr lang="en-US" sz="2700" b="1" dirty="0">
                <a:solidFill>
                  <a:srgbClr val="0000FF"/>
                </a:solidFill>
                <a:latin typeface="Courier New" pitchFamily="49" charset="0"/>
              </a:rPr>
              <a:t>%</a:t>
            </a:r>
            <a:r>
              <a:rPr lang="en-US" sz="2700" b="1" dirty="0">
                <a:latin typeface="Courier New" pitchFamily="49" charset="0"/>
              </a:rPr>
              <a:t> a     </a:t>
            </a:r>
            <a:r>
              <a:rPr lang="en-US" sz="2700" b="1" dirty="0">
                <a:solidFill>
                  <a:srgbClr val="008000"/>
                </a:solidFill>
                <a:latin typeface="Courier New" pitchFamily="49" charset="0"/>
              </a:rPr>
              <a:t># 3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A095F13-8A10-77A2-C2E8-C4522CB87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1741488"/>
            <a:ext cx="1438275" cy="4905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FC249FB-00E3-8791-1C0E-EA562C511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238" y="2216150"/>
            <a:ext cx="1438275" cy="4905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5BCC4E7-1F87-0533-FBD5-60B5194C0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238" y="2787650"/>
            <a:ext cx="1438275" cy="4905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BBA12AA-E361-16EB-D2D3-9E4FA3494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238" y="3232150"/>
            <a:ext cx="1438275" cy="4905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3BF8FFB2-AAC9-7D6B-F8AE-5B507BACC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388" y="3948113"/>
            <a:ext cx="5411787" cy="194151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a = </a:t>
            </a:r>
            <a:r>
              <a:rPr lang="en-US" sz="2700" b="1" dirty="0">
                <a:solidFill>
                  <a:srgbClr val="00B0F0"/>
                </a:solidFill>
                <a:latin typeface="Courier New" pitchFamily="49" charset="0"/>
              </a:rPr>
              <a:t>15</a:t>
            </a:r>
          </a:p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b = </a:t>
            </a:r>
            <a:r>
              <a:rPr lang="en-US" sz="2700" b="1" dirty="0">
                <a:solidFill>
                  <a:srgbClr val="00B0F0"/>
                </a:solidFill>
                <a:latin typeface="Courier New" pitchFamily="49" charset="0"/>
              </a:rPr>
              <a:t>19</a:t>
            </a:r>
          </a:p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d = a </a:t>
            </a:r>
            <a:r>
              <a:rPr lang="en-US" sz="2700" b="1" dirty="0">
                <a:solidFill>
                  <a:srgbClr val="0000FF"/>
                </a:solidFill>
                <a:latin typeface="Courier New" pitchFamily="49" charset="0"/>
              </a:rPr>
              <a:t>//</a:t>
            </a:r>
            <a:r>
              <a:rPr lang="en-US" sz="2700" b="1" dirty="0">
                <a:latin typeface="Courier New" pitchFamily="49" charset="0"/>
              </a:rPr>
              <a:t> b    </a:t>
            </a:r>
            <a:r>
              <a:rPr lang="en-US" sz="2700" b="1" dirty="0">
                <a:solidFill>
                  <a:srgbClr val="008000"/>
                </a:solidFill>
                <a:latin typeface="Courier New" pitchFamily="49" charset="0"/>
              </a:rPr>
              <a:t># 0 </a:t>
            </a:r>
          </a:p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a = a </a:t>
            </a:r>
            <a:r>
              <a:rPr lang="en-US" sz="2700" b="1" dirty="0">
                <a:solidFill>
                  <a:srgbClr val="0000FF"/>
                </a:solidFill>
                <a:latin typeface="Courier New" pitchFamily="49" charset="0"/>
              </a:rPr>
              <a:t>%</a:t>
            </a:r>
            <a:r>
              <a:rPr lang="en-US" sz="2700" b="1" dirty="0">
                <a:latin typeface="Courier New" pitchFamily="49" charset="0"/>
              </a:rPr>
              <a:t> b     </a:t>
            </a:r>
            <a:r>
              <a:rPr lang="en-US" sz="2700" b="1" dirty="0">
                <a:solidFill>
                  <a:srgbClr val="008000"/>
                </a:solidFill>
                <a:latin typeface="Courier New" pitchFamily="49" charset="0"/>
              </a:rPr>
              <a:t># 15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2E5B7AB-44D2-CA4C-278E-A1BC30307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238" y="4870450"/>
            <a:ext cx="1438275" cy="4905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C016A8C-DE61-5592-B5AC-26AB60CCC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238" y="5353050"/>
            <a:ext cx="1438275" cy="4905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0" grpId="0"/>
      <p:bldP spid="11" grpId="0" build="p" animBg="1"/>
      <p:bldP spid="14" grpId="0" animBg="1"/>
      <p:bldP spid="15" grpId="0" animBg="1"/>
      <p:bldP spid="13" grpId="0" animBg="1"/>
      <p:bldP spid="16" grpId="0" animBg="1"/>
      <p:bldP spid="18" grpId="0" build="p" animBg="1"/>
      <p:bldP spid="20" grpId="0" animBg="1"/>
      <p:bldP spid="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>
            <a:extLst>
              <a:ext uri="{FF2B5EF4-FFF2-40B4-BE49-F238E27FC236}">
                <a16:creationId xmlns:a16="http://schemas.microsoft.com/office/drawing/2014/main" id="{825EDB9B-D1CC-F8B4-7F09-B6150A4B7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Операторы </a:t>
            </a:r>
            <a:r>
              <a:rPr lang="en-US" altLang="ru-RU">
                <a:solidFill>
                  <a:srgbClr val="0000FF"/>
                </a:solidFill>
              </a:rPr>
              <a:t>//</a:t>
            </a:r>
            <a:r>
              <a:rPr lang="en-US" altLang="ru-RU"/>
              <a:t> </a:t>
            </a:r>
            <a:r>
              <a:rPr lang="ru-RU" altLang="ru-RU"/>
              <a:t>и </a:t>
            </a:r>
            <a:r>
              <a:rPr lang="en-US" altLang="ru-RU">
                <a:solidFill>
                  <a:srgbClr val="0000FF"/>
                </a:solidFill>
              </a:rPr>
              <a:t>%</a:t>
            </a:r>
            <a:endParaRPr lang="ru-RU" altLang="ru-RU">
              <a:solidFill>
                <a:srgbClr val="0000FF"/>
              </a:solidFill>
            </a:endParaRPr>
          </a:p>
        </p:txBody>
      </p:sp>
      <p:sp>
        <p:nvSpPr>
          <p:cNvPr id="34819" name="Номер слайда 2">
            <a:extLst>
              <a:ext uri="{FF2B5EF4-FFF2-40B4-BE49-F238E27FC236}">
                <a16:creationId xmlns:a16="http://schemas.microsoft.com/office/drawing/2014/main" id="{6FD0465A-20EC-D76B-8DBC-65E865AD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78E3FB-E2C1-4860-B06D-429A0AD8B324}" type="slidenum">
              <a:rPr lang="ru-RU" altLang="ru-RU"/>
              <a:pPr eaLnBrk="1" hangingPunct="1"/>
              <a:t>31</a:t>
            </a:fld>
            <a:endParaRPr lang="ru-RU" altLang="ru-RU"/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5BC8B448-0842-AC6B-9E61-D3D88CC91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8" y="920750"/>
            <a:ext cx="6704012" cy="43307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a = </a:t>
            </a:r>
            <a:r>
              <a:rPr lang="en-US" sz="2700" b="1" dirty="0">
                <a:solidFill>
                  <a:srgbClr val="00B0F0"/>
                </a:solidFill>
                <a:latin typeface="Courier New" pitchFamily="49" charset="0"/>
              </a:rPr>
              <a:t>1234</a:t>
            </a:r>
          </a:p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d = a</a:t>
            </a:r>
            <a:r>
              <a:rPr lang="ru-RU" sz="2700" b="1" dirty="0">
                <a:latin typeface="Courier New" pitchFamily="49" charset="0"/>
              </a:rPr>
              <a:t> </a:t>
            </a:r>
            <a:r>
              <a:rPr lang="en-US" sz="2700" b="1" dirty="0">
                <a:solidFill>
                  <a:srgbClr val="0000FF"/>
                </a:solidFill>
                <a:latin typeface="Courier New" pitchFamily="49" charset="0"/>
              </a:rPr>
              <a:t>%</a:t>
            </a:r>
            <a:r>
              <a:rPr lang="ru-RU" sz="27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700" b="1" dirty="0">
                <a:solidFill>
                  <a:srgbClr val="0095FF"/>
                </a:solidFill>
                <a:latin typeface="Courier New" pitchFamily="49" charset="0"/>
              </a:rPr>
              <a:t>10</a:t>
            </a:r>
            <a:r>
              <a:rPr lang="en-US" sz="2700" b="1" dirty="0">
                <a:latin typeface="Courier New" pitchFamily="49" charset="0"/>
              </a:rPr>
              <a:t>; print( d ) </a:t>
            </a:r>
            <a:endParaRPr lang="en-US" sz="2700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a = a</a:t>
            </a:r>
            <a:r>
              <a:rPr lang="ru-RU" sz="2700" b="1" dirty="0">
                <a:latin typeface="Courier New" pitchFamily="49" charset="0"/>
              </a:rPr>
              <a:t> </a:t>
            </a:r>
            <a:r>
              <a:rPr lang="en-US" sz="2700" b="1" dirty="0">
                <a:latin typeface="Courier New" pitchFamily="49" charset="0"/>
              </a:rPr>
              <a:t>//</a:t>
            </a:r>
            <a:r>
              <a:rPr lang="ru-RU" sz="27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700" b="1" dirty="0">
                <a:solidFill>
                  <a:srgbClr val="0095FF"/>
                </a:solidFill>
                <a:latin typeface="Courier New" pitchFamily="49" charset="0"/>
              </a:rPr>
              <a:t>10</a:t>
            </a:r>
            <a:r>
              <a:rPr lang="en-US" sz="2700" b="1" dirty="0">
                <a:latin typeface="Courier New" pitchFamily="49" charset="0"/>
              </a:rPr>
              <a:t> </a:t>
            </a:r>
            <a:r>
              <a:rPr lang="en-US" sz="2700" b="1" dirty="0">
                <a:solidFill>
                  <a:srgbClr val="008000"/>
                </a:solidFill>
                <a:latin typeface="Courier New" pitchFamily="49" charset="0"/>
              </a:rPr>
              <a:t># 123 </a:t>
            </a:r>
          </a:p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d = a</a:t>
            </a:r>
            <a:r>
              <a:rPr lang="ru-RU" sz="2700" b="1" dirty="0">
                <a:latin typeface="Courier New" pitchFamily="49" charset="0"/>
              </a:rPr>
              <a:t> </a:t>
            </a:r>
            <a:r>
              <a:rPr lang="en-US" sz="2700" b="1" dirty="0">
                <a:solidFill>
                  <a:srgbClr val="0000FF"/>
                </a:solidFill>
                <a:latin typeface="Courier New" pitchFamily="49" charset="0"/>
              </a:rPr>
              <a:t>%</a:t>
            </a:r>
            <a:r>
              <a:rPr lang="ru-RU" sz="27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700" b="1" dirty="0">
                <a:solidFill>
                  <a:srgbClr val="0095FF"/>
                </a:solidFill>
                <a:latin typeface="Courier New" pitchFamily="49" charset="0"/>
              </a:rPr>
              <a:t>10</a:t>
            </a:r>
            <a:r>
              <a:rPr lang="en-US" sz="2700" b="1" dirty="0">
                <a:latin typeface="Courier New" pitchFamily="49" charset="0"/>
              </a:rPr>
              <a:t>; print( d ) </a:t>
            </a:r>
            <a:endParaRPr lang="en-US" sz="2700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a = a</a:t>
            </a:r>
            <a:r>
              <a:rPr lang="ru-RU" sz="2700" b="1" dirty="0">
                <a:latin typeface="Courier New" pitchFamily="49" charset="0"/>
              </a:rPr>
              <a:t> </a:t>
            </a:r>
            <a:r>
              <a:rPr lang="en-US" sz="2700" b="1" dirty="0">
                <a:latin typeface="Courier New" pitchFamily="49" charset="0"/>
              </a:rPr>
              <a:t>//</a:t>
            </a:r>
            <a:r>
              <a:rPr lang="ru-RU" sz="27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700" b="1" dirty="0">
                <a:solidFill>
                  <a:srgbClr val="0095FF"/>
                </a:solidFill>
                <a:latin typeface="Courier New" pitchFamily="49" charset="0"/>
              </a:rPr>
              <a:t>10</a:t>
            </a:r>
            <a:r>
              <a:rPr lang="en-US" sz="2700" b="1" dirty="0">
                <a:latin typeface="Courier New" pitchFamily="49" charset="0"/>
              </a:rPr>
              <a:t> </a:t>
            </a:r>
            <a:r>
              <a:rPr lang="en-US" sz="2700" b="1" dirty="0">
                <a:solidFill>
                  <a:srgbClr val="008000"/>
                </a:solidFill>
                <a:latin typeface="Courier New" pitchFamily="49" charset="0"/>
              </a:rPr>
              <a:t># 12 </a:t>
            </a:r>
          </a:p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d = a</a:t>
            </a:r>
            <a:r>
              <a:rPr lang="ru-RU" sz="2700" b="1" dirty="0">
                <a:latin typeface="Courier New" pitchFamily="49" charset="0"/>
              </a:rPr>
              <a:t> </a:t>
            </a:r>
            <a:r>
              <a:rPr lang="en-US" sz="2700" b="1" dirty="0">
                <a:solidFill>
                  <a:srgbClr val="0000FF"/>
                </a:solidFill>
                <a:latin typeface="Courier New" pitchFamily="49" charset="0"/>
              </a:rPr>
              <a:t>%</a:t>
            </a:r>
            <a:r>
              <a:rPr lang="en-US" sz="2700" b="1" dirty="0">
                <a:latin typeface="Courier New" pitchFamily="49" charset="0"/>
              </a:rPr>
              <a:t> </a:t>
            </a:r>
            <a:r>
              <a:rPr lang="en-US" sz="2700" b="1" dirty="0">
                <a:solidFill>
                  <a:srgbClr val="0095FF"/>
                </a:solidFill>
                <a:latin typeface="Courier New" pitchFamily="49" charset="0"/>
              </a:rPr>
              <a:t>10</a:t>
            </a:r>
            <a:r>
              <a:rPr lang="en-US" sz="2700" b="1" dirty="0">
                <a:latin typeface="Courier New" pitchFamily="49" charset="0"/>
              </a:rPr>
              <a:t>; print( d ) </a:t>
            </a:r>
            <a:endParaRPr lang="en-US" sz="2700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a = a</a:t>
            </a:r>
            <a:r>
              <a:rPr lang="ru-RU" sz="2700" b="1" dirty="0">
                <a:latin typeface="Courier New" pitchFamily="49" charset="0"/>
              </a:rPr>
              <a:t> </a:t>
            </a:r>
            <a:r>
              <a:rPr lang="en-US" sz="2700" b="1" dirty="0">
                <a:latin typeface="Courier New" pitchFamily="49" charset="0"/>
              </a:rPr>
              <a:t>//</a:t>
            </a:r>
            <a:r>
              <a:rPr lang="ru-RU" sz="27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700" b="1" dirty="0">
                <a:solidFill>
                  <a:srgbClr val="0095FF"/>
                </a:solidFill>
                <a:latin typeface="Courier New" pitchFamily="49" charset="0"/>
              </a:rPr>
              <a:t>10</a:t>
            </a:r>
            <a:r>
              <a:rPr lang="en-US" sz="2700" b="1" dirty="0">
                <a:latin typeface="Courier New" pitchFamily="49" charset="0"/>
              </a:rPr>
              <a:t> </a:t>
            </a:r>
            <a:r>
              <a:rPr lang="en-US" sz="2700" b="1" dirty="0">
                <a:solidFill>
                  <a:srgbClr val="008000"/>
                </a:solidFill>
                <a:latin typeface="Courier New" pitchFamily="49" charset="0"/>
              </a:rPr>
              <a:t># 1 </a:t>
            </a:r>
          </a:p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d = a</a:t>
            </a:r>
            <a:r>
              <a:rPr lang="ru-RU" sz="2700" b="1" dirty="0">
                <a:latin typeface="Courier New" pitchFamily="49" charset="0"/>
              </a:rPr>
              <a:t> </a:t>
            </a:r>
            <a:r>
              <a:rPr lang="en-US" sz="2700" b="1" dirty="0">
                <a:solidFill>
                  <a:srgbClr val="0000FF"/>
                </a:solidFill>
                <a:latin typeface="Courier New" pitchFamily="49" charset="0"/>
              </a:rPr>
              <a:t>%</a:t>
            </a:r>
            <a:r>
              <a:rPr lang="ru-RU" sz="27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700" b="1" dirty="0">
                <a:solidFill>
                  <a:srgbClr val="0095FF"/>
                </a:solidFill>
                <a:latin typeface="Courier New" pitchFamily="49" charset="0"/>
              </a:rPr>
              <a:t>10</a:t>
            </a:r>
            <a:r>
              <a:rPr lang="en-US" sz="2700" b="1" dirty="0">
                <a:latin typeface="Courier New" pitchFamily="49" charset="0"/>
              </a:rPr>
              <a:t>; print( d ) </a:t>
            </a:r>
            <a:endParaRPr lang="en-US" sz="2700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a = a</a:t>
            </a:r>
            <a:r>
              <a:rPr lang="ru-RU" sz="2700" b="1" dirty="0">
                <a:latin typeface="Courier New" pitchFamily="49" charset="0"/>
              </a:rPr>
              <a:t> </a:t>
            </a:r>
            <a:r>
              <a:rPr lang="en-US" sz="2700" b="1" dirty="0">
                <a:latin typeface="Courier New" pitchFamily="49" charset="0"/>
              </a:rPr>
              <a:t>//</a:t>
            </a:r>
            <a:r>
              <a:rPr lang="ru-RU" sz="27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700" b="1" dirty="0">
                <a:solidFill>
                  <a:srgbClr val="0095FF"/>
                </a:solidFill>
                <a:latin typeface="Courier New" pitchFamily="49" charset="0"/>
              </a:rPr>
              <a:t>10</a:t>
            </a:r>
            <a:r>
              <a:rPr lang="en-US" sz="2700" b="1" dirty="0">
                <a:latin typeface="Courier New" pitchFamily="49" charset="0"/>
              </a:rPr>
              <a:t> </a:t>
            </a:r>
            <a:r>
              <a:rPr lang="en-US" sz="2700" b="1" dirty="0">
                <a:solidFill>
                  <a:srgbClr val="008000"/>
                </a:solidFill>
                <a:latin typeface="Courier New" pitchFamily="49" charset="0"/>
              </a:rPr>
              <a:t># 0 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C40721B-E567-F5CD-CB8F-BE31772AB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892300"/>
            <a:ext cx="1438275" cy="4905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3BB8C04-3EEA-3160-98FB-48CD88F38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025" y="2827338"/>
            <a:ext cx="1438275" cy="4905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4905E7A-D689-C13C-4E6D-B3137E5AC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3763963"/>
            <a:ext cx="1438275" cy="4905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F951778-F87E-7D28-D9E3-8FD102736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763" y="4713288"/>
            <a:ext cx="1438275" cy="4905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0F7842-914D-30D0-0DE9-6ACFBCF14C31}"/>
              </a:ext>
            </a:extLst>
          </p:cNvPr>
          <p:cNvSpPr/>
          <p:nvPr/>
        </p:nvSpPr>
        <p:spPr>
          <a:xfrm>
            <a:off x="7354888" y="1401763"/>
            <a:ext cx="392112" cy="508000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700" b="1" dirty="0">
                <a:latin typeface="Courier New" pitchFamily="49" charset="0"/>
              </a:rPr>
              <a:t>4</a:t>
            </a:r>
            <a:endParaRPr lang="ru-RU" dirty="0">
              <a:latin typeface="Arial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664536F-98C3-035D-E0DE-BE949F96480C}"/>
              </a:ext>
            </a:extLst>
          </p:cNvPr>
          <p:cNvSpPr/>
          <p:nvPr/>
        </p:nvSpPr>
        <p:spPr>
          <a:xfrm>
            <a:off x="7354888" y="2339975"/>
            <a:ext cx="392112" cy="508000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700" b="1" dirty="0">
                <a:latin typeface="Courier New" pitchFamily="49" charset="0"/>
              </a:rPr>
              <a:t>3</a:t>
            </a:r>
            <a:endParaRPr lang="ru-RU" dirty="0">
              <a:latin typeface="Arial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AA2EB46-4692-15A8-F493-4A5EFC2A1CB6}"/>
              </a:ext>
            </a:extLst>
          </p:cNvPr>
          <p:cNvSpPr/>
          <p:nvPr/>
        </p:nvSpPr>
        <p:spPr>
          <a:xfrm>
            <a:off x="7354888" y="3295650"/>
            <a:ext cx="392112" cy="506413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700" b="1" dirty="0">
                <a:latin typeface="Courier New" pitchFamily="49" charset="0"/>
              </a:rPr>
              <a:t>2</a:t>
            </a:r>
            <a:endParaRPr lang="ru-RU" dirty="0">
              <a:latin typeface="Arial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910F5EE-BDD9-9C8E-5F29-562302E3D4D7}"/>
              </a:ext>
            </a:extLst>
          </p:cNvPr>
          <p:cNvSpPr/>
          <p:nvPr/>
        </p:nvSpPr>
        <p:spPr>
          <a:xfrm>
            <a:off x="7354888" y="4246563"/>
            <a:ext cx="392112" cy="508000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700" b="1" dirty="0">
                <a:latin typeface="Courier New" pitchFamily="49" charset="0"/>
              </a:rPr>
              <a:t>1</a:t>
            </a:r>
            <a:endParaRPr lang="ru-RU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nimBg="1"/>
      <p:bldP spid="19" grpId="0" animBg="1"/>
      <p:bldP spid="19" grpId="1" animBg="1"/>
      <p:bldP spid="20" grpId="0" animBg="1"/>
      <p:bldP spid="20" grpId="1" animBg="1"/>
      <p:bldP spid="8" grpId="0" animBg="1"/>
      <p:bldP spid="8" grpId="1" animBg="1"/>
      <p:bldP spid="9" grpId="0" animBg="1"/>
      <p:bldP spid="9" grpId="1" animBg="1"/>
      <p:bldP spid="11" grpId="0" animBg="1"/>
      <p:bldP spid="12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>
            <a:extLst>
              <a:ext uri="{FF2B5EF4-FFF2-40B4-BE49-F238E27FC236}">
                <a16:creationId xmlns:a16="http://schemas.microsoft.com/office/drawing/2014/main" id="{DEFB983F-DCA6-20CB-09B9-D7FEBCAD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Сокращенная запись операций</a:t>
            </a:r>
          </a:p>
        </p:txBody>
      </p:sp>
      <p:sp>
        <p:nvSpPr>
          <p:cNvPr id="35843" name="Номер слайда 2">
            <a:extLst>
              <a:ext uri="{FF2B5EF4-FFF2-40B4-BE49-F238E27FC236}">
                <a16:creationId xmlns:a16="http://schemas.microsoft.com/office/drawing/2014/main" id="{94691BDA-D2CB-8010-E90E-14DA2780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D4421F-3AD9-411A-A272-F34BCE7B9AE8}" type="slidenum">
              <a:rPr lang="ru-RU" altLang="ru-RU"/>
              <a:pPr eaLnBrk="1" hangingPunct="1"/>
              <a:t>32</a:t>
            </a:fld>
            <a:endParaRPr lang="ru-RU" altLang="ru-RU"/>
          </a:p>
        </p:txBody>
      </p:sp>
      <p:sp>
        <p:nvSpPr>
          <p:cNvPr id="4" name="Text Box 10">
            <a:extLst>
              <a:ext uri="{FF2B5EF4-FFF2-40B4-BE49-F238E27FC236}">
                <a16:creationId xmlns:a16="http://schemas.microsoft.com/office/drawing/2014/main" id="{5587E62C-488B-AA0C-9B05-AB53C1EA9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8" y="950913"/>
            <a:ext cx="5411787" cy="289718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a += b  </a:t>
            </a:r>
            <a:r>
              <a:rPr lang="en-US" sz="2700" b="1" dirty="0">
                <a:solidFill>
                  <a:srgbClr val="008000"/>
                </a:solidFill>
                <a:latin typeface="Courier New" pitchFamily="49" charset="0"/>
              </a:rPr>
              <a:t># a = a + b </a:t>
            </a:r>
          </a:p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a -= b  </a:t>
            </a:r>
            <a:r>
              <a:rPr lang="en-US" sz="2700" b="1" dirty="0">
                <a:solidFill>
                  <a:srgbClr val="008000"/>
                </a:solidFill>
                <a:latin typeface="Courier New" pitchFamily="49" charset="0"/>
              </a:rPr>
              <a:t># a = a - b </a:t>
            </a:r>
          </a:p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a *= b  </a:t>
            </a:r>
            <a:r>
              <a:rPr lang="en-US" sz="2700" b="1" dirty="0">
                <a:solidFill>
                  <a:srgbClr val="008000"/>
                </a:solidFill>
                <a:latin typeface="Courier New" pitchFamily="49" charset="0"/>
              </a:rPr>
              <a:t># a = a * b </a:t>
            </a:r>
          </a:p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a /= b  </a:t>
            </a:r>
            <a:r>
              <a:rPr lang="en-US" sz="2700" b="1" dirty="0">
                <a:solidFill>
                  <a:srgbClr val="008000"/>
                </a:solidFill>
                <a:latin typeface="Courier New" pitchFamily="49" charset="0"/>
              </a:rPr>
              <a:t># a = a / b</a:t>
            </a:r>
          </a:p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a //= b </a:t>
            </a:r>
            <a:r>
              <a:rPr lang="en-US" sz="2700" b="1" dirty="0">
                <a:solidFill>
                  <a:srgbClr val="008000"/>
                </a:solidFill>
                <a:latin typeface="Courier New" pitchFamily="49" charset="0"/>
              </a:rPr>
              <a:t># a = a // b</a:t>
            </a:r>
          </a:p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a %= b  </a:t>
            </a:r>
            <a:r>
              <a:rPr lang="en-US" sz="2700" b="1" dirty="0">
                <a:solidFill>
                  <a:srgbClr val="008000"/>
                </a:solidFill>
                <a:latin typeface="Courier New" pitchFamily="49" charset="0"/>
              </a:rPr>
              <a:t># a = a % b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00894F5-F50E-0489-02FD-1AE816C07914}"/>
              </a:ext>
            </a:extLst>
          </p:cNvPr>
          <p:cNvSpPr/>
          <p:nvPr/>
        </p:nvSpPr>
        <p:spPr>
          <a:xfrm>
            <a:off x="6334125" y="973138"/>
            <a:ext cx="1776413" cy="508000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700" b="1" dirty="0">
                <a:solidFill>
                  <a:srgbClr val="000000"/>
                </a:solidFill>
                <a:latin typeface="Courier New" pitchFamily="49" charset="0"/>
              </a:rPr>
              <a:t>a += 1 </a:t>
            </a:r>
            <a:endParaRPr lang="ru-RU" dirty="0">
              <a:latin typeface="Arial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EBF9716B-9B6B-13AD-6898-A5E72154F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175" y="1754188"/>
            <a:ext cx="2828925" cy="720725"/>
          </a:xfrm>
          <a:prstGeom prst="wedgeRoundRectCallout">
            <a:avLst>
              <a:gd name="adj1" fmla="val -18374"/>
              <a:gd name="adj2" fmla="val -8715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увеличение на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>
            <a:extLst>
              <a:ext uri="{FF2B5EF4-FFF2-40B4-BE49-F238E27FC236}">
                <a16:creationId xmlns:a16="http://schemas.microsoft.com/office/drawing/2014/main" id="{7EA1DA15-5DEF-B3D3-DC82-ED189AD4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Ввод двух значений в одной строке</a:t>
            </a:r>
          </a:p>
        </p:txBody>
      </p:sp>
      <p:sp>
        <p:nvSpPr>
          <p:cNvPr id="36867" name="Номер слайда 2">
            <a:extLst>
              <a:ext uri="{FF2B5EF4-FFF2-40B4-BE49-F238E27FC236}">
                <a16:creationId xmlns:a16="http://schemas.microsoft.com/office/drawing/2014/main" id="{C48299E1-F177-FF3E-F325-8109B31E2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EA45BD3-D365-4C3A-828F-D505FB442F13}" type="slidenum">
              <a:rPr lang="ru-RU" altLang="ru-RU"/>
              <a:pPr eaLnBrk="1" hangingPunct="1"/>
              <a:t>33</a:t>
            </a:fld>
            <a:endParaRPr lang="ru-RU" altLang="ru-RU"/>
          </a:p>
        </p:txBody>
      </p:sp>
      <p:sp>
        <p:nvSpPr>
          <p:cNvPr id="22" name="Text Box 7">
            <a:extLst>
              <a:ext uri="{FF2B5EF4-FFF2-40B4-BE49-F238E27FC236}">
                <a16:creationId xmlns:a16="http://schemas.microsoft.com/office/drawing/2014/main" id="{365C7E2A-09DD-12CB-E3E5-B02E4B7E4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27100"/>
            <a:ext cx="7999413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a, b =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map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( </a:t>
            </a: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input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().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split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() 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E5F3BAF-187F-33BC-DD89-E6A0D859E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1609725"/>
            <a:ext cx="168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8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input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4" name="AutoShape 7">
            <a:extLst>
              <a:ext uri="{FF2B5EF4-FFF2-40B4-BE49-F238E27FC236}">
                <a16:creationId xmlns:a16="http://schemas.microsoft.com/office/drawing/2014/main" id="{BFEC0E38-A162-454D-E52F-60F6E2084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8" y="1624013"/>
            <a:ext cx="4554537" cy="614362"/>
          </a:xfrm>
          <a:prstGeom prst="wedgeRoundRectCallout">
            <a:avLst>
              <a:gd name="adj1" fmla="val -64961"/>
              <a:gd name="adj2" fmla="val -1018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Arial" charset="0"/>
              </a:rPr>
              <a:t>ввести строку с клавиатуры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8577E18-935D-7F9E-F92E-3E8A82FBE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1609725"/>
            <a:ext cx="1314450" cy="5238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21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33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92CA57F7-ABE4-1F75-76EA-8DC2A48E8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2460625"/>
            <a:ext cx="36210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8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input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lang="en-US" altLang="ru-RU" sz="28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split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C0290E56-6D19-8E19-E45E-0F001C878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2460625"/>
            <a:ext cx="658813" cy="5222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21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5928EFE-BC36-3A68-F2A6-31367C412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460625"/>
            <a:ext cx="627062" cy="5222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33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30" name="AutoShape 7">
            <a:extLst>
              <a:ext uri="{FF2B5EF4-FFF2-40B4-BE49-F238E27FC236}">
                <a16:creationId xmlns:a16="http://schemas.microsoft.com/office/drawing/2014/main" id="{CF580161-3609-7934-396B-DCF59563E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563" y="3001963"/>
            <a:ext cx="3306762" cy="730250"/>
          </a:xfrm>
          <a:prstGeom prst="wedgeRoundRectCallout">
            <a:avLst>
              <a:gd name="adj1" fmla="val -61383"/>
              <a:gd name="adj2" fmla="val -6018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Arial" charset="0"/>
              </a:rPr>
              <a:t>разделить строку на части по пробелам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54ABE1F5-E336-8D57-2457-29A5EA2B6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3771900"/>
            <a:ext cx="6745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ru-RU" sz="28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map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 </a:t>
            </a:r>
            <a:r>
              <a:rPr lang="en-US" altLang="ru-RU" sz="28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ru-RU" sz="28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input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lang="en-US" altLang="ru-RU" sz="28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split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)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2BAE7E0-91F1-C8EA-46ED-66661ACB4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773488"/>
            <a:ext cx="658813" cy="5222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21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6EDFB83-4E3C-F153-B7C5-C8EF1E4C5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773488"/>
            <a:ext cx="627062" cy="5222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33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34" name="AutoShape 7">
            <a:extLst>
              <a:ext uri="{FF2B5EF4-FFF2-40B4-BE49-F238E27FC236}">
                <a16:creationId xmlns:a16="http://schemas.microsoft.com/office/drawing/2014/main" id="{565B8986-76F5-2226-72FC-31898945D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8" y="3141663"/>
            <a:ext cx="1317625" cy="396875"/>
          </a:xfrm>
          <a:prstGeom prst="wedgeRoundRectCallout">
            <a:avLst>
              <a:gd name="adj1" fmla="val 18657"/>
              <a:gd name="adj2" fmla="val 10467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Arial" charset="0"/>
              </a:rPr>
              <a:t>целые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AutoShape 7">
            <a:extLst>
              <a:ext uri="{FF2B5EF4-FFF2-40B4-BE49-F238E27FC236}">
                <a16:creationId xmlns:a16="http://schemas.microsoft.com/office/drawing/2014/main" id="{D9DBFA2E-AFC8-CB04-C1D9-BFBB5B621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3205163"/>
            <a:ext cx="1919288" cy="398462"/>
          </a:xfrm>
          <a:prstGeom prst="wedgeRoundRectCallout">
            <a:avLst>
              <a:gd name="adj1" fmla="val -40747"/>
              <a:gd name="adj2" fmla="val 12359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Arial" charset="0"/>
              </a:rPr>
              <a:t>применить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AutoShape 7">
            <a:extLst>
              <a:ext uri="{FF2B5EF4-FFF2-40B4-BE49-F238E27FC236}">
                <a16:creationId xmlns:a16="http://schemas.microsoft.com/office/drawing/2014/main" id="{40C054CA-A52A-5A98-9E1D-A7224F39E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263" y="4335463"/>
            <a:ext cx="1843087" cy="709612"/>
          </a:xfrm>
          <a:prstGeom prst="wedgeRoundRectCallout">
            <a:avLst>
              <a:gd name="adj1" fmla="val 32165"/>
              <a:gd name="adj2" fmla="val -6731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Arial" charset="0"/>
              </a:rPr>
              <a:t>эту операцию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Группа 44">
            <a:extLst>
              <a:ext uri="{FF2B5EF4-FFF2-40B4-BE49-F238E27FC236}">
                <a16:creationId xmlns:a16="http://schemas.microsoft.com/office/drawing/2014/main" id="{FD666972-D0E6-C25D-EBD6-85F30873DDAF}"/>
              </a:ext>
            </a:extLst>
          </p:cNvPr>
          <p:cNvGrpSpPr>
            <a:grpSpLocks/>
          </p:cNvGrpSpPr>
          <p:nvPr/>
        </p:nvGrpSpPr>
        <p:grpSpPr bwMode="auto">
          <a:xfrm>
            <a:off x="4184650" y="4249738"/>
            <a:ext cx="3238500" cy="774700"/>
            <a:chOff x="4184726" y="4249270"/>
            <a:chExt cx="3238050" cy="774552"/>
          </a:xfrm>
        </p:grpSpPr>
        <p:sp>
          <p:nvSpPr>
            <p:cNvPr id="37" name="AutoShape 7">
              <a:extLst>
                <a:ext uri="{FF2B5EF4-FFF2-40B4-BE49-F238E27FC236}">
                  <a16:creationId xmlns:a16="http://schemas.microsoft.com/office/drawing/2014/main" id="{9CD55B63-D069-DCAD-33EC-CE8E84562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534" y="4625435"/>
              <a:ext cx="2704724" cy="398387"/>
            </a:xfrm>
            <a:prstGeom prst="wedgeRoundRectCallout">
              <a:avLst>
                <a:gd name="adj1" fmla="val 5387"/>
                <a:gd name="adj2" fmla="val -108838"/>
                <a:gd name="adj3" fmla="val 16667"/>
              </a:avLst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0000" tIns="46800" rIns="90000" bIns="46800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ru-RU" sz="2400" dirty="0">
                  <a:solidFill>
                    <a:srgbClr val="000000"/>
                  </a:solidFill>
                  <a:latin typeface="Arial" charset="0"/>
                </a:rPr>
                <a:t>к каждой части</a:t>
              </a:r>
              <a:endParaRPr lang="ru-RU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890" name="Левая фигурная скобка 37">
              <a:extLst>
                <a:ext uri="{FF2B5EF4-FFF2-40B4-BE49-F238E27FC236}">
                  <a16:creationId xmlns:a16="http://schemas.microsoft.com/office/drawing/2014/main" id="{D1E2AAB0-C181-CE8A-2793-589D1C15417F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733826" y="2700170"/>
              <a:ext cx="139850" cy="3238050"/>
            </a:xfrm>
            <a:prstGeom prst="leftBrace">
              <a:avLst>
                <a:gd name="adj1" fmla="val 54990"/>
                <a:gd name="adj2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</p:grpSp>
      <p:sp>
        <p:nvSpPr>
          <p:cNvPr id="39" name="Text Box 7">
            <a:extLst>
              <a:ext uri="{FF2B5EF4-FFF2-40B4-BE49-F238E27FC236}">
                <a16:creationId xmlns:a16="http://schemas.microsoft.com/office/drawing/2014/main" id="{6FF68364-BA71-CB19-8854-D63024B7B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402263"/>
            <a:ext cx="7999413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a, b =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map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( </a:t>
            </a: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input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().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split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() 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Полилиния 39">
            <a:extLst>
              <a:ext uri="{FF2B5EF4-FFF2-40B4-BE49-F238E27FC236}">
                <a16:creationId xmlns:a16="http://schemas.microsoft.com/office/drawing/2014/main" id="{512B4BA7-9E68-B083-63FF-42FDD527B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4303713"/>
            <a:ext cx="287338" cy="1204912"/>
          </a:xfrm>
          <a:custGeom>
            <a:avLst/>
            <a:gdLst>
              <a:gd name="T0" fmla="*/ 147561 w 286871"/>
              <a:gd name="T1" fmla="*/ 0 h 1204856"/>
              <a:gd name="T2" fmla="*/ 0 w 286871"/>
              <a:gd name="T3" fmla="*/ 1206704 h 1204856"/>
              <a:gd name="T4" fmla="*/ 0 60000 65536"/>
              <a:gd name="T5" fmla="*/ 0 60000 65536"/>
              <a:gd name="T6" fmla="*/ 0 w 286871"/>
              <a:gd name="T7" fmla="*/ 0 h 1204856"/>
              <a:gd name="T8" fmla="*/ 286871 w 286871"/>
              <a:gd name="T9" fmla="*/ 1204856 h 120485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6871" h="1204856">
                <a:moveTo>
                  <a:pt x="139849" y="0"/>
                </a:moveTo>
                <a:cubicBezTo>
                  <a:pt x="286871" y="584499"/>
                  <a:pt x="46616" y="803237"/>
                  <a:pt x="0" y="1204856"/>
                </a:cubicBezTo>
              </a:path>
            </a:pathLst>
          </a:custGeom>
          <a:noFill/>
          <a:ln w="19050" algn="ctr">
            <a:solidFill>
              <a:srgbClr val="0000FF"/>
            </a:solidFill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" name="Полилиния 40">
            <a:extLst>
              <a:ext uri="{FF2B5EF4-FFF2-40B4-BE49-F238E27FC236}">
                <a16:creationId xmlns:a16="http://schemas.microsoft.com/office/drawing/2014/main" id="{A7EE421E-9B08-D5CE-D986-E7237D0D6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775" y="4303713"/>
            <a:ext cx="287338" cy="1204912"/>
          </a:xfrm>
          <a:custGeom>
            <a:avLst/>
            <a:gdLst>
              <a:gd name="T0" fmla="*/ 147561 w 286871"/>
              <a:gd name="T1" fmla="*/ 0 h 1204856"/>
              <a:gd name="T2" fmla="*/ 0 w 286871"/>
              <a:gd name="T3" fmla="*/ 1206704 h 1204856"/>
              <a:gd name="T4" fmla="*/ 0 60000 65536"/>
              <a:gd name="T5" fmla="*/ 0 60000 65536"/>
              <a:gd name="T6" fmla="*/ 0 w 286871"/>
              <a:gd name="T7" fmla="*/ 0 h 1204856"/>
              <a:gd name="T8" fmla="*/ 286871 w 286871"/>
              <a:gd name="T9" fmla="*/ 1204856 h 120485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6871" h="1204856">
                <a:moveTo>
                  <a:pt x="139849" y="0"/>
                </a:moveTo>
                <a:cubicBezTo>
                  <a:pt x="286871" y="584499"/>
                  <a:pt x="46616" y="803237"/>
                  <a:pt x="0" y="1204856"/>
                </a:cubicBezTo>
              </a:path>
            </a:pathLst>
          </a:custGeom>
          <a:noFill/>
          <a:ln w="19050" algn="ctr">
            <a:solidFill>
              <a:srgbClr val="0000FF"/>
            </a:solidFill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3" name="Группа 43">
            <a:extLst>
              <a:ext uri="{FF2B5EF4-FFF2-40B4-BE49-F238E27FC236}">
                <a16:creationId xmlns:a16="http://schemas.microsoft.com/office/drawing/2014/main" id="{86E876F0-E5E2-D094-3639-4C924FFBE780}"/>
              </a:ext>
            </a:extLst>
          </p:cNvPr>
          <p:cNvGrpSpPr>
            <a:grpSpLocks/>
          </p:cNvGrpSpPr>
          <p:nvPr/>
        </p:nvGrpSpPr>
        <p:grpSpPr bwMode="auto">
          <a:xfrm>
            <a:off x="720725" y="2141538"/>
            <a:ext cx="795338" cy="322262"/>
            <a:chOff x="7906871" y="4001845"/>
            <a:chExt cx="742274" cy="623943"/>
          </a:xfrm>
        </p:grpSpPr>
        <p:sp>
          <p:nvSpPr>
            <p:cNvPr id="36887" name="Полилиния 41">
              <a:extLst>
                <a:ext uri="{FF2B5EF4-FFF2-40B4-BE49-F238E27FC236}">
                  <a16:creationId xmlns:a16="http://schemas.microsoft.com/office/drawing/2014/main" id="{82609CEB-F076-2B99-E2BD-2C97F9FE8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6871" y="4001845"/>
              <a:ext cx="365760" cy="623943"/>
            </a:xfrm>
            <a:custGeom>
              <a:avLst/>
              <a:gdLst>
                <a:gd name="T0" fmla="*/ 365760 w 365760"/>
                <a:gd name="T1" fmla="*/ 0 h 623943"/>
                <a:gd name="T2" fmla="*/ 0 w 365760"/>
                <a:gd name="T3" fmla="*/ 623943 h 623943"/>
                <a:gd name="T4" fmla="*/ 0 60000 65536"/>
                <a:gd name="T5" fmla="*/ 0 60000 65536"/>
                <a:gd name="T6" fmla="*/ 0 w 365760"/>
                <a:gd name="T7" fmla="*/ 0 h 623943"/>
                <a:gd name="T8" fmla="*/ 365760 w 365760"/>
                <a:gd name="T9" fmla="*/ 623943 h 6239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5760" h="623943">
                  <a:moveTo>
                    <a:pt x="365760" y="0"/>
                  </a:moveTo>
                  <a:lnTo>
                    <a:pt x="0" y="623943"/>
                  </a:lnTo>
                </a:path>
              </a:pathLst>
            </a:custGeom>
            <a:noFill/>
            <a:ln w="19050" algn="ctr">
              <a:solidFill>
                <a:srgbClr val="0000FF"/>
              </a:solidFill>
              <a:round/>
              <a:headEnd type="oval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888" name="Полилиния 42">
              <a:extLst>
                <a:ext uri="{FF2B5EF4-FFF2-40B4-BE49-F238E27FC236}">
                  <a16:creationId xmlns:a16="http://schemas.microsoft.com/office/drawing/2014/main" id="{9C1B6B84-FFF4-4C3E-D848-08227C60597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283385" y="4001845"/>
              <a:ext cx="365760" cy="623943"/>
            </a:xfrm>
            <a:custGeom>
              <a:avLst/>
              <a:gdLst>
                <a:gd name="T0" fmla="*/ 365760 w 365760"/>
                <a:gd name="T1" fmla="*/ 0 h 623943"/>
                <a:gd name="T2" fmla="*/ 0 w 365760"/>
                <a:gd name="T3" fmla="*/ 623943 h 623943"/>
                <a:gd name="T4" fmla="*/ 0 60000 65536"/>
                <a:gd name="T5" fmla="*/ 0 60000 65536"/>
                <a:gd name="T6" fmla="*/ 0 w 365760"/>
                <a:gd name="T7" fmla="*/ 0 h 623943"/>
                <a:gd name="T8" fmla="*/ 365760 w 365760"/>
                <a:gd name="T9" fmla="*/ 623943 h 6239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5760" h="623943">
                  <a:moveTo>
                    <a:pt x="365760" y="0"/>
                  </a:moveTo>
                  <a:lnTo>
                    <a:pt x="0" y="623943"/>
                  </a:lnTo>
                </a:path>
              </a:pathLst>
            </a:custGeom>
            <a:noFill/>
            <a:ln w="19050" algn="ctr">
              <a:solidFill>
                <a:srgbClr val="0000FF"/>
              </a:solidFill>
              <a:round/>
              <a:headEnd type="oval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 animBg="1"/>
      <p:bldP spid="27" grpId="0"/>
      <p:bldP spid="28" grpId="0" animBg="1"/>
      <p:bldP spid="29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Заголовок 1">
            <a:extLst>
              <a:ext uri="{FF2B5EF4-FFF2-40B4-BE49-F238E27FC236}">
                <a16:creationId xmlns:a16="http://schemas.microsoft.com/office/drawing/2014/main" id="{10D8E5CC-3D82-CDD9-C2DE-78E7303D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Задания</a:t>
            </a:r>
          </a:p>
        </p:txBody>
      </p:sp>
      <p:sp>
        <p:nvSpPr>
          <p:cNvPr id="37891" name="Номер слайда 2">
            <a:extLst>
              <a:ext uri="{FF2B5EF4-FFF2-40B4-BE49-F238E27FC236}">
                <a16:creationId xmlns:a16="http://schemas.microsoft.com/office/drawing/2014/main" id="{BA4C5707-ADAB-B0E8-277C-A338A9E9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DC59061-5A76-4710-A5F6-C5FFD7A99777}" type="slidenum">
              <a:rPr lang="ru-RU" altLang="ru-RU"/>
              <a:pPr eaLnBrk="1" hangingPunct="1"/>
              <a:t>34</a:t>
            </a:fld>
            <a:endParaRPr lang="ru-RU" altLang="ru-RU"/>
          </a:p>
        </p:txBody>
      </p:sp>
      <p:sp>
        <p:nvSpPr>
          <p:cNvPr id="37892" name="Text Box 5">
            <a:extLst>
              <a:ext uri="{FF2B5EF4-FFF2-40B4-BE49-F238E27FC236}">
                <a16:creationId xmlns:a16="http://schemas.microsoft.com/office/drawing/2014/main" id="{333A1621-81AE-F3B6-347C-5C0BA51C8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14388"/>
            <a:ext cx="84201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14375" indent="-714375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000" b="1">
                <a:solidFill>
                  <a:srgbClr val="3333FF"/>
                </a:solidFill>
              </a:rPr>
              <a:t>«</a:t>
            </a:r>
            <a:r>
              <a:rPr lang="en-US" altLang="ru-RU" sz="2000" b="1">
                <a:solidFill>
                  <a:srgbClr val="3333FF"/>
                </a:solidFill>
              </a:rPr>
              <a:t>3</a:t>
            </a:r>
            <a:r>
              <a:rPr lang="ru-RU" altLang="ru-RU" sz="2000" b="1">
                <a:solidFill>
                  <a:srgbClr val="3333FF"/>
                </a:solidFill>
              </a:rPr>
              <a:t>»: </a:t>
            </a:r>
            <a:r>
              <a:rPr lang="ru-RU" altLang="ru-RU" sz="2000" b="1"/>
              <a:t>Ввести три числа: цену пирожка (два числа: рубли, потом – копейки) и количество пирожков. Найти сумму, которую нужно заплатить (рубли и копейки)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000" b="1" i="1">
                <a:latin typeface="Courier New" panose="02070309020205020404" pitchFamily="49" charset="0"/>
              </a:rPr>
              <a:t>    </a:t>
            </a:r>
            <a:r>
              <a:rPr lang="ru-RU" altLang="ru-RU" sz="2000" b="1" i="1"/>
              <a:t>Пример:</a:t>
            </a:r>
          </a:p>
          <a:p>
            <a:pPr eaLnBrk="1" hangingPunct="1"/>
            <a:r>
              <a:rPr lang="ru-RU" altLang="ru-RU" sz="2000" b="1">
                <a:latin typeface="Courier New" panose="02070309020205020404" pitchFamily="49" charset="0"/>
              </a:rPr>
              <a:t>	 Стоимость пирожка:</a:t>
            </a:r>
          </a:p>
          <a:p>
            <a:pPr eaLnBrk="1" hangingPunct="1"/>
            <a:r>
              <a:rPr lang="ru-RU" altLang="ru-RU" sz="2000" b="1">
                <a:latin typeface="Courier New" panose="02070309020205020404" pitchFamily="49" charset="0"/>
              </a:rPr>
              <a:t>	 </a:t>
            </a:r>
            <a:r>
              <a:rPr lang="ru-RU" altLang="ru-RU" sz="2000" b="1">
                <a:solidFill>
                  <a:srgbClr val="FF0000"/>
                </a:solidFill>
                <a:latin typeface="Courier New" panose="02070309020205020404" pitchFamily="49" charset="0"/>
              </a:rPr>
              <a:t>12 50</a:t>
            </a:r>
          </a:p>
          <a:p>
            <a:pPr eaLnBrk="1" hangingPunct="1"/>
            <a:r>
              <a:rPr lang="ru-RU" altLang="ru-RU" sz="2000" b="1">
                <a:latin typeface="Courier New" panose="02070309020205020404" pitchFamily="49" charset="0"/>
              </a:rPr>
              <a:t>	 Сколько пирожков: 	 </a:t>
            </a:r>
          </a:p>
          <a:p>
            <a:pPr eaLnBrk="1" hangingPunct="1"/>
            <a:r>
              <a:rPr lang="ru-RU" altLang="ru-RU" sz="2000" b="1">
                <a:latin typeface="Courier New" panose="02070309020205020404" pitchFamily="49" charset="0"/>
              </a:rPr>
              <a:t>	 </a:t>
            </a:r>
            <a:r>
              <a:rPr lang="ru-RU" altLang="ru-RU" sz="2000" b="1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</a:p>
          <a:p>
            <a:pPr eaLnBrk="1" hangingPunct="1"/>
            <a:r>
              <a:rPr lang="ru-RU" altLang="ru-RU" sz="2000" b="1">
                <a:latin typeface="Courier New" panose="02070309020205020404" pitchFamily="49" charset="0"/>
              </a:rPr>
              <a:t>	 К оплате: 62 руб. 50 коп.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ru-RU" sz="2000" b="1">
                <a:solidFill>
                  <a:srgbClr val="3333FF"/>
                </a:solidFill>
              </a:rPr>
              <a:t>«</a:t>
            </a:r>
            <a:r>
              <a:rPr lang="en-US" altLang="ru-RU" sz="2000" b="1">
                <a:solidFill>
                  <a:srgbClr val="3333FF"/>
                </a:solidFill>
              </a:rPr>
              <a:t>4</a:t>
            </a:r>
            <a:r>
              <a:rPr lang="ru-RU" altLang="ru-RU" sz="2000" b="1">
                <a:solidFill>
                  <a:srgbClr val="3333FF"/>
                </a:solidFill>
              </a:rPr>
              <a:t>»: </a:t>
            </a:r>
            <a:r>
              <a:rPr lang="ru-RU" altLang="ru-RU" sz="2000" b="1"/>
              <a:t>Ввести число, обозначающее количество секунд. Вывести то же самое время в часах, минутах и секундах.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000" b="1" i="1">
                <a:latin typeface="Courier New" panose="02070309020205020404" pitchFamily="49" charset="0"/>
              </a:rPr>
              <a:t>    </a:t>
            </a:r>
            <a:r>
              <a:rPr lang="ru-RU" altLang="ru-RU" b="1" i="1"/>
              <a:t>Пример:</a:t>
            </a:r>
          </a:p>
          <a:p>
            <a:pPr eaLnBrk="1" hangingPunct="1"/>
            <a:r>
              <a:rPr lang="ru-RU" altLang="ru-RU" b="1">
                <a:latin typeface="Courier New" panose="02070309020205020404" pitchFamily="49" charset="0"/>
              </a:rPr>
              <a:t>	 Число секунд:</a:t>
            </a:r>
          </a:p>
          <a:p>
            <a:pPr eaLnBrk="1" hangingPunct="1"/>
            <a:r>
              <a:rPr lang="ru-RU" altLang="ru-RU" b="1">
                <a:latin typeface="Courier New" panose="02070309020205020404" pitchFamily="49" charset="0"/>
              </a:rPr>
              <a:t>	 </a:t>
            </a:r>
            <a:r>
              <a:rPr lang="ru-RU" altLang="ru-RU" b="1">
                <a:solidFill>
                  <a:srgbClr val="FF0000"/>
                </a:solidFill>
                <a:latin typeface="Courier New" panose="02070309020205020404" pitchFamily="49" charset="0"/>
              </a:rPr>
              <a:t>8325</a:t>
            </a:r>
          </a:p>
          <a:p>
            <a:pPr eaLnBrk="1" hangingPunct="1"/>
            <a:r>
              <a:rPr lang="ru-RU" altLang="ru-RU" b="1">
                <a:latin typeface="Courier New" panose="02070309020205020404" pitchFamily="49" charset="0"/>
              </a:rPr>
              <a:t>	 2 ч. 18 мин. 45 с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Заголовок 1">
            <a:extLst>
              <a:ext uri="{FF2B5EF4-FFF2-40B4-BE49-F238E27FC236}">
                <a16:creationId xmlns:a16="http://schemas.microsoft.com/office/drawing/2014/main" id="{580815DB-0545-2B27-4192-E28DEB909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Задания</a:t>
            </a:r>
          </a:p>
        </p:txBody>
      </p:sp>
      <p:sp>
        <p:nvSpPr>
          <p:cNvPr id="38915" name="Номер слайда 2">
            <a:extLst>
              <a:ext uri="{FF2B5EF4-FFF2-40B4-BE49-F238E27FC236}">
                <a16:creationId xmlns:a16="http://schemas.microsoft.com/office/drawing/2014/main" id="{E303F4AD-B2A4-B978-EF28-CB2C0D09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CF00DC9-B911-40DF-A3ED-6C1FC51445A5}" type="slidenum">
              <a:rPr lang="ru-RU" altLang="ru-RU"/>
              <a:pPr eaLnBrk="1" hangingPunct="1"/>
              <a:t>35</a:t>
            </a:fld>
            <a:endParaRPr lang="ru-RU" altLang="ru-RU"/>
          </a:p>
        </p:txBody>
      </p:sp>
      <p:sp>
        <p:nvSpPr>
          <p:cNvPr id="38916" name="Text Box 5">
            <a:extLst>
              <a:ext uri="{FF2B5EF4-FFF2-40B4-BE49-F238E27FC236}">
                <a16:creationId xmlns:a16="http://schemas.microsoft.com/office/drawing/2014/main" id="{F7D0BC41-D6CE-AB2C-649E-D8422A2BF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23913"/>
            <a:ext cx="8420100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14375" indent="-714375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b="1">
                <a:solidFill>
                  <a:srgbClr val="3333FF"/>
                </a:solidFill>
              </a:rPr>
              <a:t>«</a:t>
            </a:r>
            <a:r>
              <a:rPr lang="en-US" altLang="ru-RU" sz="2400" b="1">
                <a:solidFill>
                  <a:srgbClr val="3333FF"/>
                </a:solidFill>
              </a:rPr>
              <a:t>5</a:t>
            </a:r>
            <a:r>
              <a:rPr lang="ru-RU" altLang="ru-RU" sz="2400" b="1">
                <a:solidFill>
                  <a:srgbClr val="3333FF"/>
                </a:solidFill>
              </a:rPr>
              <a:t>»: </a:t>
            </a:r>
            <a:r>
              <a:rPr lang="ru-RU" altLang="ru-RU" sz="2400" b="1"/>
              <a:t>Занятия в школе начинаются в 8-30. Урок длится 45 минут, перерывы между уроками – 10 минут. Ввести номер урока и вывести время его окончания.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400" b="1" i="1">
                <a:latin typeface="Courier New" panose="02070309020205020404" pitchFamily="49" charset="0"/>
              </a:rPr>
              <a:t>    </a:t>
            </a:r>
            <a:r>
              <a:rPr lang="ru-RU" altLang="ru-RU" sz="2000" b="1" i="1"/>
              <a:t>Пример:</a:t>
            </a:r>
          </a:p>
          <a:p>
            <a:pPr eaLnBrk="1" hangingPunct="1"/>
            <a:r>
              <a:rPr lang="ru-RU" altLang="ru-RU" sz="2000" b="1">
                <a:latin typeface="Courier New" panose="02070309020205020404" pitchFamily="49" charset="0"/>
              </a:rPr>
              <a:t>	 Введите номер урока:</a:t>
            </a:r>
          </a:p>
          <a:p>
            <a:pPr eaLnBrk="1" hangingPunct="1"/>
            <a:r>
              <a:rPr lang="ru-RU" altLang="ru-RU" sz="2000" b="1">
                <a:latin typeface="Courier New" panose="02070309020205020404" pitchFamily="49" charset="0"/>
              </a:rPr>
              <a:t>	 </a:t>
            </a:r>
            <a:r>
              <a:rPr lang="ru-RU" altLang="ru-RU" sz="2000" b="1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</a:p>
          <a:p>
            <a:pPr eaLnBrk="1" hangingPunct="1"/>
            <a:r>
              <a:rPr lang="ru-RU" altLang="ru-RU" sz="2000" b="1">
                <a:latin typeface="Courier New" panose="02070309020205020404" pitchFamily="49" charset="0"/>
              </a:rPr>
              <a:t>	 13-50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B3C05B52-4F30-9A09-E46A-7DD7ECCD6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Случайные числа</a:t>
            </a:r>
          </a:p>
        </p:txBody>
      </p:sp>
      <p:sp>
        <p:nvSpPr>
          <p:cNvPr id="39939" name="Номер слайда 2">
            <a:extLst>
              <a:ext uri="{FF2B5EF4-FFF2-40B4-BE49-F238E27FC236}">
                <a16:creationId xmlns:a16="http://schemas.microsoft.com/office/drawing/2014/main" id="{22C7E54E-165B-F392-813A-00E19774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7A96178-2713-4D13-887A-269D64EBDD0A}" type="slidenum">
              <a:rPr lang="ru-RU" altLang="ru-RU"/>
              <a:pPr eaLnBrk="1" hangingPunct="1"/>
              <a:t>36</a:t>
            </a:fld>
            <a:endParaRPr lang="ru-RU" altLang="ru-RU"/>
          </a:p>
        </p:txBody>
      </p:sp>
      <p:sp>
        <p:nvSpPr>
          <p:cNvPr id="4" name="Прямоугольник 6">
            <a:extLst>
              <a:ext uri="{FF2B5EF4-FFF2-40B4-BE49-F238E27FC236}">
                <a16:creationId xmlns:a16="http://schemas.microsoft.com/office/drawing/2014/main" id="{7A3B89A6-2D93-F5C5-A8F6-1F356F854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8" y="814388"/>
            <a:ext cx="4168775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rgbClr val="333399"/>
                </a:solidFill>
                <a:latin typeface="Arial" charset="0"/>
              </a:rPr>
              <a:t>Случайно…</a:t>
            </a:r>
          </a:p>
          <a:p>
            <a:pPr marL="361950" indent="-180975">
              <a:buFont typeface="Arial" pitchFamily="34" charset="0"/>
              <a:buChar char="•"/>
              <a:defRPr/>
            </a:pPr>
            <a:r>
              <a:rPr lang="ru-RU" sz="2400" dirty="0">
                <a:latin typeface="Arial" charset="0"/>
              </a:rPr>
              <a:t>встретить друга на улице</a:t>
            </a:r>
          </a:p>
          <a:p>
            <a:pPr marL="361950" indent="-180975">
              <a:buFont typeface="Arial" pitchFamily="34" charset="0"/>
              <a:buChar char="•"/>
              <a:defRPr/>
            </a:pPr>
            <a:r>
              <a:rPr lang="ru-RU" sz="2400" dirty="0">
                <a:latin typeface="Arial" charset="0"/>
              </a:rPr>
              <a:t>разбить тарелку</a:t>
            </a:r>
          </a:p>
          <a:p>
            <a:pPr marL="361950" indent="-180975">
              <a:buFont typeface="Arial" pitchFamily="34" charset="0"/>
              <a:buChar char="•"/>
              <a:defRPr/>
            </a:pPr>
            <a:r>
              <a:rPr lang="ru-RU" sz="2400" dirty="0">
                <a:latin typeface="Arial" charset="0"/>
              </a:rPr>
              <a:t>найти 10 рублей</a:t>
            </a:r>
          </a:p>
          <a:p>
            <a:pPr marL="361950" indent="-180975">
              <a:buFont typeface="Arial" pitchFamily="34" charset="0"/>
              <a:buChar char="•"/>
              <a:defRPr/>
            </a:pPr>
            <a:r>
              <a:rPr lang="ru-RU" sz="2400" dirty="0">
                <a:latin typeface="Arial" charset="0"/>
              </a:rPr>
              <a:t>выиграть в лотерею</a:t>
            </a:r>
          </a:p>
        </p:txBody>
      </p:sp>
      <p:sp>
        <p:nvSpPr>
          <p:cNvPr id="5" name="Прямоугольник 6">
            <a:extLst>
              <a:ext uri="{FF2B5EF4-FFF2-40B4-BE49-F238E27FC236}">
                <a16:creationId xmlns:a16="http://schemas.microsoft.com/office/drawing/2014/main" id="{4D0FEEFA-4C5E-DEE0-F882-51F413BF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13" y="814388"/>
            <a:ext cx="3548062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rgbClr val="333399"/>
                </a:solidFill>
                <a:latin typeface="Arial" charset="0"/>
              </a:rPr>
              <a:t>Случайный выбор</a:t>
            </a:r>
            <a:r>
              <a:rPr lang="ru-RU" sz="2400" dirty="0">
                <a:solidFill>
                  <a:srgbClr val="3333FF"/>
                </a:solidFill>
                <a:latin typeface="Arial" charset="0"/>
              </a:rPr>
              <a:t>:</a:t>
            </a:r>
          </a:p>
          <a:p>
            <a:pPr marL="266700" indent="-180975">
              <a:buFont typeface="Arial" pitchFamily="34" charset="0"/>
              <a:buChar char="•"/>
              <a:defRPr/>
            </a:pPr>
            <a:r>
              <a:rPr lang="ru-RU" sz="2400" dirty="0">
                <a:latin typeface="Arial" charset="0"/>
              </a:rPr>
              <a:t>жеребьевка на </a:t>
            </a:r>
            <a:br>
              <a:rPr lang="ru-RU" sz="2400" dirty="0">
                <a:latin typeface="Arial" charset="0"/>
              </a:rPr>
            </a:br>
            <a:r>
              <a:rPr lang="ru-RU" sz="2400" dirty="0">
                <a:latin typeface="Arial" charset="0"/>
              </a:rPr>
              <a:t>соревнованиях</a:t>
            </a:r>
          </a:p>
          <a:p>
            <a:pPr marL="266700" indent="-180975">
              <a:buFont typeface="Arial" pitchFamily="34" charset="0"/>
              <a:buChar char="•"/>
              <a:defRPr/>
            </a:pPr>
            <a:r>
              <a:rPr lang="ru-RU" sz="2400" dirty="0">
                <a:latin typeface="Arial" charset="0"/>
              </a:rPr>
              <a:t>выигравшие номера </a:t>
            </a:r>
            <a:br>
              <a:rPr lang="ru-RU" sz="2400" dirty="0">
                <a:latin typeface="Arial" charset="0"/>
              </a:rPr>
            </a:br>
            <a:r>
              <a:rPr lang="ru-RU" sz="2400" dirty="0">
                <a:latin typeface="Arial" charset="0"/>
              </a:rPr>
              <a:t>в лотерее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2806742-E101-EBDE-C77A-432E42321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3" y="3371850"/>
            <a:ext cx="21701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B6A2ABF9-DEA2-FB28-6EC8-13BABCD83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75" y="3416300"/>
            <a:ext cx="8953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1086F8B8-37D1-8E36-9C4E-DCDE2F3E8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038" y="4614863"/>
            <a:ext cx="276542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</p:pic>
      <p:sp>
        <p:nvSpPr>
          <p:cNvPr id="9" name="Прямоугольник 6">
            <a:extLst>
              <a:ext uri="{FF2B5EF4-FFF2-40B4-BE49-F238E27FC236}">
                <a16:creationId xmlns:a16="http://schemas.microsoft.com/office/drawing/2014/main" id="{6EAC17BE-D28C-EE3E-7A0B-60A0942F3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2817813"/>
            <a:ext cx="4448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Как получить случайность?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F322C566-8E37-057D-66B6-1DDBE814D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8" y="4649788"/>
            <a:ext cx="1927225" cy="182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0A7E48A9-9E3A-300B-9128-CECC48F69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3" y="4622800"/>
            <a:ext cx="182245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Заголовок 1">
            <a:extLst>
              <a:ext uri="{FF2B5EF4-FFF2-40B4-BE49-F238E27FC236}">
                <a16:creationId xmlns:a16="http://schemas.microsoft.com/office/drawing/2014/main" id="{5CE41D63-CC17-6482-4B31-36198306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Случайные числа на компьютере</a:t>
            </a:r>
          </a:p>
        </p:txBody>
      </p:sp>
      <p:sp>
        <p:nvSpPr>
          <p:cNvPr id="40963" name="Номер слайда 2">
            <a:extLst>
              <a:ext uri="{FF2B5EF4-FFF2-40B4-BE49-F238E27FC236}">
                <a16:creationId xmlns:a16="http://schemas.microsoft.com/office/drawing/2014/main" id="{27F7BB8F-6F18-7027-5272-A0E5747B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9462C4C-D4CE-45AB-B096-B15B5DF46315}" type="slidenum">
              <a:rPr lang="ru-RU" altLang="ru-RU"/>
              <a:pPr eaLnBrk="1" hangingPunct="1"/>
              <a:t>37</a:t>
            </a:fld>
            <a:endParaRPr lang="ru-RU" altLang="ru-RU"/>
          </a:p>
        </p:txBody>
      </p:sp>
      <p:sp>
        <p:nvSpPr>
          <p:cNvPr id="25" name="Полилиния 4">
            <a:extLst>
              <a:ext uri="{FF2B5EF4-FFF2-40B4-BE49-F238E27FC236}">
                <a16:creationId xmlns:a16="http://schemas.microsoft.com/office/drawing/2014/main" id="{FF8815AB-56AB-5192-51D9-98642344856C}"/>
              </a:ext>
            </a:extLst>
          </p:cNvPr>
          <p:cNvSpPr>
            <a:spLocks/>
          </p:cNvSpPr>
          <p:nvPr/>
        </p:nvSpPr>
        <p:spPr bwMode="auto">
          <a:xfrm>
            <a:off x="915988" y="5589588"/>
            <a:ext cx="2281237" cy="839787"/>
          </a:xfrm>
          <a:custGeom>
            <a:avLst/>
            <a:gdLst>
              <a:gd name="T0" fmla="*/ 0 w 2281287"/>
              <a:gd name="T1" fmla="*/ 2147483647 h 603316"/>
              <a:gd name="T2" fmla="*/ 0 w 2281287"/>
              <a:gd name="T3" fmla="*/ 2147483647 h 603316"/>
              <a:gd name="T4" fmla="*/ 522187 w 2281287"/>
              <a:gd name="T5" fmla="*/ 0 h 603316"/>
              <a:gd name="T6" fmla="*/ 1811113 w 2281287"/>
              <a:gd name="T7" fmla="*/ 0 h 603316"/>
              <a:gd name="T8" fmla="*/ 2276739 w 2281287"/>
              <a:gd name="T9" fmla="*/ 2147483647 h 603316"/>
              <a:gd name="T10" fmla="*/ 2276739 w 2281287"/>
              <a:gd name="T11" fmla="*/ 2147483647 h 603316"/>
              <a:gd name="T12" fmla="*/ 0 w 2281287"/>
              <a:gd name="T13" fmla="*/ 2147483647 h 6033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81287"/>
              <a:gd name="T22" fmla="*/ 0 h 603316"/>
              <a:gd name="T23" fmla="*/ 2281287 w 2281287"/>
              <a:gd name="T24" fmla="*/ 603316 h 6033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81287" h="603316">
                <a:moveTo>
                  <a:pt x="0" y="603316"/>
                </a:moveTo>
                <a:lnTo>
                  <a:pt x="0" y="306371"/>
                </a:lnTo>
                <a:lnTo>
                  <a:pt x="523188" y="0"/>
                </a:lnTo>
                <a:lnTo>
                  <a:pt x="1814660" y="0"/>
                </a:lnTo>
                <a:lnTo>
                  <a:pt x="2281287" y="306371"/>
                </a:lnTo>
                <a:lnTo>
                  <a:pt x="2281287" y="603315"/>
                </a:lnTo>
                <a:lnTo>
                  <a:pt x="0" y="603316"/>
                </a:lnTo>
                <a:close/>
              </a:path>
            </a:pathLst>
          </a:custGeom>
          <a:solidFill>
            <a:srgbClr val="FFFF66">
              <a:alpha val="5372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 type="none" w="med" len="lg"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" name="Прямоугольник 6">
            <a:extLst>
              <a:ext uri="{FF2B5EF4-FFF2-40B4-BE49-F238E27FC236}">
                <a16:creationId xmlns:a16="http://schemas.microsoft.com/office/drawing/2014/main" id="{C17CDCB2-9A55-7D3B-916F-80D27F90D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8" y="806450"/>
            <a:ext cx="3886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Электронный генератор</a:t>
            </a:r>
          </a:p>
        </p:txBody>
      </p:sp>
      <p:pic>
        <p:nvPicPr>
          <p:cNvPr id="27" name="Picture 5">
            <a:extLst>
              <a:ext uri="{FF2B5EF4-FFF2-40B4-BE49-F238E27FC236}">
                <a16:creationId xmlns:a16="http://schemas.microsoft.com/office/drawing/2014/main" id="{245702FF-42AE-2FA1-FB05-970CC5DE6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266825"/>
            <a:ext cx="1597025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</p:pic>
      <p:grpSp>
        <p:nvGrpSpPr>
          <p:cNvPr id="2" name="Group 26">
            <a:extLst>
              <a:ext uri="{FF2B5EF4-FFF2-40B4-BE49-F238E27FC236}">
                <a16:creationId xmlns:a16="http://schemas.microsoft.com/office/drawing/2014/main" id="{565FAB5D-FC7B-C907-289F-C9E5415BE4D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79775" y="1325563"/>
            <a:ext cx="395288" cy="395287"/>
            <a:chOff x="552" y="2523"/>
            <a:chExt cx="1728" cy="1728"/>
          </a:xfrm>
        </p:grpSpPr>
        <p:sp>
          <p:nvSpPr>
            <p:cNvPr id="40983" name="Oval 27">
              <a:extLst>
                <a:ext uri="{FF2B5EF4-FFF2-40B4-BE49-F238E27FC236}">
                  <a16:creationId xmlns:a16="http://schemas.microsoft.com/office/drawing/2014/main" id="{B7C7B675-827E-B90E-30B4-F4EDC147D3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2" y="2523"/>
              <a:ext cx="1728" cy="172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40984" name="Rectangle 28">
              <a:extLst>
                <a:ext uri="{FF2B5EF4-FFF2-40B4-BE49-F238E27FC236}">
                  <a16:creationId xmlns:a16="http://schemas.microsoft.com/office/drawing/2014/main" id="{6BB7C929-24B7-7E4F-4F52-9A9AF28575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4" y="3183"/>
              <a:ext cx="1299" cy="4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BE0F6AD-D7D6-E8AE-E9F9-F6A34667B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238" y="1335088"/>
            <a:ext cx="4978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ru-RU" altLang="ru-RU" sz="2000"/>
              <a:t>нужно специальное устройство</a:t>
            </a:r>
          </a:p>
          <a:p>
            <a:pPr eaLnBrk="1" hangingPunct="1">
              <a:buFontTx/>
              <a:buChar char="•"/>
            </a:pPr>
            <a:r>
              <a:rPr lang="ru-RU" altLang="ru-RU" sz="2000"/>
              <a:t>нельзя воспроизвести результаты</a:t>
            </a:r>
          </a:p>
        </p:txBody>
      </p:sp>
      <p:sp>
        <p:nvSpPr>
          <p:cNvPr id="32" name="Полилиния 4">
            <a:extLst>
              <a:ext uri="{FF2B5EF4-FFF2-40B4-BE49-F238E27FC236}">
                <a16:creationId xmlns:a16="http://schemas.microsoft.com/office/drawing/2014/main" id="{40029361-7A88-D018-3570-1EDE35E490AB}"/>
              </a:ext>
            </a:extLst>
          </p:cNvPr>
          <p:cNvSpPr>
            <a:spLocks/>
          </p:cNvSpPr>
          <p:nvPr/>
        </p:nvSpPr>
        <p:spPr bwMode="auto">
          <a:xfrm>
            <a:off x="906463" y="4743450"/>
            <a:ext cx="2281237" cy="839788"/>
          </a:xfrm>
          <a:custGeom>
            <a:avLst/>
            <a:gdLst>
              <a:gd name="T0" fmla="*/ 0 w 2281287"/>
              <a:gd name="T1" fmla="*/ 2147483647 h 603316"/>
              <a:gd name="T2" fmla="*/ 0 w 2281287"/>
              <a:gd name="T3" fmla="*/ 2147483647 h 603316"/>
              <a:gd name="T4" fmla="*/ 522187 w 2281287"/>
              <a:gd name="T5" fmla="*/ 0 h 603316"/>
              <a:gd name="T6" fmla="*/ 1811113 w 2281287"/>
              <a:gd name="T7" fmla="*/ 0 h 603316"/>
              <a:gd name="T8" fmla="*/ 2276739 w 2281287"/>
              <a:gd name="T9" fmla="*/ 2147483647 h 603316"/>
              <a:gd name="T10" fmla="*/ 2276739 w 2281287"/>
              <a:gd name="T11" fmla="*/ 2147483647 h 603316"/>
              <a:gd name="T12" fmla="*/ 0 w 2281287"/>
              <a:gd name="T13" fmla="*/ 2147483647 h 6033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81287"/>
              <a:gd name="T22" fmla="*/ 0 h 603316"/>
              <a:gd name="T23" fmla="*/ 2281287 w 2281287"/>
              <a:gd name="T24" fmla="*/ 603316 h 6033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81287" h="603316">
                <a:moveTo>
                  <a:pt x="0" y="603316"/>
                </a:moveTo>
                <a:lnTo>
                  <a:pt x="0" y="306371"/>
                </a:lnTo>
                <a:lnTo>
                  <a:pt x="523188" y="0"/>
                </a:lnTo>
                <a:lnTo>
                  <a:pt x="1814660" y="0"/>
                </a:lnTo>
                <a:lnTo>
                  <a:pt x="2281287" y="306371"/>
                </a:lnTo>
                <a:lnTo>
                  <a:pt x="2281287" y="603315"/>
                </a:lnTo>
                <a:lnTo>
                  <a:pt x="0" y="603316"/>
                </a:lnTo>
                <a:close/>
              </a:path>
            </a:pathLst>
          </a:custGeom>
          <a:solidFill>
            <a:srgbClr val="FFFF66">
              <a:alpha val="5372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 type="none" w="med" len="lg"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3" name="Прямоугольник 5">
            <a:extLst>
              <a:ext uri="{FF2B5EF4-FFF2-40B4-BE49-F238E27FC236}">
                <a16:creationId xmlns:a16="http://schemas.microsoft.com/office/drawing/2014/main" id="{0E79FA09-0559-60C0-F424-0AEDEE93C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5133975"/>
            <a:ext cx="2397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318458191041</a:t>
            </a:r>
          </a:p>
        </p:txBody>
      </p:sp>
      <p:sp>
        <p:nvSpPr>
          <p:cNvPr id="34" name="Прямоугольник 6">
            <a:extLst>
              <a:ext uri="{FF2B5EF4-FFF2-40B4-BE49-F238E27FC236}">
                <a16:creationId xmlns:a16="http://schemas.microsoft.com/office/drawing/2014/main" id="{704B7C17-5284-A0AC-D8BA-30F1302AB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738" y="4327525"/>
            <a:ext cx="1287462" cy="406400"/>
          </a:xfrm>
          <a:prstGeom prst="rect">
            <a:avLst/>
          </a:prstGeom>
          <a:solidFill>
            <a:srgbClr val="D1D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6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564321</a:t>
            </a:r>
          </a:p>
        </p:txBody>
      </p:sp>
      <p:sp>
        <p:nvSpPr>
          <p:cNvPr id="35" name="Прямоугольник 7">
            <a:extLst>
              <a:ext uri="{FF2B5EF4-FFF2-40B4-BE49-F238E27FC236}">
                <a16:creationId xmlns:a16="http://schemas.microsoft.com/office/drawing/2014/main" id="{FE007862-ED78-F6A8-41FE-7B9AE9183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5984875"/>
            <a:ext cx="2397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209938992481</a:t>
            </a:r>
          </a:p>
        </p:txBody>
      </p:sp>
      <p:sp>
        <p:nvSpPr>
          <p:cNvPr id="36" name="Прямоугольник 9">
            <a:extLst>
              <a:ext uri="{FF2B5EF4-FFF2-40B4-BE49-F238E27FC236}">
                <a16:creationId xmlns:a16="http://schemas.microsoft.com/office/drawing/2014/main" id="{6EEA1D7E-6579-551A-39AD-4412B47A5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3" y="5129213"/>
            <a:ext cx="1143000" cy="452437"/>
          </a:xfrm>
          <a:prstGeom prst="rect">
            <a:avLst/>
          </a:prstGeom>
          <a:solidFill>
            <a:srgbClr val="D1D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800" rIns="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458191</a:t>
            </a:r>
            <a:endParaRPr lang="ru-RU" altLang="ru-RU" b="1"/>
          </a:p>
        </p:txBody>
      </p:sp>
      <p:sp>
        <p:nvSpPr>
          <p:cNvPr id="37" name="Прямоугольник 10">
            <a:extLst>
              <a:ext uri="{FF2B5EF4-FFF2-40B4-BE49-F238E27FC236}">
                <a16:creationId xmlns:a16="http://schemas.microsoft.com/office/drawing/2014/main" id="{29AE53BF-A20B-2E55-0D80-262D0CE33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175" y="6022975"/>
            <a:ext cx="1141413" cy="414338"/>
          </a:xfrm>
          <a:prstGeom prst="rect">
            <a:avLst/>
          </a:prstGeom>
          <a:solidFill>
            <a:srgbClr val="D1D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6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938992</a:t>
            </a:r>
            <a:endParaRPr lang="ru-RU" altLang="ru-RU" b="1"/>
          </a:p>
        </p:txBody>
      </p:sp>
      <p:grpSp>
        <p:nvGrpSpPr>
          <p:cNvPr id="3" name="Group 26">
            <a:extLst>
              <a:ext uri="{FF2B5EF4-FFF2-40B4-BE49-F238E27FC236}">
                <a16:creationId xmlns:a16="http://schemas.microsoft.com/office/drawing/2014/main" id="{F5DCA5C9-54E7-7F6C-DF15-2FAFE2237D2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57650" y="4338638"/>
            <a:ext cx="395288" cy="395287"/>
            <a:chOff x="552" y="2523"/>
            <a:chExt cx="1728" cy="1728"/>
          </a:xfrm>
        </p:grpSpPr>
        <p:sp>
          <p:nvSpPr>
            <p:cNvPr id="40981" name="Oval 27">
              <a:extLst>
                <a:ext uri="{FF2B5EF4-FFF2-40B4-BE49-F238E27FC236}">
                  <a16:creationId xmlns:a16="http://schemas.microsoft.com/office/drawing/2014/main" id="{16AD9293-1EE2-81C4-A16A-AE135734FA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2" y="2523"/>
              <a:ext cx="1728" cy="172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40982" name="Rectangle 28">
              <a:extLst>
                <a:ext uri="{FF2B5EF4-FFF2-40B4-BE49-F238E27FC236}">
                  <a16:creationId xmlns:a16="http://schemas.microsoft.com/office/drawing/2014/main" id="{92F461E8-B326-9143-A4D5-AECA7D2FAB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4" y="3183"/>
              <a:ext cx="1299" cy="4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</p:grpSp>
      <p:sp>
        <p:nvSpPr>
          <p:cNvPr id="41" name="Rectangle 30">
            <a:extLst>
              <a:ext uri="{FF2B5EF4-FFF2-40B4-BE49-F238E27FC236}">
                <a16:creationId xmlns:a16="http://schemas.microsoft.com/office/drawing/2014/main" id="{A6CEBE16-EDFA-D459-D308-D7BDB6789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3" y="4348163"/>
            <a:ext cx="39973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ru-RU" altLang="ru-RU" sz="2000"/>
              <a:t>малый период </a:t>
            </a:r>
            <a:br>
              <a:rPr lang="ru-RU" altLang="ru-RU" sz="2000"/>
            </a:br>
            <a:r>
              <a:rPr lang="ru-RU" altLang="ru-RU" sz="2000"/>
              <a:t>(последовательность повторяется через 10</a:t>
            </a:r>
            <a:r>
              <a:rPr lang="ru-RU" altLang="ru-RU" sz="2000" baseline="30000"/>
              <a:t>6</a:t>
            </a:r>
            <a:r>
              <a:rPr lang="ru-RU" altLang="ru-RU" sz="2000"/>
              <a:t> чисел)</a:t>
            </a:r>
          </a:p>
        </p:txBody>
      </p:sp>
      <p:sp>
        <p:nvSpPr>
          <p:cNvPr id="42" name="Прямоугольник 16">
            <a:extLst>
              <a:ext uri="{FF2B5EF4-FFF2-40B4-BE49-F238E27FC236}">
                <a16:creationId xmlns:a16="http://schemas.microsoft.com/office/drawing/2014/main" id="{5C2858FF-4DF5-D8C2-880C-BB28E877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8" y="3622675"/>
            <a:ext cx="7013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  <a:sym typeface="Symbol" panose="05050102010706020507" pitchFamily="18" charset="2"/>
              </a:rPr>
              <a:t>Метод середины квадрата </a:t>
            </a:r>
            <a:r>
              <a:rPr lang="ru-RU" altLang="ru-RU" sz="2400">
                <a:sym typeface="Symbol" panose="05050102010706020507" pitchFamily="18" charset="2"/>
              </a:rPr>
              <a:t>(Дж. фон Нейман)</a:t>
            </a:r>
            <a:endParaRPr lang="ru-RU" altLang="ru-RU"/>
          </a:p>
        </p:txBody>
      </p:sp>
      <p:sp>
        <p:nvSpPr>
          <p:cNvPr id="43" name="Скругленная прямоугольная выноска 42">
            <a:extLst>
              <a:ext uri="{FF2B5EF4-FFF2-40B4-BE49-F238E27FC236}">
                <a16:creationId xmlns:a16="http://schemas.microsoft.com/office/drawing/2014/main" id="{C6C6C1ED-EB9C-682E-F650-387D1464177E}"/>
              </a:ext>
            </a:extLst>
          </p:cNvPr>
          <p:cNvSpPr/>
          <p:nvPr/>
        </p:nvSpPr>
        <p:spPr bwMode="auto">
          <a:xfrm>
            <a:off x="3065463" y="4283075"/>
            <a:ext cx="1677987" cy="522288"/>
          </a:xfrm>
          <a:prstGeom prst="wedgeRoundRectCallout">
            <a:avLst>
              <a:gd name="adj1" fmla="val -51041"/>
              <a:gd name="adj2" fmla="val 110089"/>
              <a:gd name="adj3" fmla="val 16667"/>
            </a:avLst>
          </a:prstGeom>
          <a:solidFill>
            <a:srgbClr val="99FF66"/>
          </a:solidFill>
          <a:ln w="25400" cap="flat" cmpd="sng" algn="ctr">
            <a:noFill/>
            <a:prstDash val="solid"/>
            <a:round/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200">
                <a:latin typeface="Arial" charset="0"/>
              </a:rPr>
              <a:t>в квадрате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4BBC77A9-4C82-ED17-5476-8EB36CAA0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8" y="2379663"/>
            <a:ext cx="83280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ru-RU" altLang="ru-RU" sz="2400" b="1">
                <a:solidFill>
                  <a:srgbClr val="333399"/>
                </a:solidFill>
              </a:rPr>
              <a:t>Псевдослучайные числа </a:t>
            </a:r>
            <a:r>
              <a:rPr lang="ru-RU" altLang="ru-RU" sz="2400">
                <a:solidFill>
                  <a:srgbClr val="000000"/>
                </a:solidFill>
              </a:rPr>
              <a:t>– обладают свойствами случайных чисел, но каждое следующее число вычисляется по заданной формуле.</a:t>
            </a:r>
          </a:p>
        </p:txBody>
      </p:sp>
      <p:sp>
        <p:nvSpPr>
          <p:cNvPr id="45" name="Скругленная прямоугольная выноска 44">
            <a:extLst>
              <a:ext uri="{FF2B5EF4-FFF2-40B4-BE49-F238E27FC236}">
                <a16:creationId xmlns:a16="http://schemas.microsoft.com/office/drawing/2014/main" id="{B3085E59-C75F-A2C6-8249-862B1CD575B5}"/>
              </a:ext>
            </a:extLst>
          </p:cNvPr>
          <p:cNvSpPr/>
          <p:nvPr/>
        </p:nvSpPr>
        <p:spPr bwMode="auto">
          <a:xfrm>
            <a:off x="207963" y="4137025"/>
            <a:ext cx="1114425" cy="522288"/>
          </a:xfrm>
          <a:prstGeom prst="wedgeRoundRectCallout">
            <a:avLst>
              <a:gd name="adj1" fmla="val 63593"/>
              <a:gd name="adj2" fmla="val 23418"/>
              <a:gd name="adj3" fmla="val 16667"/>
            </a:avLst>
          </a:prstGeom>
          <a:solidFill>
            <a:srgbClr val="99FF66"/>
          </a:solidFill>
          <a:ln w="25400" cap="flat" cmpd="sng" algn="ctr">
            <a:noFill/>
            <a:prstDash val="solid"/>
            <a:round/>
            <a:headEnd type="none" w="med" len="med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200" dirty="0">
                <a:latin typeface="Arial" charset="0"/>
              </a:rPr>
              <a:t>зерно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/>
      <p:bldP spid="33" grpId="0"/>
      <p:bldP spid="34" grpId="0" animBg="1"/>
      <p:bldP spid="35" grpId="0"/>
      <p:bldP spid="36" grpId="0" animBg="1"/>
      <p:bldP spid="37" grpId="0" animBg="1"/>
      <p:bldP spid="41" grpId="0"/>
      <p:bldP spid="42" grpId="0"/>
      <p:bldP spid="43" grpId="0" animBg="1"/>
      <p:bldP spid="43" grpId="1" animBg="1"/>
      <p:bldP spid="44" grpId="0"/>
      <p:bldP spid="45" grpId="0" animBg="1"/>
      <p:bldP spid="45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Заголовок 1">
            <a:extLst>
              <a:ext uri="{FF2B5EF4-FFF2-40B4-BE49-F238E27FC236}">
                <a16:creationId xmlns:a16="http://schemas.microsoft.com/office/drawing/2014/main" id="{73ACE0B5-2976-DBD6-75B9-E07267039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Линейный конгруэнтный генератор</a:t>
            </a:r>
          </a:p>
        </p:txBody>
      </p:sp>
      <p:sp>
        <p:nvSpPr>
          <p:cNvPr id="41987" name="Номер слайда 2">
            <a:extLst>
              <a:ext uri="{FF2B5EF4-FFF2-40B4-BE49-F238E27FC236}">
                <a16:creationId xmlns:a16="http://schemas.microsoft.com/office/drawing/2014/main" id="{BE70B110-38EE-D0C3-22D0-815A289F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EE7D65C-FFB2-49A9-90F2-FA0434E5EB80}" type="slidenum">
              <a:rPr lang="ru-RU" altLang="ru-RU"/>
              <a:pPr eaLnBrk="1" hangingPunct="1"/>
              <a:t>38</a:t>
            </a:fld>
            <a:endParaRPr lang="ru-RU" altLang="ru-R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28DC280-0211-93D1-82EB-8A3DC5DBF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950913"/>
            <a:ext cx="7802562" cy="43338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pt-BR" sz="2200" b="1" dirty="0">
                <a:latin typeface="Courier New" pitchFamily="49" charset="0"/>
              </a:rPr>
              <a:t>X</a:t>
            </a:r>
            <a:r>
              <a:rPr lang="ru-RU" sz="2200" b="1" dirty="0">
                <a:latin typeface="Courier New" pitchFamily="49" charset="0"/>
              </a:rPr>
              <a:t> </a:t>
            </a:r>
            <a:r>
              <a:rPr lang="pt-BR" sz="2200" b="1" dirty="0">
                <a:latin typeface="Courier New" pitchFamily="49" charset="0"/>
              </a:rPr>
              <a:t>=</a:t>
            </a:r>
            <a:r>
              <a:rPr lang="ru-RU" sz="2200" b="1" dirty="0">
                <a:latin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</a:rPr>
              <a:t>(</a:t>
            </a:r>
            <a:r>
              <a:rPr lang="pt-BR" sz="2200" b="1" dirty="0">
                <a:latin typeface="Courier New" pitchFamily="49" charset="0"/>
              </a:rPr>
              <a:t>a*X+b) </a:t>
            </a:r>
            <a:r>
              <a:rPr lang="ru-RU" sz="2200" b="1" dirty="0">
                <a:solidFill>
                  <a:srgbClr val="3333FF"/>
                </a:solidFill>
                <a:latin typeface="Courier New" pitchFamily="49" charset="0"/>
              </a:rPr>
              <a:t>%</a:t>
            </a:r>
            <a:r>
              <a:rPr lang="pt-BR" sz="2200" b="1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pt-BR" sz="2200" b="1" dirty="0">
                <a:latin typeface="Arial" charset="0"/>
              </a:rPr>
              <a:t> </a:t>
            </a:r>
            <a:r>
              <a:rPr lang="pt-BR" sz="2200" b="1" dirty="0">
                <a:latin typeface="Courier New" pitchFamily="49" charset="0"/>
              </a:rPr>
              <a:t>c</a:t>
            </a:r>
            <a:r>
              <a:rPr lang="ru-RU" sz="2200" b="1" dirty="0">
                <a:latin typeface="Courier New" pitchFamily="49" charset="0"/>
              </a:rPr>
              <a:t> 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| </a:t>
            </a:r>
            <a:r>
              <a:rPr lang="ru-RU" sz="2200" b="1" dirty="0">
                <a:solidFill>
                  <a:srgbClr val="008000"/>
                </a:solidFill>
                <a:latin typeface="Courier New" pitchFamily="49" charset="0"/>
              </a:rPr>
              <a:t>интервал от 0 до 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c-1</a:t>
            </a:r>
            <a:endParaRPr lang="pt-BR" sz="2200" b="1" dirty="0">
              <a:solidFill>
                <a:srgbClr val="008000"/>
              </a:solidFill>
              <a:latin typeface="Courier New" pitchFamily="49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CF2477-24E3-7B0D-7E92-206EEF4D9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1546225"/>
            <a:ext cx="78025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ru-RU" sz="2200" b="1">
                <a:latin typeface="Courier New" panose="02070309020205020404" pitchFamily="49" charset="0"/>
              </a:rPr>
              <a:t>X</a:t>
            </a:r>
            <a:r>
              <a:rPr lang="ru-RU" altLang="ru-RU" sz="2200" b="1">
                <a:latin typeface="Courier New" panose="02070309020205020404" pitchFamily="49" charset="0"/>
              </a:rPr>
              <a:t> </a:t>
            </a:r>
            <a:r>
              <a:rPr lang="pt-BR" altLang="ru-RU" sz="2200" b="1">
                <a:latin typeface="Courier New" panose="02070309020205020404" pitchFamily="49" charset="0"/>
              </a:rPr>
              <a:t>=</a:t>
            </a:r>
            <a:r>
              <a:rPr lang="ru-RU" altLang="ru-RU" sz="2200" b="1">
                <a:latin typeface="Courier New" panose="02070309020205020404" pitchFamily="49" charset="0"/>
              </a:rPr>
              <a:t> </a:t>
            </a:r>
            <a:r>
              <a:rPr lang="en-US" altLang="ru-RU" sz="2200" b="1">
                <a:latin typeface="Courier New" panose="02070309020205020404" pitchFamily="49" charset="0"/>
              </a:rPr>
              <a:t>(</a:t>
            </a:r>
            <a:r>
              <a:rPr lang="pt-BR" altLang="ru-RU" sz="2200" b="1">
                <a:latin typeface="Courier New" panose="02070309020205020404" pitchFamily="49" charset="0"/>
              </a:rPr>
              <a:t>X+</a:t>
            </a:r>
            <a:r>
              <a:rPr lang="ru-RU" altLang="ru-RU" sz="2200" b="1">
                <a:solidFill>
                  <a:srgbClr val="00B0F0"/>
                </a:solidFill>
                <a:latin typeface="Courier New" panose="02070309020205020404" pitchFamily="49" charset="0"/>
              </a:rPr>
              <a:t>3</a:t>
            </a:r>
            <a:r>
              <a:rPr lang="en-US" altLang="ru-RU" sz="2200" b="1">
                <a:latin typeface="Courier New" panose="02070309020205020404" pitchFamily="49" charset="0"/>
              </a:rPr>
              <a:t>)</a:t>
            </a:r>
            <a:r>
              <a:rPr lang="en-US" altLang="ru-RU" sz="2200" b="1">
                <a:solidFill>
                  <a:srgbClr val="00B0F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sz="2200" b="1">
                <a:solidFill>
                  <a:srgbClr val="0000FF"/>
                </a:solidFill>
                <a:latin typeface="Courier New" panose="02070309020205020404" pitchFamily="49" charset="0"/>
              </a:rPr>
              <a:t>%</a:t>
            </a:r>
            <a:r>
              <a:rPr lang="pt-BR" altLang="ru-RU" sz="2200" b="1"/>
              <a:t>  </a:t>
            </a:r>
            <a:r>
              <a:rPr lang="ru-RU" altLang="ru-RU" sz="2200" b="1">
                <a:solidFill>
                  <a:srgbClr val="00B0F0"/>
                </a:solidFill>
                <a:latin typeface="Courier New" panose="02070309020205020404" pitchFamily="49" charset="0"/>
              </a:rPr>
              <a:t>10</a:t>
            </a:r>
            <a:r>
              <a:rPr lang="ru-RU" altLang="ru-RU" sz="2200" b="1">
                <a:latin typeface="Courier New" panose="02070309020205020404" pitchFamily="49" charset="0"/>
              </a:rPr>
              <a:t> </a:t>
            </a:r>
            <a:r>
              <a:rPr lang="en-US" altLang="ru-RU" sz="2200" b="1">
                <a:solidFill>
                  <a:srgbClr val="008000"/>
                </a:solidFill>
                <a:latin typeface="Courier New" panose="02070309020205020404" pitchFamily="49" charset="0"/>
              </a:rPr>
              <a:t>| </a:t>
            </a:r>
            <a:r>
              <a:rPr lang="ru-RU" altLang="ru-RU" sz="2200" b="1">
                <a:solidFill>
                  <a:srgbClr val="008000"/>
                </a:solidFill>
                <a:latin typeface="Courier New" panose="02070309020205020404" pitchFamily="49" charset="0"/>
              </a:rPr>
              <a:t>интервал от 0 до 9</a:t>
            </a:r>
            <a:endParaRPr lang="pt-BR" altLang="ru-RU" sz="22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4ED36-94C3-FFA1-BDD9-8A964910E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2019300"/>
            <a:ext cx="124301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ru-RU" sz="2200" b="1">
                <a:latin typeface="Courier New" panose="02070309020205020404" pitchFamily="49" charset="0"/>
              </a:rPr>
              <a:t>X</a:t>
            </a:r>
            <a:r>
              <a:rPr lang="ru-RU" altLang="ru-RU" sz="2200" b="1">
                <a:latin typeface="Courier New" panose="02070309020205020404" pitchFamily="49" charset="0"/>
              </a:rPr>
              <a:t> </a:t>
            </a:r>
            <a:r>
              <a:rPr lang="pt-BR" altLang="ru-RU" sz="2200" b="1">
                <a:latin typeface="Courier New" panose="02070309020205020404" pitchFamily="49" charset="0"/>
              </a:rPr>
              <a:t>=</a:t>
            </a:r>
            <a:r>
              <a:rPr lang="ru-RU" altLang="ru-RU" sz="2200" b="1">
                <a:latin typeface="Courier New" panose="02070309020205020404" pitchFamily="49" charset="0"/>
              </a:rPr>
              <a:t> </a:t>
            </a:r>
            <a:r>
              <a:rPr lang="en-US" altLang="ru-RU" sz="2200" b="1">
                <a:latin typeface="Courier New" panose="02070309020205020404" pitchFamily="49" charset="0"/>
              </a:rPr>
              <a:t>0</a:t>
            </a:r>
            <a:endParaRPr lang="pt-BR" altLang="ru-RU" sz="22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Скругленная прямоугольная выноска 7">
            <a:extLst>
              <a:ext uri="{FF2B5EF4-FFF2-40B4-BE49-F238E27FC236}">
                <a16:creationId xmlns:a16="http://schemas.microsoft.com/office/drawing/2014/main" id="{26414202-2FBA-66AA-4369-7F46A8AE89FA}"/>
              </a:ext>
            </a:extLst>
          </p:cNvPr>
          <p:cNvSpPr/>
          <p:nvPr/>
        </p:nvSpPr>
        <p:spPr bwMode="auto">
          <a:xfrm>
            <a:off x="407988" y="2774950"/>
            <a:ext cx="1271587" cy="560388"/>
          </a:xfrm>
          <a:prstGeom prst="wedgeRoundRectCallout">
            <a:avLst>
              <a:gd name="adj1" fmla="val 17321"/>
              <a:gd name="adj2" fmla="val -123170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ru-RU" sz="24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зерно</a:t>
            </a:r>
            <a:endParaRPr lang="ru-RU" sz="2400" dirty="0">
              <a:latin typeface="+mn-lt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6B530CB-94D1-7BE0-3305-200BF9736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3" y="2008188"/>
            <a:ext cx="9667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ru-RU" sz="2200" b="1">
                <a:latin typeface="Courier New" panose="02070309020205020404" pitchFamily="49" charset="0"/>
                <a:sym typeface="Symbol" panose="05050102010706020507" pitchFamily="18" charset="2"/>
              </a:rPr>
              <a:t> 3</a:t>
            </a:r>
            <a:endParaRPr lang="pt-BR" altLang="ru-RU" sz="22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9C4863CE-38E6-268A-71BD-C2010B30C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2008188"/>
            <a:ext cx="9683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ru-RU" sz="2200" b="1">
                <a:latin typeface="Courier New" panose="02070309020205020404" pitchFamily="49" charset="0"/>
                <a:sym typeface="Symbol" panose="05050102010706020507" pitchFamily="18" charset="2"/>
              </a:rPr>
              <a:t> </a:t>
            </a:r>
            <a:r>
              <a:rPr lang="ru-RU" altLang="ru-RU" sz="2200" b="1">
                <a:latin typeface="Courier New" panose="02070309020205020404" pitchFamily="49" charset="0"/>
                <a:sym typeface="Symbol" panose="05050102010706020507" pitchFamily="18" charset="2"/>
              </a:rPr>
              <a:t>6</a:t>
            </a:r>
            <a:endParaRPr lang="pt-BR" altLang="ru-RU" sz="22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D680CF71-9C92-1BD3-4678-C56FC679D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3238" y="2008188"/>
            <a:ext cx="9667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ru-RU" sz="2200" b="1">
                <a:latin typeface="Courier New" panose="02070309020205020404" pitchFamily="49" charset="0"/>
                <a:sym typeface="Symbol" panose="05050102010706020507" pitchFamily="18" charset="2"/>
              </a:rPr>
              <a:t> </a:t>
            </a:r>
            <a:r>
              <a:rPr lang="en-US" altLang="ru-RU" sz="2200" b="1">
                <a:latin typeface="Courier New" panose="02070309020205020404" pitchFamily="49" charset="0"/>
                <a:sym typeface="Symbol" panose="05050102010706020507" pitchFamily="18" charset="2"/>
              </a:rPr>
              <a:t>9</a:t>
            </a:r>
            <a:endParaRPr lang="pt-BR" altLang="ru-RU" sz="22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B205279-E39B-A2E5-F1FD-F7C820884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1425" y="2008188"/>
            <a:ext cx="966788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ru-RU" sz="2200" b="1">
                <a:latin typeface="Courier New" panose="02070309020205020404" pitchFamily="49" charset="0"/>
                <a:sym typeface="Symbol" panose="05050102010706020507" pitchFamily="18" charset="2"/>
              </a:rPr>
              <a:t> </a:t>
            </a:r>
            <a:r>
              <a:rPr lang="ru-RU" altLang="ru-RU" sz="2200" b="1">
                <a:latin typeface="Courier New" panose="02070309020205020404" pitchFamily="49" charset="0"/>
                <a:sym typeface="Symbol" panose="05050102010706020507" pitchFamily="18" charset="2"/>
              </a:rPr>
              <a:t>2</a:t>
            </a:r>
            <a:endParaRPr lang="pt-BR" altLang="ru-RU" sz="22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CECA9580-8809-4A2A-4967-5EA89A5C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5" y="2008188"/>
            <a:ext cx="966788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ru-RU" sz="2200" b="1">
                <a:latin typeface="Courier New" panose="02070309020205020404" pitchFamily="49" charset="0"/>
                <a:sym typeface="Symbol" panose="05050102010706020507" pitchFamily="18" charset="2"/>
              </a:rPr>
              <a:t> </a:t>
            </a:r>
            <a:r>
              <a:rPr lang="en-US" altLang="ru-RU" sz="2200" b="1">
                <a:latin typeface="Courier New" panose="02070309020205020404" pitchFamily="49" charset="0"/>
                <a:sym typeface="Symbol" panose="05050102010706020507" pitchFamily="18" charset="2"/>
              </a:rPr>
              <a:t>5</a:t>
            </a:r>
            <a:endParaRPr lang="pt-BR" altLang="ru-RU" sz="22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2F466A1-1A3F-4B93-15B8-10544EAEE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9550" y="2008188"/>
            <a:ext cx="9683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ru-RU" sz="2200" b="1">
                <a:latin typeface="Courier New" panose="02070309020205020404" pitchFamily="49" charset="0"/>
                <a:sym typeface="Symbol" panose="05050102010706020507" pitchFamily="18" charset="2"/>
              </a:rPr>
              <a:t> </a:t>
            </a:r>
            <a:r>
              <a:rPr lang="ru-RU" altLang="ru-RU" sz="2200" b="1">
                <a:latin typeface="Courier New" panose="02070309020205020404" pitchFamily="49" charset="0"/>
                <a:sym typeface="Symbol" panose="05050102010706020507" pitchFamily="18" charset="2"/>
              </a:rPr>
              <a:t>8</a:t>
            </a:r>
            <a:endParaRPr lang="pt-BR" altLang="ru-RU" sz="22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0976DC76-8CF0-EE4D-0FCA-4EA852584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788" y="2614613"/>
            <a:ext cx="9667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ru-RU" sz="2200" b="1">
                <a:latin typeface="Courier New" panose="02070309020205020404" pitchFamily="49" charset="0"/>
                <a:sym typeface="Symbol" panose="05050102010706020507" pitchFamily="18" charset="2"/>
              </a:rPr>
              <a:t> </a:t>
            </a:r>
            <a:r>
              <a:rPr lang="en-US" altLang="ru-RU" sz="2200" b="1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  <a:endParaRPr lang="pt-BR" altLang="ru-RU" sz="2200" b="1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19" name="Скругленная прямоугольная выноска 18">
            <a:extLst>
              <a:ext uri="{FF2B5EF4-FFF2-40B4-BE49-F238E27FC236}">
                <a16:creationId xmlns:a16="http://schemas.microsoft.com/office/drawing/2014/main" id="{98774CED-537B-688A-6404-36BF65BA0175}"/>
              </a:ext>
            </a:extLst>
          </p:cNvPr>
          <p:cNvSpPr/>
          <p:nvPr/>
        </p:nvSpPr>
        <p:spPr bwMode="auto">
          <a:xfrm>
            <a:off x="6423025" y="2389188"/>
            <a:ext cx="2522538" cy="560387"/>
          </a:xfrm>
          <a:prstGeom prst="wedgeRoundRectCallout">
            <a:avLst>
              <a:gd name="adj1" fmla="val -62438"/>
              <a:gd name="adj2" fmla="val 28208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ru-RU" sz="24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зацикливание</a:t>
            </a:r>
            <a:endParaRPr lang="ru-RU" sz="2400" dirty="0">
              <a:latin typeface="+mn-lt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52E0303B-4D3C-131F-0206-0468A5D8A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8" y="2625725"/>
            <a:ext cx="584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sym typeface="Symbol" panose="05050102010706020507" pitchFamily="18" charset="2"/>
              </a:rPr>
              <a:t>8</a:t>
            </a:r>
            <a:endParaRPr lang="pt-BR" altLang="ru-RU" sz="22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E6107ED4-C15B-2567-97A1-586D5FA1D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63" y="2625725"/>
            <a:ext cx="9667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ru-RU" sz="2200" b="1">
                <a:latin typeface="Courier New" panose="02070309020205020404" pitchFamily="49" charset="0"/>
                <a:sym typeface="Symbol" panose="05050102010706020507" pitchFamily="18" charset="2"/>
              </a:rPr>
              <a:t> </a:t>
            </a:r>
            <a:r>
              <a:rPr lang="en-US" altLang="ru-RU" sz="2200" b="1">
                <a:latin typeface="Courier New" panose="02070309020205020404" pitchFamily="49" charset="0"/>
                <a:sym typeface="Symbol" panose="05050102010706020507" pitchFamily="18" charset="2"/>
              </a:rPr>
              <a:t>1</a:t>
            </a:r>
            <a:endParaRPr lang="pt-BR" altLang="ru-RU" sz="22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6B68C1A0-C681-870F-698F-7B80350C0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738" y="2625725"/>
            <a:ext cx="968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ru-RU" sz="2200" b="1">
                <a:latin typeface="Courier New" panose="02070309020205020404" pitchFamily="49" charset="0"/>
                <a:sym typeface="Symbol" panose="05050102010706020507" pitchFamily="18" charset="2"/>
              </a:rPr>
              <a:t> </a:t>
            </a:r>
            <a:r>
              <a:rPr lang="ru-RU" altLang="ru-RU" sz="2200" b="1">
                <a:latin typeface="Courier New" panose="02070309020205020404" pitchFamily="49" charset="0"/>
                <a:sym typeface="Symbol" panose="05050102010706020507" pitchFamily="18" charset="2"/>
              </a:rPr>
              <a:t>4</a:t>
            </a:r>
            <a:endParaRPr lang="pt-BR" altLang="ru-RU" sz="22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389B38F2-D2F2-AF65-2C5E-0C571B4F4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0263" y="2625725"/>
            <a:ext cx="9667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ru-RU" sz="2200" b="1">
                <a:latin typeface="Courier New" panose="02070309020205020404" pitchFamily="49" charset="0"/>
                <a:sym typeface="Symbol" panose="05050102010706020507" pitchFamily="18" charset="2"/>
              </a:rPr>
              <a:t> </a:t>
            </a:r>
            <a:r>
              <a:rPr lang="en-US" altLang="ru-RU" sz="2200" b="1">
                <a:latin typeface="Courier New" panose="02070309020205020404" pitchFamily="49" charset="0"/>
                <a:sym typeface="Symbol" panose="05050102010706020507" pitchFamily="18" charset="2"/>
              </a:rPr>
              <a:t>7</a:t>
            </a:r>
            <a:endParaRPr lang="pt-BR" altLang="ru-RU" sz="22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274A1E8F-5650-38D7-40A3-5FE508E36E03}"/>
              </a:ext>
            </a:extLst>
          </p:cNvPr>
          <p:cNvGrpSpPr>
            <a:grpSpLocks/>
          </p:cNvGrpSpPr>
          <p:nvPr/>
        </p:nvGrpSpPr>
        <p:grpSpPr bwMode="auto">
          <a:xfrm>
            <a:off x="1328738" y="3603625"/>
            <a:ext cx="7102475" cy="936625"/>
            <a:chOff x="433" y="3902"/>
            <a:chExt cx="4473" cy="590"/>
          </a:xfrm>
        </p:grpSpPr>
        <p:sp>
          <p:nvSpPr>
            <p:cNvPr id="25" name="Text Box 56">
              <a:extLst>
                <a:ext uri="{FF2B5EF4-FFF2-40B4-BE49-F238E27FC236}">
                  <a16:creationId xmlns:a16="http://schemas.microsoft.com/office/drawing/2014/main" id="{E877B204-C643-50D6-8B40-B5D9EEC65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" y="3969"/>
              <a:ext cx="4358" cy="523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442913" indent="-268288"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  Важен правильный выбор параметров</a:t>
              </a:r>
              <a:br>
                <a:rPr lang="ru-RU" sz="2400" dirty="0">
                  <a:latin typeface="Arial" charset="0"/>
                </a:rPr>
              </a:br>
              <a:r>
                <a:rPr lang="ru-RU" sz="2400" dirty="0">
                  <a:latin typeface="Arial" charset="0"/>
                </a:rPr>
                <a:t> 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sz="2400" dirty="0">
                  <a:latin typeface="Arial" charset="0"/>
                </a:rPr>
                <a:t>, 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sz="2400" dirty="0">
                  <a:latin typeface="Arial" charset="0"/>
                </a:rPr>
                <a:t> </a:t>
              </a:r>
              <a:r>
                <a:rPr lang="ru-RU" sz="2400" dirty="0">
                  <a:latin typeface="Arial" charset="0"/>
                </a:rPr>
                <a:t>и </a:t>
              </a:r>
              <a:r>
                <a:rPr lang="ru-RU" sz="2400" i="1" dirty="0">
                  <a:latin typeface="Times New Roman" pitchFamily="18" charset="0"/>
                  <a:cs typeface="Times New Roman" pitchFamily="18" charset="0"/>
                </a:rPr>
                <a:t>с</a:t>
              </a:r>
              <a:r>
                <a:rPr lang="ru-RU" sz="2400" dirty="0">
                  <a:latin typeface="Arial" charset="0"/>
                </a:rPr>
                <a:t>!</a:t>
              </a:r>
            </a:p>
          </p:txBody>
        </p:sp>
        <p:sp>
          <p:nvSpPr>
            <p:cNvPr id="42007" name="Oval 57">
              <a:extLst>
                <a:ext uri="{FF2B5EF4-FFF2-40B4-BE49-F238E27FC236}">
                  <a16:creationId xmlns:a16="http://schemas.microsoft.com/office/drawing/2014/main" id="{12F3F546-B2ED-F80F-7F4A-886CED661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2B15ECE8-7BE5-E495-9B88-A126418CA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00" y="4565650"/>
            <a:ext cx="29543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0000FF"/>
                </a:solidFill>
              </a:rPr>
              <a:t>Компилятор </a:t>
            </a:r>
            <a:r>
              <a:rPr lang="en-US" altLang="ru-RU" sz="2400" b="1">
                <a:solidFill>
                  <a:srgbClr val="0000FF"/>
                </a:solidFill>
              </a:rPr>
              <a:t>GCC</a:t>
            </a:r>
            <a:r>
              <a:rPr lang="en-US" altLang="ru-RU" sz="2400"/>
              <a:t>:</a:t>
            </a:r>
          </a:p>
          <a:p>
            <a:pPr eaLnBrk="1" hangingPunct="1"/>
            <a:r>
              <a:rPr lang="en-US" altLang="ru-RU" sz="2400"/>
              <a:t>    a = </a:t>
            </a:r>
            <a:r>
              <a:rPr lang="ru-RU" altLang="ru-RU" sz="2400"/>
              <a:t>1103515245 	</a:t>
            </a:r>
            <a:endParaRPr lang="en-US" altLang="ru-RU" sz="2400"/>
          </a:p>
          <a:p>
            <a:pPr eaLnBrk="1" hangingPunct="1"/>
            <a:r>
              <a:rPr lang="en-US" altLang="ru-RU" sz="2400"/>
              <a:t>    b = </a:t>
            </a:r>
            <a:r>
              <a:rPr lang="ru-RU" altLang="ru-RU" sz="2400"/>
              <a:t>12345</a:t>
            </a:r>
          </a:p>
          <a:p>
            <a:pPr eaLnBrk="1" hangingPunct="1"/>
            <a:r>
              <a:rPr lang="en-US" altLang="ru-RU" sz="2400"/>
              <a:t>    c = </a:t>
            </a:r>
            <a:r>
              <a:rPr lang="ru-RU" altLang="ru-RU" sz="2400"/>
              <a:t>2</a:t>
            </a:r>
            <a:r>
              <a:rPr lang="ru-RU" altLang="ru-RU" sz="2400" baseline="30000"/>
              <a:t>31</a:t>
            </a:r>
            <a:r>
              <a:rPr lang="ru-RU" altLang="ru-RU" sz="2400"/>
              <a:t> 	</a:t>
            </a:r>
            <a:endParaRPr lang="en-US" altLang="ru-RU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8" grpId="0" animBg="1"/>
      <p:bldP spid="9" grpId="0" build="p"/>
      <p:bldP spid="10" grpId="0" build="p"/>
      <p:bldP spid="11" grpId="0" build="p"/>
      <p:bldP spid="12" grpId="0" build="p"/>
      <p:bldP spid="13" grpId="0" build="p"/>
      <p:bldP spid="14" grpId="0" build="p"/>
      <p:bldP spid="18" grpId="0" build="p"/>
      <p:bldP spid="19" grpId="0" animBg="1"/>
      <p:bldP spid="20" grpId="0" build="p"/>
      <p:bldP spid="21" grpId="0" build="p"/>
      <p:bldP spid="22" grpId="0" build="p"/>
      <p:bldP spid="23" grpId="0" build="p"/>
      <p:bldP spid="2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Заголовок 1">
            <a:extLst>
              <a:ext uri="{FF2B5EF4-FFF2-40B4-BE49-F238E27FC236}">
                <a16:creationId xmlns:a16="http://schemas.microsoft.com/office/drawing/2014/main" id="{3CAB3D01-6D64-B099-5C70-09979227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Генератор случайных чисел</a:t>
            </a:r>
          </a:p>
        </p:txBody>
      </p:sp>
      <p:sp>
        <p:nvSpPr>
          <p:cNvPr id="43011" name="Номер слайда 2">
            <a:extLst>
              <a:ext uri="{FF2B5EF4-FFF2-40B4-BE49-F238E27FC236}">
                <a16:creationId xmlns:a16="http://schemas.microsoft.com/office/drawing/2014/main" id="{01A79A25-5393-079D-97A1-1E04964F5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AE80F55-0813-4F31-B205-149D8BCBE4FC}" type="slidenum">
              <a:rPr lang="ru-RU" altLang="ru-RU"/>
              <a:pPr eaLnBrk="1" hangingPunct="1"/>
              <a:t>39</a:t>
            </a:fld>
            <a:endParaRPr lang="ru-RU" altLang="ru-RU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0F8F6AD-5E91-F910-DA4E-5DABACA8C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3351213"/>
            <a:ext cx="8420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600" b="1">
                <a:solidFill>
                  <a:srgbClr val="333399"/>
                </a:solidFill>
              </a:rPr>
              <a:t>Генератор на </a:t>
            </a:r>
            <a:r>
              <a:rPr lang="en-US" altLang="ru-RU" sz="2600" b="1">
                <a:solidFill>
                  <a:srgbClr val="333399"/>
                </a:solidFill>
              </a:rPr>
              <a:t>[0,1)</a:t>
            </a:r>
            <a:r>
              <a:rPr lang="ru-RU" altLang="ru-RU" sz="2600" b="1">
                <a:solidFill>
                  <a:srgbClr val="333399"/>
                </a:solidFill>
              </a:rPr>
              <a:t>: </a:t>
            </a:r>
            <a:endParaRPr lang="en-US" altLang="ru-RU" sz="2600" b="1">
              <a:solidFill>
                <a:srgbClr val="333399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04E54D-B314-358A-405C-5644B2F6C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" y="3859213"/>
            <a:ext cx="8108950" cy="83343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pt-BR" sz="2400" b="1" dirty="0">
                <a:latin typeface="Courier New" pitchFamily="49" charset="0"/>
              </a:rPr>
              <a:t>X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latin typeface="Courier New" pitchFamily="49" charset="0"/>
              </a:rPr>
              <a:t>=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r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a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ndom.r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a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ndom</a:t>
            </a:r>
            <a:r>
              <a:rPr lang="pt-BR" sz="2400" b="1" dirty="0">
                <a:latin typeface="Courier New" pitchFamily="49" charset="0"/>
              </a:rPr>
              <a:t>() 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400" b="1" dirty="0" err="1">
                <a:solidFill>
                  <a:srgbClr val="008000"/>
                </a:solidFill>
                <a:latin typeface="Courier New" pitchFamily="49" charset="0"/>
              </a:rPr>
              <a:t>псевдосл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</a:rPr>
              <a:t>.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</a:rPr>
              <a:t> число</a:t>
            </a:r>
            <a:endParaRPr lang="en-US" sz="2400" b="1" dirty="0">
              <a:solidFill>
                <a:srgbClr val="008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pt-BR" sz="2400" b="1" dirty="0">
                <a:latin typeface="Courier New" pitchFamily="49" charset="0"/>
              </a:rPr>
              <a:t>Y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latin typeface="Courier New" pitchFamily="49" charset="0"/>
              </a:rPr>
              <a:t>=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r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a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ndom.r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a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ndom</a:t>
            </a:r>
            <a:r>
              <a:rPr lang="pt-BR" sz="2400" b="1" dirty="0">
                <a:latin typeface="Courier New" pitchFamily="49" charset="0"/>
              </a:rPr>
              <a:t>()  </a:t>
            </a:r>
            <a:r>
              <a:rPr lang="pt-BR" sz="24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</a:rPr>
              <a:t>уже другое число!</a:t>
            </a:r>
            <a:endParaRPr lang="pt-BR" sz="2400" b="1" dirty="0">
              <a:solidFill>
                <a:srgbClr val="008000"/>
              </a:solidFill>
              <a:latin typeface="Courier New" pitchFamily="49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798CD9EB-251B-59F7-2BA9-4B44B42D2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1633538"/>
            <a:ext cx="8420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600" b="1">
                <a:solidFill>
                  <a:srgbClr val="333399"/>
                </a:solidFill>
              </a:rPr>
              <a:t>Целые числа на отрезке </a:t>
            </a:r>
            <a:r>
              <a:rPr lang="en-US" altLang="ru-RU" sz="2600" b="1">
                <a:solidFill>
                  <a:srgbClr val="333399"/>
                </a:solidFill>
              </a:rPr>
              <a:t>[a,b]</a:t>
            </a:r>
            <a:r>
              <a:rPr lang="ru-RU" altLang="ru-RU" sz="2600" b="1">
                <a:solidFill>
                  <a:srgbClr val="333399"/>
                </a:solidFill>
              </a:rPr>
              <a:t>: </a:t>
            </a:r>
            <a:endParaRPr lang="en-US" altLang="ru-RU" sz="2600" b="1">
              <a:solidFill>
                <a:srgbClr val="333399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0FB7AE2-0DF3-ECE4-4AA8-8D71EA666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" y="2166938"/>
            <a:ext cx="8147050" cy="93662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X</a:t>
            </a:r>
            <a:r>
              <a:rPr lang="pt-BR" sz="2400" b="1" dirty="0">
                <a:latin typeface="Arial" charset="0"/>
              </a:rPr>
              <a:t> 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r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a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ndom.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randint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6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400" b="1" dirty="0" err="1">
                <a:solidFill>
                  <a:srgbClr val="008000"/>
                </a:solidFill>
                <a:latin typeface="Courier New" pitchFamily="49" charset="0"/>
              </a:rPr>
              <a:t>псевдосл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</a:rPr>
              <a:t>.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</a:rPr>
              <a:t> число</a:t>
            </a:r>
            <a:endParaRPr lang="ru-RU" sz="2400" b="1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4000"/>
              </a:lnSpc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Y</a:t>
            </a:r>
            <a:r>
              <a:rPr lang="pt-BR" sz="2400" b="1" dirty="0">
                <a:latin typeface="Arial" charset="0"/>
              </a:rPr>
              <a:t> 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r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a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ndom.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randint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6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pt-BR" sz="24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</a:rPr>
              <a:t>уже другое число!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6CBD6FB-E412-5132-7EA6-6C02C0EC06CA}"/>
              </a:ext>
            </a:extLst>
          </p:cNvPr>
          <p:cNvSpPr/>
          <p:nvPr/>
        </p:nvSpPr>
        <p:spPr>
          <a:xfrm>
            <a:off x="393700" y="946150"/>
            <a:ext cx="2581275" cy="461963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import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random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AutoShape 17">
            <a:extLst>
              <a:ext uri="{FF2B5EF4-FFF2-40B4-BE49-F238E27FC236}">
                <a16:creationId xmlns:a16="http://schemas.microsoft.com/office/drawing/2014/main" id="{BBAB7D93-A300-8686-EE2C-61F12034A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76300"/>
            <a:ext cx="4427538" cy="528638"/>
          </a:xfrm>
          <a:prstGeom prst="wedgeRoundRectCallout">
            <a:avLst>
              <a:gd name="adj1" fmla="val -64044"/>
              <a:gd name="adj2" fmla="val -26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dirty="0">
                <a:latin typeface="Arial" charset="0"/>
              </a:rPr>
              <a:t>англ. </a:t>
            </a:r>
            <a:r>
              <a:rPr lang="en-US" sz="2400" i="1" dirty="0">
                <a:latin typeface="Arial" charset="0"/>
              </a:rPr>
              <a:t>random – </a:t>
            </a:r>
            <a:r>
              <a:rPr lang="ru-RU" sz="2400" i="1" dirty="0">
                <a:latin typeface="Arial" charset="0"/>
              </a:rPr>
              <a:t>случайный</a:t>
            </a:r>
            <a:endParaRPr lang="ru-RU" sz="2000" dirty="0">
              <a:latin typeface="Arial" charset="0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F8F4037C-EC7A-107A-7E3E-905B24D3F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4981575"/>
            <a:ext cx="8420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600" b="1">
                <a:solidFill>
                  <a:srgbClr val="333399"/>
                </a:solidFill>
              </a:rPr>
              <a:t>Генератор на </a:t>
            </a:r>
            <a:r>
              <a:rPr lang="en-US" altLang="ru-RU" sz="2600" b="1">
                <a:solidFill>
                  <a:srgbClr val="333399"/>
                </a:solidFill>
              </a:rPr>
              <a:t>[a, b] (</a:t>
            </a:r>
            <a:r>
              <a:rPr lang="ru-RU" altLang="ru-RU" sz="2600" b="1">
                <a:solidFill>
                  <a:srgbClr val="333399"/>
                </a:solidFill>
              </a:rPr>
              <a:t>вещественные числа</a:t>
            </a:r>
            <a:r>
              <a:rPr lang="en-US" altLang="ru-RU" sz="2600" b="1">
                <a:solidFill>
                  <a:srgbClr val="333399"/>
                </a:solidFill>
              </a:rPr>
              <a:t>)</a:t>
            </a:r>
            <a:r>
              <a:rPr lang="ru-RU" altLang="ru-RU" sz="2600" b="1">
                <a:solidFill>
                  <a:srgbClr val="333399"/>
                </a:solidFill>
              </a:rPr>
              <a:t>: </a:t>
            </a:r>
            <a:endParaRPr lang="en-US" altLang="ru-RU" sz="2600" b="1">
              <a:solidFill>
                <a:srgbClr val="333399"/>
              </a:solidFill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FF259001-559D-586E-2D0E-8CCBE2107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" y="5489575"/>
            <a:ext cx="8108950" cy="8318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pt-BR" sz="2400" b="1" dirty="0">
                <a:latin typeface="Courier New" pitchFamily="49" charset="0"/>
              </a:rPr>
              <a:t>X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latin typeface="Courier New" pitchFamily="49" charset="0"/>
              </a:rPr>
              <a:t>=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r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a</a:t>
            </a:r>
            <a:r>
              <a:rPr lang="pt-BR" sz="2400" b="1">
                <a:solidFill>
                  <a:srgbClr val="3333FF"/>
                </a:solidFill>
                <a:latin typeface="Courier New" pitchFamily="49" charset="0"/>
              </a:rPr>
              <a:t>ndom.</a:t>
            </a:r>
            <a:r>
              <a:rPr lang="en-US" sz="2400" b="1">
                <a:solidFill>
                  <a:srgbClr val="3333FF"/>
                </a:solidFill>
                <a:latin typeface="Courier New" pitchFamily="49" charset="0"/>
              </a:rPr>
              <a:t>uniform</a:t>
            </a:r>
            <a:r>
              <a:rPr lang="pt-BR" sz="2400" b="1" dirty="0">
                <a:latin typeface="Courier New" pitchFamily="49" charset="0"/>
              </a:rPr>
              <a:t>(</a:t>
            </a:r>
            <a:r>
              <a:rPr lang="pt-BR" sz="2400" b="1" dirty="0">
                <a:solidFill>
                  <a:srgbClr val="00B0F0"/>
                </a:solidFill>
                <a:latin typeface="Courier New" pitchFamily="49" charset="0"/>
              </a:rPr>
              <a:t>1.2</a:t>
            </a:r>
            <a:r>
              <a:rPr lang="en-US" sz="2400" b="1" dirty="0">
                <a:latin typeface="Courier New" pitchFamily="49" charset="0"/>
              </a:rPr>
              <a:t>,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</a:rPr>
              <a:t>3.5</a:t>
            </a:r>
            <a:r>
              <a:rPr lang="pt-BR" sz="2400" b="1" dirty="0">
                <a:latin typeface="Courier New" pitchFamily="49" charset="0"/>
              </a:rPr>
              <a:t>) </a:t>
            </a:r>
            <a:r>
              <a:rPr lang="ru-RU" sz="2400" b="1" dirty="0">
                <a:latin typeface="Courier New" pitchFamily="49" charset="0"/>
              </a:rPr>
              <a:t> </a:t>
            </a:r>
            <a:endParaRPr lang="en-US" sz="2400" b="1" dirty="0">
              <a:solidFill>
                <a:srgbClr val="008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pt-BR" sz="2400" b="1" dirty="0">
                <a:latin typeface="Courier New" pitchFamily="49" charset="0"/>
              </a:rPr>
              <a:t>Y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latin typeface="Courier New" pitchFamily="49" charset="0"/>
              </a:rPr>
              <a:t>=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r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a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ndom.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uniform</a:t>
            </a:r>
            <a:r>
              <a:rPr lang="pt-BR" sz="2400" b="1" dirty="0">
                <a:latin typeface="Courier New" pitchFamily="49" charset="0"/>
              </a:rPr>
              <a:t>(</a:t>
            </a:r>
            <a:r>
              <a:rPr lang="pt-BR" sz="2400" b="1" dirty="0">
                <a:solidFill>
                  <a:srgbClr val="00B0F0"/>
                </a:solidFill>
                <a:latin typeface="Courier New" pitchFamily="49" charset="0"/>
              </a:rPr>
              <a:t>1.2</a:t>
            </a:r>
            <a:r>
              <a:rPr lang="en-US" sz="2400" b="1" dirty="0">
                <a:latin typeface="Courier New" pitchFamily="49" charset="0"/>
              </a:rPr>
              <a:t>,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</a:rPr>
              <a:t>3.5</a:t>
            </a:r>
            <a:r>
              <a:rPr lang="pt-BR" sz="2400" b="1" dirty="0">
                <a:latin typeface="Courier New" pitchFamily="49" charset="0"/>
              </a:rPr>
              <a:t>)</a:t>
            </a:r>
            <a:endParaRPr lang="pt-BR" sz="2400" b="1" dirty="0">
              <a:solidFill>
                <a:srgbClr val="008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 animBg="1"/>
      <p:bldP spid="7" grpId="0" build="p"/>
      <p:bldP spid="8" grpId="0" build="p" animBg="1"/>
      <p:bldP spid="10" grpId="0" animBg="1"/>
      <p:bldP spid="6" grpId="0" animBg="1"/>
      <p:bldP spid="11" grpId="0" build="p"/>
      <p:bldP spid="12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A0B881F-AE33-C246-1223-9DD58DCA8209}"/>
              </a:ext>
            </a:extLst>
          </p:cNvPr>
          <p:cNvSpPr/>
          <p:nvPr/>
        </p:nvSpPr>
        <p:spPr bwMode="auto">
          <a:xfrm>
            <a:off x="371475" y="823913"/>
            <a:ext cx="8510588" cy="2816225"/>
          </a:xfrm>
          <a:prstGeom prst="rect">
            <a:avLst/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9219" name="Заголовок 1">
            <a:extLst>
              <a:ext uri="{FF2B5EF4-FFF2-40B4-BE49-F238E27FC236}">
                <a16:creationId xmlns:a16="http://schemas.microsoft.com/office/drawing/2014/main" id="{DDBE0A13-9C6C-5062-89C6-00AF1621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Свойства алгоритма</a:t>
            </a:r>
          </a:p>
        </p:txBody>
      </p:sp>
      <p:sp>
        <p:nvSpPr>
          <p:cNvPr id="9220" name="Номер слайда 2">
            <a:extLst>
              <a:ext uri="{FF2B5EF4-FFF2-40B4-BE49-F238E27FC236}">
                <a16:creationId xmlns:a16="http://schemas.microsoft.com/office/drawing/2014/main" id="{07696665-1842-2C90-AC88-42077AC5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347F823-0D22-42FD-B3B3-507AB76CDDE3}" type="slidenum">
              <a:rPr lang="ru-RU" altLang="ru-RU"/>
              <a:pPr eaLnBrk="1" hangingPunct="1"/>
              <a:t>4</a:t>
            </a:fld>
            <a:endParaRPr lang="ru-RU" altLang="ru-RU"/>
          </a:p>
        </p:txBody>
      </p:sp>
      <p:sp>
        <p:nvSpPr>
          <p:cNvPr id="10245" name="Прямоугольник 3">
            <a:extLst>
              <a:ext uri="{FF2B5EF4-FFF2-40B4-BE49-F238E27FC236}">
                <a16:creationId xmlns:a16="http://schemas.microsoft.com/office/drawing/2014/main" id="{410004A6-90F1-94D8-58D9-1FF154E15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8" y="800100"/>
            <a:ext cx="8483600" cy="617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ru-RU" altLang="ru-RU" sz="2400" b="1">
                <a:solidFill>
                  <a:srgbClr val="333399"/>
                </a:solidFill>
              </a:rPr>
              <a:t>Дискретность</a:t>
            </a:r>
            <a:r>
              <a:rPr lang="ru-RU" altLang="ru-RU" sz="2400"/>
              <a:t> — алгоритм состоит из отдельных команд, каждая из которых выполняется за конечное время.</a:t>
            </a:r>
          </a:p>
          <a:p>
            <a:pPr eaLnBrk="1" hangingPunct="1">
              <a:spcAft>
                <a:spcPts val="600"/>
              </a:spcAft>
            </a:pPr>
            <a:r>
              <a:rPr lang="ru-RU" altLang="ru-RU" sz="2400" b="1">
                <a:solidFill>
                  <a:srgbClr val="333399"/>
                </a:solidFill>
              </a:rPr>
              <a:t>Детерминированность</a:t>
            </a:r>
            <a:r>
              <a:rPr lang="ru-RU" altLang="ru-RU" sz="2400"/>
              <a:t> </a:t>
            </a:r>
            <a:r>
              <a:rPr lang="en-US" altLang="ru-RU" sz="2400"/>
              <a:t>(</a:t>
            </a:r>
            <a:r>
              <a:rPr lang="ru-RU" altLang="ru-RU" sz="2400"/>
              <a:t>определённость</a:t>
            </a:r>
            <a:r>
              <a:rPr lang="en-US" altLang="ru-RU" sz="2400"/>
              <a:t>)</a:t>
            </a:r>
            <a:r>
              <a:rPr lang="ru-RU" altLang="ru-RU" sz="2400"/>
              <a:t> — при каждом запуске алгоритма с одними и теми же исходными данными получается один и тот же результат.</a:t>
            </a:r>
          </a:p>
          <a:p>
            <a:pPr eaLnBrk="1" hangingPunct="1">
              <a:spcAft>
                <a:spcPts val="600"/>
              </a:spcAft>
            </a:pPr>
            <a:r>
              <a:rPr lang="ru-RU" altLang="ru-RU" sz="2400" b="1">
                <a:solidFill>
                  <a:srgbClr val="333399"/>
                </a:solidFill>
              </a:rPr>
              <a:t>Понятность</a:t>
            </a:r>
            <a:r>
              <a:rPr lang="ru-RU" altLang="ru-RU" sz="2400"/>
              <a:t> — алгоритм содержит только команды, входящие в </a:t>
            </a:r>
            <a:r>
              <a:rPr lang="ru-RU" altLang="ru-RU" sz="2400" b="1"/>
              <a:t>систему команд исполнителя</a:t>
            </a:r>
            <a:r>
              <a:rPr lang="ru-RU" altLang="ru-RU" sz="2400"/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ru-RU" altLang="ru-RU" sz="2400" b="1">
                <a:solidFill>
                  <a:srgbClr val="333399"/>
                </a:solidFill>
              </a:rPr>
              <a:t>Конечность</a:t>
            </a:r>
            <a:r>
              <a:rPr lang="ru-RU" altLang="ru-RU" sz="2400"/>
              <a:t> (результативность) — для корректного набора</a:t>
            </a:r>
            <a:r>
              <a:rPr lang="en-US" altLang="ru-RU" sz="2400"/>
              <a:t> </a:t>
            </a:r>
            <a:r>
              <a:rPr lang="ru-RU" altLang="ru-RU" sz="2400"/>
              <a:t>данных алгоритм должен завершаться через конечное время.</a:t>
            </a:r>
          </a:p>
          <a:p>
            <a:pPr eaLnBrk="1" hangingPunct="1">
              <a:spcAft>
                <a:spcPts val="600"/>
              </a:spcAft>
            </a:pPr>
            <a:r>
              <a:rPr lang="ru-RU" altLang="ru-RU" sz="2400" b="1">
                <a:solidFill>
                  <a:srgbClr val="333399"/>
                </a:solidFill>
              </a:rPr>
              <a:t>Корректность</a:t>
            </a:r>
            <a:r>
              <a:rPr lang="ru-RU" altLang="ru-RU" sz="2400"/>
              <a:t> — для допустимых исходных данных алгоритм должен приводить к правильному результату.</a:t>
            </a:r>
            <a:endParaRPr lang="en-US" altLang="ru-RU" sz="2400"/>
          </a:p>
          <a:p>
            <a:pPr eaLnBrk="1" hangingPunct="1">
              <a:spcAft>
                <a:spcPts val="600"/>
              </a:spcAft>
            </a:pPr>
            <a:r>
              <a:rPr lang="ru-RU" altLang="ru-RU" sz="2400" b="1">
                <a:solidFill>
                  <a:srgbClr val="333399"/>
                </a:solidFill>
              </a:rPr>
              <a:t>Массовость</a:t>
            </a:r>
            <a:r>
              <a:rPr lang="ru-RU" altLang="ru-RU" sz="2400"/>
              <a:t> — алгоритм можно использовать для разных исходных данных.</a:t>
            </a:r>
          </a:p>
          <a:p>
            <a:pPr eaLnBrk="1" hangingPunct="1">
              <a:spcAft>
                <a:spcPts val="600"/>
              </a:spcAft>
            </a:pPr>
            <a:endParaRPr lang="ru-RU" altLang="ru-RU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24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Заголовок 1">
            <a:extLst>
              <a:ext uri="{FF2B5EF4-FFF2-40B4-BE49-F238E27FC236}">
                <a16:creationId xmlns:a16="http://schemas.microsoft.com/office/drawing/2014/main" id="{558AF8E7-9992-BB58-C286-336E3F1A6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Генератор случайных чисел</a:t>
            </a:r>
          </a:p>
        </p:txBody>
      </p:sp>
      <p:sp>
        <p:nvSpPr>
          <p:cNvPr id="44035" name="Номер слайда 2">
            <a:extLst>
              <a:ext uri="{FF2B5EF4-FFF2-40B4-BE49-F238E27FC236}">
                <a16:creationId xmlns:a16="http://schemas.microsoft.com/office/drawing/2014/main" id="{DD0D0BFE-C7FA-6BC8-A71F-4CE30F60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7CE4B6-28A2-44D4-8D20-213A11546692}" type="slidenum">
              <a:rPr lang="ru-RU" altLang="ru-RU"/>
              <a:pPr eaLnBrk="1" hangingPunct="1"/>
              <a:t>40</a:t>
            </a:fld>
            <a:endParaRPr lang="ru-RU" altLang="ru-RU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0DD2A82E-B1F0-21FB-ECDA-D11132898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4259263"/>
            <a:ext cx="8420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600" b="1">
                <a:solidFill>
                  <a:srgbClr val="333399"/>
                </a:solidFill>
              </a:rPr>
              <a:t>Генератор на </a:t>
            </a:r>
            <a:r>
              <a:rPr lang="en-US" altLang="ru-RU" sz="2600" b="1">
                <a:solidFill>
                  <a:srgbClr val="333399"/>
                </a:solidFill>
              </a:rPr>
              <a:t>[0,1)</a:t>
            </a:r>
            <a:r>
              <a:rPr lang="ru-RU" altLang="ru-RU" sz="2600" b="1">
                <a:solidFill>
                  <a:srgbClr val="333399"/>
                </a:solidFill>
              </a:rPr>
              <a:t>: </a:t>
            </a:r>
            <a:endParaRPr lang="en-US" altLang="ru-RU" sz="2600" b="1">
              <a:solidFill>
                <a:srgbClr val="333399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C1475D5-E36F-F799-3374-A31107DFA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" y="4767263"/>
            <a:ext cx="7802563" cy="83343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pt-BR" sz="2400" b="1" dirty="0">
                <a:latin typeface="Courier New" pitchFamily="49" charset="0"/>
              </a:rPr>
              <a:t>X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latin typeface="Courier New" pitchFamily="49" charset="0"/>
              </a:rPr>
              <a:t>=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r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a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ndom</a:t>
            </a:r>
            <a:r>
              <a:rPr lang="pt-BR" sz="2400" b="1" dirty="0">
                <a:latin typeface="Courier New" pitchFamily="49" charset="0"/>
              </a:rPr>
              <a:t>() 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</a:rPr>
              <a:t>псевдослучайное число</a:t>
            </a:r>
            <a:endParaRPr lang="en-US" sz="2400" b="1" dirty="0">
              <a:solidFill>
                <a:srgbClr val="008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pt-BR" sz="2400" b="1" dirty="0">
                <a:latin typeface="Courier New" pitchFamily="49" charset="0"/>
              </a:rPr>
              <a:t>Y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latin typeface="Courier New" pitchFamily="49" charset="0"/>
              </a:rPr>
              <a:t>=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r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a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ndom</a:t>
            </a:r>
            <a:r>
              <a:rPr lang="pt-BR" sz="2400" b="1" dirty="0">
                <a:latin typeface="Courier New" pitchFamily="49" charset="0"/>
              </a:rPr>
              <a:t>()  </a:t>
            </a:r>
            <a:r>
              <a:rPr lang="pt-BR" sz="24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</a:rPr>
              <a:t>это уже другое число!</a:t>
            </a:r>
            <a:endParaRPr lang="pt-BR" sz="2400" b="1" dirty="0">
              <a:solidFill>
                <a:srgbClr val="008000"/>
              </a:solidFill>
              <a:latin typeface="Courier New" pitchFamily="49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EB68D162-AA0D-816D-88BF-D5007C7A1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2598738"/>
            <a:ext cx="8420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600" b="1">
                <a:solidFill>
                  <a:srgbClr val="333399"/>
                </a:solidFill>
              </a:rPr>
              <a:t>Целые числа на отрезке </a:t>
            </a:r>
            <a:r>
              <a:rPr lang="en-US" altLang="ru-RU" sz="2600" b="1">
                <a:solidFill>
                  <a:srgbClr val="333399"/>
                </a:solidFill>
              </a:rPr>
              <a:t>[a,b]</a:t>
            </a:r>
            <a:r>
              <a:rPr lang="ru-RU" altLang="ru-RU" sz="2600" b="1">
                <a:solidFill>
                  <a:srgbClr val="333399"/>
                </a:solidFill>
              </a:rPr>
              <a:t>: </a:t>
            </a:r>
            <a:endParaRPr lang="en-US" altLang="ru-RU" sz="2600" b="1">
              <a:solidFill>
                <a:srgbClr val="333399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7584612-AC37-0A35-ED16-C26F273EC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" y="3132138"/>
            <a:ext cx="7802563" cy="93662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X</a:t>
            </a:r>
            <a:r>
              <a:rPr lang="pt-BR" sz="2400" b="1" dirty="0">
                <a:latin typeface="Arial" charset="0"/>
              </a:rPr>
              <a:t> 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pt-BR" sz="2400" b="1" dirty="0">
                <a:latin typeface="Arial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randint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10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60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</a:rPr>
              <a:t>псевдослучайное число</a:t>
            </a:r>
            <a:endParaRPr lang="ru-RU" sz="2400" b="1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4000"/>
              </a:lnSpc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Y</a:t>
            </a:r>
            <a:r>
              <a:rPr lang="pt-BR" sz="2400" b="1" dirty="0">
                <a:latin typeface="Arial" charset="0"/>
              </a:rPr>
              <a:t> 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pt-BR" sz="2400" b="1" dirty="0">
                <a:latin typeface="Arial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randint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10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60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pt-BR" sz="24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</a:rPr>
              <a:t>это уже другое число!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3DF84A8-97AA-8DE3-1706-420AA7A3E610}"/>
              </a:ext>
            </a:extLst>
          </p:cNvPr>
          <p:cNvSpPr/>
          <p:nvPr/>
        </p:nvSpPr>
        <p:spPr>
          <a:xfrm>
            <a:off x="393700" y="895350"/>
            <a:ext cx="3871913" cy="461963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from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random 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import 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*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AutoShape 17">
            <a:extLst>
              <a:ext uri="{FF2B5EF4-FFF2-40B4-BE49-F238E27FC236}">
                <a16:creationId xmlns:a16="http://schemas.microsoft.com/office/drawing/2014/main" id="{B2B89C78-A96A-5951-FD05-5B6E2464F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00" y="1778000"/>
            <a:ext cx="4427538" cy="528638"/>
          </a:xfrm>
          <a:prstGeom prst="wedgeRoundRectCallout">
            <a:avLst>
              <a:gd name="adj1" fmla="val -29910"/>
              <a:gd name="adj2" fmla="val -13960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dirty="0">
                <a:latin typeface="Arial" charset="0"/>
              </a:rPr>
              <a:t>англ. </a:t>
            </a:r>
            <a:r>
              <a:rPr lang="en-US" sz="2400" i="1" dirty="0">
                <a:latin typeface="Arial" charset="0"/>
              </a:rPr>
              <a:t>random – </a:t>
            </a:r>
            <a:r>
              <a:rPr lang="ru-RU" sz="2400" i="1" dirty="0">
                <a:latin typeface="Arial" charset="0"/>
              </a:rPr>
              <a:t>случайный</a:t>
            </a:r>
            <a:endParaRPr lang="ru-RU" sz="2000" dirty="0">
              <a:latin typeface="Arial" charset="0"/>
            </a:endParaRPr>
          </a:p>
        </p:txBody>
      </p:sp>
      <p:sp>
        <p:nvSpPr>
          <p:cNvPr id="11" name="AutoShape 17">
            <a:extLst>
              <a:ext uri="{FF2B5EF4-FFF2-40B4-BE49-F238E27FC236}">
                <a16:creationId xmlns:a16="http://schemas.microsoft.com/office/drawing/2014/main" id="{D907D673-CD90-A0F0-9ED6-7236C3F1D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1054100"/>
            <a:ext cx="2763837" cy="528638"/>
          </a:xfrm>
          <a:prstGeom prst="wedgeRoundRectCallout">
            <a:avLst>
              <a:gd name="adj1" fmla="val -69887"/>
              <a:gd name="adj2" fmla="val -3870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dirty="0">
                <a:latin typeface="Arial" charset="0"/>
              </a:rPr>
              <a:t>подключить все!</a:t>
            </a:r>
            <a:endParaRPr lang="ru-RU" sz="20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 animBg="1"/>
      <p:bldP spid="7" grpId="0" build="p"/>
      <p:bldP spid="8" grpId="0" build="p" animBg="1"/>
      <p:bldP spid="10" grpId="0" animBg="1"/>
      <p:bldP spid="6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Заголовок 4">
            <a:extLst>
              <a:ext uri="{FF2B5EF4-FFF2-40B4-BE49-F238E27FC236}">
                <a16:creationId xmlns:a16="http://schemas.microsoft.com/office/drawing/2014/main" id="{E41A04F6-7EF9-F41C-14BB-18A2AFAF7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45059" name="Номер слайда 3">
            <a:extLst>
              <a:ext uri="{FF2B5EF4-FFF2-40B4-BE49-F238E27FC236}">
                <a16:creationId xmlns:a16="http://schemas.microsoft.com/office/drawing/2014/main" id="{3A858C2B-90BF-FBE4-5C3A-F1396F3C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5B5120-75C7-4140-882A-3FEEE7A197A6}" type="slidenum">
              <a:rPr lang="ru-RU" altLang="ru-RU"/>
              <a:pPr eaLnBrk="1" hangingPunct="1"/>
              <a:t>41</a:t>
            </a:fld>
            <a:endParaRPr lang="ru-RU" altLang="ru-RU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1D6F4577-AEDF-8256-CFB3-9728711E7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200" b="1" dirty="0">
                <a:solidFill>
                  <a:srgbClr val="3333FF"/>
                </a:solidFill>
              </a:rPr>
              <a:t>«3»: </a:t>
            </a:r>
            <a:r>
              <a:rPr lang="ru-RU" sz="2200" dirty="0"/>
              <a:t>Игральный кубик бросается три раза (выпадает три случайных значения). Сколько очков в среднем выпало? </a:t>
            </a:r>
            <a:endParaRPr lang="en-US" sz="2200" dirty="0"/>
          </a:p>
          <a:p>
            <a:pPr marL="714375" indent="-357188">
              <a:defRPr/>
            </a:pPr>
            <a:r>
              <a:rPr lang="ru-RU" sz="2200" b="1" dirty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Выпало очков:</a:t>
            </a:r>
          </a:p>
          <a:p>
            <a:pPr marL="714375">
              <a:defRPr/>
            </a:pP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5 3 1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(5+3+1)/3=3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31AAE07B-9EFE-792B-0502-2AD79EA8B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2930525"/>
            <a:ext cx="84201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200" b="1" dirty="0">
                <a:solidFill>
                  <a:srgbClr val="3333FF"/>
                </a:solidFill>
              </a:rPr>
              <a:t>«</a:t>
            </a:r>
            <a:r>
              <a:rPr lang="en-US" sz="2200" b="1" dirty="0">
                <a:solidFill>
                  <a:srgbClr val="3333FF"/>
                </a:solidFill>
              </a:rPr>
              <a:t>4</a:t>
            </a:r>
            <a:r>
              <a:rPr lang="ru-RU" sz="2200" b="1" dirty="0">
                <a:solidFill>
                  <a:srgbClr val="3333FF"/>
                </a:solidFill>
              </a:rPr>
              <a:t>»: </a:t>
            </a:r>
            <a:r>
              <a:rPr lang="ru-RU" sz="2200" dirty="0"/>
              <a:t>Игральный кубик бросается три раза (выпадает три случайных значения). Из этих чисел составляется целое число, программа должна найти его квадрат.</a:t>
            </a:r>
            <a:endParaRPr lang="en-US" sz="2200" dirty="0"/>
          </a:p>
          <a:p>
            <a:pPr marL="714375" indent="-357188">
              <a:defRPr/>
            </a:pPr>
            <a:r>
              <a:rPr lang="ru-RU" sz="2200" b="1" dirty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Выпало очков:</a:t>
            </a:r>
          </a:p>
          <a:p>
            <a:pPr marL="714375">
              <a:defRPr/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ru-RU" sz="2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Число 123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Его квадрат 15129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Заголовок 4">
            <a:extLst>
              <a:ext uri="{FF2B5EF4-FFF2-40B4-BE49-F238E27FC236}">
                <a16:creationId xmlns:a16="http://schemas.microsoft.com/office/drawing/2014/main" id="{ACD2DAB4-1259-FEA1-1C74-44D0F2B61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46083" name="Номер слайда 3">
            <a:extLst>
              <a:ext uri="{FF2B5EF4-FFF2-40B4-BE49-F238E27FC236}">
                <a16:creationId xmlns:a16="http://schemas.microsoft.com/office/drawing/2014/main" id="{53A5B9BF-6629-F2D6-C06D-75E67330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C8BA82C-A83F-43E1-88C2-46CEAE820BB2}" type="slidenum">
              <a:rPr lang="ru-RU" altLang="ru-RU"/>
              <a:pPr eaLnBrk="1" hangingPunct="1"/>
              <a:t>42</a:t>
            </a:fld>
            <a:endParaRPr lang="ru-RU" altLang="ru-RU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78633D26-723B-3B6D-AA4F-F0A5B07FC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400" b="1" dirty="0">
                <a:solidFill>
                  <a:srgbClr val="3333FF"/>
                </a:solidFill>
              </a:rPr>
              <a:t>«5»: </a:t>
            </a:r>
            <a:r>
              <a:rPr lang="ru-RU" sz="2400" dirty="0"/>
              <a:t>Получить случайное трёхзначное число и вывести через запятую его отдельные цифры. </a:t>
            </a:r>
            <a:endParaRPr lang="en-US" sz="2400" dirty="0"/>
          </a:p>
          <a:p>
            <a:pPr marL="714375" indent="-357188">
              <a:defRPr/>
            </a:pPr>
            <a:r>
              <a:rPr lang="ru-RU" sz="2400" b="1" dirty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Получено число 123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сотни: 1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десятки: 2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единицы: 3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>
            <a:extLst>
              <a:ext uri="{FF2B5EF4-FFF2-40B4-BE49-F238E27FC236}">
                <a16:creationId xmlns:a16="http://schemas.microsoft.com/office/drawing/2014/main" id="{5D56CF6C-1C87-9D88-3C3D-8A298A200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Простейшая программа</a:t>
            </a:r>
          </a:p>
        </p:txBody>
      </p:sp>
      <p:sp>
        <p:nvSpPr>
          <p:cNvPr id="11267" name="Номер слайда 3">
            <a:extLst>
              <a:ext uri="{FF2B5EF4-FFF2-40B4-BE49-F238E27FC236}">
                <a16:creationId xmlns:a16="http://schemas.microsoft.com/office/drawing/2014/main" id="{4110AE6E-4DEF-B885-F4D3-B4479DF8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171B3FA-3F66-427E-89FE-0BBA884EC91B}" type="slidenum">
              <a:rPr lang="ru-RU" altLang="ru-RU"/>
              <a:pPr eaLnBrk="1" hangingPunct="1"/>
              <a:t>43</a:t>
            </a:fld>
            <a:endParaRPr lang="ru-RU" altLang="ru-RU"/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6B0492E6-01D4-556F-102C-C24B299DD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958850"/>
            <a:ext cx="7993063" cy="5540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ru-RU" sz="3000" b="1" dirty="0">
                <a:solidFill>
                  <a:srgbClr val="008000"/>
                </a:solidFill>
                <a:latin typeface="Courier New" pitchFamily="49" charset="0"/>
              </a:rPr>
              <a:t># Это пустая программа</a:t>
            </a: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0EF7E7AD-8207-DE78-C73C-7F73AE4364A3}"/>
              </a:ext>
            </a:extLst>
          </p:cNvPr>
          <p:cNvGrpSpPr>
            <a:grpSpLocks/>
          </p:cNvGrpSpPr>
          <p:nvPr/>
        </p:nvGrpSpPr>
        <p:grpSpPr bwMode="auto">
          <a:xfrm>
            <a:off x="388938" y="1633538"/>
            <a:ext cx="4735512" cy="663575"/>
            <a:chOff x="433" y="3902"/>
            <a:chExt cx="2983" cy="418"/>
          </a:xfrm>
        </p:grpSpPr>
        <p:sp>
          <p:nvSpPr>
            <p:cNvPr id="9" name="Text Box 56">
              <a:extLst>
                <a:ext uri="{FF2B5EF4-FFF2-40B4-BE49-F238E27FC236}">
                  <a16:creationId xmlns:a16="http://schemas.microsoft.com/office/drawing/2014/main" id="{4BCF8904-3C21-F3C1-E799-A90407021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2689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Что делает эта программа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11275" name="Oval 57">
              <a:extLst>
                <a:ext uri="{FF2B5EF4-FFF2-40B4-BE49-F238E27FC236}">
                  <a16:creationId xmlns:a16="http://schemas.microsoft.com/office/drawing/2014/main" id="{BA551CD6-C3C9-D74C-7C77-EA29DC777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0" name="AutoShape 9">
            <a:extLst>
              <a:ext uri="{FF2B5EF4-FFF2-40B4-BE49-F238E27FC236}">
                <a16:creationId xmlns:a16="http://schemas.microsoft.com/office/drawing/2014/main" id="{82B32FCC-0653-5FCE-CCCB-CBC4E9239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288" y="1514475"/>
            <a:ext cx="3563937" cy="752475"/>
          </a:xfrm>
          <a:prstGeom prst="wedgeRoundRectCallout">
            <a:avLst>
              <a:gd name="adj1" fmla="val -42223"/>
              <a:gd name="adj2" fmla="val -71609"/>
              <a:gd name="adj3" fmla="val 16667"/>
            </a:avLst>
          </a:prstGeom>
          <a:solidFill>
            <a:srgbClr val="E6E6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комментарии после 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2400" dirty="0">
                <a:latin typeface="Arial" charset="0"/>
              </a:rPr>
              <a:t> </a:t>
            </a:r>
            <a:br>
              <a:rPr lang="en-US" sz="2400" dirty="0">
                <a:latin typeface="Arial" charset="0"/>
              </a:rPr>
            </a:br>
            <a:r>
              <a:rPr lang="ru-RU" sz="2400" dirty="0">
                <a:latin typeface="Arial" charset="0"/>
              </a:rPr>
              <a:t>не обрабатываются</a:t>
            </a: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476A96A0-4D70-64E4-5A97-37730DF36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3240088"/>
            <a:ext cx="7993063" cy="1085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3000" b="1" dirty="0">
                <a:solidFill>
                  <a:srgbClr val="008000"/>
                </a:solidFill>
                <a:latin typeface="Courier New" pitchFamily="49" charset="0"/>
              </a:rPr>
              <a:t># coding: utf-8</a:t>
            </a:r>
            <a:endParaRPr lang="ru-RU" sz="3000" b="1" dirty="0">
              <a:solidFill>
                <a:srgbClr val="008000"/>
              </a:solidFill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ru-RU" sz="3000" b="1" dirty="0">
                <a:solidFill>
                  <a:srgbClr val="008000"/>
                </a:solidFill>
                <a:latin typeface="Courier New" pitchFamily="49" charset="0"/>
              </a:rPr>
              <a:t># Это пустая программа</a:t>
            </a:r>
          </a:p>
        </p:txBody>
      </p:sp>
      <p:sp>
        <p:nvSpPr>
          <p:cNvPr id="12" name="AutoShape 9">
            <a:extLst>
              <a:ext uri="{FF2B5EF4-FFF2-40B4-BE49-F238E27FC236}">
                <a16:creationId xmlns:a16="http://schemas.microsoft.com/office/drawing/2014/main" id="{59DB59D1-FEDE-6CAE-4ED4-AA6A51690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25" y="2381250"/>
            <a:ext cx="2724150" cy="723900"/>
          </a:xfrm>
          <a:prstGeom prst="wedgeRoundRectCallout">
            <a:avLst>
              <a:gd name="adj1" fmla="val -37592"/>
              <a:gd name="adj2" fmla="val 75500"/>
              <a:gd name="adj3" fmla="val 16667"/>
            </a:avLst>
          </a:prstGeom>
          <a:solidFill>
            <a:srgbClr val="E6E6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кодировка </a:t>
            </a:r>
            <a:r>
              <a:rPr lang="en-US" sz="2400" dirty="0">
                <a:latin typeface="Arial" charset="0"/>
              </a:rPr>
              <a:t>utf-8</a:t>
            </a:r>
            <a:r>
              <a:rPr lang="ru-RU" sz="2400" dirty="0">
                <a:latin typeface="Arial" charset="0"/>
              </a:rPr>
              <a:t> по умолчанию)</a:t>
            </a: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D1449669-B629-BFC9-6C73-48CF417DB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4608513"/>
            <a:ext cx="7993063" cy="14763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ru-RU" sz="3000" b="1" dirty="0">
                <a:solidFill>
                  <a:srgbClr val="008000"/>
                </a:solidFill>
                <a:latin typeface="Courier New" pitchFamily="49" charset="0"/>
              </a:rPr>
              <a:t>""" </a:t>
            </a:r>
          </a:p>
          <a:p>
            <a:pPr>
              <a:spcBef>
                <a:spcPts val="0"/>
              </a:spcBef>
              <a:defRPr/>
            </a:pPr>
            <a:r>
              <a:rPr lang="ru-RU" sz="3000" b="1" dirty="0">
                <a:solidFill>
                  <a:srgbClr val="008000"/>
                </a:solidFill>
                <a:latin typeface="Courier New" pitchFamily="49" charset="0"/>
              </a:rPr>
              <a:t>Это тоже комментарий</a:t>
            </a:r>
          </a:p>
          <a:p>
            <a:pPr>
              <a:spcBef>
                <a:spcPts val="0"/>
              </a:spcBef>
              <a:defRPr/>
            </a:pPr>
            <a:r>
              <a:rPr lang="ru-RU" sz="3000" b="1" dirty="0">
                <a:solidFill>
                  <a:srgbClr val="008000"/>
                </a:solidFill>
                <a:latin typeface="Courier New" pitchFamily="49" charset="0"/>
              </a:rPr>
              <a:t>""" </a:t>
            </a:r>
          </a:p>
        </p:txBody>
      </p:sp>
    </p:spTree>
    <p:extLst>
      <p:ext uri="{BB962C8B-B14F-4D97-AF65-F5344CB8AC3E}">
        <p14:creationId xmlns:p14="http://schemas.microsoft.com/office/powerpoint/2010/main" val="279565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3" grpId="0" animBg="1"/>
      <p:bldP spid="1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>
            <a:extLst>
              <a:ext uri="{FF2B5EF4-FFF2-40B4-BE49-F238E27FC236}">
                <a16:creationId xmlns:a16="http://schemas.microsoft.com/office/drawing/2014/main" id="{E2D42D5B-3FE8-4385-0EFE-438A2B769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Вывод на экран</a:t>
            </a:r>
          </a:p>
        </p:txBody>
      </p:sp>
      <p:sp>
        <p:nvSpPr>
          <p:cNvPr id="12291" name="Номер слайда 2">
            <a:extLst>
              <a:ext uri="{FF2B5EF4-FFF2-40B4-BE49-F238E27FC236}">
                <a16:creationId xmlns:a16="http://schemas.microsoft.com/office/drawing/2014/main" id="{942019B7-60F0-20A4-BBE9-377342667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AC8D0B0-9996-48DE-AB2B-31BEF1A631E2}" type="slidenum">
              <a:rPr lang="ru-RU" altLang="ru-RU"/>
              <a:pPr eaLnBrk="1" hangingPunct="1"/>
              <a:t>44</a:t>
            </a:fld>
            <a:endParaRPr lang="ru-RU" altLang="ru-RU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3D8918D3-5865-4CF6-CFAB-6DA2616C6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3" y="1225550"/>
            <a:ext cx="4784725" cy="9540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90488" eaLnBrk="0" hangingPunct="0"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(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"2+2=?"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  <a:endParaRPr lang="en-US" sz="2800" b="1" dirty="0">
              <a:solidFill>
                <a:srgbClr val="0070C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(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2800" b="1" dirty="0" err="1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Ответ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 4"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0CD26C1A-B6DE-6EAE-400A-74EB54C3B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2332038"/>
            <a:ext cx="82804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138488" indent="-31384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FF"/>
                </a:solidFill>
              </a:rPr>
              <a:t>Протокол:</a:t>
            </a:r>
            <a:endParaRPr lang="en-US" altLang="ru-RU" sz="2400" b="1">
              <a:solidFill>
                <a:srgbClr val="3333FF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ru-RU" altLang="ru-RU" sz="2800" b="1">
                <a:latin typeface="Courier New" panose="02070309020205020404" pitchFamily="49" charset="0"/>
              </a:rPr>
              <a:t>  2+2=?</a:t>
            </a:r>
          </a:p>
          <a:p>
            <a:pPr eaLnBrk="1" hangingPunct="1">
              <a:spcBef>
                <a:spcPct val="20000"/>
              </a:spcBef>
            </a:pPr>
            <a:r>
              <a:rPr lang="ru-RU" altLang="ru-RU" sz="2800" b="1">
                <a:latin typeface="Courier New" panose="02070309020205020404" pitchFamily="49" charset="0"/>
              </a:rPr>
              <a:t>  Ответ: 4</a:t>
            </a:r>
            <a:endParaRPr lang="en-US" altLang="ru-RU" sz="2800" b="1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AD05571A-723A-0209-5809-1681E051C59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82576" y="1444625"/>
            <a:ext cx="239712" cy="141287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DCEBBD09-928B-2A03-0BCB-30897E7033B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82576" y="1892300"/>
            <a:ext cx="239712" cy="141287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708BD9DA-0DF0-6596-6551-0FC1831A5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513" y="927100"/>
            <a:ext cx="2957512" cy="1063625"/>
          </a:xfrm>
          <a:prstGeom prst="wedgeRoundRectCallout">
            <a:avLst>
              <a:gd name="adj1" fmla="val -85605"/>
              <a:gd name="adj2" fmla="val 247"/>
              <a:gd name="adj3" fmla="val 16667"/>
            </a:avLst>
          </a:prstGeom>
          <a:solidFill>
            <a:srgbClr val="E6E6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автоматический переход на новую строку</a:t>
            </a: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658CB035-2E94-0066-FFEB-094086AEA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75" y="2741613"/>
            <a:ext cx="4786313" cy="95408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90488" eaLnBrk="0" hangingPunct="0"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(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'2+2=?'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  <a:endParaRPr lang="en-US" sz="2800" b="1" dirty="0">
              <a:solidFill>
                <a:srgbClr val="0070C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(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lang="en-US" sz="2800" b="1" dirty="0" err="1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Ответ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 4'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532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build="p" autoUpdateAnimBg="0"/>
      <p:bldP spid="7" grpId="0" animBg="1" autoUpdateAnimBg="0"/>
      <p:bldP spid="7" grpId="1" animBg="1"/>
      <p:bldP spid="8" grpId="0" animBg="1" autoUpdateAnimBg="0"/>
      <p:bldP spid="10" grpId="0" animBg="1" autoUpdateAnimBg="0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>
            <a:extLst>
              <a:ext uri="{FF2B5EF4-FFF2-40B4-BE49-F238E27FC236}">
                <a16:creationId xmlns:a16="http://schemas.microsoft.com/office/drawing/2014/main" id="{208779B4-0DC7-20BB-6B1B-F0B8F333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Ввод значения с клавиатуры</a:t>
            </a:r>
          </a:p>
        </p:txBody>
      </p:sp>
      <p:sp>
        <p:nvSpPr>
          <p:cNvPr id="22531" name="Номер слайда 2">
            <a:extLst>
              <a:ext uri="{FF2B5EF4-FFF2-40B4-BE49-F238E27FC236}">
                <a16:creationId xmlns:a16="http://schemas.microsoft.com/office/drawing/2014/main" id="{CB054AF3-FE48-43DE-5008-065D247B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20E806-BED6-48B1-8320-B184146849A7}" type="slidenum">
              <a:rPr lang="ru-RU" altLang="ru-RU"/>
              <a:pPr eaLnBrk="1" hangingPunct="1"/>
              <a:t>45</a:t>
            </a:fld>
            <a:endParaRPr lang="ru-RU" altLang="ru-RU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9A0243B1-C302-4925-ECCF-B0FA21603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" y="915988"/>
            <a:ext cx="2589213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input</a:t>
            </a:r>
            <a:r>
              <a:rPr lang="en-US" sz="2800" b="1" dirty="0">
                <a:latin typeface="Courier New"/>
                <a:ea typeface="Times New Roman"/>
              </a:rPr>
              <a:t>()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6F2165D4-5CC9-AE1D-B73D-25BCEC5A6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9163" y="895350"/>
            <a:ext cx="4329112" cy="804863"/>
          </a:xfrm>
          <a:prstGeom prst="wedgeRoundRectCallout">
            <a:avLst>
              <a:gd name="adj1" fmla="val -64961"/>
              <a:gd name="adj2" fmla="val -1018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Arial" charset="0"/>
              </a:rPr>
              <a:t>ввести строку с клавиатуры и связать с переменной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9019BA83-6CC7-A82B-8AC0-B469DBC0A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" y="1582738"/>
            <a:ext cx="2589213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b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input</a:t>
            </a:r>
            <a:r>
              <a:rPr lang="en-US" sz="2800" b="1" dirty="0">
                <a:latin typeface="Courier New"/>
                <a:ea typeface="Times New Roman"/>
              </a:rPr>
              <a:t>()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979D42AE-8332-0A59-9E66-5E815AFA6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" y="2251075"/>
            <a:ext cx="2589213" cy="5222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>
              <a:defRPr/>
            </a:pPr>
            <a:r>
              <a:rPr lang="ru-RU" sz="2800" b="1">
                <a:latin typeface="Courier New" pitchFamily="49" charset="0"/>
                <a:cs typeface="Times New Roman" pitchFamily="18" charset="0"/>
              </a:rPr>
              <a:t>с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a + b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DC3949F6-91F1-A873-A65F-D2089A950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" y="2917825"/>
            <a:ext cx="2589213" cy="5222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( </a:t>
            </a:r>
            <a:r>
              <a:rPr lang="en-US" sz="2800" b="1" dirty="0">
                <a:latin typeface="Courier New"/>
                <a:ea typeface="Times New Roman"/>
              </a:rPr>
              <a:t>c </a:t>
            </a:r>
            <a:r>
              <a:rPr lang="ru-RU" sz="2800" b="1" dirty="0">
                <a:latin typeface="Courier New"/>
                <a:ea typeface="Times New Roman"/>
              </a:rPr>
              <a:t>)</a:t>
            </a:r>
          </a:p>
        </p:txBody>
      </p:sp>
      <p:sp>
        <p:nvSpPr>
          <p:cNvPr id="21" name="Text Box 6">
            <a:extLst>
              <a:ext uri="{FF2B5EF4-FFF2-40B4-BE49-F238E27FC236}">
                <a16:creationId xmlns:a16="http://schemas.microsoft.com/office/drawing/2014/main" id="{0140638E-2CF5-6B3D-86B3-6F2AEED91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1879600"/>
            <a:ext cx="2667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138488" indent="-31384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FF"/>
                </a:solidFill>
              </a:rPr>
              <a:t>Протокол:</a:t>
            </a:r>
            <a:endParaRPr lang="en-US" altLang="ru-RU" sz="2400" b="1">
              <a:solidFill>
                <a:srgbClr val="3333FF"/>
              </a:solidFill>
            </a:endParaRPr>
          </a:p>
          <a:p>
            <a:pPr eaLnBrk="1" hangingPunct="1"/>
            <a:r>
              <a:rPr lang="ru-RU" altLang="ru-RU" sz="2800" b="1">
                <a:latin typeface="Courier New" panose="02070309020205020404" pitchFamily="49" charset="0"/>
              </a:rPr>
              <a:t>  21</a:t>
            </a:r>
          </a:p>
          <a:p>
            <a:pPr eaLnBrk="1" hangingPunct="1"/>
            <a:r>
              <a:rPr lang="ru-RU" altLang="ru-RU" sz="2800" b="1">
                <a:latin typeface="Courier New" panose="02070309020205020404" pitchFamily="49" charset="0"/>
              </a:rPr>
              <a:t>  33</a:t>
            </a:r>
          </a:p>
          <a:p>
            <a:pPr eaLnBrk="1" hangingPunct="1"/>
            <a:r>
              <a:rPr lang="ru-RU" altLang="ru-RU" sz="2800" b="1">
                <a:solidFill>
                  <a:srgbClr val="FF0000"/>
                </a:solidFill>
                <a:latin typeface="Courier New" panose="02070309020205020404" pitchFamily="49" charset="0"/>
              </a:rPr>
              <a:t>  2133</a:t>
            </a:r>
            <a:endParaRPr lang="en-US" altLang="ru-RU" sz="2800" b="1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931CF13D-42E8-2552-629E-66C90834B6E7}"/>
              </a:ext>
            </a:extLst>
          </p:cNvPr>
          <p:cNvGrpSpPr>
            <a:grpSpLocks/>
          </p:cNvGrpSpPr>
          <p:nvPr/>
        </p:nvGrpSpPr>
        <p:grpSpPr bwMode="auto">
          <a:xfrm>
            <a:off x="4949825" y="2822575"/>
            <a:ext cx="2205038" cy="663575"/>
            <a:chOff x="433" y="3902"/>
            <a:chExt cx="1389" cy="418"/>
          </a:xfrm>
        </p:grpSpPr>
        <p:sp>
          <p:nvSpPr>
            <p:cNvPr id="23" name="Text Box 56">
              <a:extLst>
                <a:ext uri="{FF2B5EF4-FFF2-40B4-BE49-F238E27FC236}">
                  <a16:creationId xmlns:a16="http://schemas.microsoft.com/office/drawing/2014/main" id="{808EBAE9-70E9-A1B4-FC5B-51D400DA8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1095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533400" indent="-358775"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Почему?</a:t>
              </a:r>
            </a:p>
          </p:txBody>
        </p:sp>
        <p:sp>
          <p:nvSpPr>
            <p:cNvPr id="22546" name="Oval 57">
              <a:extLst>
                <a:ext uri="{FF2B5EF4-FFF2-40B4-BE49-F238E27FC236}">
                  <a16:creationId xmlns:a16="http://schemas.microsoft.com/office/drawing/2014/main" id="{0FE849C6-F2A2-15BF-DB26-C8E53D914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" name="Group 55">
            <a:extLst>
              <a:ext uri="{FF2B5EF4-FFF2-40B4-BE49-F238E27FC236}">
                <a16:creationId xmlns:a16="http://schemas.microsoft.com/office/drawing/2014/main" id="{7771E68C-EE6F-14B4-F78C-7821CB452F22}"/>
              </a:ext>
            </a:extLst>
          </p:cNvPr>
          <p:cNvGrpSpPr>
            <a:grpSpLocks/>
          </p:cNvGrpSpPr>
          <p:nvPr/>
        </p:nvGrpSpPr>
        <p:grpSpPr bwMode="auto">
          <a:xfrm>
            <a:off x="688975" y="3651250"/>
            <a:ext cx="7561263" cy="663575"/>
            <a:chOff x="433" y="3902"/>
            <a:chExt cx="4763" cy="418"/>
          </a:xfrm>
        </p:grpSpPr>
        <p:sp>
          <p:nvSpPr>
            <p:cNvPr id="26" name="Text Box 56">
              <a:extLst>
                <a:ext uri="{FF2B5EF4-FFF2-40B4-BE49-F238E27FC236}">
                  <a16:creationId xmlns:a16="http://schemas.microsoft.com/office/drawing/2014/main" id="{76D2E714-C138-C89C-DE43-AA135ECCF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4469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533400" indent="-358775"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Результат функции </a:t>
              </a:r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input</a:t>
              </a:r>
              <a:r>
                <a:rPr lang="en-US" sz="2400" dirty="0">
                  <a:latin typeface="Arial" charset="0"/>
                </a:rPr>
                <a:t> – </a:t>
              </a:r>
              <a:r>
                <a:rPr lang="ru-RU" sz="2400" dirty="0">
                  <a:latin typeface="Arial" charset="0"/>
                </a:rPr>
                <a:t>строка символов!</a:t>
              </a:r>
            </a:p>
          </p:txBody>
        </p:sp>
        <p:sp>
          <p:nvSpPr>
            <p:cNvPr id="22544" name="Oval 57">
              <a:extLst>
                <a:ext uri="{FF2B5EF4-FFF2-40B4-BE49-F238E27FC236}">
                  <a16:creationId xmlns:a16="http://schemas.microsoft.com/office/drawing/2014/main" id="{59D0FE1F-65D5-C166-65B3-3C9C8E32A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sp>
        <p:nvSpPr>
          <p:cNvPr id="28" name="Text Box 7">
            <a:extLst>
              <a:ext uri="{FF2B5EF4-FFF2-40B4-BE49-F238E27FC236}">
                <a16:creationId xmlns:a16="http://schemas.microsoft.com/office/drawing/2014/main" id="{C08960A1-80DA-48EC-C697-F108093E2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5950" y="5133975"/>
            <a:ext cx="4040188" cy="5222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int</a:t>
            </a:r>
            <a:r>
              <a:rPr lang="en-US" sz="2800" b="1" dirty="0">
                <a:latin typeface="Courier New"/>
                <a:ea typeface="Times New Roman"/>
              </a:rPr>
              <a:t>(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 input</a:t>
            </a:r>
            <a:r>
              <a:rPr lang="en-US" sz="2800" b="1" dirty="0">
                <a:latin typeface="Courier New"/>
                <a:ea typeface="Times New Roman"/>
              </a:rPr>
              <a:t>() 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29" name="Text Box 7">
            <a:extLst>
              <a:ext uri="{FF2B5EF4-FFF2-40B4-BE49-F238E27FC236}">
                <a16:creationId xmlns:a16="http://schemas.microsoft.com/office/drawing/2014/main" id="{B03E714B-8DB6-B47A-0026-55D4AEA73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5950" y="5800725"/>
            <a:ext cx="4040188" cy="5222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b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int</a:t>
            </a:r>
            <a:r>
              <a:rPr lang="en-US" sz="2800" b="1" dirty="0">
                <a:latin typeface="Courier New"/>
                <a:ea typeface="Times New Roman"/>
              </a:rPr>
              <a:t>(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 input</a:t>
            </a:r>
            <a:r>
              <a:rPr lang="en-US" sz="2800" b="1" dirty="0">
                <a:latin typeface="Courier New"/>
                <a:ea typeface="Times New Roman"/>
              </a:rPr>
              <a:t>() 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30" name="AutoShape 7">
            <a:extLst>
              <a:ext uri="{FF2B5EF4-FFF2-40B4-BE49-F238E27FC236}">
                <a16:creationId xmlns:a16="http://schemas.microsoft.com/office/drawing/2014/main" id="{8F3A2B28-6B27-D24B-87EA-38DAE2112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988" y="4379913"/>
            <a:ext cx="2640012" cy="804862"/>
          </a:xfrm>
          <a:prstGeom prst="wedgeRoundRectCallout">
            <a:avLst>
              <a:gd name="adj1" fmla="val 61343"/>
              <a:gd name="adj2" fmla="val 5930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Arial" charset="0"/>
              </a:rPr>
              <a:t>преобразовать в целое число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37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12" grpId="0" animBg="1"/>
      <p:bldP spid="13" grpId="0" animBg="1"/>
      <p:bldP spid="14" grpId="0" animBg="1"/>
      <p:bldP spid="21" grpId="0" build="p" autoUpdateAnimBg="0"/>
      <p:bldP spid="28" grpId="0" animBg="1"/>
      <p:bldP spid="29" grpId="0" animBg="1"/>
      <p:bldP spid="3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Заголовок 1">
            <a:extLst>
              <a:ext uri="{FF2B5EF4-FFF2-40B4-BE49-F238E27FC236}">
                <a16:creationId xmlns:a16="http://schemas.microsoft.com/office/drawing/2014/main" id="{3CAB3D01-6D64-B099-5C70-09979227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Генератор случайных чисел</a:t>
            </a:r>
          </a:p>
        </p:txBody>
      </p:sp>
      <p:sp>
        <p:nvSpPr>
          <p:cNvPr id="43011" name="Номер слайда 2">
            <a:extLst>
              <a:ext uri="{FF2B5EF4-FFF2-40B4-BE49-F238E27FC236}">
                <a16:creationId xmlns:a16="http://schemas.microsoft.com/office/drawing/2014/main" id="{01A79A25-5393-079D-97A1-1E04964F5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AE80F55-0813-4F31-B205-149D8BCBE4FC}" type="slidenum">
              <a:rPr lang="ru-RU" altLang="ru-RU"/>
              <a:pPr eaLnBrk="1" hangingPunct="1"/>
              <a:t>46</a:t>
            </a:fld>
            <a:endParaRPr lang="ru-RU" altLang="ru-RU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0F8F6AD-5E91-F910-DA4E-5DABACA8C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3351213"/>
            <a:ext cx="8420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600" b="1">
                <a:solidFill>
                  <a:srgbClr val="333399"/>
                </a:solidFill>
              </a:rPr>
              <a:t>Генератор на </a:t>
            </a:r>
            <a:r>
              <a:rPr lang="en-US" altLang="ru-RU" sz="2600" b="1">
                <a:solidFill>
                  <a:srgbClr val="333399"/>
                </a:solidFill>
              </a:rPr>
              <a:t>[0,1)</a:t>
            </a:r>
            <a:r>
              <a:rPr lang="ru-RU" altLang="ru-RU" sz="2600" b="1">
                <a:solidFill>
                  <a:srgbClr val="333399"/>
                </a:solidFill>
              </a:rPr>
              <a:t>: </a:t>
            </a:r>
            <a:endParaRPr lang="en-US" altLang="ru-RU" sz="2600" b="1">
              <a:solidFill>
                <a:srgbClr val="333399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04E54D-B314-358A-405C-5644B2F6C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" y="3859213"/>
            <a:ext cx="8108950" cy="83343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pt-BR" sz="2400" b="1" dirty="0">
                <a:latin typeface="Courier New" pitchFamily="49" charset="0"/>
              </a:rPr>
              <a:t>X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latin typeface="Courier New" pitchFamily="49" charset="0"/>
              </a:rPr>
              <a:t>=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r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a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ndom.r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a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ndom</a:t>
            </a:r>
            <a:r>
              <a:rPr lang="pt-BR" sz="2400" b="1" dirty="0">
                <a:latin typeface="Courier New" pitchFamily="49" charset="0"/>
              </a:rPr>
              <a:t>() 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400" b="1" dirty="0" err="1">
                <a:solidFill>
                  <a:srgbClr val="008000"/>
                </a:solidFill>
                <a:latin typeface="Courier New" pitchFamily="49" charset="0"/>
              </a:rPr>
              <a:t>псевдосл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</a:rPr>
              <a:t>.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</a:rPr>
              <a:t> число</a:t>
            </a:r>
            <a:endParaRPr lang="en-US" sz="2400" b="1" dirty="0">
              <a:solidFill>
                <a:srgbClr val="008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pt-BR" sz="2400" b="1" dirty="0">
                <a:latin typeface="Courier New" pitchFamily="49" charset="0"/>
              </a:rPr>
              <a:t>Y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latin typeface="Courier New" pitchFamily="49" charset="0"/>
              </a:rPr>
              <a:t>=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r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a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ndom.r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a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ndom</a:t>
            </a:r>
            <a:r>
              <a:rPr lang="pt-BR" sz="2400" b="1" dirty="0">
                <a:latin typeface="Courier New" pitchFamily="49" charset="0"/>
              </a:rPr>
              <a:t>()  </a:t>
            </a:r>
            <a:r>
              <a:rPr lang="pt-BR" sz="24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</a:rPr>
              <a:t>уже другое число!</a:t>
            </a:r>
            <a:endParaRPr lang="pt-BR" sz="2400" b="1" dirty="0">
              <a:solidFill>
                <a:srgbClr val="008000"/>
              </a:solidFill>
              <a:latin typeface="Courier New" pitchFamily="49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798CD9EB-251B-59F7-2BA9-4B44B42D2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1633538"/>
            <a:ext cx="8420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600" b="1">
                <a:solidFill>
                  <a:srgbClr val="333399"/>
                </a:solidFill>
              </a:rPr>
              <a:t>Целые числа на отрезке </a:t>
            </a:r>
            <a:r>
              <a:rPr lang="en-US" altLang="ru-RU" sz="2600" b="1">
                <a:solidFill>
                  <a:srgbClr val="333399"/>
                </a:solidFill>
              </a:rPr>
              <a:t>[a,b]</a:t>
            </a:r>
            <a:r>
              <a:rPr lang="ru-RU" altLang="ru-RU" sz="2600" b="1">
                <a:solidFill>
                  <a:srgbClr val="333399"/>
                </a:solidFill>
              </a:rPr>
              <a:t>: </a:t>
            </a:r>
            <a:endParaRPr lang="en-US" altLang="ru-RU" sz="2600" b="1">
              <a:solidFill>
                <a:srgbClr val="333399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0FB7AE2-0DF3-ECE4-4AA8-8D71EA666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" y="2166938"/>
            <a:ext cx="8147050" cy="93662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X</a:t>
            </a:r>
            <a:r>
              <a:rPr lang="pt-BR" sz="2400" b="1" dirty="0">
                <a:latin typeface="Arial" charset="0"/>
              </a:rPr>
              <a:t> 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r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a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ndom.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randint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6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400" b="1" dirty="0" err="1">
                <a:solidFill>
                  <a:srgbClr val="008000"/>
                </a:solidFill>
                <a:latin typeface="Courier New" pitchFamily="49" charset="0"/>
              </a:rPr>
              <a:t>псевдосл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</a:rPr>
              <a:t>.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</a:rPr>
              <a:t> число</a:t>
            </a:r>
            <a:endParaRPr lang="ru-RU" sz="2400" b="1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4000"/>
              </a:lnSpc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Y</a:t>
            </a:r>
            <a:r>
              <a:rPr lang="pt-BR" sz="2400" b="1" dirty="0">
                <a:latin typeface="Arial" charset="0"/>
              </a:rPr>
              <a:t> 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r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a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ndom.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randint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6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pt-BR" sz="24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</a:rPr>
              <a:t>уже другое число!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6CBD6FB-E412-5132-7EA6-6C02C0EC06CA}"/>
              </a:ext>
            </a:extLst>
          </p:cNvPr>
          <p:cNvSpPr/>
          <p:nvPr/>
        </p:nvSpPr>
        <p:spPr>
          <a:xfrm>
            <a:off x="393700" y="946150"/>
            <a:ext cx="2581275" cy="461963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import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random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AutoShape 17">
            <a:extLst>
              <a:ext uri="{FF2B5EF4-FFF2-40B4-BE49-F238E27FC236}">
                <a16:creationId xmlns:a16="http://schemas.microsoft.com/office/drawing/2014/main" id="{BBAB7D93-A300-8686-EE2C-61F12034A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76300"/>
            <a:ext cx="4427538" cy="528638"/>
          </a:xfrm>
          <a:prstGeom prst="wedgeRoundRectCallout">
            <a:avLst>
              <a:gd name="adj1" fmla="val -64044"/>
              <a:gd name="adj2" fmla="val -26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dirty="0">
                <a:latin typeface="Arial" charset="0"/>
              </a:rPr>
              <a:t>англ. </a:t>
            </a:r>
            <a:r>
              <a:rPr lang="en-US" sz="2400" i="1" dirty="0">
                <a:latin typeface="Arial" charset="0"/>
              </a:rPr>
              <a:t>random – </a:t>
            </a:r>
            <a:r>
              <a:rPr lang="ru-RU" sz="2400" i="1" dirty="0">
                <a:latin typeface="Arial" charset="0"/>
              </a:rPr>
              <a:t>случайный</a:t>
            </a:r>
            <a:endParaRPr lang="ru-RU" sz="2000" dirty="0">
              <a:latin typeface="Arial" charset="0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F8F4037C-EC7A-107A-7E3E-905B24D3F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4981575"/>
            <a:ext cx="8420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600" b="1">
                <a:solidFill>
                  <a:srgbClr val="333399"/>
                </a:solidFill>
              </a:rPr>
              <a:t>Генератор на </a:t>
            </a:r>
            <a:r>
              <a:rPr lang="en-US" altLang="ru-RU" sz="2600" b="1">
                <a:solidFill>
                  <a:srgbClr val="333399"/>
                </a:solidFill>
              </a:rPr>
              <a:t>[a, b] (</a:t>
            </a:r>
            <a:r>
              <a:rPr lang="ru-RU" altLang="ru-RU" sz="2600" b="1">
                <a:solidFill>
                  <a:srgbClr val="333399"/>
                </a:solidFill>
              </a:rPr>
              <a:t>вещественные числа</a:t>
            </a:r>
            <a:r>
              <a:rPr lang="en-US" altLang="ru-RU" sz="2600" b="1">
                <a:solidFill>
                  <a:srgbClr val="333399"/>
                </a:solidFill>
              </a:rPr>
              <a:t>)</a:t>
            </a:r>
            <a:r>
              <a:rPr lang="ru-RU" altLang="ru-RU" sz="2600" b="1">
                <a:solidFill>
                  <a:srgbClr val="333399"/>
                </a:solidFill>
              </a:rPr>
              <a:t>: </a:t>
            </a:r>
            <a:endParaRPr lang="en-US" altLang="ru-RU" sz="2600" b="1">
              <a:solidFill>
                <a:srgbClr val="333399"/>
              </a:solidFill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FF259001-559D-586E-2D0E-8CCBE2107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" y="5489575"/>
            <a:ext cx="8108950" cy="8318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pt-BR" sz="2400" b="1" dirty="0">
                <a:latin typeface="Courier New" pitchFamily="49" charset="0"/>
              </a:rPr>
              <a:t>X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latin typeface="Courier New" pitchFamily="49" charset="0"/>
              </a:rPr>
              <a:t>=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r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a</a:t>
            </a:r>
            <a:r>
              <a:rPr lang="pt-BR" sz="2400" b="1">
                <a:solidFill>
                  <a:srgbClr val="3333FF"/>
                </a:solidFill>
                <a:latin typeface="Courier New" pitchFamily="49" charset="0"/>
              </a:rPr>
              <a:t>ndom.</a:t>
            </a:r>
            <a:r>
              <a:rPr lang="en-US" sz="2400" b="1">
                <a:solidFill>
                  <a:srgbClr val="3333FF"/>
                </a:solidFill>
                <a:latin typeface="Courier New" pitchFamily="49" charset="0"/>
              </a:rPr>
              <a:t>uniform</a:t>
            </a:r>
            <a:r>
              <a:rPr lang="pt-BR" sz="2400" b="1" dirty="0">
                <a:latin typeface="Courier New" pitchFamily="49" charset="0"/>
              </a:rPr>
              <a:t>(</a:t>
            </a:r>
            <a:r>
              <a:rPr lang="pt-BR" sz="2400" b="1" dirty="0">
                <a:solidFill>
                  <a:srgbClr val="00B0F0"/>
                </a:solidFill>
                <a:latin typeface="Courier New" pitchFamily="49" charset="0"/>
              </a:rPr>
              <a:t>1.2</a:t>
            </a:r>
            <a:r>
              <a:rPr lang="en-US" sz="2400" b="1" dirty="0">
                <a:latin typeface="Courier New" pitchFamily="49" charset="0"/>
              </a:rPr>
              <a:t>,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</a:rPr>
              <a:t>3.5</a:t>
            </a:r>
            <a:r>
              <a:rPr lang="pt-BR" sz="2400" b="1" dirty="0">
                <a:latin typeface="Courier New" pitchFamily="49" charset="0"/>
              </a:rPr>
              <a:t>) </a:t>
            </a:r>
            <a:r>
              <a:rPr lang="ru-RU" sz="2400" b="1" dirty="0">
                <a:latin typeface="Courier New" pitchFamily="49" charset="0"/>
              </a:rPr>
              <a:t> </a:t>
            </a:r>
            <a:endParaRPr lang="en-US" sz="2400" b="1" dirty="0">
              <a:solidFill>
                <a:srgbClr val="008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pt-BR" sz="2400" b="1" dirty="0">
                <a:latin typeface="Courier New" pitchFamily="49" charset="0"/>
              </a:rPr>
              <a:t>Y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latin typeface="Courier New" pitchFamily="49" charset="0"/>
              </a:rPr>
              <a:t>=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r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a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ndom.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uniform</a:t>
            </a:r>
            <a:r>
              <a:rPr lang="pt-BR" sz="2400" b="1" dirty="0">
                <a:latin typeface="Courier New" pitchFamily="49" charset="0"/>
              </a:rPr>
              <a:t>(</a:t>
            </a:r>
            <a:r>
              <a:rPr lang="pt-BR" sz="2400" b="1" dirty="0">
                <a:solidFill>
                  <a:srgbClr val="00B0F0"/>
                </a:solidFill>
                <a:latin typeface="Courier New" pitchFamily="49" charset="0"/>
              </a:rPr>
              <a:t>1.2</a:t>
            </a:r>
            <a:r>
              <a:rPr lang="en-US" sz="2400" b="1" dirty="0">
                <a:latin typeface="Courier New" pitchFamily="49" charset="0"/>
              </a:rPr>
              <a:t>,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</a:rPr>
              <a:t>3.5</a:t>
            </a:r>
            <a:r>
              <a:rPr lang="pt-BR" sz="2400" b="1" dirty="0">
                <a:latin typeface="Courier New" pitchFamily="49" charset="0"/>
              </a:rPr>
              <a:t>)</a:t>
            </a:r>
            <a:endParaRPr lang="pt-BR" sz="2400" b="1" dirty="0">
              <a:solidFill>
                <a:srgbClr val="008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60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 animBg="1"/>
      <p:bldP spid="7" grpId="0" build="p"/>
      <p:bldP spid="8" grpId="0" build="p" animBg="1"/>
      <p:bldP spid="10" grpId="0" animBg="1"/>
      <p:bldP spid="6" grpId="0" animBg="1"/>
      <p:bldP spid="11" grpId="0" build="p"/>
      <p:bldP spid="12" grpId="0" build="p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7">
            <a:extLst>
              <a:ext uri="{FF2B5EF4-FFF2-40B4-BE49-F238E27FC236}">
                <a16:creationId xmlns:a16="http://schemas.microsoft.com/office/drawing/2014/main" id="{23D64CBE-197F-D79D-3A82-6658049D6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971550"/>
            <a:ext cx="8229600" cy="22463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>
              <a:defRPr/>
            </a:pPr>
            <a:r>
              <a:rPr lang="ru-RU" sz="28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</a:t>
            </a: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rint</a:t>
            </a:r>
            <a:r>
              <a:rPr lang="ru-RU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ru-RU" sz="28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"Введите два числа: "</a:t>
            </a: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 )</a:t>
            </a:r>
          </a:p>
          <a:p>
            <a:pPr marL="179388" indent="-93663" algn="just">
              <a:defRPr/>
            </a:pP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a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input</a:t>
            </a: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() )</a:t>
            </a:r>
          </a:p>
          <a:p>
            <a:pPr marL="179388" indent="-93663" algn="just">
              <a:defRPr/>
            </a:pP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b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input</a:t>
            </a: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() )</a:t>
            </a:r>
          </a:p>
          <a:p>
            <a:pPr marL="179388" indent="-93663" algn="just">
              <a:defRPr/>
            </a:pP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c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a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+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b</a:t>
            </a:r>
            <a:endParaRPr lang="ru-RU" sz="28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( a,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"+"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, b,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"="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, c, sep=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""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 )</a:t>
            </a:r>
            <a:endParaRPr lang="ru-RU" sz="2800" b="1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28675" name="Заголовок 1">
            <a:extLst>
              <a:ext uri="{FF2B5EF4-FFF2-40B4-BE49-F238E27FC236}">
                <a16:creationId xmlns:a16="http://schemas.microsoft.com/office/drawing/2014/main" id="{83E2B34F-6F1C-7804-611A-A9C8E0949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dirty="0"/>
              <a:t>Найти большее из двух данных чисел.</a:t>
            </a:r>
            <a:endParaRPr lang="ru-RU" altLang="ru-RU" dirty="0"/>
          </a:p>
        </p:txBody>
      </p:sp>
      <p:sp>
        <p:nvSpPr>
          <p:cNvPr id="28676" name="Номер слайда 2">
            <a:extLst>
              <a:ext uri="{FF2B5EF4-FFF2-40B4-BE49-F238E27FC236}">
                <a16:creationId xmlns:a16="http://schemas.microsoft.com/office/drawing/2014/main" id="{4A8C8B96-96D1-ABF4-8E4A-5E6BC804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A2DF146-27D3-47B8-BD51-37B41A7310E4}" type="slidenum">
              <a:rPr lang="ru-RU" altLang="ru-RU"/>
              <a:pPr eaLnBrk="1" hangingPunct="1"/>
              <a:t>47</a:t>
            </a:fld>
            <a:endParaRPr lang="ru-RU" altLang="ru-RU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B6210B25-5520-9A5F-B2CC-C7300604B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3" y="3435350"/>
            <a:ext cx="82804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138488" indent="-31384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 dirty="0">
                <a:solidFill>
                  <a:srgbClr val="333399"/>
                </a:solidFill>
              </a:rPr>
              <a:t>Протокол:</a:t>
            </a:r>
            <a:endParaRPr lang="en-US" altLang="ru-RU" sz="2400" b="1" dirty="0">
              <a:solidFill>
                <a:srgbClr val="333399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ru-RU" altLang="ru-RU" sz="2800" b="1" dirty="0">
                <a:latin typeface="Courier New" panose="02070309020205020404" pitchFamily="49" charset="0"/>
              </a:rPr>
              <a:t>  Введите два целых числа</a:t>
            </a:r>
          </a:p>
          <a:p>
            <a:pPr eaLnBrk="1" hangingPunct="1">
              <a:spcBef>
                <a:spcPct val="20000"/>
              </a:spcBef>
            </a:pPr>
            <a:r>
              <a:rPr lang="ru-RU" altLang="ru-RU" sz="2800" b="1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altLang="ru-RU" sz="2800" b="1">
                <a:solidFill>
                  <a:srgbClr val="FF0000"/>
                </a:solidFill>
                <a:latin typeface="Courier New" panose="02070309020205020404" pitchFamily="49" charset="0"/>
              </a:rPr>
              <a:t>25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ru-RU" sz="2800" b="1">
                <a:solidFill>
                  <a:srgbClr val="FF0000"/>
                </a:solidFill>
                <a:latin typeface="Courier New" panose="02070309020205020404" pitchFamily="49" charset="0"/>
              </a:rPr>
              <a:t>  30</a:t>
            </a:r>
            <a:endParaRPr lang="ru-RU" altLang="ru-RU" sz="2800" b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ru-RU" altLang="ru-RU" sz="2800" b="1" dirty="0">
                <a:latin typeface="Courier New" panose="02070309020205020404" pitchFamily="49" charset="0"/>
              </a:rPr>
              <a:t>  25+30=55</a:t>
            </a:r>
            <a:endParaRPr lang="en-US" altLang="ru-RU" sz="2800" b="1" dirty="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D48353AE-9794-2F8D-74AD-BA2CF05A3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988" y="3233738"/>
            <a:ext cx="2017712" cy="574675"/>
          </a:xfrm>
          <a:prstGeom prst="wedgeRoundRectCallout">
            <a:avLst>
              <a:gd name="adj1" fmla="val -51810"/>
              <a:gd name="adj2" fmla="val 8480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dirty="0">
                <a:latin typeface="Arial" charset="0"/>
              </a:rPr>
              <a:t>компьютер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39BE5D43-5319-833A-D0C5-0DAB1C2C0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588" y="4595813"/>
            <a:ext cx="2513012" cy="642937"/>
          </a:xfrm>
          <a:prstGeom prst="wedgeRoundRectCallout">
            <a:avLst>
              <a:gd name="adj1" fmla="val -91060"/>
              <a:gd name="adj2" fmla="val -2308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dirty="0">
                <a:latin typeface="Arial" charset="0"/>
              </a:rPr>
              <a:t>пользователь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093326E8-6D54-D869-08C0-3067FF668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25" y="1598613"/>
            <a:ext cx="2017713" cy="574675"/>
          </a:xfrm>
          <a:prstGeom prst="wedgeRoundRectCallout">
            <a:avLst>
              <a:gd name="adj1" fmla="val -42746"/>
              <a:gd name="adj2" fmla="val -8554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dirty="0">
                <a:latin typeface="Arial" charset="0"/>
              </a:rPr>
              <a:t>подсказка</a:t>
            </a:r>
          </a:p>
        </p:txBody>
      </p:sp>
    </p:spTree>
    <p:extLst>
      <p:ext uri="{BB962C8B-B14F-4D97-AF65-F5344CB8AC3E}">
        <p14:creationId xmlns:p14="http://schemas.microsoft.com/office/powerpoint/2010/main" val="100999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5" grpId="0" build="p"/>
      <p:bldP spid="6" grpId="0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Номер слайда 3">
            <a:extLst>
              <a:ext uri="{FF2B5EF4-FFF2-40B4-BE49-F238E27FC236}">
                <a16:creationId xmlns:a16="http://schemas.microsoft.com/office/drawing/2014/main" id="{82CDD5D2-B5EA-9846-7F36-91719954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2A106C4-CCF5-452A-87FB-A7BD54D62055}" type="slidenum">
              <a:rPr lang="ru-RU" altLang="ru-RU"/>
              <a:pPr eaLnBrk="1" hangingPunct="1"/>
              <a:t>48</a:t>
            </a:fld>
            <a:endParaRPr lang="ru-RU" altLang="ru-RU"/>
          </a:p>
        </p:txBody>
      </p:sp>
      <p:sp>
        <p:nvSpPr>
          <p:cNvPr id="57347" name="Line 2">
            <a:extLst>
              <a:ext uri="{FF2B5EF4-FFF2-40B4-BE49-F238E27FC236}">
                <a16:creationId xmlns:a16="http://schemas.microsoft.com/office/drawing/2014/main" id="{9BF4BDEC-685C-3984-8CB5-4CB3B33FEF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7348" name="Text Box 3">
            <a:extLst>
              <a:ext uri="{FF2B5EF4-FFF2-40B4-BE49-F238E27FC236}">
                <a16:creationId xmlns:a16="http://schemas.microsoft.com/office/drawing/2014/main" id="{1D3FA5ED-54E1-DC68-5BEB-BD685838B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ru-RU" altLang="ru-RU" sz="1000" b="0">
              <a:latin typeface="Times New Roman" panose="02020603050405020304" pitchFamily="18" charset="0"/>
            </a:endParaRPr>
          </a:p>
        </p:txBody>
      </p:sp>
      <p:sp>
        <p:nvSpPr>
          <p:cNvPr id="57349" name="Text Box 4">
            <a:extLst>
              <a:ext uri="{FF2B5EF4-FFF2-40B4-BE49-F238E27FC236}">
                <a16:creationId xmlns:a16="http://schemas.microsoft.com/office/drawing/2014/main" id="{74A4D1CF-5C0F-81C2-7680-8D5A9D9BA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3000"/>
              <a:t>Ручная прокрутка программы</a:t>
            </a:r>
          </a:p>
        </p:txBody>
      </p:sp>
      <p:sp>
        <p:nvSpPr>
          <p:cNvPr id="480261" name="Text Box 5">
            <a:extLst>
              <a:ext uri="{FF2B5EF4-FFF2-40B4-BE49-F238E27FC236}">
                <a16:creationId xmlns:a16="http://schemas.microsoft.com/office/drawing/2014/main" id="{A216BF26-2D1E-B57B-64CE-9FFF3D2F7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023938"/>
            <a:ext cx="4957763" cy="349634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ru-RU" sz="2800" dirty="0">
                <a:latin typeface="Courier New" pitchFamily="49" charset="0"/>
              </a:rPr>
              <a:t>  </a:t>
            </a:r>
            <a:r>
              <a:rPr lang="en-US" sz="2800" dirty="0">
                <a:latin typeface="Courier New" pitchFamily="49" charset="0"/>
              </a:rPr>
              <a:t>a = 5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 b = a + 2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 a = (a + 2)*(b – 3)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 b = a / 5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 a = a % b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 a++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 b = (a + 14) % 7</a:t>
            </a:r>
          </a:p>
        </p:txBody>
      </p:sp>
      <p:sp>
        <p:nvSpPr>
          <p:cNvPr id="57351" name="Text Box 6">
            <a:extLst>
              <a:ext uri="{FF2B5EF4-FFF2-40B4-BE49-F238E27FC236}">
                <a16:creationId xmlns:a16="http://schemas.microsoft.com/office/drawing/2014/main" id="{74670D9C-DF2E-3723-0872-97DD405F0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5650" y="1309688"/>
            <a:ext cx="5148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5000"/>
              </a:spcBef>
            </a:pPr>
            <a:endParaRPr lang="ru-RU" altLang="ru-RU" sz="2800">
              <a:latin typeface="Courier New" panose="02070309020205020404" pitchFamily="49" charset="0"/>
            </a:endParaRPr>
          </a:p>
        </p:txBody>
      </p:sp>
      <p:graphicFrame>
        <p:nvGraphicFramePr>
          <p:cNvPr id="480319" name="Group 63">
            <a:extLst>
              <a:ext uri="{FF2B5EF4-FFF2-40B4-BE49-F238E27FC236}">
                <a16:creationId xmlns:a16="http://schemas.microsoft.com/office/drawing/2014/main" id="{F7BEF832-E3FA-3617-5769-BC8D272FC47C}"/>
              </a:ext>
            </a:extLst>
          </p:cNvPr>
          <p:cNvGraphicFramePr>
            <a:graphicFrameLocks noGrp="1"/>
          </p:cNvGraphicFramePr>
          <p:nvPr/>
        </p:nvGraphicFramePr>
        <p:xfrm>
          <a:off x="5484813" y="1450975"/>
          <a:ext cx="3354387" cy="4424360"/>
        </p:xfrm>
        <a:graphic>
          <a:graphicData uri="http://schemas.openxmlformats.org/drawingml/2006/table">
            <a:tbl>
              <a:tblPr/>
              <a:tblGrid>
                <a:gridCol w="167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3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  <a:endParaRPr kumimoji="0" lang="ru-RU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  <a:endParaRPr kumimoji="0" lang="ru-RU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9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9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9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9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9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9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99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80300" name="Rectangle 44">
            <a:extLst>
              <a:ext uri="{FF2B5EF4-FFF2-40B4-BE49-F238E27FC236}">
                <a16:creationId xmlns:a16="http://schemas.microsoft.com/office/drawing/2014/main" id="{5A1BE08C-C4DA-F934-8642-9764944DE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163" y="2444750"/>
            <a:ext cx="37941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ru-RU" sz="2600">
                <a:latin typeface="Courier New" panose="02070309020205020404" pitchFamily="49" charset="0"/>
              </a:rPr>
              <a:t>5</a:t>
            </a:r>
            <a:endParaRPr lang="ru-RU" altLang="ru-RU" sz="2600">
              <a:latin typeface="Courier New" panose="02070309020205020404" pitchFamily="49" charset="0"/>
            </a:endParaRPr>
          </a:p>
        </p:txBody>
      </p:sp>
      <p:sp>
        <p:nvSpPr>
          <p:cNvPr id="480302" name="Rectangle 46">
            <a:extLst>
              <a:ext uri="{FF2B5EF4-FFF2-40B4-BE49-F238E27FC236}">
                <a16:creationId xmlns:a16="http://schemas.microsoft.com/office/drawing/2014/main" id="{1CF68B10-AE9C-B9A7-B9C0-B264CFD19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0" y="2933700"/>
            <a:ext cx="3794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600">
                <a:latin typeface="Courier New" panose="02070309020205020404" pitchFamily="49" charset="0"/>
              </a:rPr>
              <a:t>7</a:t>
            </a:r>
            <a:endParaRPr lang="ru-RU" altLang="ru-RU" sz="2600">
              <a:latin typeface="Courier New" panose="02070309020205020404" pitchFamily="49" charset="0"/>
            </a:endParaRPr>
          </a:p>
        </p:txBody>
      </p:sp>
      <p:sp>
        <p:nvSpPr>
          <p:cNvPr id="480304" name="Rectangle 48">
            <a:extLst>
              <a:ext uri="{FF2B5EF4-FFF2-40B4-BE49-F238E27FC236}">
                <a16:creationId xmlns:a16="http://schemas.microsoft.com/office/drawing/2014/main" id="{7F8269FB-61BC-7246-CAC9-EE4AF8656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900" y="3424238"/>
            <a:ext cx="5778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600">
                <a:latin typeface="Courier New" panose="02070309020205020404" pitchFamily="49" charset="0"/>
              </a:rPr>
              <a:t>28</a:t>
            </a:r>
            <a:endParaRPr lang="ru-RU" altLang="ru-RU" sz="2600">
              <a:latin typeface="Courier New" panose="02070309020205020404" pitchFamily="49" charset="0"/>
            </a:endParaRPr>
          </a:p>
        </p:txBody>
      </p:sp>
      <p:sp>
        <p:nvSpPr>
          <p:cNvPr id="480306" name="Rectangle 50">
            <a:extLst>
              <a:ext uri="{FF2B5EF4-FFF2-40B4-BE49-F238E27FC236}">
                <a16:creationId xmlns:a16="http://schemas.microsoft.com/office/drawing/2014/main" id="{C9D4CCD9-9D0C-0146-36A2-7F810CF05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903663"/>
            <a:ext cx="37941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600">
                <a:latin typeface="Courier New" panose="02070309020205020404" pitchFamily="49" charset="0"/>
              </a:rPr>
              <a:t>5</a:t>
            </a:r>
            <a:endParaRPr lang="ru-RU" altLang="ru-RU" sz="2600">
              <a:latin typeface="Courier New" panose="02070309020205020404" pitchFamily="49" charset="0"/>
            </a:endParaRPr>
          </a:p>
        </p:txBody>
      </p:sp>
      <p:sp>
        <p:nvSpPr>
          <p:cNvPr id="480308" name="Rectangle 52">
            <a:extLst>
              <a:ext uri="{FF2B5EF4-FFF2-40B4-BE49-F238E27FC236}">
                <a16:creationId xmlns:a16="http://schemas.microsoft.com/office/drawing/2014/main" id="{D7C92D91-2F76-20CD-907E-BAEFA6A8F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5688" y="4425950"/>
            <a:ext cx="37941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600">
                <a:latin typeface="Courier New" panose="02070309020205020404" pitchFamily="49" charset="0"/>
              </a:rPr>
              <a:t>3</a:t>
            </a:r>
            <a:endParaRPr lang="ru-RU" altLang="ru-RU" sz="2600">
              <a:latin typeface="Courier New" panose="02070309020205020404" pitchFamily="49" charset="0"/>
            </a:endParaRPr>
          </a:p>
        </p:txBody>
      </p:sp>
      <p:sp>
        <p:nvSpPr>
          <p:cNvPr id="480310" name="Rectangle 54">
            <a:extLst>
              <a:ext uri="{FF2B5EF4-FFF2-40B4-BE49-F238E27FC236}">
                <a16:creationId xmlns:a16="http://schemas.microsoft.com/office/drawing/2014/main" id="{EFDA0BFA-64BC-299C-23A1-EF77E8674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5688" y="4883150"/>
            <a:ext cx="37941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ru-RU" sz="2600">
                <a:latin typeface="Courier New" panose="02070309020205020404" pitchFamily="49" charset="0"/>
              </a:rPr>
              <a:t>4</a:t>
            </a:r>
            <a:endParaRPr lang="ru-RU" altLang="ru-RU" sz="2600">
              <a:latin typeface="Courier New" panose="02070309020205020404" pitchFamily="49" charset="0"/>
            </a:endParaRPr>
          </a:p>
        </p:txBody>
      </p:sp>
      <p:sp>
        <p:nvSpPr>
          <p:cNvPr id="480312" name="Rectangle 56">
            <a:extLst>
              <a:ext uri="{FF2B5EF4-FFF2-40B4-BE49-F238E27FC236}">
                <a16:creationId xmlns:a16="http://schemas.microsoft.com/office/drawing/2014/main" id="{C9FBD92E-99E7-BD87-A7B2-5FD780611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5372100"/>
            <a:ext cx="37941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600">
                <a:latin typeface="Courier New" panose="02070309020205020404" pitchFamily="49" charset="0"/>
              </a:rPr>
              <a:t>4</a:t>
            </a:r>
            <a:endParaRPr lang="ru-RU" altLang="ru-RU" sz="2600">
              <a:latin typeface="Courier New" panose="02070309020205020404" pitchFamily="49" charset="0"/>
            </a:endParaRPr>
          </a:p>
        </p:txBody>
      </p:sp>
      <p:sp>
        <p:nvSpPr>
          <p:cNvPr id="480314" name="Rectangle 58">
            <a:extLst>
              <a:ext uri="{FF2B5EF4-FFF2-40B4-BE49-F238E27FC236}">
                <a16:creationId xmlns:a16="http://schemas.microsoft.com/office/drawing/2014/main" id="{99AAF906-FD0F-92AE-6866-0D8B2493E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9975" y="1951038"/>
            <a:ext cx="3714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50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  <a:endParaRPr lang="ru-RU" altLang="ru-RU" sz="250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480315" name="Rectangle 59">
            <a:extLst>
              <a:ext uri="{FF2B5EF4-FFF2-40B4-BE49-F238E27FC236}">
                <a16:creationId xmlns:a16="http://schemas.microsoft.com/office/drawing/2014/main" id="{A0757689-87E7-5F24-9FF5-85CD9BCCE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75" y="1962150"/>
            <a:ext cx="3714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50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  <a:endParaRPr lang="ru-RU" altLang="ru-RU" sz="250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0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80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8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8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8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8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8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8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8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300" grpId="0" autoUpdateAnimBg="0"/>
      <p:bldP spid="480302" grpId="0" autoUpdateAnimBg="0"/>
      <p:bldP spid="480304" grpId="0" autoUpdateAnimBg="0"/>
      <p:bldP spid="480306" grpId="0" autoUpdateAnimBg="0"/>
      <p:bldP spid="480308" grpId="0" autoUpdateAnimBg="0"/>
      <p:bldP spid="480310" grpId="0" autoUpdateAnimBg="0"/>
      <p:bldP spid="480312" grpId="0" autoUpdateAnimBg="0"/>
      <p:bldP spid="480314" grpId="0" autoUpdateAnimBg="0"/>
      <p:bldP spid="480315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Заголовок 14">
            <a:extLst>
              <a:ext uri="{FF2B5EF4-FFF2-40B4-BE49-F238E27FC236}">
                <a16:creationId xmlns:a16="http://schemas.microsoft.com/office/drawing/2014/main" id="{2611C0DD-644D-54F3-5D52-607E2040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Порядок выполнения операций</a:t>
            </a:r>
          </a:p>
        </p:txBody>
      </p:sp>
      <p:sp>
        <p:nvSpPr>
          <p:cNvPr id="1029" name="Номер слайда 3">
            <a:extLst>
              <a:ext uri="{FF2B5EF4-FFF2-40B4-BE49-F238E27FC236}">
                <a16:creationId xmlns:a16="http://schemas.microsoft.com/office/drawing/2014/main" id="{27BA6918-32D0-F6B5-8A55-86E00A6C6B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FFA4C6D-B7CE-431E-AC97-E892CD510FC2}" type="slidenum">
              <a:rPr lang="ru-RU" altLang="ru-RU" b="0"/>
              <a:pPr eaLnBrk="1" hangingPunct="1"/>
              <a:t>49</a:t>
            </a:fld>
            <a:endParaRPr lang="ru-RU" altLang="ru-RU" b="0"/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75B615F0-2696-4DEA-5939-EF502FCDB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876300"/>
            <a:ext cx="880745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0075" lvl="1" indent="-514350">
              <a:spcBef>
                <a:spcPct val="15000"/>
              </a:spcBef>
              <a:buFont typeface="Arial" charset="0"/>
              <a:buAutoNum type="arabicParenR"/>
              <a:defRPr/>
            </a:pPr>
            <a:r>
              <a:rPr lang="ru-RU" sz="2800" b="0" dirty="0">
                <a:latin typeface="Arial" charset="0"/>
              </a:rPr>
              <a:t>вычисление выражений в скобках</a:t>
            </a:r>
          </a:p>
          <a:p>
            <a:pPr marL="600075" lvl="1" indent="-514350">
              <a:spcBef>
                <a:spcPct val="15000"/>
              </a:spcBef>
              <a:buFont typeface="Arial" charset="0"/>
              <a:buAutoNum type="arabicParenR"/>
              <a:defRPr/>
            </a:pPr>
            <a:r>
              <a:rPr lang="ru-RU" sz="2800" b="0" dirty="0">
                <a:latin typeface="Arial" charset="0"/>
              </a:rPr>
              <a:t>умножение, деление и </a:t>
            </a:r>
            <a:r>
              <a:rPr lang="ru-RU" sz="3200" dirty="0">
                <a:solidFill>
                  <a:srgbClr val="0000FF"/>
                </a:solidFill>
                <a:latin typeface="Courier New" pitchFamily="49" charset="0"/>
              </a:rPr>
              <a:t>%</a:t>
            </a:r>
            <a:r>
              <a:rPr lang="ru-RU" sz="2800" b="0" dirty="0">
                <a:solidFill>
                  <a:srgbClr val="0000FF"/>
                </a:solidFill>
                <a:latin typeface="+mn-lt"/>
              </a:rPr>
              <a:t>(остаток от деления)</a:t>
            </a:r>
            <a:r>
              <a:rPr lang="ru-RU" sz="2800" b="0" dirty="0">
                <a:latin typeface="Arial" charset="0"/>
              </a:rPr>
              <a:t> слева направо</a:t>
            </a:r>
          </a:p>
          <a:p>
            <a:pPr marL="600075" lvl="1" indent="-514350">
              <a:spcBef>
                <a:spcPct val="15000"/>
              </a:spcBef>
              <a:buFont typeface="Arial" charset="0"/>
              <a:buAutoNum type="arabicParenR"/>
              <a:defRPr/>
            </a:pPr>
            <a:r>
              <a:rPr lang="ru-RU" sz="2800" b="0" dirty="0">
                <a:latin typeface="Arial" charset="0"/>
              </a:rPr>
              <a:t>сложение и вычитание слева направо</a:t>
            </a:r>
          </a:p>
        </p:txBody>
      </p:sp>
      <p:sp>
        <p:nvSpPr>
          <p:cNvPr id="26631" name="Text Box 7">
            <a:extLst>
              <a:ext uri="{FF2B5EF4-FFF2-40B4-BE49-F238E27FC236}">
                <a16:creationId xmlns:a16="http://schemas.microsoft.com/office/drawing/2014/main" id="{39324099-C4DE-E6B5-0906-B75576B26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" y="3281363"/>
            <a:ext cx="5795963" cy="51911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442913" lvl="1" indent="-268288"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z = </a:t>
            </a:r>
            <a:r>
              <a:rPr lang="ru-RU" sz="2800" dirty="0">
                <a:latin typeface="Courier New" pitchFamily="49" charset="0"/>
              </a:rPr>
              <a:t>(</a:t>
            </a:r>
            <a:r>
              <a:rPr lang="en-US" sz="2800" dirty="0">
                <a:solidFill>
                  <a:srgbClr val="0095FF"/>
                </a:solidFill>
                <a:latin typeface="Courier New" pitchFamily="49" charset="0"/>
              </a:rPr>
              <a:t>5</a:t>
            </a:r>
            <a:r>
              <a:rPr lang="en-US" sz="2800" dirty="0">
                <a:latin typeface="Courier New" pitchFamily="49" charset="0"/>
              </a:rPr>
              <a:t>*</a:t>
            </a:r>
            <a:r>
              <a:rPr lang="en-US" sz="2800" dirty="0" err="1">
                <a:latin typeface="Courier New" pitchFamily="49" charset="0"/>
              </a:rPr>
              <a:t>a+c</a:t>
            </a:r>
            <a:r>
              <a:rPr lang="en-US" sz="2800" dirty="0">
                <a:latin typeface="Courier New" pitchFamily="49" charset="0"/>
              </a:rPr>
              <a:t>)/a*(b-c)/ b;</a:t>
            </a:r>
            <a:endParaRPr lang="ru-RU" sz="2800" dirty="0">
              <a:latin typeface="Courier New" pitchFamily="49" charset="0"/>
            </a:endParaRPr>
          </a:p>
        </p:txBody>
      </p:sp>
      <p:graphicFrame>
        <p:nvGraphicFramePr>
          <p:cNvPr id="26632" name="Object 8">
            <a:extLst>
              <a:ext uri="{FF2B5EF4-FFF2-40B4-BE49-F238E27FC236}">
                <a16:creationId xmlns:a16="http://schemas.microsoft.com/office/drawing/2014/main" id="{6492EDAC-BBF6-0B45-F615-51EB81C208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6175" y="4235450"/>
          <a:ext cx="2411413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1193760" imgH="444240" progId="Equation.3">
                  <p:embed/>
                </p:oleObj>
              </mc:Choice>
              <mc:Fallback>
                <p:oleObj name="Формула" r:id="rId3" imgW="1193760" imgH="444240" progId="Equation.3">
                  <p:embed/>
                  <p:pic>
                    <p:nvPicPr>
                      <p:cNvPr id="26632" name="Object 8">
                        <a:extLst>
                          <a:ext uri="{FF2B5EF4-FFF2-40B4-BE49-F238E27FC236}">
                            <a16:creationId xmlns:a16="http://schemas.microsoft.com/office/drawing/2014/main" id="{6492EDAC-BBF6-0B45-F615-51EB81C208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4235450"/>
                        <a:ext cx="2411413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>
            <a:extLst>
              <a:ext uri="{FF2B5EF4-FFF2-40B4-BE49-F238E27FC236}">
                <a16:creationId xmlns:a16="http://schemas.microsoft.com/office/drawing/2014/main" id="{7125465C-2A87-ADC9-52EF-CF597DE34C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45263" y="3829050"/>
          <a:ext cx="226695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5" imgW="1054080" imgH="393480" progId="Equation.3">
                  <p:embed/>
                </p:oleObj>
              </mc:Choice>
              <mc:Fallback>
                <p:oleObj name="Формула" r:id="rId5" imgW="1054080" imgH="393480" progId="Equation.3">
                  <p:embed/>
                  <p:pic>
                    <p:nvPicPr>
                      <p:cNvPr id="26633" name="Object 9">
                        <a:extLst>
                          <a:ext uri="{FF2B5EF4-FFF2-40B4-BE49-F238E27FC236}">
                            <a16:creationId xmlns:a16="http://schemas.microsoft.com/office/drawing/2014/main" id="{7125465C-2A87-ADC9-52EF-CF597DE34C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5263" y="3829050"/>
                        <a:ext cx="2266950" cy="849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Text Box 10">
            <a:extLst>
              <a:ext uri="{FF2B5EF4-FFF2-40B4-BE49-F238E27FC236}">
                <a16:creationId xmlns:a16="http://schemas.microsoft.com/office/drawing/2014/main" id="{E2FA58E8-40F5-DCAD-C594-1D9B44E0C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" y="5734050"/>
            <a:ext cx="7705725" cy="5032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442913" lvl="1" indent="-268288">
              <a:spcBef>
                <a:spcPct val="15000"/>
              </a:spcBef>
              <a:defRPr/>
            </a:pPr>
            <a:r>
              <a:rPr lang="en-US" sz="2700" dirty="0">
                <a:latin typeface="Courier New" pitchFamily="49" charset="0"/>
              </a:rPr>
              <a:t>x</a:t>
            </a:r>
            <a:r>
              <a:rPr lang="ru-RU" sz="2700" dirty="0">
                <a:latin typeface="Courier New" pitchFamily="49" charset="0"/>
              </a:rPr>
              <a:t> </a:t>
            </a:r>
            <a:r>
              <a:rPr lang="en-US" sz="2700" dirty="0">
                <a:latin typeface="Courier New" pitchFamily="49" charset="0"/>
              </a:rPr>
              <a:t>=</a:t>
            </a:r>
            <a:r>
              <a:rPr lang="ru-RU" sz="2700" dirty="0">
                <a:latin typeface="Courier New" pitchFamily="49" charset="0"/>
              </a:rPr>
              <a:t>(</a:t>
            </a:r>
            <a:r>
              <a:rPr lang="en-US" sz="2700" dirty="0">
                <a:solidFill>
                  <a:srgbClr val="0095FF"/>
                </a:solidFill>
                <a:latin typeface="Courier New" pitchFamily="49" charset="0"/>
              </a:rPr>
              <a:t>5</a:t>
            </a:r>
            <a:r>
              <a:rPr lang="en-US" sz="2700" dirty="0">
                <a:latin typeface="Courier New" pitchFamily="49" charset="0"/>
              </a:rPr>
              <a:t>*c*c-d*(</a:t>
            </a:r>
            <a:r>
              <a:rPr lang="en-US" sz="2700" dirty="0" err="1">
                <a:latin typeface="Courier New" pitchFamily="49" charset="0"/>
              </a:rPr>
              <a:t>a+b</a:t>
            </a:r>
            <a:r>
              <a:rPr lang="en-US" sz="2700" dirty="0">
                <a:latin typeface="Courier New" pitchFamily="49" charset="0"/>
              </a:rPr>
              <a:t>))/((</a:t>
            </a:r>
            <a:r>
              <a:rPr lang="en-US" sz="2700" dirty="0" err="1">
                <a:latin typeface="Courier New" pitchFamily="49" charset="0"/>
              </a:rPr>
              <a:t>c+d</a:t>
            </a:r>
            <a:r>
              <a:rPr lang="en-US" sz="2700" dirty="0">
                <a:latin typeface="Courier New" pitchFamily="49" charset="0"/>
              </a:rPr>
              <a:t>)*(d-</a:t>
            </a:r>
            <a:r>
              <a:rPr lang="en-US" sz="2700" dirty="0">
                <a:solidFill>
                  <a:srgbClr val="0095FF"/>
                </a:solidFill>
                <a:latin typeface="Courier New" pitchFamily="49" charset="0"/>
              </a:rPr>
              <a:t>2</a:t>
            </a:r>
            <a:r>
              <a:rPr lang="en-US" sz="2700" dirty="0">
                <a:latin typeface="Courier New" pitchFamily="49" charset="0"/>
              </a:rPr>
              <a:t>*a))</a:t>
            </a:r>
            <a:endParaRPr lang="ru-RU" sz="2700" dirty="0">
              <a:latin typeface="Courier New" pitchFamily="49" charset="0"/>
            </a:endParaRPr>
          </a:p>
        </p:txBody>
      </p:sp>
      <p:sp>
        <p:nvSpPr>
          <p:cNvPr id="26635" name="AutoShape 11">
            <a:extLst>
              <a:ext uri="{FF2B5EF4-FFF2-40B4-BE49-F238E27FC236}">
                <a16:creationId xmlns:a16="http://schemas.microsoft.com/office/drawing/2014/main" id="{58099C67-7EF4-C09A-D6A7-B2879F263A0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938588" y="4510088"/>
            <a:ext cx="677862" cy="8239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6636" name="AutoShape 12">
            <a:extLst>
              <a:ext uri="{FF2B5EF4-FFF2-40B4-BE49-F238E27FC236}">
                <a16:creationId xmlns:a16="http://schemas.microsoft.com/office/drawing/2014/main" id="{0D0BC324-D5C6-707F-1014-BA0308ADFC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72113" y="3881438"/>
            <a:ext cx="822325" cy="5857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6638" name="Rectangle 14">
            <a:extLst>
              <a:ext uri="{FF2B5EF4-FFF2-40B4-BE49-F238E27FC236}">
                <a16:creationId xmlns:a16="http://schemas.microsoft.com/office/drawing/2014/main" id="{CE4FFC3D-F4DA-0435-F3D2-2CD6DF78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38" y="2867025"/>
            <a:ext cx="40798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15000"/>
              </a:spcBef>
            </a:pPr>
            <a:r>
              <a:rPr lang="en-US" altLang="ru-RU" sz="2800">
                <a:solidFill>
                  <a:srgbClr val="0000FF"/>
                </a:solidFill>
                <a:latin typeface="Courier New" panose="02070309020205020404" pitchFamily="49" charset="0"/>
              </a:rPr>
              <a:t>  1 2  4 5  3  6</a:t>
            </a:r>
          </a:p>
        </p:txBody>
      </p:sp>
      <p:sp>
        <p:nvSpPr>
          <p:cNvPr id="26640" name="Rectangle 16">
            <a:extLst>
              <a:ext uri="{FF2B5EF4-FFF2-40B4-BE49-F238E27FC236}">
                <a16:creationId xmlns:a16="http://schemas.microsoft.com/office/drawing/2014/main" id="{668253DD-B7EF-0AEC-57CA-9173B04C8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5329238"/>
            <a:ext cx="6688138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15000"/>
              </a:spcBef>
            </a:pPr>
            <a:r>
              <a:rPr lang="en-US" altLang="ru-RU" sz="2700">
                <a:solidFill>
                  <a:srgbClr val="0000FF"/>
                </a:solidFill>
                <a:latin typeface="Courier New" panose="02070309020205020404" pitchFamily="49" charset="0"/>
              </a:rPr>
              <a:t>  2 3 5 4  1  10   6  9  8 7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6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66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6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build="p"/>
      <p:bldP spid="26631" grpId="0" build="p" animBg="1"/>
      <p:bldP spid="26634" grpId="0" build="allAtOnce" animBg="1"/>
      <p:bldP spid="26635" grpId="0" animBg="1"/>
      <p:bldP spid="26636" grpId="0" animBg="1"/>
      <p:bldP spid="26638" grpId="0"/>
      <p:bldP spid="266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C7C66F3-EDF2-B6FA-9519-6A524AB531C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0038" y="1760538"/>
            <a:ext cx="8653462" cy="1487487"/>
          </a:xfrm>
        </p:spPr>
        <p:txBody>
          <a:bodyPr/>
          <a:lstStyle/>
          <a:p>
            <a:pPr eaLnBrk="1" hangingPunct="1">
              <a:defRPr/>
            </a:pPr>
            <a:r>
              <a:rPr lang="ru-RU" sz="6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Программирование на языке </a:t>
            </a:r>
            <a:r>
              <a:rPr lang="en-US" sz="6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Python</a:t>
            </a:r>
            <a:endParaRPr lang="ru-RU" sz="6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A5F104E0-7221-C600-BFF0-B312D511C78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28663" y="4359275"/>
            <a:ext cx="7686675" cy="1381125"/>
          </a:xfrm>
        </p:spPr>
        <p:txBody>
          <a:bodyPr/>
          <a:lstStyle/>
          <a:p>
            <a:pPr marL="1257300" indent="-1257300" eaLnBrk="1" hangingPunct="1">
              <a:lnSpc>
                <a:spcPct val="90000"/>
              </a:lnSpc>
              <a:defRPr/>
            </a:pPr>
            <a:r>
              <a:rPr lang="ru-RU" dirty="0"/>
              <a:t>Простейшие программы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0244" name="Номер слайда 5">
            <a:extLst>
              <a:ext uri="{FF2B5EF4-FFF2-40B4-BE49-F238E27FC236}">
                <a16:creationId xmlns:a16="http://schemas.microsoft.com/office/drawing/2014/main" id="{5793BDA7-AC58-4F9D-E679-EF06532E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CB8550-7712-4EA1-8E43-E1E6606E9536}" type="slidenum">
              <a:rPr lang="ru-RU" altLang="ru-RU"/>
              <a:pPr eaLnBrk="1" hangingPunct="1"/>
              <a:t>5</a:t>
            </a:fld>
            <a:endParaRPr lang="ru-RU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Номер слайда 3">
            <a:extLst>
              <a:ext uri="{FF2B5EF4-FFF2-40B4-BE49-F238E27FC236}">
                <a16:creationId xmlns:a16="http://schemas.microsoft.com/office/drawing/2014/main" id="{B90650BE-0688-5796-FABE-91066B9E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CDEF0B5-BC6C-4225-A602-8998D3FE27D6}" type="slidenum">
              <a:rPr lang="ru-RU" altLang="ru-RU"/>
              <a:pPr eaLnBrk="1" hangingPunct="1"/>
              <a:t>50</a:t>
            </a:fld>
            <a:endParaRPr lang="ru-RU" altLang="ru-RU"/>
          </a:p>
        </p:txBody>
      </p:sp>
      <p:sp>
        <p:nvSpPr>
          <p:cNvPr id="62467" name="Line 2">
            <a:extLst>
              <a:ext uri="{FF2B5EF4-FFF2-40B4-BE49-F238E27FC236}">
                <a16:creationId xmlns:a16="http://schemas.microsoft.com/office/drawing/2014/main" id="{AEC5874A-F04D-2408-219F-C972024B2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2468" name="Text Box 3">
            <a:extLst>
              <a:ext uri="{FF2B5EF4-FFF2-40B4-BE49-F238E27FC236}">
                <a16:creationId xmlns:a16="http://schemas.microsoft.com/office/drawing/2014/main" id="{65A51649-402B-4118-5F12-AC80AD5CD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ru-RU" altLang="ru-RU" sz="1000" b="0">
              <a:latin typeface="Times New Roman" panose="02020603050405020304" pitchFamily="18" charset="0"/>
            </a:endParaRPr>
          </a:p>
        </p:txBody>
      </p:sp>
      <p:sp>
        <p:nvSpPr>
          <p:cNvPr id="62469" name="Text Box 4">
            <a:extLst>
              <a:ext uri="{FF2B5EF4-FFF2-40B4-BE49-F238E27FC236}">
                <a16:creationId xmlns:a16="http://schemas.microsoft.com/office/drawing/2014/main" id="{FD81607B-855E-FAA0-D0ED-951DD9568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3000"/>
              <a:t>Разветвляющиеся алгоритмы</a:t>
            </a:r>
          </a:p>
        </p:txBody>
      </p:sp>
      <p:sp>
        <p:nvSpPr>
          <p:cNvPr id="560133" name="Text Box 5">
            <a:extLst>
              <a:ext uri="{FF2B5EF4-FFF2-40B4-BE49-F238E27FC236}">
                <a16:creationId xmlns:a16="http://schemas.microsoft.com/office/drawing/2014/main" id="{B7786744-FDD1-0D5C-C890-82FBCFFD7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942975"/>
            <a:ext cx="84201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>
                <a:solidFill>
                  <a:srgbClr val="3333FF"/>
                </a:solidFill>
              </a:rPr>
              <a:t>Задача. </a:t>
            </a:r>
            <a:r>
              <a:rPr lang="ru-RU" altLang="ru-RU" sz="2400" b="0"/>
              <a:t>Ввести два целых числа и вывести на экран наибольшее из них.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ru-RU" sz="2400">
                <a:solidFill>
                  <a:srgbClr val="3333FF"/>
                </a:solidFill>
              </a:rPr>
              <a:t>Идея решения: </a:t>
            </a:r>
            <a:r>
              <a:rPr lang="ru-RU" altLang="ru-RU" sz="2400" b="0"/>
              <a:t>надо вывести на экран первое число, если оно больше второго, или второе, если оно больше первого.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ru-RU" sz="2400">
                <a:solidFill>
                  <a:srgbClr val="3333FF"/>
                </a:solidFill>
              </a:rPr>
              <a:t>Особенность: </a:t>
            </a:r>
            <a:r>
              <a:rPr lang="ru-RU" altLang="ru-RU" sz="2400" b="0"/>
              <a:t>действия исполнителя зависят от некоторых условий (</a:t>
            </a:r>
            <a:r>
              <a:rPr lang="ru-RU" altLang="ru-RU" sz="2400" i="1"/>
              <a:t>если … иначе …</a:t>
            </a:r>
            <a:r>
              <a:rPr lang="ru-RU" altLang="ru-RU" sz="2400" b="0"/>
              <a:t>).</a:t>
            </a:r>
          </a:p>
        </p:txBody>
      </p:sp>
      <p:sp>
        <p:nvSpPr>
          <p:cNvPr id="560134" name="Text Box 6">
            <a:extLst>
              <a:ext uri="{FF2B5EF4-FFF2-40B4-BE49-F238E27FC236}">
                <a16:creationId xmlns:a16="http://schemas.microsoft.com/office/drawing/2014/main" id="{03008ADB-4219-8F22-EF20-107FA35D8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4298950"/>
            <a:ext cx="8420100" cy="1187450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400" b="0">
                <a:latin typeface="Arial" charset="0"/>
              </a:rPr>
              <a:t>Алгоритмы, в которых последовательность  шагов зависит от выполнения некоторых условий, называются</a:t>
            </a:r>
            <a:r>
              <a:rPr lang="ru-RU" sz="2400">
                <a:solidFill>
                  <a:srgbClr val="3333FF"/>
                </a:solidFill>
                <a:latin typeface="Arial" charset="0"/>
              </a:rPr>
              <a:t> разветвляющимися.</a:t>
            </a:r>
            <a:endParaRPr lang="ru-RU" sz="2400" b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0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0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0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3" grpId="0" build="p"/>
      <p:bldP spid="56013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7">
            <a:extLst>
              <a:ext uri="{FF2B5EF4-FFF2-40B4-BE49-F238E27FC236}">
                <a16:creationId xmlns:a16="http://schemas.microsoft.com/office/drawing/2014/main" id="{23D64CBE-197F-D79D-3A82-6658049D6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299" y="971550"/>
            <a:ext cx="8375649" cy="30469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79388" indent="-93663" algn="just">
              <a:defRPr/>
            </a:pPr>
            <a:r>
              <a:rPr lang="ru-RU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rint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"Нахождение большего из двух чисел:"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)</a:t>
            </a:r>
          </a:p>
          <a:p>
            <a:pPr marL="179388" indent="-93663" algn="just">
              <a:defRPr/>
            </a:pPr>
            <a:r>
              <a:rPr lang="ru-RU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rint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"Введите первое число: "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)</a:t>
            </a:r>
          </a:p>
          <a:p>
            <a:pPr marL="179388" indent="-93663" algn="just">
              <a:defRPr/>
            </a:pP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а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input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() )</a:t>
            </a:r>
            <a:endParaRPr lang="en-US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ru-RU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rint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"Введите второе число: "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)</a:t>
            </a:r>
          </a:p>
          <a:p>
            <a:pPr marL="179388" indent="-93663"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b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input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() )</a:t>
            </a:r>
            <a:endParaRPr lang="en-US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???</a:t>
            </a:r>
            <a:endParaRPr lang="en-US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из чисел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,a,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и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,b,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большее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, max)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28675" name="Заголовок 1">
            <a:extLst>
              <a:ext uri="{FF2B5EF4-FFF2-40B4-BE49-F238E27FC236}">
                <a16:creationId xmlns:a16="http://schemas.microsoft.com/office/drawing/2014/main" id="{83E2B34F-6F1C-7804-611A-A9C8E0949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 dirty="0"/>
              <a:t>Найти большее из двух данных чисел</a:t>
            </a:r>
          </a:p>
        </p:txBody>
      </p:sp>
      <p:sp>
        <p:nvSpPr>
          <p:cNvPr id="28676" name="Номер слайда 2">
            <a:extLst>
              <a:ext uri="{FF2B5EF4-FFF2-40B4-BE49-F238E27FC236}">
                <a16:creationId xmlns:a16="http://schemas.microsoft.com/office/drawing/2014/main" id="{4A8C8B96-96D1-ABF4-8E4A-5E6BC804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A2DF146-27D3-47B8-BD51-37B41A7310E4}" type="slidenum">
              <a:rPr lang="ru-RU" altLang="ru-RU"/>
              <a:pPr eaLnBrk="1" hangingPunct="1"/>
              <a:t>51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3586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700C834F-C458-42A4-91BF-CC8C4EFFAED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0038" y="1760538"/>
            <a:ext cx="8653462" cy="1487487"/>
          </a:xfrm>
        </p:spPr>
        <p:txBody>
          <a:bodyPr/>
          <a:lstStyle/>
          <a:p>
            <a:pPr eaLnBrk="1" hangingPunct="1">
              <a:defRPr/>
            </a:pPr>
            <a:r>
              <a:rPr lang="ru-RU" sz="6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Программирование на языке </a:t>
            </a:r>
            <a:r>
              <a:rPr lang="en-US" sz="6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Python</a:t>
            </a:r>
            <a:endParaRPr lang="ru-RU" sz="6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66211922-D6C1-E804-4BEC-FDA225C5D47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85950" y="4359275"/>
            <a:ext cx="5372100" cy="1381125"/>
          </a:xfrm>
        </p:spPr>
        <p:txBody>
          <a:bodyPr/>
          <a:lstStyle/>
          <a:p>
            <a:pPr marL="1257300" indent="-1257300" eaLnBrk="1" hangingPunct="1">
              <a:lnSpc>
                <a:spcPct val="90000"/>
              </a:lnSpc>
              <a:defRPr/>
            </a:pPr>
            <a:r>
              <a:rPr lang="ru-RU" dirty="0"/>
              <a:t>Ветвления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7108" name="Номер слайда 5">
            <a:extLst>
              <a:ext uri="{FF2B5EF4-FFF2-40B4-BE49-F238E27FC236}">
                <a16:creationId xmlns:a16="http://schemas.microsoft.com/office/drawing/2014/main" id="{62086E8B-8EF7-E95D-E0E0-9EDBC036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DDA9518-658D-4778-84D5-42CDD6994375}" type="slidenum">
              <a:rPr lang="ru-RU" altLang="ru-RU"/>
              <a:pPr eaLnBrk="1" hangingPunct="1"/>
              <a:t>52</a:t>
            </a:fld>
            <a:endParaRPr lang="ru-RU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Заголовок 4">
            <a:extLst>
              <a:ext uri="{FF2B5EF4-FFF2-40B4-BE49-F238E27FC236}">
                <a16:creationId xmlns:a16="http://schemas.microsoft.com/office/drawing/2014/main" id="{CFA03C36-57CE-6FEB-EBD6-4B940845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Условный оператор</a:t>
            </a:r>
          </a:p>
        </p:txBody>
      </p:sp>
      <p:sp>
        <p:nvSpPr>
          <p:cNvPr id="48131" name="Номер слайда 3">
            <a:extLst>
              <a:ext uri="{FF2B5EF4-FFF2-40B4-BE49-F238E27FC236}">
                <a16:creationId xmlns:a16="http://schemas.microsoft.com/office/drawing/2014/main" id="{27110966-0AD3-1A49-CA01-93B19A71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FBC496A-4A99-403E-A46E-252F80577044}" type="slidenum">
              <a:rPr lang="ru-RU" altLang="ru-RU"/>
              <a:pPr eaLnBrk="1" hangingPunct="1"/>
              <a:t>53</a:t>
            </a:fld>
            <a:endParaRPr lang="ru-RU" altLang="ru-RU"/>
          </a:p>
        </p:txBody>
      </p:sp>
      <p:sp>
        <p:nvSpPr>
          <p:cNvPr id="6" name="Прямоугольник 6">
            <a:extLst>
              <a:ext uri="{FF2B5EF4-FFF2-40B4-BE49-F238E27FC236}">
                <a16:creationId xmlns:a16="http://schemas.microsoft.com/office/drawing/2014/main" id="{F2093743-D5F5-EA6A-E5EC-56696B0D3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8" y="806450"/>
            <a:ext cx="84566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Задача: </a:t>
            </a:r>
            <a:r>
              <a:rPr lang="ru-RU" altLang="ru-RU" sz="2400" b="1">
                <a:solidFill>
                  <a:srgbClr val="333399"/>
                </a:solidFill>
              </a:rPr>
              <a:t>изменить порядок действий</a:t>
            </a:r>
            <a:r>
              <a:rPr lang="ru-RU" altLang="ru-RU" sz="2400"/>
              <a:t> в зависимости от выполнения некоторого условия.</a:t>
            </a:r>
          </a:p>
        </p:txBody>
      </p:sp>
      <p:grpSp>
        <p:nvGrpSpPr>
          <p:cNvPr id="2" name="Group 30">
            <a:extLst>
              <a:ext uri="{FF2B5EF4-FFF2-40B4-BE49-F238E27FC236}">
                <a16:creationId xmlns:a16="http://schemas.microsoft.com/office/drawing/2014/main" id="{8ED24016-F72F-D7B0-C088-2890B2DA1B9B}"/>
              </a:ext>
            </a:extLst>
          </p:cNvPr>
          <p:cNvGrpSpPr>
            <a:grpSpLocks/>
          </p:cNvGrpSpPr>
          <p:nvPr/>
        </p:nvGrpSpPr>
        <p:grpSpPr bwMode="auto">
          <a:xfrm>
            <a:off x="534988" y="1927225"/>
            <a:ext cx="5324475" cy="3594100"/>
            <a:chOff x="471" y="1261"/>
            <a:chExt cx="3354" cy="226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E3E79E-28DF-C763-1DCC-9D9955035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" y="2075"/>
              <a:ext cx="998" cy="370"/>
            </a:xfrm>
            <a:prstGeom prst="rect">
              <a:avLst/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en-US" sz="2200" b="1" dirty="0">
                  <a:latin typeface="Courier New" pitchFamily="49" charset="0"/>
                </a:rPr>
                <a:t>M</a:t>
              </a:r>
              <a:r>
                <a:rPr lang="en-US" sz="2200" b="1" dirty="0">
                  <a:latin typeface="Arial" charset="0"/>
                </a:rPr>
                <a:t> </a:t>
              </a:r>
              <a:r>
                <a:rPr lang="en-US" sz="2200" b="1" dirty="0">
                  <a:latin typeface="Courier New" pitchFamily="49" charset="0"/>
                </a:rPr>
                <a:t>=</a:t>
              </a:r>
              <a:r>
                <a:rPr lang="en-US" sz="2200" b="1" dirty="0">
                  <a:latin typeface="Arial" charset="0"/>
                </a:rPr>
                <a:t> </a:t>
              </a:r>
              <a:r>
                <a:rPr lang="en-US" sz="2200" b="1" dirty="0">
                  <a:latin typeface="Courier New" pitchFamily="49" charset="0"/>
                </a:rPr>
                <a:t>a</a:t>
              </a:r>
              <a:endParaRPr lang="ru-RU" sz="2200" b="1" dirty="0">
                <a:latin typeface="Courier New" pitchFamily="49" charset="0"/>
              </a:endParaRPr>
            </a:p>
          </p:txBody>
        </p:sp>
        <p:sp>
          <p:nvSpPr>
            <p:cNvPr id="12" name="AutoShape 16">
              <a:extLst>
                <a:ext uri="{FF2B5EF4-FFF2-40B4-BE49-F238E27FC236}">
                  <a16:creationId xmlns:a16="http://schemas.microsoft.com/office/drawing/2014/main" id="{6B8DD942-331A-87EE-979C-16024D8B9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" y="1460"/>
              <a:ext cx="1112" cy="530"/>
            </a:xfrm>
            <a:prstGeom prst="flowChartDecision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en-US" sz="2200" b="1">
                  <a:latin typeface="Courier New" pitchFamily="49" charset="0"/>
                </a:rPr>
                <a:t>a &gt; b?</a:t>
              </a:r>
              <a:endParaRPr lang="ru-RU" sz="2200" b="1">
                <a:latin typeface="Courier New" pitchFamily="49" charset="0"/>
              </a:endParaRPr>
            </a:p>
          </p:txBody>
        </p:sp>
        <p:sp>
          <p:nvSpPr>
            <p:cNvPr id="48148" name="Line 17">
              <a:extLst>
                <a:ext uri="{FF2B5EF4-FFF2-40B4-BE49-F238E27FC236}">
                  <a16:creationId xmlns:a16="http://schemas.microsoft.com/office/drawing/2014/main" id="{1E37CD8B-B505-F140-3000-8AA8F102E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1261"/>
              <a:ext cx="0" cy="2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F32C40DA-685F-0593-86FC-21605150D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7" y="2083"/>
              <a:ext cx="998" cy="370"/>
            </a:xfrm>
            <a:prstGeom prst="rect">
              <a:avLst/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en-US" sz="2200" b="1" dirty="0">
                  <a:latin typeface="Courier New" pitchFamily="49" charset="0"/>
                </a:rPr>
                <a:t>M</a:t>
              </a:r>
              <a:r>
                <a:rPr lang="en-US" sz="2200" b="1" dirty="0">
                  <a:latin typeface="Arial" charset="0"/>
                </a:rPr>
                <a:t> </a:t>
              </a:r>
              <a:r>
                <a:rPr lang="en-US" sz="2200" b="1" dirty="0">
                  <a:latin typeface="Courier New" pitchFamily="49" charset="0"/>
                </a:rPr>
                <a:t>=</a:t>
              </a:r>
              <a:r>
                <a:rPr lang="en-US" sz="2200" b="1" dirty="0">
                  <a:latin typeface="Arial" charset="0"/>
                </a:rPr>
                <a:t> </a:t>
              </a:r>
              <a:r>
                <a:rPr lang="en-US" sz="2200" b="1" dirty="0">
                  <a:latin typeface="Courier New" pitchFamily="49" charset="0"/>
                </a:rPr>
                <a:t>b</a:t>
              </a:r>
              <a:endParaRPr lang="ru-RU" sz="2200" b="1" dirty="0">
                <a:latin typeface="Courier New" pitchFamily="49" charset="0"/>
              </a:endParaRPr>
            </a:p>
          </p:txBody>
        </p:sp>
        <p:sp>
          <p:nvSpPr>
            <p:cNvPr id="48150" name="Line 20">
              <a:extLst>
                <a:ext uri="{FF2B5EF4-FFF2-40B4-BE49-F238E27FC236}">
                  <a16:creationId xmlns:a16="http://schemas.microsoft.com/office/drawing/2014/main" id="{98BFF7A5-BB1C-F8C1-1615-CA482BE81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6" y="3323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8151" name="Freeform 21">
              <a:extLst>
                <a:ext uri="{FF2B5EF4-FFF2-40B4-BE49-F238E27FC236}">
                  <a16:creationId xmlns:a16="http://schemas.microsoft.com/office/drawing/2014/main" id="{6F329BD7-B520-33F8-FFC2-B7E5C8908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2" y="1722"/>
              <a:ext cx="623" cy="361"/>
            </a:xfrm>
            <a:custGeom>
              <a:avLst/>
              <a:gdLst>
                <a:gd name="T0" fmla="*/ 0 w 623"/>
                <a:gd name="T1" fmla="*/ 0 h 524"/>
                <a:gd name="T2" fmla="*/ 623 w 623"/>
                <a:gd name="T3" fmla="*/ 0 h 524"/>
                <a:gd name="T4" fmla="*/ 623 w 623"/>
                <a:gd name="T5" fmla="*/ 1 h 524"/>
                <a:gd name="T6" fmla="*/ 0 60000 65536"/>
                <a:gd name="T7" fmla="*/ 0 60000 65536"/>
                <a:gd name="T8" fmla="*/ 0 60000 65536"/>
                <a:gd name="T9" fmla="*/ 0 w 623"/>
                <a:gd name="T10" fmla="*/ 0 h 524"/>
                <a:gd name="T11" fmla="*/ 623 w 623"/>
                <a:gd name="T12" fmla="*/ 524 h 5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3" h="524">
                  <a:moveTo>
                    <a:pt x="0" y="0"/>
                  </a:moveTo>
                  <a:lnTo>
                    <a:pt x="623" y="0"/>
                  </a:lnTo>
                  <a:lnTo>
                    <a:pt x="623" y="524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8152" name="Freeform 22">
              <a:extLst>
                <a:ext uri="{FF2B5EF4-FFF2-40B4-BE49-F238E27FC236}">
                  <a16:creationId xmlns:a16="http://schemas.microsoft.com/office/drawing/2014/main" id="{3B6166A8-E532-3E46-74AD-2AAC900A5F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4" y="1722"/>
              <a:ext cx="623" cy="361"/>
            </a:xfrm>
            <a:custGeom>
              <a:avLst/>
              <a:gdLst>
                <a:gd name="T0" fmla="*/ 0 w 623"/>
                <a:gd name="T1" fmla="*/ 0 h 524"/>
                <a:gd name="T2" fmla="*/ 623 w 623"/>
                <a:gd name="T3" fmla="*/ 0 h 524"/>
                <a:gd name="T4" fmla="*/ 623 w 623"/>
                <a:gd name="T5" fmla="*/ 1 h 524"/>
                <a:gd name="T6" fmla="*/ 0 60000 65536"/>
                <a:gd name="T7" fmla="*/ 0 60000 65536"/>
                <a:gd name="T8" fmla="*/ 0 60000 65536"/>
                <a:gd name="T9" fmla="*/ 0 w 623"/>
                <a:gd name="T10" fmla="*/ 0 h 524"/>
                <a:gd name="T11" fmla="*/ 623 w 623"/>
                <a:gd name="T12" fmla="*/ 524 h 5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3" h="524">
                  <a:moveTo>
                    <a:pt x="0" y="0"/>
                  </a:moveTo>
                  <a:lnTo>
                    <a:pt x="623" y="0"/>
                  </a:lnTo>
                  <a:lnTo>
                    <a:pt x="623" y="524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8153" name="Freeform 23">
              <a:extLst>
                <a:ext uri="{FF2B5EF4-FFF2-40B4-BE49-F238E27FC236}">
                  <a16:creationId xmlns:a16="http://schemas.microsoft.com/office/drawing/2014/main" id="{1EADB9F6-86F3-AC4D-0F87-C5B7F6D23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444"/>
              <a:ext cx="2361" cy="343"/>
            </a:xfrm>
            <a:custGeom>
              <a:avLst/>
              <a:gdLst>
                <a:gd name="T0" fmla="*/ 0 w 2409"/>
                <a:gd name="T1" fmla="*/ 0 h 343"/>
                <a:gd name="T2" fmla="*/ 0 w 2409"/>
                <a:gd name="T3" fmla="*/ 343 h 343"/>
                <a:gd name="T4" fmla="*/ 195 w 2409"/>
                <a:gd name="T5" fmla="*/ 343 h 343"/>
                <a:gd name="T6" fmla="*/ 195 w 2409"/>
                <a:gd name="T7" fmla="*/ 5 h 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9"/>
                <a:gd name="T13" fmla="*/ 0 h 343"/>
                <a:gd name="T14" fmla="*/ 2409 w 2409"/>
                <a:gd name="T15" fmla="*/ 343 h 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9" h="343">
                  <a:moveTo>
                    <a:pt x="0" y="0"/>
                  </a:moveTo>
                  <a:lnTo>
                    <a:pt x="0" y="343"/>
                  </a:lnTo>
                  <a:lnTo>
                    <a:pt x="2409" y="343"/>
                  </a:lnTo>
                  <a:lnTo>
                    <a:pt x="2409" y="5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8154" name="Line 24">
              <a:extLst>
                <a:ext uri="{FF2B5EF4-FFF2-40B4-BE49-F238E27FC236}">
                  <a16:creationId xmlns:a16="http://schemas.microsoft.com/office/drawing/2014/main" id="{18F18068-C50C-F2E3-FF86-42E12045EC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9" y="2557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8155" name="Line 25">
              <a:extLst>
                <a:ext uri="{FF2B5EF4-FFF2-40B4-BE49-F238E27FC236}">
                  <a16:creationId xmlns:a16="http://schemas.microsoft.com/office/drawing/2014/main" id="{168D8389-674D-195C-90C2-54D86D832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0" y="2572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8156" name="Line 26">
              <a:extLst>
                <a:ext uri="{FF2B5EF4-FFF2-40B4-BE49-F238E27FC236}">
                  <a16:creationId xmlns:a16="http://schemas.microsoft.com/office/drawing/2014/main" id="{BC635411-3897-8C0E-4829-66BF86A894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4" y="2794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8157" name="Oval 27">
              <a:extLst>
                <a:ext uri="{FF2B5EF4-FFF2-40B4-BE49-F238E27FC236}">
                  <a16:creationId xmlns:a16="http://schemas.microsoft.com/office/drawing/2014/main" id="{21DF229B-0C4D-C599-DCA5-21BB4ACC1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" y="2772"/>
              <a:ext cx="34" cy="3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48158" name="Text Box 28">
              <a:extLst>
                <a:ext uri="{FF2B5EF4-FFF2-40B4-BE49-F238E27FC236}">
                  <a16:creationId xmlns:a16="http://schemas.microsoft.com/office/drawing/2014/main" id="{2C288702-6E65-6EAA-A84E-F9DA2B19D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443"/>
              <a:ext cx="4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ru-RU" altLang="ru-RU"/>
                <a:t>да</a:t>
              </a:r>
            </a:p>
          </p:txBody>
        </p:sp>
        <p:sp>
          <p:nvSpPr>
            <p:cNvPr id="48159" name="Text Box 29">
              <a:extLst>
                <a:ext uri="{FF2B5EF4-FFF2-40B4-BE49-F238E27FC236}">
                  <a16:creationId xmlns:a16="http://schemas.microsoft.com/office/drawing/2014/main" id="{CDCB17EE-E6AA-3B35-6FE0-E453E8DEE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455"/>
              <a:ext cx="4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ru-RU" altLang="ru-RU"/>
                <a:t>нет</a:t>
              </a:r>
            </a:p>
          </p:txBody>
        </p:sp>
        <p:sp>
          <p:nvSpPr>
            <p:cNvPr id="26" name="AutoShape 9">
              <a:extLst>
                <a:ext uri="{FF2B5EF4-FFF2-40B4-BE49-F238E27FC236}">
                  <a16:creationId xmlns:a16="http://schemas.microsoft.com/office/drawing/2014/main" id="{87D8C292-23A1-A23A-ED28-FA568DC39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2990"/>
              <a:ext cx="1320" cy="336"/>
            </a:xfrm>
            <a:prstGeom prst="flowChartInputOutput">
              <a:avLst/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 sz="2200" b="1" dirty="0">
                  <a:latin typeface="Courier New" pitchFamily="49" charset="0"/>
                  <a:cs typeface="Courier New" pitchFamily="49" charset="0"/>
                </a:rPr>
                <a:t>вывод </a:t>
              </a:r>
              <a:r>
                <a:rPr lang="en-US" sz="2200" b="1" dirty="0">
                  <a:latin typeface="Courier New" pitchFamily="49" charset="0"/>
                  <a:cs typeface="Courier New" pitchFamily="49" charset="0"/>
                </a:rPr>
                <a:t>M</a:t>
              </a:r>
              <a:endParaRPr lang="ru-RU" sz="2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7" name="Rectangle 31">
            <a:extLst>
              <a:ext uri="{FF2B5EF4-FFF2-40B4-BE49-F238E27FC236}">
                <a16:creationId xmlns:a16="http://schemas.microsoft.com/office/drawing/2014/main" id="{92528D8A-030A-0753-C565-DC5E9AF79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13" y="2101850"/>
            <a:ext cx="5597525" cy="240188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8" name="AutoShape 53">
            <a:extLst>
              <a:ext uri="{FF2B5EF4-FFF2-40B4-BE49-F238E27FC236}">
                <a16:creationId xmlns:a16="http://schemas.microsoft.com/office/drawing/2014/main" id="{823C9770-6F74-87FB-19BF-3AF881891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1411288"/>
            <a:ext cx="1935162" cy="1358900"/>
          </a:xfrm>
          <a:prstGeom prst="wedgeRoundRectCallout">
            <a:avLst>
              <a:gd name="adj1" fmla="val -89918"/>
              <a:gd name="adj2" fmla="val 1694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>
                <a:latin typeface="Arial" charset="0"/>
              </a:rPr>
              <a:t>полная форма ветвления</a:t>
            </a:r>
          </a:p>
        </p:txBody>
      </p:sp>
      <p:grpSp>
        <p:nvGrpSpPr>
          <p:cNvPr id="3" name="Group 55">
            <a:extLst>
              <a:ext uri="{FF2B5EF4-FFF2-40B4-BE49-F238E27FC236}">
                <a16:creationId xmlns:a16="http://schemas.microsoft.com/office/drawing/2014/main" id="{2A715E06-F94D-1701-BB0D-8931F9B2FA58}"/>
              </a:ext>
            </a:extLst>
          </p:cNvPr>
          <p:cNvGrpSpPr>
            <a:grpSpLocks/>
          </p:cNvGrpSpPr>
          <p:nvPr/>
        </p:nvGrpSpPr>
        <p:grpSpPr bwMode="auto">
          <a:xfrm>
            <a:off x="6165850" y="3141663"/>
            <a:ext cx="2584450" cy="663575"/>
            <a:chOff x="433" y="3902"/>
            <a:chExt cx="1628" cy="418"/>
          </a:xfrm>
        </p:grpSpPr>
        <p:sp>
          <p:nvSpPr>
            <p:cNvPr id="31" name="Text Box 56">
              <a:extLst>
                <a:ext uri="{FF2B5EF4-FFF2-40B4-BE49-F238E27FC236}">
                  <a16:creationId xmlns:a16="http://schemas.microsoft.com/office/drawing/2014/main" id="{35FF89A7-734B-2CC1-82B8-D1E426C5E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1334" cy="296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Если  </a:t>
              </a:r>
              <a:r>
                <a:rPr lang="en-US" sz="2400" dirty="0">
                  <a:latin typeface="Arial" charset="0"/>
                </a:rPr>
                <a:t>a = b?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48145" name="Oval 57">
              <a:extLst>
                <a:ext uri="{FF2B5EF4-FFF2-40B4-BE49-F238E27FC236}">
                  <a16:creationId xmlns:a16="http://schemas.microsoft.com/office/drawing/2014/main" id="{FC64EF1C-ED92-05AB-2A82-99041F89D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F8BE190B-CFFC-4ABE-A20D-4D378F4A2DA1}"/>
              </a:ext>
            </a:extLst>
          </p:cNvPr>
          <p:cNvSpPr/>
          <p:nvPr/>
        </p:nvSpPr>
        <p:spPr>
          <a:xfrm>
            <a:off x="6296025" y="4267200"/>
            <a:ext cx="2347913" cy="2009775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2800" b="1" dirty="0">
                <a:latin typeface="Courier New" pitchFamily="49" charset="0"/>
              </a:rPr>
              <a:t> a &gt; b:</a:t>
            </a:r>
          </a:p>
          <a:p>
            <a:pPr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</a:rPr>
              <a:t>  M = a   </a:t>
            </a:r>
          </a:p>
          <a:p>
            <a:pPr>
              <a:spcBef>
                <a:spcPct val="15000"/>
              </a:spcBef>
              <a:defRPr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else</a:t>
            </a:r>
            <a:r>
              <a:rPr lang="en-US" sz="2800" b="1" dirty="0">
                <a:latin typeface="Courier New" pitchFamily="49" charset="0"/>
              </a:rPr>
              <a:t>:</a:t>
            </a:r>
          </a:p>
          <a:p>
            <a:pPr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</a:rPr>
              <a:t>  M = b</a:t>
            </a:r>
            <a:endParaRPr lang="ru-RU" sz="2800" b="1" dirty="0">
              <a:latin typeface="Courier New" pitchFamily="49" charset="0"/>
            </a:endParaRPr>
          </a:p>
        </p:txBody>
      </p:sp>
      <p:grpSp>
        <p:nvGrpSpPr>
          <p:cNvPr id="4" name="Группа 35">
            <a:extLst>
              <a:ext uri="{FF2B5EF4-FFF2-40B4-BE49-F238E27FC236}">
                <a16:creationId xmlns:a16="http://schemas.microsoft.com/office/drawing/2014/main" id="{BE2CCCF4-D4A7-E237-C731-34A1462E1F98}"/>
              </a:ext>
            </a:extLst>
          </p:cNvPr>
          <p:cNvGrpSpPr>
            <a:grpSpLocks/>
          </p:cNvGrpSpPr>
          <p:nvPr/>
        </p:nvGrpSpPr>
        <p:grpSpPr bwMode="auto">
          <a:xfrm>
            <a:off x="4337050" y="4735513"/>
            <a:ext cx="2411413" cy="1566862"/>
            <a:chOff x="4336824" y="4735286"/>
            <a:chExt cx="2412318" cy="1567543"/>
          </a:xfrm>
        </p:grpSpPr>
        <p:sp>
          <p:nvSpPr>
            <p:cNvPr id="48139" name="Полилиния 29">
              <a:extLst>
                <a:ext uri="{FF2B5EF4-FFF2-40B4-BE49-F238E27FC236}">
                  <a16:creationId xmlns:a16="http://schemas.microsoft.com/office/drawing/2014/main" id="{6C9EED82-FD85-CB92-FC15-80A59421F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1057" y="4735286"/>
              <a:ext cx="468085" cy="576943"/>
            </a:xfrm>
            <a:custGeom>
              <a:avLst/>
              <a:gdLst>
                <a:gd name="T0" fmla="*/ 0 w 413657"/>
                <a:gd name="T1" fmla="*/ 0 h 544285"/>
                <a:gd name="T2" fmla="*/ 26935495 w 413657"/>
                <a:gd name="T3" fmla="*/ 0 h 544285"/>
                <a:gd name="T4" fmla="*/ 27663398 w 413657"/>
                <a:gd name="T5" fmla="*/ 3946805 h 544285"/>
                <a:gd name="T6" fmla="*/ 0 w 413657"/>
                <a:gd name="T7" fmla="*/ 3946805 h 5442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3657"/>
                <a:gd name="T13" fmla="*/ 0 h 544285"/>
                <a:gd name="T14" fmla="*/ 413657 w 413657"/>
                <a:gd name="T15" fmla="*/ 544285 h 5442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3657" h="544285">
                  <a:moveTo>
                    <a:pt x="0" y="0"/>
                  </a:moveTo>
                  <a:lnTo>
                    <a:pt x="402772" y="0"/>
                  </a:lnTo>
                  <a:lnTo>
                    <a:pt x="413657" y="544285"/>
                  </a:lnTo>
                  <a:lnTo>
                    <a:pt x="0" y="544285"/>
                  </a:lnTo>
                </a:path>
              </a:pathLst>
            </a:custGeom>
            <a:solidFill>
              <a:schemeClr val="bg1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8140" name="Полилиния 31">
              <a:extLst>
                <a:ext uri="{FF2B5EF4-FFF2-40B4-BE49-F238E27FC236}">
                  <a16:creationId xmlns:a16="http://schemas.microsoft.com/office/drawing/2014/main" id="{D088D721-269D-86E8-16C2-B912C1A5F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1057" y="5725886"/>
              <a:ext cx="468085" cy="576943"/>
            </a:xfrm>
            <a:custGeom>
              <a:avLst/>
              <a:gdLst>
                <a:gd name="T0" fmla="*/ 0 w 413657"/>
                <a:gd name="T1" fmla="*/ 0 h 544285"/>
                <a:gd name="T2" fmla="*/ 26935495 w 413657"/>
                <a:gd name="T3" fmla="*/ 0 h 544285"/>
                <a:gd name="T4" fmla="*/ 27663398 w 413657"/>
                <a:gd name="T5" fmla="*/ 3946805 h 544285"/>
                <a:gd name="T6" fmla="*/ 0 w 413657"/>
                <a:gd name="T7" fmla="*/ 3946805 h 5442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3657"/>
                <a:gd name="T13" fmla="*/ 0 h 544285"/>
                <a:gd name="T14" fmla="*/ 413657 w 413657"/>
                <a:gd name="T15" fmla="*/ 544285 h 5442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3657" h="544285">
                  <a:moveTo>
                    <a:pt x="0" y="0"/>
                  </a:moveTo>
                  <a:lnTo>
                    <a:pt x="402772" y="0"/>
                  </a:lnTo>
                  <a:lnTo>
                    <a:pt x="413657" y="544285"/>
                  </a:lnTo>
                  <a:lnTo>
                    <a:pt x="0" y="544285"/>
                  </a:lnTo>
                </a:path>
              </a:pathLst>
            </a:custGeom>
            <a:solidFill>
              <a:schemeClr val="bg1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grpSp>
          <p:nvGrpSpPr>
            <p:cNvPr id="48141" name="Группа 34">
              <a:extLst>
                <a:ext uri="{FF2B5EF4-FFF2-40B4-BE49-F238E27FC236}">
                  <a16:creationId xmlns:a16="http://schemas.microsoft.com/office/drawing/2014/main" id="{961F8215-D744-5F70-CD30-4B7EB76BEC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6824" y="5203370"/>
              <a:ext cx="2006826" cy="848180"/>
              <a:chOff x="4336824" y="5203370"/>
              <a:chExt cx="2006826" cy="848180"/>
            </a:xfrm>
          </p:grpSpPr>
          <p:sp>
            <p:nvSpPr>
              <p:cNvPr id="33" name="AutoShape 53">
                <a:extLst>
                  <a:ext uri="{FF2B5EF4-FFF2-40B4-BE49-F238E27FC236}">
                    <a16:creationId xmlns:a16="http://schemas.microsoft.com/office/drawing/2014/main" id="{5D1DFF85-3118-0830-5090-FA34F413D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824" y="5203801"/>
                <a:ext cx="1672265" cy="668628"/>
              </a:xfrm>
              <a:prstGeom prst="wedgeRoundRectCallout">
                <a:avLst>
                  <a:gd name="adj1" fmla="val 74140"/>
                  <a:gd name="adj2" fmla="val -72483"/>
                  <a:gd name="adj3" fmla="val 16667"/>
                </a:avLst>
              </a:prstGeom>
              <a:solidFill>
                <a:srgbClr val="E6E6FF"/>
              </a:solidFill>
              <a:ln w="12700">
                <a:noFill/>
                <a:miter lim="800000"/>
                <a:headEnd/>
                <a:tailEnd type="none" w="lg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90000" tIns="46800" rIns="90000" bIns="46800" anchor="ctr"/>
              <a:lstStyle/>
              <a:p>
                <a:pPr algn="ctr">
                  <a:defRPr/>
                </a:pPr>
                <a:r>
                  <a:rPr lang="ru-RU" sz="2400" dirty="0">
                    <a:latin typeface="Arial" charset="0"/>
                  </a:rPr>
                  <a:t>отступы</a:t>
                </a:r>
              </a:p>
            </p:txBody>
          </p:sp>
          <p:sp>
            <p:nvSpPr>
              <p:cNvPr id="34" name="Полилиния 33">
                <a:extLst>
                  <a:ext uri="{FF2B5EF4-FFF2-40B4-BE49-F238E27FC236}">
                    <a16:creationId xmlns:a16="http://schemas.microsoft.com/office/drawing/2014/main" id="{F7A73BE2-A8B6-3750-D38C-86FA4C84A51F}"/>
                  </a:ext>
                </a:extLst>
              </p:cNvPr>
              <p:cNvSpPr/>
              <p:nvPr/>
            </p:nvSpPr>
            <p:spPr bwMode="auto">
              <a:xfrm>
                <a:off x="6007501" y="5626259"/>
                <a:ext cx="336676" cy="425635"/>
              </a:xfrm>
              <a:custGeom>
                <a:avLst/>
                <a:gdLst>
                  <a:gd name="connsiteX0" fmla="*/ 0 w 336550"/>
                  <a:gd name="connsiteY0" fmla="*/ 142875 h 425450"/>
                  <a:gd name="connsiteX1" fmla="*/ 336550 w 336550"/>
                  <a:gd name="connsiteY1" fmla="*/ 425450 h 425450"/>
                  <a:gd name="connsiteX2" fmla="*/ 0 w 336550"/>
                  <a:gd name="connsiteY2" fmla="*/ 0 h 425450"/>
                  <a:gd name="connsiteX3" fmla="*/ 0 w 336550"/>
                  <a:gd name="connsiteY3" fmla="*/ 142875 h 42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6550" h="425450">
                    <a:moveTo>
                      <a:pt x="0" y="142875"/>
                    </a:moveTo>
                    <a:lnTo>
                      <a:pt x="336550" y="425450"/>
                    </a:lnTo>
                    <a:lnTo>
                      <a:pt x="0" y="0"/>
                    </a:lnTo>
                    <a:cubicBezTo>
                      <a:pt x="1058" y="47625"/>
                      <a:pt x="2117" y="95250"/>
                      <a:pt x="0" y="142875"/>
                    </a:cubicBezTo>
                    <a:close/>
                  </a:path>
                </a:pathLst>
              </a:custGeom>
              <a:solidFill>
                <a:srgbClr val="E6E6FF"/>
              </a:solidFill>
              <a:ln w="12700">
                <a:noFill/>
                <a:miter lim="800000"/>
                <a:headEnd/>
                <a:tailEnd type="none" w="lg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90000" tIns="46800" rIns="90000" bIns="46800" anchor="ctr"/>
              <a:lstStyle/>
              <a:p>
                <a:pPr algn="ctr">
                  <a:defRPr/>
                </a:pPr>
                <a:endParaRPr lang="ru-RU" sz="2400">
                  <a:latin typeface="Arial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7" grpId="0" animBg="1"/>
      <p:bldP spid="28" grpId="0" animBg="1"/>
      <p:bldP spid="2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Заголовок 1">
            <a:extLst>
              <a:ext uri="{FF2B5EF4-FFF2-40B4-BE49-F238E27FC236}">
                <a16:creationId xmlns:a16="http://schemas.microsoft.com/office/drawing/2014/main" id="{F369BD29-105F-09BB-D007-E6791C56B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Условный оператор: неполная форма</a:t>
            </a:r>
          </a:p>
        </p:txBody>
      </p:sp>
      <p:sp>
        <p:nvSpPr>
          <p:cNvPr id="49155" name="Номер слайда 2">
            <a:extLst>
              <a:ext uri="{FF2B5EF4-FFF2-40B4-BE49-F238E27FC236}">
                <a16:creationId xmlns:a16="http://schemas.microsoft.com/office/drawing/2014/main" id="{DC6B3374-0605-7525-0070-340A677E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4DCA11C-71D1-4BE4-88DC-E331E3D8FACB}" type="slidenum">
              <a:rPr lang="ru-RU" altLang="ru-RU"/>
              <a:pPr eaLnBrk="1" hangingPunct="1"/>
              <a:t>54</a:t>
            </a:fld>
            <a:endParaRPr lang="ru-RU" altLang="ru-RU"/>
          </a:p>
        </p:txBody>
      </p:sp>
      <p:grpSp>
        <p:nvGrpSpPr>
          <p:cNvPr id="2" name="Group 30">
            <a:extLst>
              <a:ext uri="{FF2B5EF4-FFF2-40B4-BE49-F238E27FC236}">
                <a16:creationId xmlns:a16="http://schemas.microsoft.com/office/drawing/2014/main" id="{E40E2D59-24E3-498B-DF55-FC8BCD5C09B9}"/>
              </a:ext>
            </a:extLst>
          </p:cNvPr>
          <p:cNvGrpSpPr>
            <a:grpSpLocks/>
          </p:cNvGrpSpPr>
          <p:nvPr/>
        </p:nvGrpSpPr>
        <p:grpSpPr bwMode="auto">
          <a:xfrm>
            <a:off x="534988" y="896938"/>
            <a:ext cx="4127500" cy="4500562"/>
            <a:chOff x="471" y="690"/>
            <a:chExt cx="2600" cy="2835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78EB7011-4927-E567-35EA-A32297D62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" y="2075"/>
              <a:ext cx="998" cy="370"/>
            </a:xfrm>
            <a:prstGeom prst="rect">
              <a:avLst/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en-US" sz="2200" b="1" dirty="0">
                  <a:latin typeface="Courier New" pitchFamily="49" charset="0"/>
                </a:rPr>
                <a:t>M</a:t>
              </a:r>
              <a:r>
                <a:rPr lang="en-US" sz="2200" b="1" dirty="0">
                  <a:latin typeface="Arial" charset="0"/>
                </a:rPr>
                <a:t> </a:t>
              </a:r>
              <a:r>
                <a:rPr lang="en-US" sz="2200" b="1" dirty="0">
                  <a:latin typeface="Courier New" pitchFamily="49" charset="0"/>
                </a:rPr>
                <a:t>=</a:t>
              </a:r>
              <a:r>
                <a:rPr lang="en-US" sz="2200" b="1" dirty="0">
                  <a:latin typeface="Arial" charset="0"/>
                </a:rPr>
                <a:t> </a:t>
              </a:r>
              <a:r>
                <a:rPr lang="en-US" sz="2200" b="1" dirty="0">
                  <a:latin typeface="Courier New" pitchFamily="49" charset="0"/>
                </a:rPr>
                <a:t>b</a:t>
              </a:r>
              <a:endParaRPr lang="ru-RU" sz="2200" b="1" dirty="0">
                <a:latin typeface="Courier New" pitchFamily="49" charset="0"/>
              </a:endParaRPr>
            </a:p>
          </p:txBody>
        </p:sp>
        <p:sp>
          <p:nvSpPr>
            <p:cNvPr id="6" name="AutoShape 16">
              <a:extLst>
                <a:ext uri="{FF2B5EF4-FFF2-40B4-BE49-F238E27FC236}">
                  <a16:creationId xmlns:a16="http://schemas.microsoft.com/office/drawing/2014/main" id="{14C26566-D13B-EAFE-A76D-BE47CF59B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" y="1460"/>
              <a:ext cx="1112" cy="530"/>
            </a:xfrm>
            <a:prstGeom prst="flowChartDecision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en-US" sz="2200" b="1" dirty="0">
                  <a:latin typeface="Courier New" pitchFamily="49" charset="0"/>
                </a:rPr>
                <a:t>b &gt; a?</a:t>
              </a:r>
              <a:endParaRPr lang="ru-RU" sz="2200" b="1" dirty="0">
                <a:latin typeface="Courier New" pitchFamily="49" charset="0"/>
              </a:endParaRPr>
            </a:p>
          </p:txBody>
        </p:sp>
        <p:sp>
          <p:nvSpPr>
            <p:cNvPr id="49165" name="Line 17">
              <a:extLst>
                <a:ext uri="{FF2B5EF4-FFF2-40B4-BE49-F238E27FC236}">
                  <a16:creationId xmlns:a16="http://schemas.microsoft.com/office/drawing/2014/main" id="{E4549CC8-D27F-842C-C22A-C141A7C692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8" y="1261"/>
              <a:ext cx="0" cy="2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9166" name="Line 20">
              <a:extLst>
                <a:ext uri="{FF2B5EF4-FFF2-40B4-BE49-F238E27FC236}">
                  <a16:creationId xmlns:a16="http://schemas.microsoft.com/office/drawing/2014/main" id="{5351F6EE-A653-D68A-B756-FF23E7FECE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6" y="3323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9167" name="Freeform 21">
              <a:extLst>
                <a:ext uri="{FF2B5EF4-FFF2-40B4-BE49-F238E27FC236}">
                  <a16:creationId xmlns:a16="http://schemas.microsoft.com/office/drawing/2014/main" id="{3612129B-2D3A-8D34-4F1E-9BC4B0537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2" y="1722"/>
              <a:ext cx="246" cy="942"/>
            </a:xfrm>
            <a:custGeom>
              <a:avLst/>
              <a:gdLst>
                <a:gd name="T0" fmla="*/ 0 w 623"/>
                <a:gd name="T1" fmla="*/ 0 h 524"/>
                <a:gd name="T2" fmla="*/ 0 w 623"/>
                <a:gd name="T3" fmla="*/ 0 h 524"/>
                <a:gd name="T4" fmla="*/ 0 w 623"/>
                <a:gd name="T5" fmla="*/ 2147483647 h 524"/>
                <a:gd name="T6" fmla="*/ 0 60000 65536"/>
                <a:gd name="T7" fmla="*/ 0 60000 65536"/>
                <a:gd name="T8" fmla="*/ 0 60000 65536"/>
                <a:gd name="T9" fmla="*/ 0 w 623"/>
                <a:gd name="T10" fmla="*/ 0 h 524"/>
                <a:gd name="T11" fmla="*/ 623 w 623"/>
                <a:gd name="T12" fmla="*/ 524 h 5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3" h="524">
                  <a:moveTo>
                    <a:pt x="0" y="0"/>
                  </a:moveTo>
                  <a:lnTo>
                    <a:pt x="623" y="0"/>
                  </a:lnTo>
                  <a:lnTo>
                    <a:pt x="623" y="524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9168" name="Freeform 22">
              <a:extLst>
                <a:ext uri="{FF2B5EF4-FFF2-40B4-BE49-F238E27FC236}">
                  <a16:creationId xmlns:a16="http://schemas.microsoft.com/office/drawing/2014/main" id="{87F4BA1C-6A10-7CB5-A522-3221DCB8EF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4" y="1722"/>
              <a:ext cx="623" cy="361"/>
            </a:xfrm>
            <a:custGeom>
              <a:avLst/>
              <a:gdLst>
                <a:gd name="T0" fmla="*/ 0 w 623"/>
                <a:gd name="T1" fmla="*/ 0 h 524"/>
                <a:gd name="T2" fmla="*/ 623 w 623"/>
                <a:gd name="T3" fmla="*/ 0 h 524"/>
                <a:gd name="T4" fmla="*/ 623 w 623"/>
                <a:gd name="T5" fmla="*/ 1 h 524"/>
                <a:gd name="T6" fmla="*/ 0 60000 65536"/>
                <a:gd name="T7" fmla="*/ 0 60000 65536"/>
                <a:gd name="T8" fmla="*/ 0 60000 65536"/>
                <a:gd name="T9" fmla="*/ 0 w 623"/>
                <a:gd name="T10" fmla="*/ 0 h 524"/>
                <a:gd name="T11" fmla="*/ 623 w 623"/>
                <a:gd name="T12" fmla="*/ 524 h 5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3" h="524">
                  <a:moveTo>
                    <a:pt x="0" y="0"/>
                  </a:moveTo>
                  <a:lnTo>
                    <a:pt x="623" y="0"/>
                  </a:lnTo>
                  <a:lnTo>
                    <a:pt x="623" y="524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9169" name="Freeform 23">
              <a:extLst>
                <a:ext uri="{FF2B5EF4-FFF2-40B4-BE49-F238E27FC236}">
                  <a16:creationId xmlns:a16="http://schemas.microsoft.com/office/drawing/2014/main" id="{5A033FD2-F72E-DB4B-C963-E603AC558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444"/>
              <a:ext cx="1968" cy="343"/>
            </a:xfrm>
            <a:custGeom>
              <a:avLst/>
              <a:gdLst>
                <a:gd name="T0" fmla="*/ 0 w 2409"/>
                <a:gd name="T1" fmla="*/ 0 h 343"/>
                <a:gd name="T2" fmla="*/ 0 w 2409"/>
                <a:gd name="T3" fmla="*/ 343 h 343"/>
                <a:gd name="T4" fmla="*/ 2 w 2409"/>
                <a:gd name="T5" fmla="*/ 343 h 343"/>
                <a:gd name="T6" fmla="*/ 2 w 2409"/>
                <a:gd name="T7" fmla="*/ 5 h 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9"/>
                <a:gd name="T13" fmla="*/ 0 h 343"/>
                <a:gd name="T14" fmla="*/ 2409 w 2409"/>
                <a:gd name="T15" fmla="*/ 343 h 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9" h="343">
                  <a:moveTo>
                    <a:pt x="0" y="0"/>
                  </a:moveTo>
                  <a:lnTo>
                    <a:pt x="0" y="343"/>
                  </a:lnTo>
                  <a:lnTo>
                    <a:pt x="2409" y="343"/>
                  </a:lnTo>
                  <a:lnTo>
                    <a:pt x="2409" y="5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9170" name="Line 24">
              <a:extLst>
                <a:ext uri="{FF2B5EF4-FFF2-40B4-BE49-F238E27FC236}">
                  <a16:creationId xmlns:a16="http://schemas.microsoft.com/office/drawing/2014/main" id="{78246492-5198-C84E-B2B8-3DDDC6A50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9" y="2557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9171" name="Line 26">
              <a:extLst>
                <a:ext uri="{FF2B5EF4-FFF2-40B4-BE49-F238E27FC236}">
                  <a16:creationId xmlns:a16="http://schemas.microsoft.com/office/drawing/2014/main" id="{48AA46C8-1E50-AB96-AA37-3E1B111035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4" y="2794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9172" name="Oval 27">
              <a:extLst>
                <a:ext uri="{FF2B5EF4-FFF2-40B4-BE49-F238E27FC236}">
                  <a16:creationId xmlns:a16="http://schemas.microsoft.com/office/drawing/2014/main" id="{DE630EE6-D795-EFAD-CFEB-56F4820B7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" y="2772"/>
              <a:ext cx="34" cy="3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49173" name="Text Box 28">
              <a:extLst>
                <a:ext uri="{FF2B5EF4-FFF2-40B4-BE49-F238E27FC236}">
                  <a16:creationId xmlns:a16="http://schemas.microsoft.com/office/drawing/2014/main" id="{0EB10EDF-B960-C311-97DB-D2CF52AFC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443"/>
              <a:ext cx="4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ru-RU" altLang="ru-RU"/>
                <a:t>да</a:t>
              </a:r>
            </a:p>
          </p:txBody>
        </p:sp>
        <p:sp>
          <p:nvSpPr>
            <p:cNvPr id="49174" name="Text Box 29">
              <a:extLst>
                <a:ext uri="{FF2B5EF4-FFF2-40B4-BE49-F238E27FC236}">
                  <a16:creationId xmlns:a16="http://schemas.microsoft.com/office/drawing/2014/main" id="{DBE50AD4-2748-B93F-F16F-8E712C1395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455"/>
              <a:ext cx="4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ru-RU" altLang="ru-RU"/>
                <a:t>нет</a:t>
              </a:r>
            </a:p>
          </p:txBody>
        </p:sp>
        <p:sp>
          <p:nvSpPr>
            <p:cNvPr id="19" name="AutoShape 9">
              <a:extLst>
                <a:ext uri="{FF2B5EF4-FFF2-40B4-BE49-F238E27FC236}">
                  <a16:creationId xmlns:a16="http://schemas.microsoft.com/office/drawing/2014/main" id="{0493FE0F-8A11-9E12-2E12-2DBC6CBEC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2990"/>
              <a:ext cx="1320" cy="336"/>
            </a:xfrm>
            <a:prstGeom prst="flowChartInputOutput">
              <a:avLst/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 sz="2200" b="1">
                  <a:latin typeface="Courier New" pitchFamily="49" charset="0"/>
                  <a:cs typeface="Courier New" pitchFamily="49" charset="0"/>
                </a:rPr>
                <a:t>вывод </a:t>
              </a:r>
              <a:r>
                <a:rPr lang="en-US" sz="2200" b="1">
                  <a:latin typeface="Courier New" pitchFamily="49" charset="0"/>
                  <a:cs typeface="Courier New" pitchFamily="49" charset="0"/>
                </a:rPr>
                <a:t>M</a:t>
              </a:r>
              <a:endParaRPr lang="ru-RU" sz="2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8">
              <a:extLst>
                <a:ext uri="{FF2B5EF4-FFF2-40B4-BE49-F238E27FC236}">
                  <a16:creationId xmlns:a16="http://schemas.microsoft.com/office/drawing/2014/main" id="{F10D14A3-9E3D-DA9E-F233-FC97CE4BA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9" y="889"/>
              <a:ext cx="998" cy="370"/>
            </a:xfrm>
            <a:prstGeom prst="rect">
              <a:avLst/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en-US" sz="2200" b="1" dirty="0">
                  <a:latin typeface="Courier New" pitchFamily="49" charset="0"/>
                </a:rPr>
                <a:t>M</a:t>
              </a:r>
              <a:r>
                <a:rPr lang="en-US" sz="2200" b="1" dirty="0">
                  <a:latin typeface="Arial" charset="0"/>
                </a:rPr>
                <a:t> </a:t>
              </a:r>
              <a:r>
                <a:rPr lang="en-US" sz="2200" b="1" dirty="0">
                  <a:latin typeface="Courier New" pitchFamily="49" charset="0"/>
                </a:rPr>
                <a:t>=</a:t>
              </a:r>
              <a:r>
                <a:rPr lang="en-US" sz="2200" b="1" dirty="0">
                  <a:latin typeface="Arial" charset="0"/>
                </a:rPr>
                <a:t> </a:t>
              </a:r>
              <a:r>
                <a:rPr lang="en-US" sz="2200" b="1" dirty="0">
                  <a:latin typeface="Courier New" pitchFamily="49" charset="0"/>
                </a:rPr>
                <a:t>a</a:t>
              </a:r>
              <a:endParaRPr lang="ru-RU" sz="2200" b="1" dirty="0">
                <a:latin typeface="Courier New" pitchFamily="49" charset="0"/>
              </a:endParaRPr>
            </a:p>
          </p:txBody>
        </p:sp>
        <p:sp>
          <p:nvSpPr>
            <p:cNvPr id="49177" name="Line 17">
              <a:extLst>
                <a:ext uri="{FF2B5EF4-FFF2-40B4-BE49-F238E27FC236}">
                  <a16:creationId xmlns:a16="http://schemas.microsoft.com/office/drawing/2014/main" id="{0C7B0694-3AD9-B644-40E1-62F604B86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8" y="690"/>
              <a:ext cx="0" cy="2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sp>
        <p:nvSpPr>
          <p:cNvPr id="20" name="Rectangle 31">
            <a:extLst>
              <a:ext uri="{FF2B5EF4-FFF2-40B4-BE49-F238E27FC236}">
                <a16:creationId xmlns:a16="http://schemas.microsoft.com/office/drawing/2014/main" id="{AA1AF653-EF35-6B2F-C5AC-5A97D1F0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13" y="1978025"/>
            <a:ext cx="4616450" cy="240188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1" name="AutoShape 53">
            <a:extLst>
              <a:ext uri="{FF2B5EF4-FFF2-40B4-BE49-F238E27FC236}">
                <a16:creationId xmlns:a16="http://schemas.microsoft.com/office/drawing/2014/main" id="{16689418-A285-F8D8-A8B5-660EDEC47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3384550"/>
            <a:ext cx="1935162" cy="1358900"/>
          </a:xfrm>
          <a:prstGeom prst="wedgeRoundRectCallout">
            <a:avLst>
              <a:gd name="adj1" fmla="val -89918"/>
              <a:gd name="adj2" fmla="val 1694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dirty="0">
                <a:latin typeface="Arial" charset="0"/>
              </a:rPr>
              <a:t>неполная форма ветвления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2380169F-8371-3E0D-DABF-FDE00E0A4C67}"/>
              </a:ext>
            </a:extLst>
          </p:cNvPr>
          <p:cNvSpPr/>
          <p:nvPr/>
        </p:nvSpPr>
        <p:spPr>
          <a:xfrm>
            <a:off x="5643562" y="1058069"/>
            <a:ext cx="2720975" cy="1311275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 b="1" dirty="0">
                <a:latin typeface="Courier New" pitchFamily="49" charset="0"/>
              </a:rPr>
              <a:t>M = a   </a:t>
            </a:r>
          </a:p>
          <a:p>
            <a:pPr>
              <a:spcBef>
                <a:spcPct val="15000"/>
              </a:spcBef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2400" b="1" dirty="0">
                <a:latin typeface="Courier New" pitchFamily="49" charset="0"/>
              </a:rPr>
              <a:t> b &gt; a: </a:t>
            </a:r>
          </a:p>
          <a:p>
            <a:pPr>
              <a:spcBef>
                <a:spcPct val="15000"/>
              </a:spcBef>
              <a:defRPr/>
            </a:pPr>
            <a:r>
              <a:rPr lang="en-US" sz="2400" b="1" dirty="0">
                <a:latin typeface="Courier New" pitchFamily="49" charset="0"/>
              </a:rPr>
              <a:t>  M = b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DE56506E-ED8F-CD49-A0ED-8AFDC8A3E7C4}"/>
              </a:ext>
            </a:extLst>
          </p:cNvPr>
          <p:cNvSpPr/>
          <p:nvPr/>
        </p:nvSpPr>
        <p:spPr>
          <a:xfrm>
            <a:off x="831850" y="5911850"/>
            <a:ext cx="3079750" cy="523875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</a:rPr>
              <a:t>M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>
                <a:latin typeface="Courier New" pitchFamily="49" charset="0"/>
              </a:rPr>
              <a:t>=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max</a:t>
            </a:r>
            <a:r>
              <a:rPr lang="en-US" sz="2800" b="1" dirty="0">
                <a:latin typeface="Courier New" pitchFamily="49" charset="0"/>
              </a:rPr>
              <a:t>(a, b)</a:t>
            </a:r>
            <a:endParaRPr lang="ru-RU" sz="2800" b="1" dirty="0">
              <a:latin typeface="Courier New" pitchFamily="49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301B7C5-9612-EAFC-6DA1-AA283AA0E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" y="5359400"/>
            <a:ext cx="39909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Решение в стиле </a:t>
            </a:r>
            <a:r>
              <a:rPr lang="en-US" altLang="ru-RU" sz="2400" b="1">
                <a:solidFill>
                  <a:srgbClr val="333399"/>
                </a:solidFill>
              </a:rPr>
              <a:t>Python:</a:t>
            </a:r>
            <a:endParaRPr lang="ru-RU" altLang="ru-RU" b="1">
              <a:solidFill>
                <a:srgbClr val="333399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FFE9F91-3577-8A1F-91EF-F2A4F2EAA34F}"/>
              </a:ext>
            </a:extLst>
          </p:cNvPr>
          <p:cNvSpPr/>
          <p:nvPr/>
        </p:nvSpPr>
        <p:spPr>
          <a:xfrm>
            <a:off x="4172744" y="5872480"/>
            <a:ext cx="4629150" cy="523875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80340" indent="90170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M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a </a:t>
            </a:r>
            <a:r>
              <a:rPr lang="en-US" sz="2800" b="1" dirty="0">
                <a:solidFill>
                  <a:srgbClr val="0000CC"/>
                </a:solidFill>
                <a:latin typeface="Courier New"/>
                <a:ea typeface="Times New Roman"/>
              </a:rPr>
              <a:t>if</a:t>
            </a:r>
            <a:r>
              <a:rPr lang="en-US" sz="2800" b="1" dirty="0">
                <a:latin typeface="Courier New"/>
                <a:ea typeface="Times New Roman"/>
              </a:rPr>
              <a:t> 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&gt;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b </a:t>
            </a:r>
            <a:r>
              <a:rPr lang="en-US" sz="2800" b="1" dirty="0">
                <a:solidFill>
                  <a:srgbClr val="0000CC"/>
                </a:solidFill>
                <a:latin typeface="Courier New"/>
                <a:ea typeface="Times New Roman"/>
              </a:rPr>
              <a:t>else</a:t>
            </a:r>
            <a:r>
              <a:rPr lang="en-US" sz="2800" b="1" dirty="0">
                <a:latin typeface="Courier New"/>
                <a:ea typeface="Times New Roman"/>
              </a:rPr>
              <a:t> b</a:t>
            </a:r>
            <a:endParaRPr lang="ru-RU" sz="2800" b="1" dirty="0">
              <a:latin typeface="Courier New"/>
              <a:ea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8" grpId="0" animBg="1"/>
      <p:bldP spid="23" grpId="0" animBg="1"/>
      <p:bldP spid="24" grpId="0"/>
      <p:bldP spid="2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Номер слайда 3">
            <a:extLst>
              <a:ext uri="{FF2B5EF4-FFF2-40B4-BE49-F238E27FC236}">
                <a16:creationId xmlns:a16="http://schemas.microsoft.com/office/drawing/2014/main" id="{9534CCFE-B2E8-A4FE-9D2E-3C9CBE6F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E796224-68FA-45B0-B9BC-BD36EFC3549C}" type="slidenum">
              <a:rPr lang="ru-RU" altLang="ru-RU"/>
              <a:pPr eaLnBrk="1" hangingPunct="1"/>
              <a:t>55</a:t>
            </a:fld>
            <a:endParaRPr lang="ru-RU" altLang="ru-RU"/>
          </a:p>
        </p:txBody>
      </p:sp>
      <p:sp>
        <p:nvSpPr>
          <p:cNvPr id="65539" name="Line 2">
            <a:extLst>
              <a:ext uri="{FF2B5EF4-FFF2-40B4-BE49-F238E27FC236}">
                <a16:creationId xmlns:a16="http://schemas.microsoft.com/office/drawing/2014/main" id="{521AEA3E-83DE-3B27-1819-63BC83FCAB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5540" name="Text Box 3">
            <a:extLst>
              <a:ext uri="{FF2B5EF4-FFF2-40B4-BE49-F238E27FC236}">
                <a16:creationId xmlns:a16="http://schemas.microsoft.com/office/drawing/2014/main" id="{80CA7885-1CD1-4CEA-F23F-51E2638C6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ru-RU" altLang="ru-RU" sz="1000" b="0">
              <a:latin typeface="Times New Roman" panose="02020603050405020304" pitchFamily="18" charset="0"/>
            </a:endParaRPr>
          </a:p>
        </p:txBody>
      </p:sp>
      <p:sp>
        <p:nvSpPr>
          <p:cNvPr id="65541" name="Text Box 4">
            <a:extLst>
              <a:ext uri="{FF2B5EF4-FFF2-40B4-BE49-F238E27FC236}">
                <a16:creationId xmlns:a16="http://schemas.microsoft.com/office/drawing/2014/main" id="{46541505-80F1-502C-618D-3271A3DE1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3000"/>
              <a:t>Условный оператор</a:t>
            </a:r>
          </a:p>
        </p:txBody>
      </p:sp>
      <p:sp>
        <p:nvSpPr>
          <p:cNvPr id="566277" name="Text Box 5">
            <a:extLst>
              <a:ext uri="{FF2B5EF4-FFF2-40B4-BE49-F238E27FC236}">
                <a16:creationId xmlns:a16="http://schemas.microsoft.com/office/drawing/2014/main" id="{1CDDD034-A35D-B7A9-18BE-672AEBC63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884238"/>
            <a:ext cx="8097838" cy="2160591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2400" dirty="0">
                <a:solidFill>
                  <a:srgbClr val="C00000"/>
                </a:solidFill>
                <a:latin typeface="Courier New" pitchFamily="49" charset="0"/>
              </a:rPr>
              <a:t>	if 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ru-RU" sz="2400" b="0" i="1" dirty="0">
                <a:solidFill>
                  <a:srgbClr val="3333FF"/>
                </a:solidFill>
                <a:latin typeface="Comic Sans MS" pitchFamily="66" charset="0"/>
              </a:rPr>
              <a:t>условие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:</a:t>
            </a:r>
            <a:r>
              <a:rPr lang="en-US" sz="2400" dirty="0">
                <a:latin typeface="Courier New" pitchFamily="49" charset="0"/>
              </a:rPr>
              <a:t> 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ru-RU" sz="2400" dirty="0">
                <a:latin typeface="Courier New" pitchFamily="49" charset="0"/>
              </a:rPr>
              <a:t>   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# </a:t>
            </a:r>
            <a:r>
              <a:rPr lang="ru-RU" sz="2400" dirty="0">
                <a:solidFill>
                  <a:srgbClr val="3333FF"/>
                </a:solidFill>
                <a:latin typeface="Courier New" pitchFamily="49" charset="0"/>
              </a:rPr>
              <a:t>что делать, если </a:t>
            </a:r>
            <a:r>
              <a:rPr lang="ru-RU" sz="2400" b="0" i="1" dirty="0">
                <a:solidFill>
                  <a:srgbClr val="3333FF"/>
                </a:solidFill>
                <a:latin typeface="Comic Sans MS" pitchFamily="66" charset="0"/>
              </a:rPr>
              <a:t>условие</a:t>
            </a:r>
            <a:r>
              <a:rPr lang="ru-RU" sz="2400" dirty="0">
                <a:solidFill>
                  <a:srgbClr val="3333FF"/>
                </a:solidFill>
                <a:latin typeface="Courier New" pitchFamily="49" charset="0"/>
              </a:rPr>
              <a:t> верно</a:t>
            </a:r>
            <a:r>
              <a:rPr lang="en-US" sz="2400" dirty="0">
                <a:latin typeface="Courier New" pitchFamily="49" charset="0"/>
              </a:rPr>
              <a:t>      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itchFamily="49" charset="0"/>
              </a:rPr>
              <a:t>else:</a:t>
            </a:r>
            <a:r>
              <a:rPr lang="en-US" sz="2400" dirty="0">
                <a:latin typeface="Courier New" pitchFamily="49" charset="0"/>
              </a:rPr>
              <a:t> 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    # </a:t>
            </a:r>
            <a:r>
              <a:rPr lang="ru-RU" sz="2400" dirty="0">
                <a:solidFill>
                  <a:srgbClr val="3333FF"/>
                </a:solidFill>
                <a:latin typeface="Courier New" pitchFamily="49" charset="0"/>
              </a:rPr>
              <a:t>что делать, если </a:t>
            </a:r>
            <a:r>
              <a:rPr lang="ru-RU" sz="2400" b="0" i="1" dirty="0">
                <a:solidFill>
                  <a:srgbClr val="3333FF"/>
                </a:solidFill>
                <a:latin typeface="Comic Sans MS" pitchFamily="66" charset="0"/>
              </a:rPr>
              <a:t>условие</a:t>
            </a:r>
            <a:r>
              <a:rPr lang="ru-RU" sz="2400" dirty="0">
                <a:solidFill>
                  <a:srgbClr val="3333FF"/>
                </a:solidFill>
                <a:latin typeface="Courier New" pitchFamily="49" charset="0"/>
              </a:rPr>
              <a:t> неверно</a:t>
            </a:r>
            <a:r>
              <a:rPr lang="en-US" sz="2400" dirty="0">
                <a:latin typeface="Courier New" pitchFamily="49" charset="0"/>
              </a:rPr>
              <a:t>  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    </a:t>
            </a:r>
          </a:p>
        </p:txBody>
      </p:sp>
      <p:sp>
        <p:nvSpPr>
          <p:cNvPr id="566278" name="Text Box 6">
            <a:extLst>
              <a:ext uri="{FF2B5EF4-FFF2-40B4-BE49-F238E27FC236}">
                <a16:creationId xmlns:a16="http://schemas.microsoft.com/office/drawing/2014/main" id="{52853B09-60D1-2644-04F4-5430DE15F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4414838"/>
            <a:ext cx="8420100" cy="130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47675" indent="-2682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>
                <a:solidFill>
                  <a:srgbClr val="3333FF"/>
                </a:solidFill>
              </a:rPr>
              <a:t>Особенности:</a:t>
            </a:r>
          </a:p>
          <a:p>
            <a:pPr lvl="1" eaLnBrk="1" hangingPunct="1">
              <a:spcBef>
                <a:spcPct val="10000"/>
              </a:spcBef>
              <a:buFontTx/>
              <a:buChar char="•"/>
            </a:pPr>
            <a:r>
              <a:rPr lang="ru-RU" altLang="ru-RU" sz="2400" b="0" dirty="0"/>
              <a:t>вторая часть (</a:t>
            </a:r>
            <a:r>
              <a:rPr lang="en-US" altLang="ru-RU" sz="2800" i="1" dirty="0">
                <a:latin typeface="Courier New" panose="02070309020205020404" pitchFamily="49" charset="0"/>
              </a:rPr>
              <a:t>else</a:t>
            </a:r>
            <a:r>
              <a:rPr lang="en-US" altLang="ru-RU" sz="2400" b="0" dirty="0"/>
              <a:t> </a:t>
            </a:r>
            <a:r>
              <a:rPr lang="ru-RU" altLang="ru-RU" sz="2400" b="0" dirty="0"/>
              <a:t>…) может отсутствовать (неполная форма)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6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6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7" grpId="0" animBg="1"/>
      <p:bldP spid="566278" grpId="0" build="p" bldLvl="2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>
            <a:extLst>
              <a:ext uri="{FF2B5EF4-FFF2-40B4-BE49-F238E27FC236}">
                <a16:creationId xmlns:a16="http://schemas.microsoft.com/office/drawing/2014/main" id="{38D8A9E9-32B1-9E59-A362-34F36D85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Условный оператор</a:t>
            </a:r>
          </a:p>
        </p:txBody>
      </p:sp>
      <p:sp>
        <p:nvSpPr>
          <p:cNvPr id="50179" name="Номер слайда 2">
            <a:extLst>
              <a:ext uri="{FF2B5EF4-FFF2-40B4-BE49-F238E27FC236}">
                <a16:creationId xmlns:a16="http://schemas.microsoft.com/office/drawing/2014/main" id="{8FB605EA-72BB-BBC8-37E6-E63ADB15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806A8FE-F11E-4DC0-9783-2891CE7674AB}" type="slidenum">
              <a:rPr lang="ru-RU" altLang="ru-RU"/>
              <a:pPr eaLnBrk="1" hangingPunct="1"/>
              <a:t>56</a:t>
            </a:fld>
            <a:endParaRPr lang="ru-RU" alt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AEDF5B4-FABE-3443-E2A7-F0A249044AEF}"/>
              </a:ext>
            </a:extLst>
          </p:cNvPr>
          <p:cNvSpPr/>
          <p:nvPr/>
        </p:nvSpPr>
        <p:spPr>
          <a:xfrm>
            <a:off x="488950" y="971550"/>
            <a:ext cx="3368675" cy="2009775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2800" b="1" dirty="0">
                <a:latin typeface="Courier New" pitchFamily="49" charset="0"/>
              </a:rPr>
              <a:t> a &lt; b: </a:t>
            </a:r>
          </a:p>
          <a:p>
            <a:pPr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</a:rPr>
              <a:t>  </a:t>
            </a:r>
            <a:r>
              <a:rPr lang="ru-RU" sz="2800" b="1" dirty="0">
                <a:latin typeface="Courier New" pitchFamily="49" charset="0"/>
              </a:rPr>
              <a:t>с</a:t>
            </a:r>
            <a:r>
              <a:rPr lang="en-US" sz="2800" b="1" dirty="0">
                <a:latin typeface="Courier New" pitchFamily="49" charset="0"/>
              </a:rPr>
              <a:t> = a   </a:t>
            </a:r>
          </a:p>
          <a:p>
            <a:pPr>
              <a:spcBef>
                <a:spcPct val="15000"/>
              </a:spcBef>
              <a:defRPr/>
            </a:pPr>
            <a:r>
              <a:rPr lang="ru-RU" sz="2800" b="1" dirty="0">
                <a:latin typeface="Courier New" pitchFamily="49" charset="0"/>
              </a:rPr>
              <a:t>  </a:t>
            </a:r>
            <a:r>
              <a:rPr lang="en-US" sz="2800" b="1" dirty="0">
                <a:latin typeface="Courier New" pitchFamily="49" charset="0"/>
              </a:rPr>
              <a:t>a = b</a:t>
            </a:r>
          </a:p>
          <a:p>
            <a:pPr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</a:rPr>
              <a:t>  b = c </a:t>
            </a:r>
            <a:endParaRPr lang="ru-RU" sz="2800" b="1" dirty="0">
              <a:latin typeface="Courier New" pitchFamily="49" charset="0"/>
            </a:endParaRP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7054E861-CB03-43E3-0342-7077DF3ECA62}"/>
              </a:ext>
            </a:extLst>
          </p:cNvPr>
          <p:cNvGrpSpPr>
            <a:grpSpLocks/>
          </p:cNvGrpSpPr>
          <p:nvPr/>
        </p:nvGrpSpPr>
        <p:grpSpPr bwMode="auto">
          <a:xfrm>
            <a:off x="4159250" y="998538"/>
            <a:ext cx="2711450" cy="663575"/>
            <a:chOff x="433" y="3902"/>
            <a:chExt cx="1708" cy="418"/>
          </a:xfrm>
        </p:grpSpPr>
        <p:sp>
          <p:nvSpPr>
            <p:cNvPr id="6" name="Text Box 56">
              <a:extLst>
                <a:ext uri="{FF2B5EF4-FFF2-40B4-BE49-F238E27FC236}">
                  <a16:creationId xmlns:a16="http://schemas.microsoft.com/office/drawing/2014/main" id="{8FD73AF4-8CA4-9B22-E09A-7043C165E9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1414" cy="296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Что делает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50200" name="Oval 57">
              <a:extLst>
                <a:ext uri="{FF2B5EF4-FFF2-40B4-BE49-F238E27FC236}">
                  <a16:creationId xmlns:a16="http://schemas.microsoft.com/office/drawing/2014/main" id="{CD367DA5-32C4-86F5-ED82-E73926305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" name="Rectangle 27">
            <a:extLst>
              <a:ext uri="{FF2B5EF4-FFF2-40B4-BE49-F238E27FC236}">
                <a16:creationId xmlns:a16="http://schemas.microsoft.com/office/drawing/2014/main" id="{9CDEEDF7-E450-B179-9737-CDA1FE217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563" y="2484438"/>
            <a:ext cx="860425" cy="577850"/>
          </a:xfrm>
          <a:prstGeom prst="rect">
            <a:avLst/>
          </a:prstGeom>
          <a:solidFill>
            <a:srgbClr val="0000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ru-RU" sz="2800" b="1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9D222E24-2229-FDB7-2194-7EC3CCDA0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238" y="2471738"/>
            <a:ext cx="860425" cy="577850"/>
          </a:xfrm>
          <a:prstGeom prst="rect">
            <a:avLst/>
          </a:prstGeom>
          <a:solidFill>
            <a:srgbClr val="008000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ru-RU" sz="2800" b="1">
                <a:solidFill>
                  <a:schemeClr val="bg1"/>
                </a:solidFill>
                <a:latin typeface="Arial" charset="0"/>
              </a:rPr>
              <a:t>6</a:t>
            </a:r>
          </a:p>
        </p:txBody>
      </p:sp>
      <p:sp>
        <p:nvSpPr>
          <p:cNvPr id="10" name="Rectangle 29">
            <a:extLst>
              <a:ext uri="{FF2B5EF4-FFF2-40B4-BE49-F238E27FC236}">
                <a16:creationId xmlns:a16="http://schemas.microsoft.com/office/drawing/2014/main" id="{98489DA5-93A1-6AE8-6678-B82073CAE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588" y="4059238"/>
            <a:ext cx="860425" cy="57785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2800" b="1">
                <a:solidFill>
                  <a:schemeClr val="bg1"/>
                </a:solidFill>
                <a:latin typeface="Arial" charset="0"/>
              </a:rPr>
              <a:t>?</a:t>
            </a:r>
            <a:endParaRPr lang="ru-RU" sz="2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id="{9C37FF5F-8821-F3E0-41A5-A9F9E9377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588" y="4059238"/>
            <a:ext cx="860425" cy="577850"/>
          </a:xfrm>
          <a:prstGeom prst="rect">
            <a:avLst/>
          </a:prstGeom>
          <a:solidFill>
            <a:srgbClr val="0000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latin typeface="Arial" charset="0"/>
              </a:rPr>
              <a:t>4</a:t>
            </a:r>
            <a:endParaRPr lang="ru-RU" sz="28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" name="Rectangle 31">
            <a:extLst>
              <a:ext uri="{FF2B5EF4-FFF2-40B4-BE49-F238E27FC236}">
                <a16:creationId xmlns:a16="http://schemas.microsoft.com/office/drawing/2014/main" id="{3E342899-71D5-6DDE-80CF-9EE321691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563" y="2484438"/>
            <a:ext cx="860425" cy="577850"/>
          </a:xfrm>
          <a:prstGeom prst="rect">
            <a:avLst/>
          </a:prstGeom>
          <a:solidFill>
            <a:srgbClr val="008000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2800" b="1">
                <a:solidFill>
                  <a:schemeClr val="bg1"/>
                </a:solidFill>
                <a:latin typeface="Arial" charset="0"/>
              </a:rPr>
              <a:t>6</a:t>
            </a:r>
            <a:endParaRPr lang="ru-RU" sz="2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" name="Rectangle 32">
            <a:extLst>
              <a:ext uri="{FF2B5EF4-FFF2-40B4-BE49-F238E27FC236}">
                <a16:creationId xmlns:a16="http://schemas.microsoft.com/office/drawing/2014/main" id="{447A7177-6C81-3D1F-4DB2-16B7CB6B3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238" y="2471738"/>
            <a:ext cx="860425" cy="577850"/>
          </a:xfrm>
          <a:prstGeom prst="rect">
            <a:avLst/>
          </a:prstGeom>
          <a:solidFill>
            <a:srgbClr val="0000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2800" b="1">
                <a:solidFill>
                  <a:schemeClr val="bg1"/>
                </a:solidFill>
                <a:latin typeface="Arial" charset="0"/>
              </a:rPr>
              <a:t>4</a:t>
            </a:r>
            <a:endParaRPr lang="ru-RU" sz="2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" name="Rectangle 33">
            <a:extLst>
              <a:ext uri="{FF2B5EF4-FFF2-40B4-BE49-F238E27FC236}">
                <a16:creationId xmlns:a16="http://schemas.microsoft.com/office/drawing/2014/main" id="{84DADFCC-1DF0-FD6A-A6B5-EC56FFCEF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8025" y="1949450"/>
            <a:ext cx="47942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800" b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ru-RU" altLang="ru-RU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DA14DE0B-FB95-581E-DFB7-36B153B56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663" y="1916113"/>
            <a:ext cx="47942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800" b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ru-RU" altLang="ru-RU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AutoShape 39">
            <a:extLst>
              <a:ext uri="{FF2B5EF4-FFF2-40B4-BE49-F238E27FC236}">
                <a16:creationId xmlns:a16="http://schemas.microsoft.com/office/drawing/2014/main" id="{D34B99CE-36B4-0931-86FA-F23ECB773715}"/>
              </a:ext>
            </a:extLst>
          </p:cNvPr>
          <p:cNvSpPr>
            <a:spLocks noChangeArrowheads="1"/>
          </p:cNvSpPr>
          <p:nvPr/>
        </p:nvSpPr>
        <p:spPr bwMode="auto">
          <a:xfrm rot="7473148" flipH="1">
            <a:off x="6370638" y="3232150"/>
            <a:ext cx="979488" cy="668337"/>
          </a:xfrm>
          <a:prstGeom prst="rightArrow">
            <a:avLst>
              <a:gd name="adj1" fmla="val 50000"/>
              <a:gd name="adj2" fmla="val 36639"/>
            </a:avLst>
          </a:prstGeom>
          <a:solidFill>
            <a:schemeClr val="bg1">
              <a:lumMod val="65000"/>
            </a:schemeClr>
          </a:solidFill>
          <a:ln w="12700">
            <a:noFill/>
            <a:miter lim="800000"/>
            <a:headEnd/>
            <a:tailEnd type="none" w="lg" len="lg"/>
          </a:ln>
        </p:spPr>
        <p:txBody>
          <a:bodyPr rot="10800000" wrap="none" lIns="90000" tIns="46800" rIns="90000" bIns="46800" anchor="ctr"/>
          <a:lstStyle/>
          <a:p>
            <a:pPr algn="ctr">
              <a:defRPr/>
            </a:pPr>
            <a:r>
              <a:rPr lang="ru-RU" sz="2000">
                <a:latin typeface="Arial" charset="0"/>
              </a:rPr>
              <a:t>3</a:t>
            </a:r>
          </a:p>
        </p:txBody>
      </p:sp>
      <p:sp>
        <p:nvSpPr>
          <p:cNvPr id="17" name="AutoShape 40">
            <a:extLst>
              <a:ext uri="{FF2B5EF4-FFF2-40B4-BE49-F238E27FC236}">
                <a16:creationId xmlns:a16="http://schemas.microsoft.com/office/drawing/2014/main" id="{64A3AEBF-FBBB-CB26-64C3-0CD72CEA47B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500688" y="2444750"/>
            <a:ext cx="979487" cy="668338"/>
          </a:xfrm>
          <a:prstGeom prst="rightArrow">
            <a:avLst>
              <a:gd name="adj1" fmla="val 50000"/>
              <a:gd name="adj2" fmla="val 36639"/>
            </a:avLst>
          </a:prstGeom>
          <a:solidFill>
            <a:schemeClr val="bg1">
              <a:lumMod val="65000"/>
            </a:schemeClr>
          </a:solidFill>
          <a:ln w="12700">
            <a:noFill/>
            <a:miter lim="800000"/>
            <a:headEnd/>
            <a:tailEnd type="none" w="lg" len="lg"/>
          </a:ln>
        </p:spPr>
        <p:txBody>
          <a:bodyPr rot="10800000" wrap="none" lIns="90000" tIns="46800" rIns="90000" bIns="46800" anchor="ctr"/>
          <a:lstStyle/>
          <a:p>
            <a:pPr algn="ctr">
              <a:defRPr/>
            </a:pPr>
            <a:r>
              <a:rPr lang="ru-RU" sz="2000">
                <a:latin typeface="Arial" charset="0"/>
              </a:rPr>
              <a:t>2</a:t>
            </a:r>
          </a:p>
        </p:txBody>
      </p:sp>
      <p:sp>
        <p:nvSpPr>
          <p:cNvPr id="18" name="AutoShape 41">
            <a:extLst>
              <a:ext uri="{FF2B5EF4-FFF2-40B4-BE49-F238E27FC236}">
                <a16:creationId xmlns:a16="http://schemas.microsoft.com/office/drawing/2014/main" id="{028D1204-EAAA-9107-C405-EEF604D89E11}"/>
              </a:ext>
            </a:extLst>
          </p:cNvPr>
          <p:cNvSpPr>
            <a:spLocks noChangeArrowheads="1"/>
          </p:cNvSpPr>
          <p:nvPr/>
        </p:nvSpPr>
        <p:spPr bwMode="auto">
          <a:xfrm rot="13718115" flipH="1">
            <a:off x="4876800" y="3313113"/>
            <a:ext cx="979487" cy="668338"/>
          </a:xfrm>
          <a:prstGeom prst="rightArrow">
            <a:avLst>
              <a:gd name="adj1" fmla="val 50000"/>
              <a:gd name="adj2" fmla="val 36639"/>
            </a:avLst>
          </a:prstGeom>
          <a:solidFill>
            <a:schemeClr val="bg1">
              <a:lumMod val="65000"/>
            </a:schemeClr>
          </a:solidFill>
          <a:ln w="12700">
            <a:noFill/>
            <a:miter lim="800000"/>
            <a:headEnd/>
            <a:tailEnd type="none" w="lg" len="lg"/>
          </a:ln>
        </p:spPr>
        <p:txBody>
          <a:bodyPr rot="10800000" wrap="none" lIns="90000" tIns="46800" rIns="90000" bIns="46800" anchor="ctr"/>
          <a:lstStyle/>
          <a:p>
            <a:pPr algn="ctr">
              <a:defRPr/>
            </a:pPr>
            <a:r>
              <a:rPr lang="ru-RU" sz="2000">
                <a:latin typeface="Arial" charset="0"/>
              </a:rPr>
              <a:t>1</a:t>
            </a:r>
          </a:p>
        </p:txBody>
      </p:sp>
      <p:grpSp>
        <p:nvGrpSpPr>
          <p:cNvPr id="3" name="Group 45">
            <a:extLst>
              <a:ext uri="{FF2B5EF4-FFF2-40B4-BE49-F238E27FC236}">
                <a16:creationId xmlns:a16="http://schemas.microsoft.com/office/drawing/2014/main" id="{8C0590BB-7B27-5394-1359-F5BF22D5CDA4}"/>
              </a:ext>
            </a:extLst>
          </p:cNvPr>
          <p:cNvGrpSpPr>
            <a:grpSpLocks/>
          </p:cNvGrpSpPr>
          <p:nvPr/>
        </p:nvGrpSpPr>
        <p:grpSpPr bwMode="auto">
          <a:xfrm>
            <a:off x="501650" y="3349625"/>
            <a:ext cx="3765550" cy="969963"/>
            <a:chOff x="363" y="3702"/>
            <a:chExt cx="2372" cy="611"/>
          </a:xfrm>
        </p:grpSpPr>
        <p:sp>
          <p:nvSpPr>
            <p:cNvPr id="20" name="Text Box 43">
              <a:extLst>
                <a:ext uri="{FF2B5EF4-FFF2-40B4-BE49-F238E27FC236}">
                  <a16:creationId xmlns:a16="http://schemas.microsoft.com/office/drawing/2014/main" id="{3B05BD9C-12B1-0438-430D-791BC24AC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3751"/>
              <a:ext cx="2078" cy="562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Можно ли обойтись </a:t>
              </a:r>
              <a:endParaRPr lang="en-US" sz="2400" dirty="0">
                <a:latin typeface="Arial" charset="0"/>
              </a:endParaRPr>
            </a:p>
            <a:p>
              <a:pPr eaLnBrk="0" hangingPunct="0">
                <a:spcBef>
                  <a:spcPts val="0"/>
                </a:spcBef>
                <a:defRPr/>
              </a:pPr>
              <a:r>
                <a:rPr lang="en-US" sz="2400" dirty="0">
                  <a:latin typeface="Arial" charset="0"/>
                </a:rPr>
                <a:t>  </a:t>
              </a:r>
              <a:r>
                <a:rPr lang="ru-RU" sz="2400" dirty="0">
                  <a:latin typeface="Arial" charset="0"/>
                </a:rPr>
                <a:t>без переменной </a:t>
              </a:r>
              <a:r>
                <a:rPr lang="en-US" sz="2800" b="1" dirty="0">
                  <a:latin typeface="Courier New" pitchFamily="49" charset="0"/>
                </a:rPr>
                <a:t>c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50198" name="Oval 44">
              <a:extLst>
                <a:ext uri="{FF2B5EF4-FFF2-40B4-BE49-F238E27FC236}">
                  <a16:creationId xmlns:a16="http://schemas.microsoft.com/office/drawing/2014/main" id="{63562EC6-BBBF-C830-1276-A95EF82B1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" y="37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2" name="Rectangle 34">
            <a:extLst>
              <a:ext uri="{FF2B5EF4-FFF2-40B4-BE49-F238E27FC236}">
                <a16:creationId xmlns:a16="http://schemas.microsoft.com/office/drawing/2014/main" id="{8F1A9219-6C79-6FFA-E7BD-989401A7B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788" y="4640263"/>
            <a:ext cx="47942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800" b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ru-RU" altLang="ru-RU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3B3A389-8300-23F3-6E02-40404C12EA01}"/>
              </a:ext>
            </a:extLst>
          </p:cNvPr>
          <p:cNvSpPr/>
          <p:nvPr/>
        </p:nvSpPr>
        <p:spPr>
          <a:xfrm>
            <a:off x="1073150" y="5149850"/>
            <a:ext cx="3079750" cy="523875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</a:rPr>
              <a:t>a</a:t>
            </a:r>
            <a:r>
              <a:rPr lang="ru-RU" sz="2800" b="1" dirty="0">
                <a:latin typeface="Courier New" pitchFamily="49" charset="0"/>
              </a:rPr>
              <a:t>, </a:t>
            </a:r>
            <a:r>
              <a:rPr lang="en-US" sz="2800" b="1" dirty="0">
                <a:latin typeface="Courier New" pitchFamily="49" charset="0"/>
              </a:rPr>
              <a:t>b = b, a</a:t>
            </a:r>
            <a:endParaRPr lang="ru-RU" sz="2800" b="1" dirty="0">
              <a:latin typeface="Courier New" pitchFamily="49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98EAA30-A67B-9FDE-C84A-65AEDA0AA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4597400"/>
            <a:ext cx="39909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Решение в стиле </a:t>
            </a:r>
            <a:r>
              <a:rPr lang="en-US" altLang="ru-RU" sz="2400" b="1">
                <a:solidFill>
                  <a:srgbClr val="333399"/>
                </a:solidFill>
              </a:rPr>
              <a:t>Python:</a:t>
            </a:r>
            <a:endParaRPr lang="ru-RU" altLang="ru-RU" b="1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3" grpId="0" animBg="1"/>
      <p:bldP spid="14" grpId="0"/>
      <p:bldP spid="15" grpId="0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2" grpId="0"/>
      <p:bldP spid="23" grpId="0" animBg="1"/>
      <p:bldP spid="2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Заголовок 1">
            <a:extLst>
              <a:ext uri="{FF2B5EF4-FFF2-40B4-BE49-F238E27FC236}">
                <a16:creationId xmlns:a16="http://schemas.microsoft.com/office/drawing/2014/main" id="{955FEE7A-FF73-E10A-6887-904B17B31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Знаки отношений</a:t>
            </a:r>
          </a:p>
        </p:txBody>
      </p:sp>
      <p:sp>
        <p:nvSpPr>
          <p:cNvPr id="51203" name="Номер слайда 2">
            <a:extLst>
              <a:ext uri="{FF2B5EF4-FFF2-40B4-BE49-F238E27FC236}">
                <a16:creationId xmlns:a16="http://schemas.microsoft.com/office/drawing/2014/main" id="{C586DBF6-362C-FDBF-E84C-50B80492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F47DD61-E8B8-43B4-ADB8-A0F21E62A044}" type="slidenum">
              <a:rPr lang="ru-RU" altLang="ru-RU"/>
              <a:pPr eaLnBrk="1" hangingPunct="1"/>
              <a:t>57</a:t>
            </a:fld>
            <a:endParaRPr lang="ru-RU" alt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A5B2D63-4001-FF46-9D06-BCA3C8984C2F}"/>
              </a:ext>
            </a:extLst>
          </p:cNvPr>
          <p:cNvSpPr/>
          <p:nvPr/>
        </p:nvSpPr>
        <p:spPr>
          <a:xfrm>
            <a:off x="971550" y="901700"/>
            <a:ext cx="400050" cy="522288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endParaRPr lang="ru-RU" dirty="0">
              <a:latin typeface="Arial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6EBD0BA-52AE-FC4A-762C-AFAFCEB095EA}"/>
              </a:ext>
            </a:extLst>
          </p:cNvPr>
          <p:cNvSpPr/>
          <p:nvPr/>
        </p:nvSpPr>
        <p:spPr>
          <a:xfrm>
            <a:off x="1482725" y="901700"/>
            <a:ext cx="398463" cy="522288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endParaRPr lang="ru-RU" dirty="0">
              <a:latin typeface="Arial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30F4D8E-18CC-C3F5-05EF-013F92172CCC}"/>
              </a:ext>
            </a:extLst>
          </p:cNvPr>
          <p:cNvSpPr/>
          <p:nvPr/>
        </p:nvSpPr>
        <p:spPr>
          <a:xfrm>
            <a:off x="1266825" y="1644650"/>
            <a:ext cx="614363" cy="522288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ru-RU" sz="2800" b="1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endParaRPr lang="ru-RU" dirty="0">
              <a:latin typeface="Arial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3E16A95-0370-BF55-BDC2-90C223C5267D}"/>
              </a:ext>
            </a:extLst>
          </p:cNvPr>
          <p:cNvSpPr/>
          <p:nvPr/>
        </p:nvSpPr>
        <p:spPr>
          <a:xfrm>
            <a:off x="1266825" y="2387600"/>
            <a:ext cx="614363" cy="522288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ru-RU" sz="2800" b="1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endParaRPr lang="ru-RU" dirty="0">
              <a:latin typeface="Arial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A7D75C6-18E3-7A9E-3615-FADAD283CEA3}"/>
              </a:ext>
            </a:extLst>
          </p:cNvPr>
          <p:cNvSpPr/>
          <p:nvPr/>
        </p:nvSpPr>
        <p:spPr>
          <a:xfrm>
            <a:off x="1266825" y="3130550"/>
            <a:ext cx="614363" cy="523875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ru-RU" sz="2800" b="1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endParaRPr lang="ru-RU" dirty="0">
              <a:latin typeface="Arial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1C38FB2-E055-E3E2-84CA-1B040BF9819C}"/>
              </a:ext>
            </a:extLst>
          </p:cNvPr>
          <p:cNvSpPr/>
          <p:nvPr/>
        </p:nvSpPr>
        <p:spPr>
          <a:xfrm>
            <a:off x="1266825" y="3873500"/>
            <a:ext cx="614363" cy="523875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</a:rPr>
              <a:t>!=</a:t>
            </a:r>
            <a:endParaRPr lang="ru-RU" dirty="0">
              <a:latin typeface="Arial" charset="0"/>
            </a:endParaRPr>
          </a:p>
        </p:txBody>
      </p:sp>
      <p:sp>
        <p:nvSpPr>
          <p:cNvPr id="51210" name="Прямоугольник 9">
            <a:extLst>
              <a:ext uri="{FF2B5EF4-FFF2-40B4-BE49-F238E27FC236}">
                <a16:creationId xmlns:a16="http://schemas.microsoft.com/office/drawing/2014/main" id="{2832ABBB-8ED2-E5C1-C817-D8409A212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75" y="952500"/>
            <a:ext cx="25844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больше, меньше</a:t>
            </a:r>
          </a:p>
        </p:txBody>
      </p:sp>
      <p:sp>
        <p:nvSpPr>
          <p:cNvPr id="51211" name="Прямоугольник 10">
            <a:extLst>
              <a:ext uri="{FF2B5EF4-FFF2-40B4-BE49-F238E27FC236}">
                <a16:creationId xmlns:a16="http://schemas.microsoft.com/office/drawing/2014/main" id="{D4A951DB-BC49-92BC-0DEA-93E342EC2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75" y="1685925"/>
            <a:ext cx="2824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больше</a:t>
            </a:r>
            <a:r>
              <a:rPr lang="en-US" altLang="ru-RU" sz="2400"/>
              <a:t> </a:t>
            </a:r>
            <a:r>
              <a:rPr lang="ru-RU" altLang="ru-RU" sz="2400"/>
              <a:t>или равно</a:t>
            </a:r>
          </a:p>
        </p:txBody>
      </p:sp>
      <p:sp>
        <p:nvSpPr>
          <p:cNvPr id="51212" name="Прямоугольник 11">
            <a:extLst>
              <a:ext uri="{FF2B5EF4-FFF2-40B4-BE49-F238E27FC236}">
                <a16:creationId xmlns:a16="http://schemas.microsoft.com/office/drawing/2014/main" id="{B5617017-1A8C-B7D7-6421-4C054C495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75" y="2428875"/>
            <a:ext cx="28559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меньше</a:t>
            </a:r>
            <a:r>
              <a:rPr lang="en-US" altLang="ru-RU" sz="2400"/>
              <a:t> </a:t>
            </a:r>
            <a:r>
              <a:rPr lang="ru-RU" altLang="ru-RU" sz="2400"/>
              <a:t>или равно</a:t>
            </a:r>
          </a:p>
        </p:txBody>
      </p:sp>
      <p:sp>
        <p:nvSpPr>
          <p:cNvPr id="51213" name="Прямоугольник 12">
            <a:extLst>
              <a:ext uri="{FF2B5EF4-FFF2-40B4-BE49-F238E27FC236}">
                <a16:creationId xmlns:a16="http://schemas.microsoft.com/office/drawing/2014/main" id="{8A4B3FC9-A638-3ADE-84F3-2DAA5D283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75" y="3171825"/>
            <a:ext cx="1031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равно</a:t>
            </a:r>
          </a:p>
        </p:txBody>
      </p:sp>
      <p:sp>
        <p:nvSpPr>
          <p:cNvPr id="51214" name="Прямоугольник 13">
            <a:extLst>
              <a:ext uri="{FF2B5EF4-FFF2-40B4-BE49-F238E27FC236}">
                <a16:creationId xmlns:a16="http://schemas.microsoft.com/office/drawing/2014/main" id="{C3916DE2-9BCA-3E3A-5023-1FAAF294F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75" y="3933825"/>
            <a:ext cx="14589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не равно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1">
            <a:extLst>
              <a:ext uri="{FF2B5EF4-FFF2-40B4-BE49-F238E27FC236}">
                <a16:creationId xmlns:a16="http://schemas.microsoft.com/office/drawing/2014/main" id="{F1F17E12-C7B0-B3CF-A425-1DD612B4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Вложенные условные операторы</a:t>
            </a:r>
          </a:p>
        </p:txBody>
      </p:sp>
      <p:sp>
        <p:nvSpPr>
          <p:cNvPr id="52227" name="Номер слайда 2">
            <a:extLst>
              <a:ext uri="{FF2B5EF4-FFF2-40B4-BE49-F238E27FC236}">
                <a16:creationId xmlns:a16="http://schemas.microsoft.com/office/drawing/2014/main" id="{D9864BDE-D628-19D2-6295-9AB7BC2C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434E70A-66CB-4A43-B649-2EA601C354E5}" type="slidenum">
              <a:rPr lang="ru-RU" altLang="ru-RU"/>
              <a:pPr eaLnBrk="1" hangingPunct="1"/>
              <a:t>58</a:t>
            </a:fld>
            <a:endParaRPr lang="ru-RU" alt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B43FF8E-BE07-1A34-BD78-086D3A90425A}"/>
              </a:ext>
            </a:extLst>
          </p:cNvPr>
          <p:cNvSpPr/>
          <p:nvPr/>
        </p:nvSpPr>
        <p:spPr>
          <a:xfrm>
            <a:off x="485775" y="1733550"/>
            <a:ext cx="6499225" cy="2678113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a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b:</a:t>
            </a:r>
          </a:p>
          <a:p>
            <a:pPr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Андрей старше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</a:t>
            </a:r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181" name="Прямоугольник 4">
            <a:extLst>
              <a:ext uri="{FF2B5EF4-FFF2-40B4-BE49-F238E27FC236}">
                <a16:creationId xmlns:a16="http://schemas.microsoft.com/office/drawing/2014/main" id="{63884346-BC46-E0DE-32D7-C390C1230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00350"/>
            <a:ext cx="5765800" cy="157003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ru-RU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ru-RU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b:</a:t>
            </a:r>
          </a:p>
          <a:p>
            <a:pPr eaLnBrk="1" hangingPunct="1"/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Одного возраста</a:t>
            </a:r>
            <a:r>
              <a:rPr lang="en-US" altLang="ru-RU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altLang="ru-RU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ru-RU" sz="2400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ru-RU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Борис старше</a:t>
            </a:r>
            <a:r>
              <a:rPr lang="en-US" altLang="ru-RU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sz="24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6" name="AutoShape 53">
            <a:extLst>
              <a:ext uri="{FF2B5EF4-FFF2-40B4-BE49-F238E27FC236}">
                <a16:creationId xmlns:a16="http://schemas.microsoft.com/office/drawing/2014/main" id="{188134EF-8779-477F-56F6-7FC38AD06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738" y="4514850"/>
            <a:ext cx="3157537" cy="863600"/>
          </a:xfrm>
          <a:prstGeom prst="wedgeRoundRectCallout">
            <a:avLst>
              <a:gd name="adj1" fmla="val -45583"/>
              <a:gd name="adj2" fmla="val -934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вложенный условный оператор</a:t>
            </a: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F58951EA-DBAF-5534-1541-E34042C626A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633913"/>
            <a:ext cx="2917825" cy="663575"/>
            <a:chOff x="433" y="3902"/>
            <a:chExt cx="1838" cy="418"/>
          </a:xfrm>
        </p:grpSpPr>
        <p:sp>
          <p:nvSpPr>
            <p:cNvPr id="8" name="Text Box 56">
              <a:extLst>
                <a:ext uri="{FF2B5EF4-FFF2-40B4-BE49-F238E27FC236}">
                  <a16:creationId xmlns:a16="http://schemas.microsoft.com/office/drawing/2014/main" id="{F0681367-B9A9-DE60-427D-89E54D21D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1544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Зачем нужен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52237" name="Oval 57">
              <a:extLst>
                <a:ext uri="{FF2B5EF4-FFF2-40B4-BE49-F238E27FC236}">
                  <a16:creationId xmlns:a16="http://schemas.microsoft.com/office/drawing/2014/main" id="{945B2F72-1BAC-A3C3-42DC-2542381F5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52232" name="Прямоугольник 6">
            <a:extLst>
              <a:ext uri="{FF2B5EF4-FFF2-40B4-BE49-F238E27FC236}">
                <a16:creationId xmlns:a16="http://schemas.microsoft.com/office/drawing/2014/main" id="{F72EB562-79C5-885A-86A0-C51B524F0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8" y="806450"/>
            <a:ext cx="84566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i="1"/>
              <a:t>Задача</a:t>
            </a:r>
            <a:r>
              <a:rPr lang="ru-RU" altLang="ru-RU" sz="2400"/>
              <a:t>: в переменных 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ru-RU" sz="2400"/>
              <a:t> </a:t>
            </a:r>
            <a:r>
              <a:rPr lang="ru-RU" altLang="ru-RU" sz="2400"/>
              <a:t>и 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ru-RU" sz="2400"/>
              <a:t> </a:t>
            </a:r>
            <a:r>
              <a:rPr lang="ru-RU" altLang="ru-RU" sz="2400"/>
              <a:t>записаны</a:t>
            </a:r>
            <a:r>
              <a:rPr lang="en-US" altLang="ru-RU" sz="2400"/>
              <a:t> </a:t>
            </a:r>
            <a:r>
              <a:rPr lang="ru-RU" altLang="ru-RU" sz="2400"/>
              <a:t>возрасты Андрея и Бориса. Кто из них старше?</a:t>
            </a:r>
          </a:p>
        </p:txBody>
      </p:sp>
      <p:grpSp>
        <p:nvGrpSpPr>
          <p:cNvPr id="3" name="Group 55">
            <a:extLst>
              <a:ext uri="{FF2B5EF4-FFF2-40B4-BE49-F238E27FC236}">
                <a16:creationId xmlns:a16="http://schemas.microsoft.com/office/drawing/2014/main" id="{DE108736-B5A0-6005-CC6D-C923C578236E}"/>
              </a:ext>
            </a:extLst>
          </p:cNvPr>
          <p:cNvGrpSpPr>
            <a:grpSpLocks/>
          </p:cNvGrpSpPr>
          <p:nvPr/>
        </p:nvGrpSpPr>
        <p:grpSpPr bwMode="auto">
          <a:xfrm>
            <a:off x="4924425" y="1244600"/>
            <a:ext cx="3841750" cy="663575"/>
            <a:chOff x="433" y="3902"/>
            <a:chExt cx="2420" cy="418"/>
          </a:xfrm>
        </p:grpSpPr>
        <p:sp>
          <p:nvSpPr>
            <p:cNvPr id="12" name="Text Box 56">
              <a:extLst>
                <a:ext uri="{FF2B5EF4-FFF2-40B4-BE49-F238E27FC236}">
                  <a16:creationId xmlns:a16="http://schemas.microsoft.com/office/drawing/2014/main" id="{A78ECCDD-82DB-F7DC-76C0-E0ACA218D7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2126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179388" indent="-179388"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Сколько вариантов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52235" name="Oval 57">
              <a:extLst>
                <a:ext uri="{FF2B5EF4-FFF2-40B4-BE49-F238E27FC236}">
                  <a16:creationId xmlns:a16="http://schemas.microsoft.com/office/drawing/2014/main" id="{AD11BB24-5E3A-B4F0-1A2B-F3DE306FC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0181" grpId="0" animBg="1"/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Заголовок 1">
            <a:extLst>
              <a:ext uri="{FF2B5EF4-FFF2-40B4-BE49-F238E27FC236}">
                <a16:creationId xmlns:a16="http://schemas.microsoft.com/office/drawing/2014/main" id="{4F49658A-85FC-CF4F-3DE4-8ACF018C4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Каскадное ветвление</a:t>
            </a:r>
          </a:p>
        </p:txBody>
      </p:sp>
      <p:sp>
        <p:nvSpPr>
          <p:cNvPr id="53251" name="Номер слайда 2">
            <a:extLst>
              <a:ext uri="{FF2B5EF4-FFF2-40B4-BE49-F238E27FC236}">
                <a16:creationId xmlns:a16="http://schemas.microsoft.com/office/drawing/2014/main" id="{FF0EE505-95C5-A7A5-AC14-0986DD01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4E2AA8-40AE-4AC5-A59B-A6EE8F4B2F23}" type="slidenum">
              <a:rPr lang="ru-RU" altLang="ru-RU"/>
              <a:pPr eaLnBrk="1" hangingPunct="1"/>
              <a:t>59</a:t>
            </a:fld>
            <a:endParaRPr lang="ru-RU" alt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D236F5F-92BA-D2D2-57B8-C12A7170874C}"/>
              </a:ext>
            </a:extLst>
          </p:cNvPr>
          <p:cNvSpPr/>
          <p:nvPr/>
        </p:nvSpPr>
        <p:spPr>
          <a:xfrm>
            <a:off x="485775" y="971550"/>
            <a:ext cx="5343525" cy="2308225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a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b:</a:t>
            </a:r>
          </a:p>
          <a:p>
            <a:pPr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Андрей старше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defRPr/>
            </a:pP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a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b:</a:t>
            </a:r>
          </a:p>
          <a:p>
            <a:pPr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Одного возраста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</a:t>
            </a:r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Борис старше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24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95E64E0E-A93C-5022-5F7E-754C64C73089}"/>
              </a:ext>
            </a:extLst>
          </p:cNvPr>
          <p:cNvGrpSpPr>
            <a:grpSpLocks/>
          </p:cNvGrpSpPr>
          <p:nvPr/>
        </p:nvGrpSpPr>
        <p:grpSpPr bwMode="auto">
          <a:xfrm>
            <a:off x="596900" y="3617913"/>
            <a:ext cx="3251200" cy="663575"/>
            <a:chOff x="433" y="3902"/>
            <a:chExt cx="2048" cy="418"/>
          </a:xfrm>
        </p:grpSpPr>
        <p:sp>
          <p:nvSpPr>
            <p:cNvPr id="18" name="Text Box 56">
              <a:extLst>
                <a:ext uri="{FF2B5EF4-FFF2-40B4-BE49-F238E27FC236}">
                  <a16:creationId xmlns:a16="http://schemas.microsoft.com/office/drawing/2014/main" id="{2C07FFFB-BDA5-AD44-F860-BD0E3E0796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1754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</a:t>
              </a:r>
              <a:r>
                <a:rPr lang="en-US" sz="24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elif</a:t>
              </a:r>
              <a:r>
                <a:rPr lang="en-US" sz="2400" b="1" dirty="0">
                  <a:latin typeface="+mn-lt"/>
                  <a:cs typeface="Courier New" pitchFamily="49" charset="0"/>
                </a:rPr>
                <a:t> </a:t>
              </a:r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sz="2400" b="1" dirty="0">
                  <a:latin typeface="+mn-lt"/>
                  <a:cs typeface="Courier New" pitchFamily="49" charset="0"/>
                </a:rPr>
                <a:t> </a:t>
              </a:r>
              <a:r>
                <a:rPr lang="en-US" sz="2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if</a:t>
              </a:r>
              <a:endParaRPr lang="ru-RU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3255" name="Oval 57">
              <a:extLst>
                <a:ext uri="{FF2B5EF4-FFF2-40B4-BE49-F238E27FC236}">
                  <a16:creationId xmlns:a16="http://schemas.microsoft.com/office/drawing/2014/main" id="{1295343E-E101-039A-210A-5577AADB2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>
            <a:extLst>
              <a:ext uri="{FF2B5EF4-FFF2-40B4-BE49-F238E27FC236}">
                <a16:creationId xmlns:a16="http://schemas.microsoft.com/office/drawing/2014/main" id="{5D56CF6C-1C87-9D88-3C3D-8A298A200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Простейшая программа</a:t>
            </a:r>
          </a:p>
        </p:txBody>
      </p:sp>
      <p:sp>
        <p:nvSpPr>
          <p:cNvPr id="11267" name="Номер слайда 3">
            <a:extLst>
              <a:ext uri="{FF2B5EF4-FFF2-40B4-BE49-F238E27FC236}">
                <a16:creationId xmlns:a16="http://schemas.microsoft.com/office/drawing/2014/main" id="{4110AE6E-4DEF-B885-F4D3-B4479DF8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171B3FA-3F66-427E-89FE-0BBA884EC91B}" type="slidenum">
              <a:rPr lang="ru-RU" altLang="ru-RU"/>
              <a:pPr eaLnBrk="1" hangingPunct="1"/>
              <a:t>6</a:t>
            </a:fld>
            <a:endParaRPr lang="ru-RU" altLang="ru-RU"/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6B0492E6-01D4-556F-102C-C24B299DD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958850"/>
            <a:ext cx="7993063" cy="5540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ru-RU" sz="3000" b="1" dirty="0">
                <a:solidFill>
                  <a:srgbClr val="008000"/>
                </a:solidFill>
                <a:latin typeface="Courier New" pitchFamily="49" charset="0"/>
              </a:rPr>
              <a:t># Это пустая программа</a:t>
            </a: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0EF7E7AD-8207-DE78-C73C-7F73AE4364A3}"/>
              </a:ext>
            </a:extLst>
          </p:cNvPr>
          <p:cNvGrpSpPr>
            <a:grpSpLocks/>
          </p:cNvGrpSpPr>
          <p:nvPr/>
        </p:nvGrpSpPr>
        <p:grpSpPr bwMode="auto">
          <a:xfrm>
            <a:off x="388938" y="1633538"/>
            <a:ext cx="4735512" cy="663575"/>
            <a:chOff x="433" y="3902"/>
            <a:chExt cx="2983" cy="418"/>
          </a:xfrm>
        </p:grpSpPr>
        <p:sp>
          <p:nvSpPr>
            <p:cNvPr id="9" name="Text Box 56">
              <a:extLst>
                <a:ext uri="{FF2B5EF4-FFF2-40B4-BE49-F238E27FC236}">
                  <a16:creationId xmlns:a16="http://schemas.microsoft.com/office/drawing/2014/main" id="{4BCF8904-3C21-F3C1-E799-A90407021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2689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Что делает эта программа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11275" name="Oval 57">
              <a:extLst>
                <a:ext uri="{FF2B5EF4-FFF2-40B4-BE49-F238E27FC236}">
                  <a16:creationId xmlns:a16="http://schemas.microsoft.com/office/drawing/2014/main" id="{BA551CD6-C3C9-D74C-7C77-EA29DC777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0" name="AutoShape 9">
            <a:extLst>
              <a:ext uri="{FF2B5EF4-FFF2-40B4-BE49-F238E27FC236}">
                <a16:creationId xmlns:a16="http://schemas.microsoft.com/office/drawing/2014/main" id="{82B32FCC-0653-5FCE-CCCB-CBC4E9239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288" y="1514475"/>
            <a:ext cx="3563937" cy="752475"/>
          </a:xfrm>
          <a:prstGeom prst="wedgeRoundRectCallout">
            <a:avLst>
              <a:gd name="adj1" fmla="val -42223"/>
              <a:gd name="adj2" fmla="val -71609"/>
              <a:gd name="adj3" fmla="val 16667"/>
            </a:avLst>
          </a:prstGeom>
          <a:solidFill>
            <a:srgbClr val="E6E6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комментарии после 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2400" dirty="0">
                <a:latin typeface="Arial" charset="0"/>
              </a:rPr>
              <a:t> </a:t>
            </a:r>
            <a:br>
              <a:rPr lang="en-US" sz="2400" dirty="0">
                <a:latin typeface="Arial" charset="0"/>
              </a:rPr>
            </a:br>
            <a:r>
              <a:rPr lang="ru-RU" sz="2400" dirty="0">
                <a:latin typeface="Arial" charset="0"/>
              </a:rPr>
              <a:t>не обрабатываются</a:t>
            </a: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476A96A0-4D70-64E4-5A97-37730DF36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3240088"/>
            <a:ext cx="7993063" cy="1085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3000" b="1" dirty="0">
                <a:solidFill>
                  <a:srgbClr val="008000"/>
                </a:solidFill>
                <a:latin typeface="Courier New" pitchFamily="49" charset="0"/>
              </a:rPr>
              <a:t># coding: utf-8</a:t>
            </a:r>
            <a:endParaRPr lang="ru-RU" sz="3000" b="1" dirty="0">
              <a:solidFill>
                <a:srgbClr val="008000"/>
              </a:solidFill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ru-RU" sz="3000" b="1" dirty="0">
                <a:solidFill>
                  <a:srgbClr val="008000"/>
                </a:solidFill>
                <a:latin typeface="Courier New" pitchFamily="49" charset="0"/>
              </a:rPr>
              <a:t># Это пустая программа</a:t>
            </a:r>
          </a:p>
        </p:txBody>
      </p:sp>
      <p:sp>
        <p:nvSpPr>
          <p:cNvPr id="12" name="AutoShape 9">
            <a:extLst>
              <a:ext uri="{FF2B5EF4-FFF2-40B4-BE49-F238E27FC236}">
                <a16:creationId xmlns:a16="http://schemas.microsoft.com/office/drawing/2014/main" id="{59DB59D1-FEDE-6CAE-4ED4-AA6A51690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25" y="2381250"/>
            <a:ext cx="2724150" cy="723900"/>
          </a:xfrm>
          <a:prstGeom prst="wedgeRoundRectCallout">
            <a:avLst>
              <a:gd name="adj1" fmla="val -37592"/>
              <a:gd name="adj2" fmla="val 75500"/>
              <a:gd name="adj3" fmla="val 16667"/>
            </a:avLst>
          </a:prstGeom>
          <a:solidFill>
            <a:srgbClr val="E6E6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кодировка </a:t>
            </a:r>
            <a:r>
              <a:rPr lang="en-US" sz="2400" dirty="0">
                <a:latin typeface="Arial" charset="0"/>
              </a:rPr>
              <a:t>utf-8</a:t>
            </a:r>
            <a:r>
              <a:rPr lang="ru-RU" sz="2400" dirty="0">
                <a:latin typeface="Arial" charset="0"/>
              </a:rPr>
              <a:t> по умолчанию)</a:t>
            </a: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D1449669-B629-BFC9-6C73-48CF417DB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4608513"/>
            <a:ext cx="7993063" cy="14763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ru-RU" sz="3000" b="1" dirty="0">
                <a:solidFill>
                  <a:srgbClr val="008000"/>
                </a:solidFill>
                <a:latin typeface="Courier New" pitchFamily="49" charset="0"/>
              </a:rPr>
              <a:t>""" </a:t>
            </a:r>
          </a:p>
          <a:p>
            <a:pPr>
              <a:spcBef>
                <a:spcPts val="0"/>
              </a:spcBef>
              <a:defRPr/>
            </a:pPr>
            <a:r>
              <a:rPr lang="ru-RU" sz="3000" b="1" dirty="0">
                <a:solidFill>
                  <a:srgbClr val="008000"/>
                </a:solidFill>
                <a:latin typeface="Courier New" pitchFamily="49" charset="0"/>
              </a:rPr>
              <a:t>Это тоже комментарий</a:t>
            </a:r>
          </a:p>
          <a:p>
            <a:pPr>
              <a:spcBef>
                <a:spcPts val="0"/>
              </a:spcBef>
              <a:defRPr/>
            </a:pPr>
            <a:r>
              <a:rPr lang="ru-RU" sz="3000" b="1" dirty="0">
                <a:solidFill>
                  <a:srgbClr val="008000"/>
                </a:solidFill>
                <a:latin typeface="Courier New" pitchFamily="49" charset="0"/>
              </a:rPr>
              <a:t>"""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3" grpId="0" animBg="1"/>
      <p:bldP spid="1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Заголовок 1">
            <a:extLst>
              <a:ext uri="{FF2B5EF4-FFF2-40B4-BE49-F238E27FC236}">
                <a16:creationId xmlns:a16="http://schemas.microsoft.com/office/drawing/2014/main" id="{9E55F1F7-B25B-A683-245C-4101B3AEF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Каскадное ветвление</a:t>
            </a:r>
          </a:p>
        </p:txBody>
      </p:sp>
      <p:sp>
        <p:nvSpPr>
          <p:cNvPr id="54275" name="Номер слайда 2">
            <a:extLst>
              <a:ext uri="{FF2B5EF4-FFF2-40B4-BE49-F238E27FC236}">
                <a16:creationId xmlns:a16="http://schemas.microsoft.com/office/drawing/2014/main" id="{6319DCCE-E521-A74D-AE39-F1FA64A4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EE5C7AE-BED0-4AFE-828A-75EFC9747F5A}" type="slidenum">
              <a:rPr lang="ru-RU" altLang="ru-RU"/>
              <a:pPr eaLnBrk="1" hangingPunct="1"/>
              <a:t>60</a:t>
            </a:fld>
            <a:endParaRPr lang="ru-RU" alt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C651EA4-EE68-C2CE-DCA9-C89C2F8A69F4}"/>
              </a:ext>
            </a:extLst>
          </p:cNvPr>
          <p:cNvSpPr/>
          <p:nvPr/>
        </p:nvSpPr>
        <p:spPr>
          <a:xfrm>
            <a:off x="485775" y="971550"/>
            <a:ext cx="5343525" cy="3416300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0488" algn="just">
              <a:spcAft>
                <a:spcPts val="0"/>
              </a:spcAft>
              <a:defRPr/>
            </a:pPr>
            <a:r>
              <a:rPr lang="ru-RU" sz="2400" b="1" dirty="0" err="1">
                <a:latin typeface="Courier New"/>
                <a:ea typeface="Times New Roman"/>
                <a:cs typeface="Courier New"/>
              </a:rPr>
              <a:t>cost</a:t>
            </a:r>
            <a:r>
              <a:rPr lang="ru-RU" sz="2400" b="1" dirty="0">
                <a:latin typeface="Courier New"/>
                <a:ea typeface="Times New Roman"/>
                <a:cs typeface="Courier New"/>
              </a:rPr>
              <a:t> = </a:t>
            </a:r>
            <a:r>
              <a:rPr lang="ru-RU" sz="2400" b="1" dirty="0">
                <a:solidFill>
                  <a:srgbClr val="00B0F0"/>
                </a:solidFill>
                <a:latin typeface="Courier New"/>
                <a:ea typeface="Times New Roman"/>
                <a:cs typeface="Courier New"/>
              </a:rPr>
              <a:t>1500</a:t>
            </a:r>
            <a:r>
              <a:rPr lang="ru-RU" sz="2400" dirty="0">
                <a:solidFill>
                  <a:srgbClr val="00B0F0"/>
                </a:solidFill>
                <a:latin typeface="Calibri"/>
                <a:ea typeface="Times New Roman"/>
                <a:cs typeface="Times New Roman"/>
              </a:rPr>
              <a:t> </a:t>
            </a:r>
            <a:endParaRPr lang="en-US" sz="2400" b="1" dirty="0">
              <a:solidFill>
                <a:srgbClr val="00B0F0"/>
              </a:solidFill>
              <a:latin typeface="Courier New"/>
              <a:ea typeface="Times New Roman"/>
            </a:endParaRPr>
          </a:p>
          <a:p>
            <a:pPr marL="179388" indent="-90488" algn="just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CC"/>
                </a:solidFill>
                <a:latin typeface="Courier New"/>
                <a:ea typeface="Times New Roman"/>
              </a:rPr>
              <a:t>if</a:t>
            </a:r>
            <a:r>
              <a:rPr lang="en-US" sz="2400" b="1" dirty="0">
                <a:latin typeface="Courier New"/>
                <a:ea typeface="Times New Roman"/>
              </a:rPr>
              <a:t> cost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&lt;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1000</a:t>
            </a:r>
            <a:r>
              <a:rPr lang="en-US" sz="2400" b="1" dirty="0">
                <a:latin typeface="Courier New"/>
                <a:ea typeface="Times New Roman"/>
              </a:rPr>
              <a:t>: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0488" algn="just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print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/>
                <a:ea typeface="Times New Roman"/>
              </a:rPr>
              <a:t>Скидок нет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." </a:t>
            </a:r>
            <a:r>
              <a:rPr lang="en-US" sz="2400" b="1" dirty="0">
                <a:latin typeface="Courier New"/>
                <a:ea typeface="Times New Roman"/>
              </a:rPr>
              <a:t>)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0488" algn="just">
              <a:spcAft>
                <a:spcPts val="0"/>
              </a:spcAft>
              <a:defRPr/>
            </a:pPr>
            <a:r>
              <a:rPr lang="en-US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elif</a:t>
            </a:r>
            <a:r>
              <a:rPr lang="en-US" sz="2400" b="1" dirty="0">
                <a:latin typeface="Courier New"/>
                <a:ea typeface="Times New Roman"/>
              </a:rPr>
              <a:t> cost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&lt;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2000</a:t>
            </a:r>
            <a:r>
              <a:rPr lang="en-US" sz="2400" b="1" dirty="0">
                <a:latin typeface="Courier New"/>
                <a:ea typeface="Times New Roman"/>
              </a:rPr>
              <a:t>:  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0488" algn="just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print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/>
                <a:ea typeface="Times New Roman"/>
              </a:rPr>
              <a:t>Скидка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 2%." </a:t>
            </a:r>
            <a:r>
              <a:rPr lang="en-US" sz="2400" b="1" dirty="0">
                <a:latin typeface="Courier New"/>
                <a:ea typeface="Times New Roman"/>
              </a:rPr>
              <a:t>)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0488" algn="just">
              <a:spcAft>
                <a:spcPts val="0"/>
              </a:spcAft>
              <a:defRPr/>
            </a:pPr>
            <a:r>
              <a:rPr lang="en-US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elif</a:t>
            </a:r>
            <a:r>
              <a:rPr lang="en-US" sz="2400" b="1" dirty="0">
                <a:latin typeface="Courier New"/>
                <a:ea typeface="Times New Roman"/>
              </a:rPr>
              <a:t> cost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&lt;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5000</a:t>
            </a:r>
            <a:r>
              <a:rPr lang="en-US" sz="2400" b="1" dirty="0">
                <a:latin typeface="Courier New"/>
                <a:ea typeface="Times New Roman"/>
              </a:rPr>
              <a:t>:  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0488" algn="just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print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/>
                <a:ea typeface="Times New Roman"/>
              </a:rPr>
              <a:t>Скидка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 5%." </a:t>
            </a:r>
            <a:r>
              <a:rPr lang="en-US" sz="2400" b="1" dirty="0">
                <a:latin typeface="Courier New"/>
                <a:ea typeface="Times New Roman"/>
              </a:rPr>
              <a:t>)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0488" algn="just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CC"/>
                </a:solidFill>
                <a:latin typeface="Courier New"/>
                <a:ea typeface="Times New Roman"/>
              </a:rPr>
              <a:t>else</a:t>
            </a:r>
            <a:r>
              <a:rPr lang="ru-RU" sz="2400" b="1" dirty="0">
                <a:solidFill>
                  <a:srgbClr val="0000CC"/>
                </a:solidFill>
                <a:latin typeface="Courier New"/>
                <a:ea typeface="Times New Roman"/>
              </a:rPr>
              <a:t>: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0488" algn="just">
              <a:spcAft>
                <a:spcPts val="0"/>
              </a:spcAft>
              <a:defRPr/>
            </a:pPr>
            <a:r>
              <a:rPr lang="ru-RU" sz="2400" b="1" dirty="0">
                <a:latin typeface="Courier New"/>
                <a:ea typeface="Times New Roman"/>
              </a:rPr>
              <a:t>  </a:t>
            </a:r>
            <a:r>
              <a:rPr lang="en-US" sz="2400" b="1" dirty="0">
                <a:latin typeface="Courier New"/>
                <a:ea typeface="Times New Roman"/>
              </a:rPr>
              <a:t>print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( </a:t>
            </a:r>
            <a:r>
              <a:rPr lang="ru-RU" sz="2400" b="1" dirty="0">
                <a:solidFill>
                  <a:srgbClr val="C00000"/>
                </a:solidFill>
                <a:latin typeface="Courier New"/>
                <a:ea typeface="Times New Roman"/>
              </a:rPr>
              <a:t>"Скидка 10%.</a:t>
            </a:r>
            <a:r>
              <a:rPr lang="ru-RU" sz="2400" b="1" dirty="0">
                <a:latin typeface="Courier New"/>
                <a:ea typeface="Times New Roman"/>
              </a:rPr>
              <a:t>" )</a:t>
            </a: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605A82C8-17EE-C12E-3D63-843D39A55305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633913"/>
            <a:ext cx="2917825" cy="663575"/>
            <a:chOff x="433" y="3902"/>
            <a:chExt cx="1838" cy="418"/>
          </a:xfrm>
        </p:grpSpPr>
        <p:sp>
          <p:nvSpPr>
            <p:cNvPr id="9" name="Text Box 56">
              <a:extLst>
                <a:ext uri="{FF2B5EF4-FFF2-40B4-BE49-F238E27FC236}">
                  <a16:creationId xmlns:a16="http://schemas.microsoft.com/office/drawing/2014/main" id="{0C926757-027F-A622-8FC0-135C8807D2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1544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Что выведет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54281" name="Oval 57">
              <a:extLst>
                <a:ext uri="{FF2B5EF4-FFF2-40B4-BE49-F238E27FC236}">
                  <a16:creationId xmlns:a16="http://schemas.microsoft.com/office/drawing/2014/main" id="{9CE5B753-7ECF-7E15-8B6F-51F1B6E9F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1" name="AutoShape 53">
            <a:extLst>
              <a:ext uri="{FF2B5EF4-FFF2-40B4-BE49-F238E27FC236}">
                <a16:creationId xmlns:a16="http://schemas.microsoft.com/office/drawing/2014/main" id="{F79E5639-7789-2895-97C4-7F3606CE7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338" y="2063750"/>
            <a:ext cx="3509962" cy="844550"/>
          </a:xfrm>
          <a:prstGeom prst="wedgeRoundRectCallout">
            <a:avLst>
              <a:gd name="adj1" fmla="val -93044"/>
              <a:gd name="adj2" fmla="val -2137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первое сработавшее условие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3415E19-117F-291B-DFA1-F60D81227CBC}"/>
              </a:ext>
            </a:extLst>
          </p:cNvPr>
          <p:cNvSpPr/>
          <p:nvPr/>
        </p:nvSpPr>
        <p:spPr>
          <a:xfrm>
            <a:off x="3760788" y="4762500"/>
            <a:ext cx="2028825" cy="460375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>
                <a:latin typeface="Courier New" pitchFamily="49" charset="0"/>
                <a:cs typeface="Times New Roman" pitchFamily="18" charset="0"/>
              </a:rPr>
              <a:t>Скидка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2%.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11" grpId="0" animBg="1"/>
      <p:bldP spid="1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Заголовок 4">
            <a:extLst>
              <a:ext uri="{FF2B5EF4-FFF2-40B4-BE49-F238E27FC236}">
                <a16:creationId xmlns:a16="http://schemas.microsoft.com/office/drawing/2014/main" id="{5E376CC9-FE44-6558-D337-EE985255C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 (без функций </a:t>
            </a:r>
            <a:r>
              <a:rPr lang="en-US" altLang="ru-RU">
                <a:solidFill>
                  <a:srgbClr val="0000FF"/>
                </a:solidFill>
              </a:rPr>
              <a:t>min</a:t>
            </a:r>
            <a:r>
              <a:rPr lang="en-US" altLang="ru-RU"/>
              <a:t> </a:t>
            </a:r>
            <a:r>
              <a:rPr lang="ru-RU" altLang="ru-RU"/>
              <a:t>и </a:t>
            </a:r>
            <a:r>
              <a:rPr lang="en-US" altLang="ru-RU">
                <a:solidFill>
                  <a:srgbClr val="0000FF"/>
                </a:solidFill>
              </a:rPr>
              <a:t>max</a:t>
            </a:r>
            <a:r>
              <a:rPr lang="ru-RU" altLang="ru-RU"/>
              <a:t>!)</a:t>
            </a:r>
          </a:p>
        </p:txBody>
      </p:sp>
      <p:sp>
        <p:nvSpPr>
          <p:cNvPr id="55299" name="Номер слайда 3">
            <a:extLst>
              <a:ext uri="{FF2B5EF4-FFF2-40B4-BE49-F238E27FC236}">
                <a16:creationId xmlns:a16="http://schemas.microsoft.com/office/drawing/2014/main" id="{9FAA01F6-DAC9-9089-7500-727A2547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D43045-35B5-41C7-B6F5-0BB6A1411C34}" type="slidenum">
              <a:rPr lang="ru-RU" altLang="ru-RU"/>
              <a:pPr eaLnBrk="1" hangingPunct="1"/>
              <a:t>61</a:t>
            </a:fld>
            <a:endParaRPr lang="ru-RU" altLang="ru-RU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8596A8E0-E8BE-7573-EC28-B805BE9B0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400" b="1" dirty="0">
                <a:solidFill>
                  <a:srgbClr val="3333FF"/>
                </a:solidFill>
              </a:rPr>
              <a:t>«3»: </a:t>
            </a:r>
            <a:r>
              <a:rPr lang="ru-RU" sz="2400" dirty="0"/>
              <a:t>Ввести два целых числа, найти наибольшее и наименьшее из них. </a:t>
            </a:r>
            <a:endParaRPr lang="en-US" sz="2400" dirty="0"/>
          </a:p>
          <a:p>
            <a:pPr marL="714375" indent="-357188">
              <a:defRPr/>
            </a:pPr>
            <a:r>
              <a:rPr lang="ru-RU" sz="2400" b="1" dirty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Введите два целых числа:</a:t>
            </a:r>
          </a:p>
          <a:p>
            <a:pPr marL="714375">
              <a:defRPr/>
            </a:pP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1 5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Наибольшее число 5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Наименьшее число 1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1652F4B2-FC82-514C-FB98-FCF3395A7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3525838"/>
            <a:ext cx="84201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400" b="1" dirty="0">
                <a:solidFill>
                  <a:srgbClr val="3333FF"/>
                </a:solidFill>
              </a:rPr>
              <a:t>«4»: </a:t>
            </a:r>
            <a:r>
              <a:rPr lang="ru-RU" sz="2400" dirty="0"/>
              <a:t>Ввести четыре целых числа, найти наибольшее из них. </a:t>
            </a:r>
            <a:endParaRPr lang="en-US" sz="2400" dirty="0"/>
          </a:p>
          <a:p>
            <a:pPr marL="714375" indent="-357188">
              <a:defRPr/>
            </a:pPr>
            <a:r>
              <a:rPr lang="ru-RU" sz="2400" b="1" dirty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Введите четыре целых числа:</a:t>
            </a:r>
          </a:p>
          <a:p>
            <a:pPr marL="714375">
              <a:defRPr/>
            </a:pP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1 5 4 3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Наибольшее число 5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Заголовок 1">
            <a:extLst>
              <a:ext uri="{FF2B5EF4-FFF2-40B4-BE49-F238E27FC236}">
                <a16:creationId xmlns:a16="http://schemas.microsoft.com/office/drawing/2014/main" id="{67E139C7-3CAE-103E-B0E1-85733839B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56323" name="Номер слайда 2">
            <a:extLst>
              <a:ext uri="{FF2B5EF4-FFF2-40B4-BE49-F238E27FC236}">
                <a16:creationId xmlns:a16="http://schemas.microsoft.com/office/drawing/2014/main" id="{0C6CD217-8974-E9A9-1157-B76898652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ACD9DB-0831-4720-A602-1F839663D014}" type="slidenum">
              <a:rPr lang="ru-RU" altLang="ru-RU"/>
              <a:pPr eaLnBrk="1" hangingPunct="1"/>
              <a:t>62</a:t>
            </a:fld>
            <a:endParaRPr lang="ru-RU" altLang="ru-RU"/>
          </a:p>
        </p:txBody>
      </p:sp>
      <p:sp>
        <p:nvSpPr>
          <p:cNvPr id="56324" name="Text Box 5">
            <a:extLst>
              <a:ext uri="{FF2B5EF4-FFF2-40B4-BE49-F238E27FC236}">
                <a16:creationId xmlns:a16="http://schemas.microsoft.com/office/drawing/2014/main" id="{83908459-C205-3AB9-6E3E-BC862D7B8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942975"/>
            <a:ext cx="84201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14375" indent="-714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b="1">
                <a:solidFill>
                  <a:srgbClr val="3333FF"/>
                </a:solidFill>
              </a:rPr>
              <a:t>'5': </a:t>
            </a:r>
            <a:r>
              <a:rPr lang="ru-RU" altLang="ru-RU" sz="2400" b="1"/>
              <a:t>Ввести пять чисел и найти наибольшее из них.</a:t>
            </a:r>
          </a:p>
          <a:p>
            <a:pPr eaLnBrk="1" hangingPunct="1">
              <a:spcBef>
                <a:spcPct val="15000"/>
              </a:spcBef>
            </a:pPr>
            <a:r>
              <a:rPr lang="ru-RU" altLang="ru-RU" sz="2400" b="1" i="1">
                <a:latin typeface="Courier New" panose="02070309020205020404" pitchFamily="49" charset="0"/>
              </a:rPr>
              <a:t>    </a:t>
            </a:r>
            <a:r>
              <a:rPr lang="ru-RU" altLang="ru-RU" sz="2000" b="1" i="1"/>
              <a:t>Пример:</a:t>
            </a:r>
          </a:p>
          <a:p>
            <a:pPr eaLnBrk="1" hangingPunct="1">
              <a:spcBef>
                <a:spcPct val="15000"/>
              </a:spcBef>
            </a:pPr>
            <a:r>
              <a:rPr lang="ru-RU" altLang="ru-RU" sz="2400" b="1"/>
              <a:t>           </a:t>
            </a:r>
            <a:r>
              <a:rPr lang="ru-RU" altLang="ru-RU" sz="2400" b="1">
                <a:latin typeface="Courier New" panose="02070309020205020404" pitchFamily="49" charset="0"/>
              </a:rPr>
              <a:t>Введите пять чисел:</a:t>
            </a:r>
          </a:p>
          <a:p>
            <a:pPr eaLnBrk="1" hangingPunct="1">
              <a:spcBef>
                <a:spcPct val="15000"/>
              </a:spcBef>
            </a:pPr>
            <a:r>
              <a:rPr lang="ru-RU" altLang="ru-RU" sz="2400" b="1">
                <a:latin typeface="Courier New" panose="02070309020205020404" pitchFamily="49" charset="0"/>
              </a:rPr>
              <a:t>		</a:t>
            </a:r>
            <a:r>
              <a:rPr lang="ru-RU" altLang="ru-RU" sz="2400" b="1">
                <a:solidFill>
                  <a:srgbClr val="FF0000"/>
                </a:solidFill>
                <a:latin typeface="Courier New" panose="02070309020205020404" pitchFamily="49" charset="0"/>
              </a:rPr>
              <a:t>4  </a:t>
            </a:r>
            <a:r>
              <a:rPr lang="en-US" altLang="ru-RU" sz="2400" b="1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sz="2400" b="1">
                <a:solidFill>
                  <a:srgbClr val="FF0000"/>
                </a:solidFill>
                <a:latin typeface="Courier New" panose="02070309020205020404" pitchFamily="49" charset="0"/>
              </a:rPr>
              <a:t> 15  </a:t>
            </a:r>
            <a:r>
              <a:rPr lang="en-US" altLang="ru-RU" sz="2400" b="1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sz="2400" b="1">
                <a:solidFill>
                  <a:srgbClr val="FF0000"/>
                </a:solidFill>
                <a:latin typeface="Courier New" panose="02070309020205020404" pitchFamily="49" charset="0"/>
              </a:rPr>
              <a:t> 9 </a:t>
            </a:r>
            <a:r>
              <a:rPr lang="en-US" altLang="ru-RU" sz="2400" b="1">
                <a:solidFill>
                  <a:srgbClr val="FF0000"/>
                </a:solidFill>
                <a:latin typeface="Courier New" panose="02070309020205020404" pitchFamily="49" charset="0"/>
              </a:rPr>
              <a:t>   56    4</a:t>
            </a:r>
            <a:endParaRPr lang="ru-RU" altLang="ru-RU" sz="2400" b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ru-RU" altLang="ru-RU" sz="2400" b="1">
                <a:latin typeface="Courier New" panose="02070309020205020404" pitchFamily="49" charset="0"/>
              </a:rPr>
              <a:t>		Наибольшее число 5</a:t>
            </a:r>
            <a:r>
              <a:rPr lang="en-US" altLang="ru-RU" sz="2400" b="1">
                <a:latin typeface="Courier New" panose="02070309020205020404" pitchFamily="49" charset="0"/>
              </a:rPr>
              <a:t>6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Заголовок 4">
            <a:extLst>
              <a:ext uri="{FF2B5EF4-FFF2-40B4-BE49-F238E27FC236}">
                <a16:creationId xmlns:a16="http://schemas.microsoft.com/office/drawing/2014/main" id="{881C50D6-C2D2-44D0-C15D-863B8CB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57347" name="Номер слайда 3">
            <a:extLst>
              <a:ext uri="{FF2B5EF4-FFF2-40B4-BE49-F238E27FC236}">
                <a16:creationId xmlns:a16="http://schemas.microsoft.com/office/drawing/2014/main" id="{6E96115E-9D12-8772-6DBE-61FCC0A1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CDDCCC0-5D51-4BBC-975F-7B02840CB67E}" type="slidenum">
              <a:rPr lang="ru-RU" altLang="ru-RU"/>
              <a:pPr eaLnBrk="1" hangingPunct="1"/>
              <a:t>63</a:t>
            </a:fld>
            <a:endParaRPr lang="ru-RU" altLang="ru-RU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24B1FE07-471C-5973-BBD4-5E20A3195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400" b="1" dirty="0">
                <a:solidFill>
                  <a:srgbClr val="3333FF"/>
                </a:solidFill>
              </a:rPr>
              <a:t>«</a:t>
            </a:r>
            <a:r>
              <a:rPr lang="en-US" sz="2400" b="1" dirty="0">
                <a:solidFill>
                  <a:srgbClr val="3333FF"/>
                </a:solidFill>
              </a:rPr>
              <a:t>6</a:t>
            </a:r>
            <a:r>
              <a:rPr lang="ru-RU" sz="2400" b="1" dirty="0">
                <a:solidFill>
                  <a:srgbClr val="3333FF"/>
                </a:solidFill>
              </a:rPr>
              <a:t>»: </a:t>
            </a:r>
            <a:r>
              <a:rPr lang="ru-RU" sz="2400" dirty="0"/>
              <a:t>Ввести последовательно возраст Антона, Бориса и Виктора. Определить, кто из них старше.  </a:t>
            </a:r>
            <a:endParaRPr lang="en-US" sz="2400" dirty="0"/>
          </a:p>
          <a:p>
            <a:pPr marL="714375" indent="-357188">
              <a:defRPr/>
            </a:pPr>
            <a:r>
              <a:rPr lang="ru-RU" sz="2400" b="1" dirty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Возраст Антона: </a:t>
            </a: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15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Возраст Бориса: </a:t>
            </a: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17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Возраст Виктора: </a:t>
            </a: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16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Ответ: Борис старше всех.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714375" indent="-357188">
              <a:defRPr/>
            </a:pPr>
            <a:r>
              <a:rPr lang="ru-RU" sz="2400" b="1" dirty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Возраст Антона: </a:t>
            </a: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17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Возраст Бориса: </a:t>
            </a: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17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Возраст Виктора: </a:t>
            </a: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16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Ответ: Антон и Борис старше Виктора.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>
            <a:extLst>
              <a:ext uri="{FF2B5EF4-FFF2-40B4-BE49-F238E27FC236}">
                <a16:creationId xmlns:a16="http://schemas.microsoft.com/office/drawing/2014/main" id="{A3DF61FE-00F4-D0B1-A409-CDA14A530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Сложные условия</a:t>
            </a:r>
          </a:p>
        </p:txBody>
      </p:sp>
      <p:sp>
        <p:nvSpPr>
          <p:cNvPr id="58371" name="Номер слайда 2">
            <a:extLst>
              <a:ext uri="{FF2B5EF4-FFF2-40B4-BE49-F238E27FC236}">
                <a16:creationId xmlns:a16="http://schemas.microsoft.com/office/drawing/2014/main" id="{20ECCD5B-08D6-2794-BAD2-8180E4CA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0A1EDF1-991D-4306-95B0-DEAFA13D3AD8}" type="slidenum">
              <a:rPr lang="ru-RU" altLang="ru-RU"/>
              <a:pPr eaLnBrk="1" hangingPunct="1"/>
              <a:t>64</a:t>
            </a:fld>
            <a:endParaRPr lang="ru-RU" altLang="ru-RU"/>
          </a:p>
        </p:txBody>
      </p:sp>
      <p:sp>
        <p:nvSpPr>
          <p:cNvPr id="58372" name="Прямоугольник 3">
            <a:extLst>
              <a:ext uri="{FF2B5EF4-FFF2-40B4-BE49-F238E27FC236}">
                <a16:creationId xmlns:a16="http://schemas.microsoft.com/office/drawing/2014/main" id="{A16E5C8D-98EC-BC72-087B-B375BF252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" y="809625"/>
            <a:ext cx="84232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i="1"/>
              <a:t>Задача</a:t>
            </a:r>
            <a:r>
              <a:rPr lang="ru-RU" altLang="ru-RU" sz="2400"/>
              <a:t>: набор сотрудников в возрасте </a:t>
            </a:r>
            <a:r>
              <a:rPr lang="ru-RU" altLang="ru-RU" sz="2400" b="1">
                <a:solidFill>
                  <a:srgbClr val="333399"/>
                </a:solidFill>
              </a:rPr>
              <a:t>25-40 лет </a:t>
            </a:r>
            <a:r>
              <a:rPr lang="ru-RU" altLang="ru-RU" sz="2400"/>
              <a:t>(включительно).</a:t>
            </a:r>
          </a:p>
        </p:txBody>
      </p:sp>
      <p:sp>
        <p:nvSpPr>
          <p:cNvPr id="26625" name="Rectangle 1">
            <a:extLst>
              <a:ext uri="{FF2B5EF4-FFF2-40B4-BE49-F238E27FC236}">
                <a16:creationId xmlns:a16="http://schemas.microsoft.com/office/drawing/2014/main" id="{2AE93EF6-D388-9077-EACE-5621D8B7F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88" y="1912938"/>
            <a:ext cx="5384800" cy="157003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if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                     :</a:t>
            </a:r>
            <a:endParaRPr lang="ru-RU" sz="2400" b="1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ru-RU" sz="24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"подходит"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en-US" sz="2400" b="1" dirty="0">
              <a:solidFill>
                <a:srgbClr val="3333FF"/>
              </a:solidFill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else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:</a:t>
            </a:r>
            <a:endParaRPr lang="ru-RU" sz="2400" b="1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ru-RU" sz="24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"не подходит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FC7E17C-8FFE-8E9C-C083-5918848BB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463" y="1895475"/>
            <a:ext cx="3843337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 &gt;= </a:t>
            </a:r>
            <a:r>
              <a:rPr lang="en-US" altLang="ru-RU" sz="2400" b="1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25</a:t>
            </a:r>
            <a:r>
              <a:rPr lang="en-US" altLang="ru-RU" sz="2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</a:t>
            </a:r>
            <a:r>
              <a:rPr lang="en-US" altLang="ru-RU" sz="2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v &lt;= </a:t>
            </a:r>
            <a:r>
              <a:rPr lang="en-US" altLang="ru-RU" sz="2400" b="1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40</a:t>
            </a:r>
            <a:endParaRPr lang="ru-RU" altLang="ru-RU" dirty="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1" name="AutoShape 53">
            <a:extLst>
              <a:ext uri="{FF2B5EF4-FFF2-40B4-BE49-F238E27FC236}">
                <a16:creationId xmlns:a16="http://schemas.microsoft.com/office/drawing/2014/main" id="{6848E9BA-E0C0-19FD-15C2-F625C3ECD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1355725"/>
            <a:ext cx="2713038" cy="465138"/>
          </a:xfrm>
          <a:prstGeom prst="wedgeRoundRectCallout">
            <a:avLst>
              <a:gd name="adj1" fmla="val -34346"/>
              <a:gd name="adj2" fmla="val 7617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сложное условие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5" grpId="0" animBg="1"/>
      <p:bldP spid="10" grpId="0" animBg="1"/>
      <p:bldP spid="1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Заголовок 1">
            <a:extLst>
              <a:ext uri="{FF2B5EF4-FFF2-40B4-BE49-F238E27FC236}">
                <a16:creationId xmlns:a16="http://schemas.microsoft.com/office/drawing/2014/main" id="{D722FEED-FAB3-34EA-CB2F-A021DF975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Сложные условия</a:t>
            </a:r>
          </a:p>
        </p:txBody>
      </p:sp>
      <p:sp>
        <p:nvSpPr>
          <p:cNvPr id="59395" name="Номер слайда 2">
            <a:extLst>
              <a:ext uri="{FF2B5EF4-FFF2-40B4-BE49-F238E27FC236}">
                <a16:creationId xmlns:a16="http://schemas.microsoft.com/office/drawing/2014/main" id="{90ACB695-47E1-7A30-A75A-42A1AA16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6665641-6E26-4F3C-90EA-76137498FF81}" type="slidenum">
              <a:rPr lang="ru-RU" altLang="ru-RU"/>
              <a:pPr eaLnBrk="1" hangingPunct="1"/>
              <a:t>65</a:t>
            </a:fld>
            <a:endParaRPr lang="ru-RU" altLang="ru-RU"/>
          </a:p>
        </p:txBody>
      </p:sp>
      <p:sp>
        <p:nvSpPr>
          <p:cNvPr id="59396" name="Прямоугольник 3">
            <a:extLst>
              <a:ext uri="{FF2B5EF4-FFF2-40B4-BE49-F238E27FC236}">
                <a16:creationId xmlns:a16="http://schemas.microsoft.com/office/drawing/2014/main" id="{6843F320-EF5F-69D6-3936-8466E56D5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" y="809625"/>
            <a:ext cx="84232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i="1"/>
              <a:t>Задача</a:t>
            </a:r>
            <a:r>
              <a:rPr lang="ru-RU" altLang="ru-RU" sz="2400"/>
              <a:t>: набор сотрудников в возрасте </a:t>
            </a:r>
            <a:r>
              <a:rPr lang="ru-RU" altLang="ru-RU" sz="2400" b="1">
                <a:solidFill>
                  <a:srgbClr val="333399"/>
                </a:solidFill>
              </a:rPr>
              <a:t>25-40 лет </a:t>
            </a:r>
            <a:r>
              <a:rPr lang="ru-RU" altLang="ru-RU" sz="2400"/>
              <a:t>(включительно).</a:t>
            </a:r>
          </a:p>
        </p:txBody>
      </p:sp>
      <p:sp>
        <p:nvSpPr>
          <p:cNvPr id="26625" name="Rectangle 1">
            <a:extLst>
              <a:ext uri="{FF2B5EF4-FFF2-40B4-BE49-F238E27FC236}">
                <a16:creationId xmlns:a16="http://schemas.microsoft.com/office/drawing/2014/main" id="{59250B9E-5F4D-3515-B5D1-10037E210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88" y="1912938"/>
            <a:ext cx="5384800" cy="157003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if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                  :</a:t>
            </a:r>
            <a:endParaRPr lang="ru-RU" sz="2400" b="1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ru-RU" sz="24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"не подходит"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en-US" sz="2400" b="1" dirty="0">
              <a:solidFill>
                <a:srgbClr val="3333FF"/>
              </a:solidFill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else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:</a:t>
            </a:r>
            <a:endParaRPr lang="ru-RU" sz="2400" b="1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ru-RU" sz="24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"подходит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1ECC8E8-9CF2-166A-6F1D-21879AB29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463" y="1895475"/>
            <a:ext cx="3335337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 &lt; 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25</a:t>
            </a:r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or</a:t>
            </a:r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v &gt; 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40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1" name="AutoShape 53">
            <a:extLst>
              <a:ext uri="{FF2B5EF4-FFF2-40B4-BE49-F238E27FC236}">
                <a16:creationId xmlns:a16="http://schemas.microsoft.com/office/drawing/2014/main" id="{72F69AE9-5B75-7617-4AC6-E81EE2405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1355725"/>
            <a:ext cx="2713038" cy="465138"/>
          </a:xfrm>
          <a:prstGeom prst="wedgeRoundRectCallout">
            <a:avLst>
              <a:gd name="adj1" fmla="val -34346"/>
              <a:gd name="adj2" fmla="val 7617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сложное условие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12188CD-A8B8-95CE-A116-1D211BB039C1}"/>
              </a:ext>
            </a:extLst>
          </p:cNvPr>
          <p:cNvSpPr/>
          <p:nvPr/>
        </p:nvSpPr>
        <p:spPr>
          <a:xfrm>
            <a:off x="758825" y="3838575"/>
            <a:ext cx="677863" cy="584200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</a:rPr>
              <a:t>or</a:t>
            </a:r>
            <a:endParaRPr lang="ru-RU" sz="2000" dirty="0">
              <a:latin typeface="Arial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62C25EF-44B4-110A-C64D-32E61912C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300" y="3870325"/>
            <a:ext cx="65928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>
                <a:solidFill>
                  <a:srgbClr val="000000"/>
                </a:solidFill>
              </a:rPr>
              <a:t>«ИЛИ»: выполнение </a:t>
            </a:r>
            <a:r>
              <a:rPr lang="ru-RU" altLang="ru-RU" sz="2800" b="1">
                <a:solidFill>
                  <a:srgbClr val="000000"/>
                </a:solidFill>
              </a:rPr>
              <a:t>хотя бы одного</a:t>
            </a:r>
            <a:br>
              <a:rPr lang="ru-RU" altLang="ru-RU" sz="2800">
                <a:solidFill>
                  <a:srgbClr val="000000"/>
                </a:solidFill>
              </a:rPr>
            </a:br>
            <a:r>
              <a:rPr lang="ru-RU" altLang="ru-RU" sz="2800">
                <a:solidFill>
                  <a:srgbClr val="000000"/>
                </a:solidFill>
              </a:rPr>
              <a:t>         из двух условий! </a:t>
            </a:r>
            <a:endParaRPr lang="ru-RU" altLang="ru-RU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5" grpId="0" animBg="1"/>
      <p:bldP spid="10" grpId="0" animBg="1"/>
      <p:bldP spid="11" grpId="0" animBg="1"/>
      <p:bldP spid="15" grpId="0" animBg="1"/>
      <p:bldP spid="1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Заголовок 1">
            <a:extLst>
              <a:ext uri="{FF2B5EF4-FFF2-40B4-BE49-F238E27FC236}">
                <a16:creationId xmlns:a16="http://schemas.microsoft.com/office/drawing/2014/main" id="{DF923E3C-621A-24F6-1986-9467A1CC1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Сложные условия</a:t>
            </a:r>
          </a:p>
        </p:txBody>
      </p:sp>
      <p:sp>
        <p:nvSpPr>
          <p:cNvPr id="60419" name="Номер слайда 2">
            <a:extLst>
              <a:ext uri="{FF2B5EF4-FFF2-40B4-BE49-F238E27FC236}">
                <a16:creationId xmlns:a16="http://schemas.microsoft.com/office/drawing/2014/main" id="{9145D165-72EF-00E2-B085-24C59B2A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CF2898C-34FA-4F76-8CC8-EDDBBBD72357}" type="slidenum">
              <a:rPr lang="ru-RU" altLang="ru-RU"/>
              <a:pPr eaLnBrk="1" hangingPunct="1"/>
              <a:t>66</a:t>
            </a:fld>
            <a:endParaRPr lang="ru-RU" altLang="ru-RU"/>
          </a:p>
        </p:txBody>
      </p:sp>
      <p:sp>
        <p:nvSpPr>
          <p:cNvPr id="26625" name="Rectangle 1">
            <a:extLst>
              <a:ext uri="{FF2B5EF4-FFF2-40B4-BE49-F238E27FC236}">
                <a16:creationId xmlns:a16="http://schemas.microsoft.com/office/drawing/2014/main" id="{2D3896FE-827F-AC32-E015-91CA09C9D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88" y="949325"/>
            <a:ext cx="6323012" cy="830263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if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not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(a &lt; b):</a:t>
            </a:r>
            <a:endParaRPr lang="ru-RU" sz="2400" b="1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ru-RU" sz="24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</a:t>
            </a:r>
            <a:r>
              <a:rPr lang="ru-RU" sz="2400" b="1" dirty="0" err="1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тарт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!"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en-US" sz="2400" b="1" dirty="0">
              <a:solidFill>
                <a:srgbClr val="3333FF"/>
              </a:solidFill>
              <a:latin typeface="Courier New" pitchFamily="49" charset="0"/>
              <a:ea typeface="Times New Roman"/>
              <a:cs typeface="Courier New" pitchFamily="49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C7B4358-A36B-6A9A-803C-4B4DDB9F60AA}"/>
              </a:ext>
            </a:extLst>
          </p:cNvPr>
          <p:cNvSpPr/>
          <p:nvPr/>
        </p:nvSpPr>
        <p:spPr>
          <a:xfrm>
            <a:off x="454025" y="1908175"/>
            <a:ext cx="828675" cy="523875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</a:rPr>
              <a:t>not</a:t>
            </a:r>
            <a:endParaRPr lang="ru-RU" dirty="0">
              <a:latin typeface="Arial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8AB16EB-D45C-FA3E-546A-B768668EBB1E}"/>
              </a:ext>
            </a:extLst>
          </p:cNvPr>
          <p:cNvSpPr/>
          <p:nvPr/>
        </p:nvSpPr>
        <p:spPr>
          <a:xfrm>
            <a:off x="387350" y="3876675"/>
            <a:ext cx="6034088" cy="1939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rgbClr val="333399"/>
                </a:solidFill>
                <a:latin typeface="Arial" charset="0"/>
              </a:rPr>
              <a:t>Приоритет :</a:t>
            </a:r>
          </a:p>
          <a:p>
            <a:pPr marL="714375" indent="-357188">
              <a:buClr>
                <a:schemeClr val="tx1"/>
              </a:buClr>
              <a:buFont typeface="+mj-lt"/>
              <a:buAutoNum type="arabicParenR"/>
              <a:defRPr/>
            </a:pPr>
            <a:r>
              <a:rPr lang="ru-RU" sz="2400" dirty="0">
                <a:latin typeface="Arial" charset="0"/>
              </a:rPr>
              <a:t>отношения (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&gt;=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!=</a:t>
            </a:r>
            <a:r>
              <a:rPr lang="ru-RU" sz="2400" dirty="0">
                <a:latin typeface="Arial" charset="0"/>
              </a:rPr>
              <a:t>)</a:t>
            </a:r>
          </a:p>
          <a:p>
            <a:pPr marL="714375" indent="-357188">
              <a:buClr>
                <a:schemeClr val="tx1"/>
              </a:buClr>
              <a:buFont typeface="+mj-lt"/>
              <a:buAutoNum type="arabicParenR"/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not</a:t>
            </a:r>
            <a:r>
              <a:rPr lang="ru-RU" sz="2400" dirty="0">
                <a:latin typeface="+mn-lt"/>
                <a:cs typeface="Courier New" pitchFamily="49" charset="0"/>
              </a:rPr>
              <a:t> («НЕ»)</a:t>
            </a:r>
          </a:p>
          <a:p>
            <a:pPr marL="714375" indent="-357188">
              <a:buClr>
                <a:schemeClr val="tx1"/>
              </a:buClr>
              <a:buFont typeface="+mj-lt"/>
              <a:buAutoNum type="arabicParenR"/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ru-RU" sz="2400" dirty="0">
                <a:latin typeface="Arial" charset="0"/>
                <a:cs typeface="Courier New" pitchFamily="49" charset="0"/>
              </a:rPr>
              <a:t> («И»)</a:t>
            </a:r>
            <a:endParaRPr lang="ru-RU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714375" indent="-357188">
              <a:buClr>
                <a:schemeClr val="tx1"/>
              </a:buClr>
              <a:buFont typeface="+mj-lt"/>
              <a:buAutoNum type="arabicParenR"/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ru-RU" sz="2400" dirty="0">
                <a:latin typeface="Arial" charset="0"/>
                <a:cs typeface="Courier New" pitchFamily="49" charset="0"/>
              </a:rPr>
              <a:t> («ИЛИ»)</a:t>
            </a:r>
            <a:endParaRPr lang="ru-RU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DB5222C-F03B-17E3-2F6D-1F0C916D1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113" y="1927225"/>
            <a:ext cx="6408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>
                <a:solidFill>
                  <a:srgbClr val="000000"/>
                </a:solidFill>
              </a:rPr>
              <a:t>«НЕ»: если выполняется обратное условие</a:t>
            </a:r>
            <a:endParaRPr lang="ru-RU" altLang="ru-RU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9975F153-299D-2FC5-7672-266B33238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88" y="2613025"/>
            <a:ext cx="6323012" cy="830263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if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a &gt;= b:</a:t>
            </a:r>
            <a:endParaRPr lang="ru-RU" sz="2400" b="1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ru-RU" sz="24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</a:t>
            </a:r>
            <a:r>
              <a:rPr lang="ru-RU" sz="2400" b="1" dirty="0" err="1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тарт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!"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en-US" sz="2400" b="1" dirty="0">
              <a:solidFill>
                <a:srgbClr val="3333FF"/>
              </a:solidFill>
              <a:latin typeface="Courier New" pitchFamily="49" charset="0"/>
              <a:ea typeface="Times New Roman"/>
              <a:cs typeface="Courier New" pitchFamily="49" charset="0"/>
            </a:endParaRP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9C0DB784-739A-4E8E-9900-C90E66CFF22B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1039813"/>
            <a:ext cx="2917825" cy="663575"/>
            <a:chOff x="433" y="3902"/>
            <a:chExt cx="1838" cy="418"/>
          </a:xfrm>
        </p:grpSpPr>
        <p:sp>
          <p:nvSpPr>
            <p:cNvPr id="17" name="Text Box 56">
              <a:extLst>
                <a:ext uri="{FF2B5EF4-FFF2-40B4-BE49-F238E27FC236}">
                  <a16:creationId xmlns:a16="http://schemas.microsoft.com/office/drawing/2014/main" id="{1AFF34BB-F786-A951-5E04-CDB0158AE9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1544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 без «НЕ»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60427" name="Oval 57">
              <a:extLst>
                <a:ext uri="{FF2B5EF4-FFF2-40B4-BE49-F238E27FC236}">
                  <a16:creationId xmlns:a16="http://schemas.microsoft.com/office/drawing/2014/main" id="{47D2204C-7754-FED0-5263-4C23D39FE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5" grpId="0" animBg="1"/>
      <p:bldP spid="9" grpId="0" build="p"/>
      <p:bldP spid="1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Номер слайда 3">
            <a:extLst>
              <a:ext uri="{FF2B5EF4-FFF2-40B4-BE49-F238E27FC236}">
                <a16:creationId xmlns:a16="http://schemas.microsoft.com/office/drawing/2014/main" id="{94DAC0BB-6337-1CCF-5511-B9B57829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C433F07-FF69-431C-AF41-857F3C618FCD}" type="slidenum">
              <a:rPr lang="ru-RU" altLang="ru-RU"/>
              <a:pPr eaLnBrk="1" hangingPunct="1"/>
              <a:t>67</a:t>
            </a:fld>
            <a:endParaRPr lang="ru-RU" altLang="ru-RU"/>
          </a:p>
        </p:txBody>
      </p:sp>
      <p:sp>
        <p:nvSpPr>
          <p:cNvPr id="595970" name="Text Box 2">
            <a:extLst>
              <a:ext uri="{FF2B5EF4-FFF2-40B4-BE49-F238E27FC236}">
                <a16:creationId xmlns:a16="http://schemas.microsoft.com/office/drawing/2014/main" id="{C27B04E7-572A-FDE9-C7EB-4A32AD1C9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987425"/>
            <a:ext cx="8420100" cy="557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8650" indent="-2682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000" dirty="0">
                <a:solidFill>
                  <a:srgbClr val="3333FF"/>
                </a:solidFill>
              </a:rPr>
              <a:t>Истинно или ложно</a:t>
            </a:r>
            <a:r>
              <a:rPr lang="en-US" altLang="ru-RU" sz="2000" dirty="0">
                <a:solidFill>
                  <a:srgbClr val="3333FF"/>
                </a:solidFill>
              </a:rPr>
              <a:t> </a:t>
            </a:r>
            <a:r>
              <a:rPr lang="ru-RU" altLang="ru-RU" sz="2000" dirty="0">
                <a:solidFill>
                  <a:srgbClr val="3333FF"/>
                </a:solidFill>
              </a:rPr>
              <a:t>при </a:t>
            </a:r>
            <a:r>
              <a:rPr lang="en-US" altLang="ru-RU" sz="2000" dirty="0" err="1">
                <a:latin typeface="Courier New" panose="02070309020205020404" pitchFamily="49" charset="0"/>
              </a:rPr>
              <a:t>a,b,c</a:t>
            </a:r>
            <a:r>
              <a:rPr lang="en-US" altLang="ru-RU" sz="1600" b="0" dirty="0"/>
              <a:t> </a:t>
            </a:r>
            <a:r>
              <a:rPr lang="en-US" altLang="ru-RU" sz="2000" dirty="0">
                <a:latin typeface="Courier New" panose="02070309020205020404" pitchFamily="49" charset="0"/>
              </a:rPr>
              <a:t>=</a:t>
            </a:r>
            <a:r>
              <a:rPr lang="en-US" altLang="ru-RU" sz="1600" b="0" dirty="0"/>
              <a:t> </a:t>
            </a:r>
            <a:r>
              <a:rPr lang="en-US" altLang="ru-RU" sz="2000" dirty="0">
                <a:latin typeface="Courier New" panose="02070309020205020404" pitchFamily="49" charset="0"/>
              </a:rPr>
              <a:t>2,3,4</a:t>
            </a:r>
            <a:endParaRPr lang="ru-RU" altLang="ru-RU" sz="2000" dirty="0">
              <a:solidFill>
                <a:srgbClr val="3333FF"/>
              </a:solidFill>
            </a:endParaRPr>
          </a:p>
          <a:p>
            <a:pPr lvl="1" eaLnBrk="1" hangingPunct="1">
              <a:spcBef>
                <a:spcPct val="15000"/>
              </a:spcBef>
            </a:pPr>
            <a:r>
              <a:rPr lang="en-US" altLang="ru-RU" sz="2000" dirty="0">
                <a:latin typeface="Courier New" panose="02070309020205020404" pitchFamily="49" charset="0"/>
              </a:rPr>
              <a:t>not(a &gt; b)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ru-RU" sz="2000" dirty="0">
                <a:latin typeface="Courier New" panose="02070309020205020404" pitchFamily="49" charset="0"/>
              </a:rPr>
              <a:t>a &lt; b and b &lt; c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ru-RU" sz="2000" dirty="0">
                <a:latin typeface="Courier New" panose="02070309020205020404" pitchFamily="49" charset="0"/>
              </a:rPr>
              <a:t>not(a &gt;= b) or c == d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ru-RU" sz="2000" dirty="0">
                <a:latin typeface="Courier New" panose="02070309020205020404" pitchFamily="49" charset="0"/>
              </a:rPr>
              <a:t>a &lt; c or b &lt; c and b &lt; a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ru-RU" sz="2000" dirty="0">
                <a:latin typeface="Courier New" panose="02070309020205020404" pitchFamily="49" charset="0"/>
              </a:rPr>
              <a:t>a &gt; b or not(b &lt; c)</a:t>
            </a:r>
            <a:endParaRPr lang="ru-RU" altLang="ru-RU" sz="20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30000"/>
              </a:spcBef>
            </a:pPr>
            <a:r>
              <a:rPr lang="ru-RU" altLang="ru-RU" sz="2000" dirty="0">
                <a:solidFill>
                  <a:srgbClr val="3333FF"/>
                </a:solidFill>
              </a:rPr>
              <a:t>Для каких значений </a:t>
            </a:r>
            <a:r>
              <a:rPr lang="en-US" altLang="ru-RU" sz="2000" dirty="0">
                <a:solidFill>
                  <a:srgbClr val="3333FF"/>
                </a:solidFill>
              </a:rPr>
              <a:t> </a:t>
            </a:r>
            <a:r>
              <a:rPr lang="en-US" altLang="ru-RU" sz="2800" dirty="0">
                <a:solidFill>
                  <a:srgbClr val="3333FF"/>
                </a:solidFill>
                <a:latin typeface="Courier New" panose="02070309020205020404" pitchFamily="49" charset="0"/>
              </a:rPr>
              <a:t>x</a:t>
            </a:r>
            <a:r>
              <a:rPr lang="en-US" altLang="ru-RU" sz="2000" dirty="0">
                <a:solidFill>
                  <a:srgbClr val="3333FF"/>
                </a:solidFill>
              </a:rPr>
              <a:t> </a:t>
            </a:r>
            <a:r>
              <a:rPr lang="ru-RU" altLang="ru-RU" sz="2000" dirty="0">
                <a:solidFill>
                  <a:srgbClr val="3333FF"/>
                </a:solidFill>
              </a:rPr>
              <a:t>истинны условия: </a:t>
            </a:r>
            <a:endParaRPr lang="en-US" altLang="ru-RU" sz="2000" dirty="0">
              <a:solidFill>
                <a:srgbClr val="3333FF"/>
              </a:solidFill>
            </a:endParaRPr>
          </a:p>
          <a:p>
            <a:pPr lvl="1" eaLnBrk="1" hangingPunct="1">
              <a:spcBef>
                <a:spcPct val="35000"/>
              </a:spcBef>
            </a:pPr>
            <a:r>
              <a:rPr lang="en-US" altLang="ru-RU" sz="2000" dirty="0">
                <a:latin typeface="Courier New" panose="02070309020205020404" pitchFamily="49" charset="0"/>
              </a:rPr>
              <a:t>  x &lt; 6 and x &lt; 10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ru-RU" sz="2000" dirty="0">
                <a:latin typeface="Courier New" panose="02070309020205020404" pitchFamily="49" charset="0"/>
              </a:rPr>
              <a:t>  x &lt; 6 and x &gt; 10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ru-RU" sz="2000" dirty="0">
                <a:latin typeface="Courier New" panose="02070309020205020404" pitchFamily="49" charset="0"/>
              </a:rPr>
              <a:t>  x &gt; 6 and x &lt; 10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ru-RU" sz="2000" dirty="0">
                <a:latin typeface="Courier New" panose="02070309020205020404" pitchFamily="49" charset="0"/>
              </a:rPr>
              <a:t>  x &gt; 6 and x &gt; 10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ru-RU" sz="2000" dirty="0">
                <a:latin typeface="Courier New" panose="02070309020205020404" pitchFamily="49" charset="0"/>
              </a:rPr>
              <a:t>  x &lt; 6 or x &lt; 10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ru-RU" sz="2000" dirty="0">
                <a:latin typeface="Courier New" panose="02070309020205020404" pitchFamily="49" charset="0"/>
              </a:rPr>
              <a:t>  x &lt; 6 or x &gt; 10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ru-RU" sz="2000" dirty="0">
                <a:latin typeface="Courier New" panose="02070309020205020404" pitchFamily="49" charset="0"/>
              </a:rPr>
              <a:t>  x &gt; 6 or x &lt; 10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ru-RU" sz="2000" dirty="0">
                <a:latin typeface="Courier New" panose="02070309020205020404" pitchFamily="49" charset="0"/>
              </a:rPr>
              <a:t>  x &gt; 6 or x &gt; 10</a:t>
            </a:r>
            <a:endParaRPr lang="ru-RU" altLang="ru-RU" sz="2000" b="0" dirty="0">
              <a:latin typeface="Courier New" panose="02070309020205020404" pitchFamily="49" charset="0"/>
            </a:endParaRPr>
          </a:p>
        </p:txBody>
      </p:sp>
      <p:sp>
        <p:nvSpPr>
          <p:cNvPr id="80900" name="Line 3">
            <a:extLst>
              <a:ext uri="{FF2B5EF4-FFF2-40B4-BE49-F238E27FC236}">
                <a16:creationId xmlns:a16="http://schemas.microsoft.com/office/drawing/2014/main" id="{74FAA1B8-C311-AC15-8112-9F78A9363B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0901" name="Text Box 4">
            <a:extLst>
              <a:ext uri="{FF2B5EF4-FFF2-40B4-BE49-F238E27FC236}">
                <a16:creationId xmlns:a16="http://schemas.microsoft.com/office/drawing/2014/main" id="{F1BF3C48-7346-9604-F4C8-AAF7F2B54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ru-RU" altLang="ru-RU" sz="1000" b="0">
              <a:latin typeface="Times New Roman" panose="02020603050405020304" pitchFamily="18" charset="0"/>
            </a:endParaRPr>
          </a:p>
        </p:txBody>
      </p:sp>
      <p:sp>
        <p:nvSpPr>
          <p:cNvPr id="80902" name="Text Box 5">
            <a:extLst>
              <a:ext uri="{FF2B5EF4-FFF2-40B4-BE49-F238E27FC236}">
                <a16:creationId xmlns:a16="http://schemas.microsoft.com/office/drawing/2014/main" id="{F7224DD3-5CDF-6FB2-CED1-035598069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3000"/>
              <a:t>Сложные условия</a:t>
            </a:r>
          </a:p>
        </p:txBody>
      </p:sp>
      <p:sp>
        <p:nvSpPr>
          <p:cNvPr id="595974" name="AutoShape 6">
            <a:extLst>
              <a:ext uri="{FF2B5EF4-FFF2-40B4-BE49-F238E27FC236}">
                <a16:creationId xmlns:a16="http://schemas.microsoft.com/office/drawing/2014/main" id="{9F8F2F05-0D66-7A43-034B-600324CAB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825" y="1897063"/>
            <a:ext cx="730250" cy="333375"/>
          </a:xfrm>
          <a:prstGeom prst="wedgeRoundRectCallout">
            <a:avLst>
              <a:gd name="adj1" fmla="val -332824"/>
              <a:gd name="adj2" fmla="val 63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600" dirty="0">
                <a:solidFill>
                  <a:srgbClr val="3333FF"/>
                </a:solidFill>
              </a:rPr>
              <a:t>True</a:t>
            </a:r>
            <a:endParaRPr lang="ru-RU" altLang="ru-RU" sz="1600" dirty="0">
              <a:solidFill>
                <a:srgbClr val="3333FF"/>
              </a:solidFill>
            </a:endParaRPr>
          </a:p>
        </p:txBody>
      </p:sp>
      <p:sp>
        <p:nvSpPr>
          <p:cNvPr id="595975" name="AutoShape 7">
            <a:extLst>
              <a:ext uri="{FF2B5EF4-FFF2-40B4-BE49-F238E27FC236}">
                <a16:creationId xmlns:a16="http://schemas.microsoft.com/office/drawing/2014/main" id="{A7190C3F-8A82-5AFD-AD2A-E4832E8CA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425" y="2263775"/>
            <a:ext cx="730250" cy="333375"/>
          </a:xfrm>
          <a:prstGeom prst="wedgeRoundRectCallout">
            <a:avLst>
              <a:gd name="adj1" fmla="val -353477"/>
              <a:gd name="adj2" fmla="val 5095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600" dirty="0">
                <a:solidFill>
                  <a:srgbClr val="3333FF"/>
                </a:solidFill>
              </a:rPr>
              <a:t>True</a:t>
            </a:r>
            <a:endParaRPr lang="ru-RU" altLang="ru-RU" sz="1600" dirty="0">
              <a:solidFill>
                <a:srgbClr val="3333FF"/>
              </a:solidFill>
            </a:endParaRPr>
          </a:p>
        </p:txBody>
      </p:sp>
      <p:sp>
        <p:nvSpPr>
          <p:cNvPr id="595976" name="AutoShape 8">
            <a:extLst>
              <a:ext uri="{FF2B5EF4-FFF2-40B4-BE49-F238E27FC236}">
                <a16:creationId xmlns:a16="http://schemas.microsoft.com/office/drawing/2014/main" id="{0C00E05C-DA8D-0056-927B-DF86C8FE3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763" y="2667000"/>
            <a:ext cx="841593" cy="444500"/>
          </a:xfrm>
          <a:prstGeom prst="wedgeRoundRectCallout">
            <a:avLst>
              <a:gd name="adj1" fmla="val -412329"/>
              <a:gd name="adj2" fmla="val 12856"/>
              <a:gd name="adj3" fmla="val 16667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dirty="0">
                <a:solidFill>
                  <a:schemeClr val="bg1"/>
                </a:solidFill>
              </a:rPr>
              <a:t>False</a:t>
            </a:r>
            <a:endParaRPr lang="ru-RU" altLang="ru-RU" dirty="0">
              <a:solidFill>
                <a:schemeClr val="bg1"/>
              </a:solidFill>
            </a:endParaRPr>
          </a:p>
        </p:txBody>
      </p:sp>
      <p:graphicFrame>
        <p:nvGraphicFramePr>
          <p:cNvPr id="595977" name="Group 9">
            <a:extLst>
              <a:ext uri="{FF2B5EF4-FFF2-40B4-BE49-F238E27FC236}">
                <a16:creationId xmlns:a16="http://schemas.microsoft.com/office/drawing/2014/main" id="{D044E7E8-6E42-EF7E-9C8A-3FAAFEDC6ED7}"/>
              </a:ext>
            </a:extLst>
          </p:cNvPr>
          <p:cNvGraphicFramePr>
            <a:graphicFrameLocks noGrp="1"/>
          </p:cNvGraphicFramePr>
          <p:nvPr/>
        </p:nvGraphicFramePr>
        <p:xfrm>
          <a:off x="4383088" y="3727450"/>
          <a:ext cx="4221162" cy="2821328"/>
        </p:xfrm>
        <a:graphic>
          <a:graphicData uri="http://schemas.openxmlformats.org/drawingml/2006/table">
            <a:tbl>
              <a:tblPr/>
              <a:tblGrid>
                <a:gridCol w="2554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96006" name="Text Box 38">
            <a:extLst>
              <a:ext uri="{FF2B5EF4-FFF2-40B4-BE49-F238E27FC236}">
                <a16:creationId xmlns:a16="http://schemas.microsoft.com/office/drawing/2014/main" id="{DFE9D3FF-F337-D870-2272-34F12F90F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2013" y="3711575"/>
            <a:ext cx="1927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ru-RU" sz="2000">
                <a:solidFill>
                  <a:srgbClr val="3333FF"/>
                </a:solidFill>
                <a:latin typeface="Courier New" panose="02070309020205020404" pitchFamily="49" charset="0"/>
              </a:rPr>
              <a:t>(-</a:t>
            </a:r>
            <a:r>
              <a:rPr lang="en-US" altLang="ru-RU" sz="2000">
                <a:solidFill>
                  <a:srgbClr val="3333FF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,</a:t>
            </a:r>
            <a:r>
              <a:rPr lang="en-US" altLang="ru-RU">
                <a:solidFill>
                  <a:srgbClr val="3333FF"/>
                </a:solidFill>
              </a:rPr>
              <a:t> </a:t>
            </a:r>
            <a:r>
              <a:rPr lang="en-US" altLang="ru-RU" sz="2000">
                <a:solidFill>
                  <a:srgbClr val="3333FF"/>
                </a:solidFill>
                <a:latin typeface="Courier New" panose="02070309020205020404" pitchFamily="49" charset="0"/>
              </a:rPr>
              <a:t>6)</a:t>
            </a:r>
            <a:endParaRPr lang="ru-RU" altLang="ru-RU" sz="200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596007" name="Text Box 39">
            <a:extLst>
              <a:ext uri="{FF2B5EF4-FFF2-40B4-BE49-F238E27FC236}">
                <a16:creationId xmlns:a16="http://schemas.microsoft.com/office/drawing/2014/main" id="{49AE2553-EABD-883D-39B5-FE7DC0880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2013" y="4060825"/>
            <a:ext cx="1927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ru-RU" sz="2000">
                <a:solidFill>
                  <a:srgbClr val="3333FF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</a:t>
            </a:r>
            <a:endParaRPr lang="ru-RU" altLang="ru-RU" sz="200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596008" name="Text Box 40">
            <a:extLst>
              <a:ext uri="{FF2B5EF4-FFF2-40B4-BE49-F238E27FC236}">
                <a16:creationId xmlns:a16="http://schemas.microsoft.com/office/drawing/2014/main" id="{F3B4615B-4797-751E-1BC4-132605765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2013" y="4410075"/>
            <a:ext cx="1927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ru-RU" sz="2000">
                <a:solidFill>
                  <a:srgbClr val="3333FF"/>
                </a:solidFill>
                <a:latin typeface="Courier New" panose="02070309020205020404" pitchFamily="49" charset="0"/>
              </a:rPr>
              <a:t>(6</a:t>
            </a:r>
            <a:r>
              <a:rPr lang="en-US" altLang="ru-RU" sz="2000">
                <a:solidFill>
                  <a:srgbClr val="3333FF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,</a:t>
            </a:r>
            <a:r>
              <a:rPr lang="en-US" altLang="ru-RU" sz="2000">
                <a:solidFill>
                  <a:srgbClr val="3333FF"/>
                </a:solidFill>
              </a:rPr>
              <a:t> </a:t>
            </a:r>
            <a:r>
              <a:rPr lang="en-US" altLang="ru-RU" sz="2000">
                <a:solidFill>
                  <a:srgbClr val="3333FF"/>
                </a:solidFill>
                <a:latin typeface="Courier New" panose="02070309020205020404" pitchFamily="49" charset="0"/>
              </a:rPr>
              <a:t>10)</a:t>
            </a:r>
            <a:endParaRPr lang="ru-RU" altLang="ru-RU" sz="200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596009" name="Text Box 41">
            <a:extLst>
              <a:ext uri="{FF2B5EF4-FFF2-40B4-BE49-F238E27FC236}">
                <a16:creationId xmlns:a16="http://schemas.microsoft.com/office/drawing/2014/main" id="{8C038E09-CCD6-9214-A6C6-2E4FB1FC3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2013" y="4759325"/>
            <a:ext cx="1927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ru-RU" sz="2000">
                <a:solidFill>
                  <a:srgbClr val="3333FF"/>
                </a:solidFill>
                <a:latin typeface="Courier New" panose="02070309020205020404" pitchFamily="49" charset="0"/>
              </a:rPr>
              <a:t>(10,</a:t>
            </a:r>
            <a:r>
              <a:rPr lang="en-US" altLang="ru-RU" sz="2000">
                <a:solidFill>
                  <a:srgbClr val="3333FF"/>
                </a:solidFill>
              </a:rPr>
              <a:t> </a:t>
            </a:r>
            <a:r>
              <a:rPr lang="en-US" altLang="ru-RU" sz="2000">
                <a:solidFill>
                  <a:srgbClr val="3333FF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)</a:t>
            </a:r>
            <a:endParaRPr lang="ru-RU" altLang="ru-RU" sz="200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596010" name="Text Box 42">
            <a:extLst>
              <a:ext uri="{FF2B5EF4-FFF2-40B4-BE49-F238E27FC236}">
                <a16:creationId xmlns:a16="http://schemas.microsoft.com/office/drawing/2014/main" id="{F6E3988A-5BBC-7280-3A4C-8D61DED01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2013" y="5108575"/>
            <a:ext cx="1927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ru-RU" sz="2000">
                <a:solidFill>
                  <a:srgbClr val="3333FF"/>
                </a:solidFill>
                <a:latin typeface="Courier New" panose="02070309020205020404" pitchFamily="49" charset="0"/>
              </a:rPr>
              <a:t>(-</a:t>
            </a:r>
            <a:r>
              <a:rPr lang="en-US" altLang="ru-RU" sz="2000">
                <a:solidFill>
                  <a:srgbClr val="3333FF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,</a:t>
            </a:r>
            <a:r>
              <a:rPr lang="en-US" altLang="ru-RU">
                <a:solidFill>
                  <a:srgbClr val="3333FF"/>
                </a:solidFill>
              </a:rPr>
              <a:t> </a:t>
            </a:r>
            <a:r>
              <a:rPr lang="en-US" altLang="ru-RU" sz="2000">
                <a:solidFill>
                  <a:srgbClr val="3333FF"/>
                </a:solidFill>
                <a:latin typeface="Courier New" panose="02070309020205020404" pitchFamily="49" charset="0"/>
              </a:rPr>
              <a:t>10)</a:t>
            </a:r>
            <a:endParaRPr lang="ru-RU" altLang="ru-RU" sz="200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596011" name="Text Box 43">
            <a:extLst>
              <a:ext uri="{FF2B5EF4-FFF2-40B4-BE49-F238E27FC236}">
                <a16:creationId xmlns:a16="http://schemas.microsoft.com/office/drawing/2014/main" id="{6D052EB9-E052-6763-C4EC-D49E5257E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8163" y="5457825"/>
            <a:ext cx="2574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ru-RU" sz="2000">
                <a:solidFill>
                  <a:srgbClr val="3333FF"/>
                </a:solidFill>
                <a:latin typeface="Courier New" panose="02070309020205020404" pitchFamily="49" charset="0"/>
              </a:rPr>
              <a:t>(-</a:t>
            </a:r>
            <a:r>
              <a:rPr lang="en-US" altLang="ru-RU" sz="2000">
                <a:solidFill>
                  <a:srgbClr val="3333FF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,</a:t>
            </a:r>
            <a:r>
              <a:rPr lang="en-US" altLang="ru-RU">
                <a:solidFill>
                  <a:srgbClr val="3333FF"/>
                </a:solidFill>
              </a:rPr>
              <a:t> </a:t>
            </a:r>
            <a:r>
              <a:rPr lang="en-US" altLang="ru-RU" sz="2000">
                <a:solidFill>
                  <a:srgbClr val="3333FF"/>
                </a:solidFill>
                <a:latin typeface="Courier New" panose="02070309020205020404" pitchFamily="49" charset="0"/>
              </a:rPr>
              <a:t>6)</a:t>
            </a:r>
            <a:r>
              <a:rPr lang="en-US" altLang="ru-RU" sz="2000">
                <a:solidFill>
                  <a:srgbClr val="3333FF"/>
                </a:solidFill>
              </a:rPr>
              <a:t> </a:t>
            </a:r>
            <a:r>
              <a:rPr lang="en-US" altLang="ru-RU" sz="2000">
                <a:solidFill>
                  <a:srgbClr val="3333FF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</a:t>
            </a:r>
            <a:r>
              <a:rPr lang="en-US" altLang="ru-RU" b="0"/>
              <a:t> </a:t>
            </a:r>
            <a:r>
              <a:rPr lang="en-US" altLang="ru-RU" sz="2000">
                <a:solidFill>
                  <a:srgbClr val="3333FF"/>
                </a:solidFill>
                <a:latin typeface="Courier New" panose="02070309020205020404" pitchFamily="49" charset="0"/>
              </a:rPr>
              <a:t>(10,</a:t>
            </a:r>
            <a:r>
              <a:rPr lang="en-US" altLang="ru-RU" sz="2000">
                <a:solidFill>
                  <a:srgbClr val="3333FF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)</a:t>
            </a:r>
            <a:endParaRPr lang="ru-RU" altLang="ru-RU" sz="200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596012" name="Text Box 44">
            <a:extLst>
              <a:ext uri="{FF2B5EF4-FFF2-40B4-BE49-F238E27FC236}">
                <a16:creationId xmlns:a16="http://schemas.microsoft.com/office/drawing/2014/main" id="{16754505-8FFB-A2AE-3D89-817B299A0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2013" y="5807075"/>
            <a:ext cx="1927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ru-RU" sz="2000">
                <a:solidFill>
                  <a:srgbClr val="3333FF"/>
                </a:solidFill>
                <a:latin typeface="Courier New" panose="02070309020205020404" pitchFamily="49" charset="0"/>
              </a:rPr>
              <a:t>(-</a:t>
            </a:r>
            <a:r>
              <a:rPr lang="en-US" altLang="ru-RU" sz="2000">
                <a:solidFill>
                  <a:srgbClr val="3333FF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,</a:t>
            </a:r>
            <a:r>
              <a:rPr lang="en-US" altLang="ru-RU">
                <a:solidFill>
                  <a:srgbClr val="3333FF"/>
                </a:solidFill>
              </a:rPr>
              <a:t> </a:t>
            </a:r>
            <a:r>
              <a:rPr lang="en-US" altLang="ru-RU" sz="2000">
                <a:solidFill>
                  <a:srgbClr val="3333FF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)</a:t>
            </a:r>
            <a:endParaRPr lang="ru-RU" altLang="ru-RU" sz="200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596013" name="Text Box 45">
            <a:extLst>
              <a:ext uri="{FF2B5EF4-FFF2-40B4-BE49-F238E27FC236}">
                <a16:creationId xmlns:a16="http://schemas.microsoft.com/office/drawing/2014/main" id="{00D12A28-9347-F0F2-2BAB-210DB4C34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2013" y="6154738"/>
            <a:ext cx="1927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ru-RU" sz="2000">
                <a:solidFill>
                  <a:srgbClr val="3333FF"/>
                </a:solidFill>
                <a:latin typeface="Courier New" panose="02070309020205020404" pitchFamily="49" charset="0"/>
              </a:rPr>
              <a:t>(6,</a:t>
            </a:r>
            <a:r>
              <a:rPr lang="en-US" altLang="ru-RU" sz="2000">
                <a:solidFill>
                  <a:srgbClr val="3333FF"/>
                </a:solidFill>
              </a:rPr>
              <a:t> </a:t>
            </a:r>
            <a:r>
              <a:rPr lang="en-US" altLang="ru-RU" sz="2000">
                <a:solidFill>
                  <a:srgbClr val="3333FF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)</a:t>
            </a:r>
            <a:endParaRPr lang="ru-RU" altLang="ru-RU" sz="200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596014" name="Text Box 46">
            <a:extLst>
              <a:ext uri="{FF2B5EF4-FFF2-40B4-BE49-F238E27FC236}">
                <a16:creationId xmlns:a16="http://schemas.microsoft.com/office/drawing/2014/main" id="{3B991288-5DB7-1332-487B-C5FA07AAE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1350" y="3733800"/>
            <a:ext cx="1514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ru-RU" sz="2000">
                <a:latin typeface="Courier New" panose="02070309020205020404" pitchFamily="49" charset="0"/>
              </a:rPr>
              <a:t>x</a:t>
            </a:r>
            <a:r>
              <a:rPr lang="en-US" altLang="ru-RU" sz="2000"/>
              <a:t> </a:t>
            </a:r>
            <a:r>
              <a:rPr lang="en-US" altLang="ru-RU" sz="2000">
                <a:latin typeface="Courier New" panose="02070309020205020404" pitchFamily="49" charset="0"/>
              </a:rPr>
              <a:t>&lt;</a:t>
            </a:r>
            <a:r>
              <a:rPr lang="en-US" altLang="ru-RU" b="0"/>
              <a:t> </a:t>
            </a:r>
            <a:r>
              <a:rPr lang="en-US" altLang="ru-RU" sz="2000">
                <a:latin typeface="Courier New" panose="02070309020205020404" pitchFamily="49" charset="0"/>
              </a:rPr>
              <a:t>6</a:t>
            </a:r>
            <a:endParaRPr lang="ru-RU" altLang="ru-RU" sz="2000">
              <a:latin typeface="Courier New" panose="02070309020205020404" pitchFamily="49" charset="0"/>
            </a:endParaRPr>
          </a:p>
        </p:txBody>
      </p:sp>
      <p:sp>
        <p:nvSpPr>
          <p:cNvPr id="596015" name="Text Box 47">
            <a:extLst>
              <a:ext uri="{FF2B5EF4-FFF2-40B4-BE49-F238E27FC236}">
                <a16:creationId xmlns:a16="http://schemas.microsoft.com/office/drawing/2014/main" id="{1358CFDB-F3F7-F7F5-1811-181B1ED51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1350" y="4737100"/>
            <a:ext cx="1514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ru-RU" sz="2000">
                <a:latin typeface="Courier New" panose="02070309020205020404" pitchFamily="49" charset="0"/>
              </a:rPr>
              <a:t>x</a:t>
            </a:r>
            <a:r>
              <a:rPr lang="en-US" altLang="ru-RU" sz="2000"/>
              <a:t> </a:t>
            </a:r>
            <a:r>
              <a:rPr lang="en-US" altLang="ru-RU" sz="2000">
                <a:latin typeface="Courier New" panose="02070309020205020404" pitchFamily="49" charset="0"/>
              </a:rPr>
              <a:t>&gt;</a:t>
            </a:r>
            <a:r>
              <a:rPr lang="en-US" altLang="ru-RU" b="0"/>
              <a:t> </a:t>
            </a:r>
            <a:r>
              <a:rPr lang="en-US" altLang="ru-RU" sz="2000">
                <a:latin typeface="Courier New" panose="02070309020205020404" pitchFamily="49" charset="0"/>
              </a:rPr>
              <a:t>10</a:t>
            </a:r>
            <a:endParaRPr lang="ru-RU" altLang="ru-RU" sz="2000">
              <a:latin typeface="Courier New" panose="02070309020205020404" pitchFamily="49" charset="0"/>
            </a:endParaRPr>
          </a:p>
        </p:txBody>
      </p:sp>
      <p:sp>
        <p:nvSpPr>
          <p:cNvPr id="596016" name="Text Box 48">
            <a:extLst>
              <a:ext uri="{FF2B5EF4-FFF2-40B4-BE49-F238E27FC236}">
                <a16:creationId xmlns:a16="http://schemas.microsoft.com/office/drawing/2014/main" id="{94984320-D21E-B48D-DFDD-21F7068D5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1350" y="5127625"/>
            <a:ext cx="1514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ru-RU" sz="2000">
                <a:latin typeface="Courier New" panose="02070309020205020404" pitchFamily="49" charset="0"/>
              </a:rPr>
              <a:t>x</a:t>
            </a:r>
            <a:r>
              <a:rPr lang="en-US" altLang="ru-RU" sz="2000"/>
              <a:t> </a:t>
            </a:r>
            <a:r>
              <a:rPr lang="en-US" altLang="ru-RU" sz="2000">
                <a:latin typeface="Courier New" panose="02070309020205020404" pitchFamily="49" charset="0"/>
              </a:rPr>
              <a:t>&lt;</a:t>
            </a:r>
            <a:r>
              <a:rPr lang="en-US" altLang="ru-RU" b="0"/>
              <a:t> </a:t>
            </a:r>
            <a:r>
              <a:rPr lang="en-US" altLang="ru-RU" sz="2000">
                <a:latin typeface="Courier New" panose="02070309020205020404" pitchFamily="49" charset="0"/>
              </a:rPr>
              <a:t>10</a:t>
            </a:r>
            <a:endParaRPr lang="ru-RU" altLang="ru-RU" sz="2000">
              <a:latin typeface="Courier New" panose="02070309020205020404" pitchFamily="49" charset="0"/>
            </a:endParaRPr>
          </a:p>
        </p:txBody>
      </p:sp>
      <p:sp>
        <p:nvSpPr>
          <p:cNvPr id="596017" name="Text Box 49">
            <a:extLst>
              <a:ext uri="{FF2B5EF4-FFF2-40B4-BE49-F238E27FC236}">
                <a16:creationId xmlns:a16="http://schemas.microsoft.com/office/drawing/2014/main" id="{E94BF474-EC84-BC64-1128-88A3ADA39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2938" y="6130925"/>
            <a:ext cx="1514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ru-RU" sz="2000">
                <a:latin typeface="Courier New" panose="02070309020205020404" pitchFamily="49" charset="0"/>
              </a:rPr>
              <a:t>x</a:t>
            </a:r>
            <a:r>
              <a:rPr lang="en-US" altLang="ru-RU" sz="2000"/>
              <a:t> </a:t>
            </a:r>
            <a:r>
              <a:rPr lang="en-US" altLang="ru-RU" sz="2000">
                <a:latin typeface="Courier New" panose="02070309020205020404" pitchFamily="49" charset="0"/>
              </a:rPr>
              <a:t>&gt;</a:t>
            </a:r>
            <a:r>
              <a:rPr lang="en-US" altLang="ru-RU" b="0"/>
              <a:t> </a:t>
            </a:r>
            <a:r>
              <a:rPr lang="en-US" altLang="ru-RU" sz="2000">
                <a:latin typeface="Courier New" panose="02070309020205020404" pitchFamily="49" charset="0"/>
              </a:rPr>
              <a:t>6</a:t>
            </a:r>
            <a:endParaRPr lang="ru-RU" altLang="ru-RU" sz="2000">
              <a:latin typeface="Courier New" panose="02070309020205020404" pitchFamily="49" charset="0"/>
            </a:endParaRPr>
          </a:p>
        </p:txBody>
      </p:sp>
      <p:sp>
        <p:nvSpPr>
          <p:cNvPr id="596018" name="AutoShape 50">
            <a:extLst>
              <a:ext uri="{FF2B5EF4-FFF2-40B4-BE49-F238E27FC236}">
                <a16:creationId xmlns:a16="http://schemas.microsoft.com/office/drawing/2014/main" id="{6058DC86-E93A-2553-5187-5AE695D6A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4175" y="1325563"/>
            <a:ext cx="730250" cy="333375"/>
          </a:xfrm>
          <a:prstGeom prst="wedgeRoundRectCallout">
            <a:avLst>
              <a:gd name="adj1" fmla="val -345870"/>
              <a:gd name="adj2" fmla="val 16190"/>
              <a:gd name="adj3" fmla="val 16667"/>
            </a:avLst>
          </a:prstGeom>
          <a:solidFill>
            <a:srgbClr val="E6E6E6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600" dirty="0">
                <a:solidFill>
                  <a:srgbClr val="3333FF"/>
                </a:solidFill>
              </a:rPr>
              <a:t>True</a:t>
            </a:r>
            <a:endParaRPr lang="ru-RU" altLang="ru-RU" sz="1600" dirty="0">
              <a:solidFill>
                <a:srgbClr val="3333FF"/>
              </a:solidFill>
            </a:endParaRPr>
          </a:p>
        </p:txBody>
      </p:sp>
      <p:sp>
        <p:nvSpPr>
          <p:cNvPr id="596019" name="AutoShape 51">
            <a:extLst>
              <a:ext uri="{FF2B5EF4-FFF2-40B4-BE49-F238E27FC236}">
                <a16:creationId xmlns:a16="http://schemas.microsoft.com/office/drawing/2014/main" id="{60187051-7007-3D4A-F149-AD4055083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5088" y="1562100"/>
            <a:ext cx="730250" cy="333375"/>
          </a:xfrm>
          <a:prstGeom prst="wedgeRoundRectCallout">
            <a:avLst>
              <a:gd name="adj1" fmla="val -329130"/>
              <a:gd name="adj2" fmla="val 4238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1600" dirty="0">
                <a:solidFill>
                  <a:srgbClr val="3333FF"/>
                </a:solidFill>
              </a:rPr>
              <a:t>True</a:t>
            </a:r>
            <a:endParaRPr lang="ru-RU" altLang="ru-RU" sz="1600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5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5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9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95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9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95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9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95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9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95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9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95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95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9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9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96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95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9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95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9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95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9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96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959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96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96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959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9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5959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596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5959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596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596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0" grpId="0" build="allAtOnce"/>
      <p:bldP spid="595974" grpId="0" animBg="1"/>
      <p:bldP spid="595975" grpId="0" animBg="1"/>
      <p:bldP spid="595976" grpId="0" animBg="1"/>
      <p:bldP spid="596006" grpId="0"/>
      <p:bldP spid="596007" grpId="0"/>
      <p:bldP spid="596008" grpId="0"/>
      <p:bldP spid="596009" grpId="0"/>
      <p:bldP spid="596010" grpId="0"/>
      <p:bldP spid="596011" grpId="0"/>
      <p:bldP spid="596012" grpId="0"/>
      <p:bldP spid="596013" grpId="0"/>
      <p:bldP spid="596014" grpId="0"/>
      <p:bldP spid="596015" grpId="0"/>
      <p:bldP spid="596016" grpId="0"/>
      <p:bldP spid="596017" grpId="0"/>
      <p:bldP spid="596018" grpId="0" animBg="1"/>
      <p:bldP spid="59601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Заголовок 4">
            <a:extLst>
              <a:ext uri="{FF2B5EF4-FFF2-40B4-BE49-F238E27FC236}">
                <a16:creationId xmlns:a16="http://schemas.microsoft.com/office/drawing/2014/main" id="{D6FAE0C5-BAC6-CEF6-D902-ED8118751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61443" name="Номер слайда 3">
            <a:extLst>
              <a:ext uri="{FF2B5EF4-FFF2-40B4-BE49-F238E27FC236}">
                <a16:creationId xmlns:a16="http://schemas.microsoft.com/office/drawing/2014/main" id="{81438707-D9C7-C0A8-A657-1A1BE0FC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7D51B3-54D4-44A0-BA13-D171AED86125}" type="slidenum">
              <a:rPr lang="ru-RU" altLang="ru-RU"/>
              <a:pPr eaLnBrk="1" hangingPunct="1"/>
              <a:t>68</a:t>
            </a:fld>
            <a:endParaRPr lang="ru-RU" altLang="ru-RU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3049F740-F105-BF2D-9006-36B8550DA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400" b="1" dirty="0">
                <a:solidFill>
                  <a:srgbClr val="3333FF"/>
                </a:solidFill>
              </a:rPr>
              <a:t>«3»: </a:t>
            </a:r>
            <a:r>
              <a:rPr lang="ru-RU" sz="2400" dirty="0"/>
              <a:t>Напишите программу, которая получает три числа  - рост трёх спортсменов, и выводит сообщение «По росту.», если они стоят по возрастанию роста, или сообщение «Не по росту!», если они стоят не по росту.</a:t>
            </a:r>
            <a:endParaRPr lang="en-US" sz="2400" dirty="0"/>
          </a:p>
          <a:p>
            <a:pPr marL="714375" indent="-357188">
              <a:defRPr/>
            </a:pPr>
            <a:r>
              <a:rPr lang="ru-RU" sz="2400" b="1" dirty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Введите рост трёх спортсменов: </a:t>
            </a:r>
          </a:p>
          <a:p>
            <a:pPr marL="714375">
              <a:defRPr/>
            </a:pP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165 170 172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По росту.</a:t>
            </a:r>
          </a:p>
          <a:p>
            <a:pPr marL="714375" indent="-357188">
              <a:defRPr/>
            </a:pPr>
            <a:r>
              <a:rPr lang="ru-RU" sz="2400" b="1" dirty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Введите рост трёх спортсменов: </a:t>
            </a:r>
          </a:p>
          <a:p>
            <a:pPr marL="714375">
              <a:defRPr/>
            </a:pP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175 170 172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Не по росту!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Заголовок 4">
            <a:extLst>
              <a:ext uri="{FF2B5EF4-FFF2-40B4-BE49-F238E27FC236}">
                <a16:creationId xmlns:a16="http://schemas.microsoft.com/office/drawing/2014/main" id="{1E280AD3-1CFB-C46C-FB12-0E2054532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62467" name="Номер слайда 3">
            <a:extLst>
              <a:ext uri="{FF2B5EF4-FFF2-40B4-BE49-F238E27FC236}">
                <a16:creationId xmlns:a16="http://schemas.microsoft.com/office/drawing/2014/main" id="{03E0BE80-6A27-19B6-1FAA-A4C0F4C2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C573711-CCC3-4B94-855C-5E0FE72A1D74}" type="slidenum">
              <a:rPr lang="ru-RU" altLang="ru-RU"/>
              <a:pPr eaLnBrk="1" hangingPunct="1"/>
              <a:t>69</a:t>
            </a:fld>
            <a:endParaRPr lang="ru-RU" altLang="ru-RU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70694807-2D94-440D-E8BB-5B5494E2A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400" b="1" dirty="0">
                <a:solidFill>
                  <a:srgbClr val="3333FF"/>
                </a:solidFill>
              </a:rPr>
              <a:t>«4»: </a:t>
            </a:r>
            <a:r>
              <a:rPr lang="ru-RU" sz="2400" dirty="0"/>
              <a:t>Напишите программу, которая получает номер месяца и выводит соответствующее ему время года или сообщение об ошибке. </a:t>
            </a:r>
            <a:endParaRPr lang="en-US" sz="2400" dirty="0"/>
          </a:p>
          <a:p>
            <a:pPr marL="714375" indent="-357188">
              <a:defRPr/>
            </a:pPr>
            <a:r>
              <a:rPr lang="ru-RU" sz="2400" b="1" dirty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Введите номер месяца:</a:t>
            </a:r>
          </a:p>
          <a:p>
            <a:pPr marL="714375">
              <a:defRPr/>
            </a:pP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Весна.</a:t>
            </a:r>
          </a:p>
          <a:p>
            <a:pPr marL="714375" indent="-357188">
              <a:defRPr/>
            </a:pPr>
            <a:r>
              <a:rPr lang="ru-RU" sz="2400" b="1" dirty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Введите номер месяца:</a:t>
            </a:r>
          </a:p>
          <a:p>
            <a:pPr marL="714375">
              <a:defRPr/>
            </a:pP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15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Неверный номер месяца.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>
            <a:extLst>
              <a:ext uri="{FF2B5EF4-FFF2-40B4-BE49-F238E27FC236}">
                <a16:creationId xmlns:a16="http://schemas.microsoft.com/office/drawing/2014/main" id="{E2D42D5B-3FE8-4385-0EFE-438A2B769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Вывод на экран</a:t>
            </a:r>
          </a:p>
        </p:txBody>
      </p:sp>
      <p:sp>
        <p:nvSpPr>
          <p:cNvPr id="12291" name="Номер слайда 2">
            <a:extLst>
              <a:ext uri="{FF2B5EF4-FFF2-40B4-BE49-F238E27FC236}">
                <a16:creationId xmlns:a16="http://schemas.microsoft.com/office/drawing/2014/main" id="{942019B7-60F0-20A4-BBE9-377342667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AC8D0B0-9996-48DE-AB2B-31BEF1A631E2}" type="slidenum">
              <a:rPr lang="ru-RU" altLang="ru-RU"/>
              <a:pPr eaLnBrk="1" hangingPunct="1"/>
              <a:t>7</a:t>
            </a:fld>
            <a:endParaRPr lang="ru-RU" altLang="ru-RU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3D8918D3-5865-4CF6-CFAB-6DA2616C6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3" y="1225550"/>
            <a:ext cx="4784725" cy="9540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90488" eaLnBrk="0" hangingPunct="0"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(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"2+2=?"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  <a:endParaRPr lang="en-US" sz="2800" b="1" dirty="0">
              <a:solidFill>
                <a:srgbClr val="0070C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(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2800" b="1" dirty="0" err="1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Ответ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 4"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0CD26C1A-B6DE-6EAE-400A-74EB54C3B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2332038"/>
            <a:ext cx="82804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138488" indent="-31384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FF"/>
                </a:solidFill>
              </a:rPr>
              <a:t>Протокол:</a:t>
            </a:r>
            <a:endParaRPr lang="en-US" altLang="ru-RU" sz="2400" b="1">
              <a:solidFill>
                <a:srgbClr val="3333FF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ru-RU" altLang="ru-RU" sz="2800" b="1">
                <a:latin typeface="Courier New" panose="02070309020205020404" pitchFamily="49" charset="0"/>
              </a:rPr>
              <a:t>  2+2=?</a:t>
            </a:r>
          </a:p>
          <a:p>
            <a:pPr eaLnBrk="1" hangingPunct="1">
              <a:spcBef>
                <a:spcPct val="20000"/>
              </a:spcBef>
            </a:pPr>
            <a:r>
              <a:rPr lang="ru-RU" altLang="ru-RU" sz="2800" b="1">
                <a:latin typeface="Courier New" panose="02070309020205020404" pitchFamily="49" charset="0"/>
              </a:rPr>
              <a:t>  Ответ: 4</a:t>
            </a:r>
            <a:endParaRPr lang="en-US" altLang="ru-RU" sz="2800" b="1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AD05571A-723A-0209-5809-1681E051C59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82576" y="1444625"/>
            <a:ext cx="239712" cy="141287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DCEBBD09-928B-2A03-0BCB-30897E7033B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82576" y="1892300"/>
            <a:ext cx="239712" cy="141287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708BD9DA-0DF0-6596-6551-0FC1831A5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513" y="927100"/>
            <a:ext cx="2957512" cy="1063625"/>
          </a:xfrm>
          <a:prstGeom prst="wedgeRoundRectCallout">
            <a:avLst>
              <a:gd name="adj1" fmla="val -85605"/>
              <a:gd name="adj2" fmla="val 247"/>
              <a:gd name="adj3" fmla="val 16667"/>
            </a:avLst>
          </a:prstGeom>
          <a:solidFill>
            <a:srgbClr val="E6E6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автоматический переход на новую строку</a:t>
            </a: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658CB035-2E94-0066-FFEB-094086AEA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75" y="2741613"/>
            <a:ext cx="4786313" cy="95408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90488" eaLnBrk="0" hangingPunct="0"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(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'2+2=?'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  <a:endParaRPr lang="en-US" sz="2800" b="1" dirty="0">
              <a:solidFill>
                <a:srgbClr val="0070C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(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lang="en-US" sz="2800" b="1" dirty="0" err="1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Ответ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 4'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build="p" autoUpdateAnimBg="0"/>
      <p:bldP spid="7" grpId="0" animBg="1" autoUpdateAnimBg="0"/>
      <p:bldP spid="7" grpId="1" animBg="1"/>
      <p:bldP spid="8" grpId="0" animBg="1" autoUpdateAnimBg="0"/>
      <p:bldP spid="10" grpId="0" animBg="1" autoUpdateAnimBg="0"/>
      <p:bldP spid="1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Заголовок 4">
            <a:extLst>
              <a:ext uri="{FF2B5EF4-FFF2-40B4-BE49-F238E27FC236}">
                <a16:creationId xmlns:a16="http://schemas.microsoft.com/office/drawing/2014/main" id="{223B2957-4C48-4C80-1123-1D7CD98F5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63491" name="Номер слайда 3">
            <a:extLst>
              <a:ext uri="{FF2B5EF4-FFF2-40B4-BE49-F238E27FC236}">
                <a16:creationId xmlns:a16="http://schemas.microsoft.com/office/drawing/2014/main" id="{E7DE6EA5-A2EA-6BC1-AD11-0BA93DF9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E428853-B6A2-426F-A9DA-C8D5602C6902}" type="slidenum">
              <a:rPr lang="ru-RU" altLang="ru-RU"/>
              <a:pPr eaLnBrk="1" hangingPunct="1"/>
              <a:t>70</a:t>
            </a:fld>
            <a:endParaRPr lang="ru-RU" altLang="ru-RU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1030FBD4-D3EC-711C-924B-0F88C3365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400" b="1" dirty="0">
                <a:solidFill>
                  <a:srgbClr val="3333FF"/>
                </a:solidFill>
              </a:rPr>
              <a:t>«5»: </a:t>
            </a:r>
            <a:r>
              <a:rPr lang="ru-RU" sz="2400" dirty="0"/>
              <a:t>Напишите программу, которая получает возраст человека (целое число, не превышающее 120) и выводит этот возраст со словом «год», «года» или «лет». Например, «21 год», «22 года», «25 лет».  </a:t>
            </a:r>
            <a:endParaRPr lang="en-US" sz="2400" dirty="0"/>
          </a:p>
          <a:p>
            <a:pPr marL="714375" indent="-357188">
              <a:defRPr/>
            </a:pPr>
            <a:r>
              <a:rPr lang="ru-RU" sz="2400" b="1" dirty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Введите возраст: </a:t>
            </a: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18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Вам 18 лет.</a:t>
            </a:r>
          </a:p>
          <a:p>
            <a:pPr marL="714375" indent="-357188">
              <a:defRPr/>
            </a:pPr>
            <a:r>
              <a:rPr lang="ru-RU" sz="2400" b="1" dirty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Введите возраст: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21</a:t>
            </a:r>
            <a:endParaRPr lang="ru-RU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Вам 21 год.</a:t>
            </a:r>
          </a:p>
          <a:p>
            <a:pPr marL="714375" indent="-357188">
              <a:defRPr/>
            </a:pPr>
            <a:r>
              <a:rPr lang="ru-RU" sz="2400" b="1" dirty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Введите возраст: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Вам 22 года.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1D669E73-9A0D-2386-BD8B-3D2F2341BA4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0038" y="1760538"/>
            <a:ext cx="8653462" cy="1487487"/>
          </a:xfrm>
        </p:spPr>
        <p:txBody>
          <a:bodyPr/>
          <a:lstStyle/>
          <a:p>
            <a:pPr eaLnBrk="1" hangingPunct="1">
              <a:defRPr/>
            </a:pPr>
            <a:r>
              <a:rPr lang="ru-RU" sz="6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Программирование на языке </a:t>
            </a:r>
            <a:r>
              <a:rPr lang="en-US" sz="6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Python</a:t>
            </a:r>
            <a:endParaRPr lang="ru-RU" sz="6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E5D29876-5C89-7594-B627-C82AF9538D2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79500" y="4359275"/>
            <a:ext cx="6985000" cy="1381125"/>
          </a:xfrm>
        </p:spPr>
        <p:txBody>
          <a:bodyPr/>
          <a:lstStyle/>
          <a:p>
            <a:pPr marL="1257300" indent="-1257300" eaLnBrk="1" hangingPunct="1">
              <a:lnSpc>
                <a:spcPct val="90000"/>
              </a:lnSpc>
              <a:defRPr/>
            </a:pPr>
            <a:r>
              <a:rPr lang="ru-RU" dirty="0"/>
              <a:t>Символьные строки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4516" name="Номер слайда 5">
            <a:extLst>
              <a:ext uri="{FF2B5EF4-FFF2-40B4-BE49-F238E27FC236}">
                <a16:creationId xmlns:a16="http://schemas.microsoft.com/office/drawing/2014/main" id="{845AF17B-464E-5D9F-C6A9-381A7014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9B75A7-926D-484C-BE50-66F74A403399}" type="slidenum">
              <a:rPr lang="ru-RU" altLang="ru-RU"/>
              <a:pPr eaLnBrk="1" hangingPunct="1"/>
              <a:t>71</a:t>
            </a:fld>
            <a:endParaRPr lang="ru-RU" altLang="ru-RU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Заголовок 1">
            <a:extLst>
              <a:ext uri="{FF2B5EF4-FFF2-40B4-BE49-F238E27FC236}">
                <a16:creationId xmlns:a16="http://schemas.microsoft.com/office/drawing/2014/main" id="{B7C79125-DF62-43B9-0375-E19A1FCA9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Символьные строки</a:t>
            </a:r>
          </a:p>
        </p:txBody>
      </p:sp>
      <p:sp>
        <p:nvSpPr>
          <p:cNvPr id="65539" name="Номер слайда 2">
            <a:extLst>
              <a:ext uri="{FF2B5EF4-FFF2-40B4-BE49-F238E27FC236}">
                <a16:creationId xmlns:a16="http://schemas.microsoft.com/office/drawing/2014/main" id="{B0F1706F-509F-A8C0-C946-499D6F11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E18A0EF-26F1-4C3C-9CAE-C4B2FEC52928}" type="slidenum">
              <a:rPr lang="ru-RU" altLang="ru-RU"/>
              <a:pPr eaLnBrk="1" hangingPunct="1"/>
              <a:t>72</a:t>
            </a:fld>
            <a:endParaRPr lang="ru-RU" alt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33210A0-8CD5-5A6F-5784-B438885DA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801688"/>
            <a:ext cx="3532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Начальное значение</a:t>
            </a:r>
            <a:r>
              <a:rPr lang="ru-RU" altLang="ru-RU" sz="2400" b="1"/>
              <a:t>: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AE85114-5E1B-F439-B0D7-3943F1445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960688"/>
            <a:ext cx="3328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Сложение</a:t>
            </a:r>
            <a:r>
              <a:rPr lang="ru-RU" altLang="ru-RU" sz="2400" b="1"/>
              <a:t>: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6F59435D-A907-F96C-D977-56FAD4F3F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1306513"/>
            <a:ext cx="5180012" cy="49212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Привет!"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71">
            <a:extLst>
              <a:ext uri="{FF2B5EF4-FFF2-40B4-BE49-F238E27FC236}">
                <a16:creationId xmlns:a16="http://schemas.microsoft.com/office/drawing/2014/main" id="{D374935B-339A-786A-56CB-DDA48B649A9E}"/>
              </a:ext>
            </a:extLst>
          </p:cNvPr>
          <p:cNvGrpSpPr>
            <a:grpSpLocks/>
          </p:cNvGrpSpPr>
          <p:nvPr/>
        </p:nvGrpSpPr>
        <p:grpSpPr bwMode="auto">
          <a:xfrm>
            <a:off x="4367213" y="1090613"/>
            <a:ext cx="4403725" cy="1463675"/>
            <a:chOff x="2325" y="3072"/>
            <a:chExt cx="2773" cy="922"/>
          </a:xfrm>
        </p:grpSpPr>
        <p:sp>
          <p:nvSpPr>
            <p:cNvPr id="27" name="Text Box 69">
              <a:extLst>
                <a:ext uri="{FF2B5EF4-FFF2-40B4-BE49-F238E27FC236}">
                  <a16:creationId xmlns:a16="http://schemas.microsoft.com/office/drawing/2014/main" id="{8F8D5970-EE15-10C7-CCC5-F616D0604C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3" y="3122"/>
              <a:ext cx="2465" cy="872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ru-RU" sz="2800" dirty="0">
                  <a:solidFill>
                    <a:srgbClr val="000000"/>
                  </a:solidFill>
                  <a:cs typeface="Courier New" pitchFamily="49" charset="0"/>
                </a:rPr>
                <a:t>  Строка – это </a:t>
              </a:r>
            </a:p>
            <a:p>
              <a:pPr>
                <a:defRPr/>
              </a:pPr>
              <a:r>
                <a:rPr lang="ru-RU" sz="2800" dirty="0">
                  <a:solidFill>
                    <a:srgbClr val="000000"/>
                  </a:solidFill>
                  <a:cs typeface="Courier New" pitchFamily="49" charset="0"/>
                </a:rPr>
                <a:t>  последовательность </a:t>
              </a:r>
            </a:p>
            <a:p>
              <a:pPr>
                <a:defRPr/>
              </a:pPr>
              <a:r>
                <a:rPr lang="ru-RU" sz="2800" dirty="0">
                  <a:solidFill>
                    <a:srgbClr val="000000"/>
                  </a:solidFill>
                  <a:cs typeface="Courier New" pitchFamily="49" charset="0"/>
                </a:rPr>
                <a:t>  символов!</a:t>
              </a:r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65556" name="Oval 70">
              <a:extLst>
                <a:ext uri="{FF2B5EF4-FFF2-40B4-BE49-F238E27FC236}">
                  <a16:creationId xmlns:a16="http://schemas.microsoft.com/office/drawing/2014/main" id="{FBDE60E3-C28C-25AF-DD32-7C3381794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307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FABC99B-E037-D6C7-4F22-8D2FB15E4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804988"/>
            <a:ext cx="3328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Вывод на экран</a:t>
            </a:r>
            <a:r>
              <a:rPr lang="ru-RU" altLang="ru-RU" sz="2400" b="1"/>
              <a:t>: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44843A52-F903-F633-3F0C-B2A86DC23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2279650"/>
            <a:ext cx="3116262" cy="52387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179388" algn="just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( s 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D267CA5-CD85-D8EB-1D94-14E430FB6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852988"/>
            <a:ext cx="3328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Умножение</a:t>
            </a:r>
            <a:r>
              <a:rPr lang="ru-RU" altLang="ru-RU" sz="2400" b="1"/>
              <a:t>:</a:t>
            </a: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B91FD8E2-4316-BFF2-221B-A829E9D9F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5353050"/>
            <a:ext cx="3925887" cy="95408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179388" algn="just">
              <a:spcAft>
                <a:spcPts val="0"/>
              </a:spcAft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АУ"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  <a:p>
            <a:pPr marL="179388" indent="-179388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s5 </a:t>
            </a:r>
            <a:r>
              <a:rPr lang="ru-RU" sz="2800" b="1" dirty="0">
                <a:latin typeface="Courier New"/>
                <a:ea typeface="Times New Roman"/>
              </a:rPr>
              <a:t>= </a:t>
            </a:r>
            <a:r>
              <a:rPr lang="en-US" sz="2800" b="1" dirty="0">
                <a:latin typeface="Courier New"/>
                <a:ea typeface="Times New Roman"/>
              </a:rPr>
              <a:t>s*5</a:t>
            </a:r>
            <a:endParaRPr lang="ru-RU" sz="28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293DD95B-88C9-9E06-FF38-7FC59E870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773738"/>
            <a:ext cx="314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800" b="1">
                <a:latin typeface="Courier New" panose="02070309020205020404" pitchFamily="49" charset="0"/>
                <a:cs typeface="Courier New" panose="02070309020205020404" pitchFamily="49" charset="0"/>
              </a:rPr>
              <a:t>АУАУАУАУАУ</a:t>
            </a:r>
          </a:p>
        </p:txBody>
      </p:sp>
      <p:grpSp>
        <p:nvGrpSpPr>
          <p:cNvPr id="3" name="Group 71">
            <a:extLst>
              <a:ext uri="{FF2B5EF4-FFF2-40B4-BE49-F238E27FC236}">
                <a16:creationId xmlns:a16="http://schemas.microsoft.com/office/drawing/2014/main" id="{21148843-A153-1791-28D3-7B050E38D30C}"/>
              </a:ext>
            </a:extLst>
          </p:cNvPr>
          <p:cNvGrpSpPr>
            <a:grpSpLocks/>
          </p:cNvGrpSpPr>
          <p:nvPr/>
        </p:nvGrpSpPr>
        <p:grpSpPr bwMode="auto">
          <a:xfrm>
            <a:off x="3795713" y="6018213"/>
            <a:ext cx="3316287" cy="663575"/>
            <a:chOff x="2325" y="3072"/>
            <a:chExt cx="2088" cy="418"/>
          </a:xfrm>
        </p:grpSpPr>
        <p:sp>
          <p:nvSpPr>
            <p:cNvPr id="33" name="Text Box 69">
              <a:extLst>
                <a:ext uri="{FF2B5EF4-FFF2-40B4-BE49-F238E27FC236}">
                  <a16:creationId xmlns:a16="http://schemas.microsoft.com/office/drawing/2014/main" id="{75CE5DDB-2C89-0DF9-63F1-446089CEC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3" y="3122"/>
              <a:ext cx="1780" cy="330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ru-RU" sz="2800" dirty="0">
                  <a:solidFill>
                    <a:srgbClr val="000000"/>
                  </a:solidFill>
                  <a:cs typeface="Courier New" pitchFamily="49" charset="0"/>
                </a:rPr>
                <a:t>  Что получим?</a:t>
              </a:r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65554" name="Oval 70">
              <a:extLst>
                <a:ext uri="{FF2B5EF4-FFF2-40B4-BE49-F238E27FC236}">
                  <a16:creationId xmlns:a16="http://schemas.microsoft.com/office/drawing/2014/main" id="{212A36FA-D7B0-E46D-A9BF-FB594A773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307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35" name="AutoShape 17">
            <a:extLst>
              <a:ext uri="{FF2B5EF4-FFF2-40B4-BE49-F238E27FC236}">
                <a16:creationId xmlns:a16="http://schemas.microsoft.com/office/drawing/2014/main" id="{6580E2B9-E9F2-6C47-3EF3-49257256D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063" y="5003800"/>
            <a:ext cx="5126037" cy="642938"/>
          </a:xfrm>
          <a:prstGeom prst="wedgeRoundRectCallout">
            <a:avLst>
              <a:gd name="adj1" fmla="val -62013"/>
              <a:gd name="adj2" fmla="val 9582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s5 = s + s + s + s + s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DFF076FE-1D70-A546-6CBE-D4B30A731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3422650"/>
            <a:ext cx="5711825" cy="138430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s1</a:t>
            </a:r>
            <a:r>
              <a:rPr lang="en-US" sz="2800" b="1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800" b="1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Привет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s2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Вася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s 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s1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+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", "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+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s2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+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"!"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37" name="Скругленная прямоугольная выноска 36">
            <a:extLst>
              <a:ext uri="{FF2B5EF4-FFF2-40B4-BE49-F238E27FC236}">
                <a16:creationId xmlns:a16="http://schemas.microsoft.com/office/drawing/2014/main" id="{1226D3B3-5D5C-F4BD-83AA-B2E8652BB786}"/>
              </a:ext>
            </a:extLst>
          </p:cNvPr>
          <p:cNvSpPr/>
          <p:nvPr/>
        </p:nvSpPr>
        <p:spPr>
          <a:xfrm>
            <a:off x="4891088" y="3449638"/>
            <a:ext cx="3465512" cy="544512"/>
          </a:xfrm>
          <a:prstGeom prst="wedgeRoundRectCallout">
            <a:avLst>
              <a:gd name="adj1" fmla="val -47543"/>
              <a:gd name="adj2" fmla="val 115192"/>
              <a:gd name="adj3" fmla="val 16667"/>
            </a:avLst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"Привет, Вася!" </a:t>
            </a:r>
            <a:endParaRPr lang="ru-RU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8" grpId="0" animBg="1"/>
      <p:bldP spid="19" grpId="0"/>
      <p:bldP spid="20" grpId="0" animBg="1"/>
      <p:bldP spid="22" grpId="0"/>
      <p:bldP spid="26" grpId="0" animBg="1"/>
      <p:bldP spid="28" grpId="0"/>
      <p:bldP spid="35" grpId="0" animBg="1"/>
      <p:bldP spid="36" grpId="0" build="p" animBg="1"/>
      <p:bldP spid="3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Заголовок 1">
            <a:extLst>
              <a:ext uri="{FF2B5EF4-FFF2-40B4-BE49-F238E27FC236}">
                <a16:creationId xmlns:a16="http://schemas.microsoft.com/office/drawing/2014/main" id="{271B4B66-8DB9-55D7-E281-23EB85922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Символьные строки</a:t>
            </a:r>
          </a:p>
        </p:txBody>
      </p:sp>
      <p:sp>
        <p:nvSpPr>
          <p:cNvPr id="66563" name="Номер слайда 2">
            <a:extLst>
              <a:ext uri="{FF2B5EF4-FFF2-40B4-BE49-F238E27FC236}">
                <a16:creationId xmlns:a16="http://schemas.microsoft.com/office/drawing/2014/main" id="{321BC90B-4119-945A-21A3-9CB5DDCB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462DF77-61A7-4D7D-A429-C132091364C3}" type="slidenum">
              <a:rPr lang="ru-RU" altLang="ru-RU"/>
              <a:pPr eaLnBrk="1" hangingPunct="1"/>
              <a:t>73</a:t>
            </a:fld>
            <a:endParaRPr lang="ru-RU" alt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CF8996B-3DA5-5AFF-B8A0-3EC4C897D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827088"/>
            <a:ext cx="4356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Вывод символа на экран</a:t>
            </a:r>
            <a:r>
              <a:rPr lang="ru-RU" altLang="ru-RU" sz="2400" b="1"/>
              <a:t>: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F039DEA-88C4-5E61-A2B0-23BA612C6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436938"/>
            <a:ext cx="3328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Длина строки</a:t>
            </a:r>
            <a:r>
              <a:rPr lang="ru-RU" altLang="ru-RU" sz="2400" b="1"/>
              <a:t>: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CE4ABF2B-F963-254F-3E94-550798C78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3937000"/>
            <a:ext cx="2744787" cy="52387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179388" algn="just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n</a:t>
            </a:r>
            <a:r>
              <a:rPr lang="en-US" sz="2800" b="1" dirty="0"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+mn-lt"/>
                <a:ea typeface="Times New Roman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len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( s 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3538FCB0-143D-682A-F39F-CAC2007DE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1331913"/>
            <a:ext cx="3106737" cy="52387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179388" algn="just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( s[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5</a:t>
            </a:r>
            <a:r>
              <a:rPr lang="en-US" sz="2800" b="1" dirty="0">
                <a:latin typeface="Courier New"/>
                <a:ea typeface="Times New Roman"/>
              </a:rPr>
              <a:t>] )</a:t>
            </a:r>
            <a:endParaRPr lang="ru-RU" sz="2800" b="1" dirty="0">
              <a:latin typeface="Courier New"/>
              <a:ea typeface="Times New Roman"/>
            </a:endParaRPr>
          </a:p>
        </p:txBody>
      </p:sp>
      <p:graphicFrame>
        <p:nvGraphicFramePr>
          <p:cNvPr id="24" name="Таблица 23">
            <a:extLst>
              <a:ext uri="{FF2B5EF4-FFF2-40B4-BE49-F238E27FC236}">
                <a16:creationId xmlns:a16="http://schemas.microsoft.com/office/drawing/2014/main" id="{9609AC08-36FE-C41C-8862-73706E6D3BCC}"/>
              </a:ext>
            </a:extLst>
          </p:cNvPr>
          <p:cNvGraphicFramePr>
            <a:graphicFrameLocks noGrp="1"/>
          </p:cNvGraphicFramePr>
          <p:nvPr/>
        </p:nvGraphicFramePr>
        <p:xfrm>
          <a:off x="885825" y="2071688"/>
          <a:ext cx="5216526" cy="1285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2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52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815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91431" marR="91431" marT="45727" marB="45727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91431" marR="91431" marT="45727" marB="45727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91431" marR="91431" marT="45727" marB="45727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91431" marR="91431" marT="45727" marB="45727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91431" marR="91431" marT="45727" marB="45727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91431" marR="91431" marT="45727" marB="45727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91431" marR="91431" marT="45727" marB="45727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208"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Courier New" pitchFamily="49" charset="0"/>
                          <a:cs typeface="Courier New" pitchFamily="49" charset="0"/>
                        </a:rPr>
                        <a:t>П</a:t>
                      </a:r>
                    </a:p>
                  </a:txBody>
                  <a:tcPr marL="91431" marR="91431" marT="45727" marB="45727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 err="1">
                          <a:latin typeface="Courier New" pitchFamily="49" charset="0"/>
                          <a:cs typeface="Courier New" pitchFamily="49" charset="0"/>
                        </a:rPr>
                        <a:t>р</a:t>
                      </a:r>
                      <a:endParaRPr lang="ru-RU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 marT="45727" marB="45727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Courier New" pitchFamily="49" charset="0"/>
                          <a:cs typeface="Courier New" pitchFamily="49" charset="0"/>
                        </a:rPr>
                        <a:t>и</a:t>
                      </a:r>
                    </a:p>
                  </a:txBody>
                  <a:tcPr marL="91431" marR="91431" marT="45727" marB="45727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Courier New" pitchFamily="49" charset="0"/>
                          <a:cs typeface="Courier New" pitchFamily="49" charset="0"/>
                        </a:rPr>
                        <a:t>в</a:t>
                      </a:r>
                    </a:p>
                  </a:txBody>
                  <a:tcPr marL="91431" marR="91431" marT="45727" marB="45727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Courier New" pitchFamily="49" charset="0"/>
                          <a:cs typeface="Courier New" pitchFamily="49" charset="0"/>
                        </a:rPr>
                        <a:t>е</a:t>
                      </a:r>
                    </a:p>
                  </a:txBody>
                  <a:tcPr marL="91431" marR="91431" marT="45727" marB="45727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Courier New" pitchFamily="49" charset="0"/>
                          <a:cs typeface="Courier New" pitchFamily="49" charset="0"/>
                        </a:rPr>
                        <a:t>т</a:t>
                      </a:r>
                    </a:p>
                  </a:txBody>
                  <a:tcPr marL="91431" marR="91431" marT="45727" marB="45727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Courier New" pitchFamily="49" charset="0"/>
                          <a:cs typeface="Courier New" pitchFamily="49" charset="0"/>
                        </a:rPr>
                        <a:t>!</a:t>
                      </a:r>
                    </a:p>
                  </a:txBody>
                  <a:tcPr marL="91431" marR="91431" marT="45727" marB="45727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85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3600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3600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3600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3600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s[4]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3600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s[5]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3600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s[6]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3600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Полилиния 24">
            <a:extLst>
              <a:ext uri="{FF2B5EF4-FFF2-40B4-BE49-F238E27FC236}">
                <a16:creationId xmlns:a16="http://schemas.microsoft.com/office/drawing/2014/main" id="{29F83715-EB33-A518-EDD0-B8DE5EC3E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75" y="1738313"/>
            <a:ext cx="1349375" cy="776287"/>
          </a:xfrm>
          <a:custGeom>
            <a:avLst/>
            <a:gdLst>
              <a:gd name="T0" fmla="*/ 2147483647 w 723014"/>
              <a:gd name="T1" fmla="*/ 328324 h 797442"/>
              <a:gd name="T2" fmla="*/ 0 w 723014"/>
              <a:gd name="T3" fmla="*/ 0 h 797442"/>
              <a:gd name="T4" fmla="*/ 0 60000 65536"/>
              <a:gd name="T5" fmla="*/ 0 60000 65536"/>
              <a:gd name="T6" fmla="*/ 0 w 723014"/>
              <a:gd name="T7" fmla="*/ 0 h 797442"/>
              <a:gd name="T8" fmla="*/ 723014 w 723014"/>
              <a:gd name="T9" fmla="*/ 797442 h 79744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23014" h="797442">
                <a:moveTo>
                  <a:pt x="723014" y="797442"/>
                </a:moveTo>
                <a:cubicBezTo>
                  <a:pt x="652130" y="180753"/>
                  <a:pt x="241005" y="265814"/>
                  <a:pt x="0" y="0"/>
                </a:cubicBezTo>
              </a:path>
            </a:pathLst>
          </a:custGeom>
          <a:noFill/>
          <a:ln w="12700" algn="ctr">
            <a:solidFill>
              <a:srgbClr val="FF0000"/>
            </a:solidFill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34BF01E3-C39E-36C0-AD38-2A87CE714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5863" y="1331913"/>
            <a:ext cx="3489325" cy="52387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179388" algn="just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( s[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-2</a:t>
            </a:r>
            <a:r>
              <a:rPr lang="en-US" sz="2800" b="1" dirty="0">
                <a:latin typeface="Courier New"/>
                <a:ea typeface="Times New Roman"/>
              </a:rPr>
              <a:t>] 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AE05DDF5-653F-11DE-F9CE-90634E755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5" y="1903413"/>
            <a:ext cx="2547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s[</a:t>
            </a:r>
            <a:r>
              <a:rPr lang="en-US" altLang="ru-RU" sz="2800" b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len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ru-RU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-2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ru-RU" altLang="ru-RU"/>
          </a:p>
        </p:txBody>
      </p:sp>
      <p:sp>
        <p:nvSpPr>
          <p:cNvPr id="31" name="Полилиния 30">
            <a:extLst>
              <a:ext uri="{FF2B5EF4-FFF2-40B4-BE49-F238E27FC236}">
                <a16:creationId xmlns:a16="http://schemas.microsoft.com/office/drawing/2014/main" id="{607602F3-8E6F-50BF-0C5E-259AB803CF9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156200" y="1770063"/>
            <a:ext cx="1744663" cy="744537"/>
          </a:xfrm>
          <a:custGeom>
            <a:avLst/>
            <a:gdLst>
              <a:gd name="T0" fmla="*/ 2147483647 w 723014"/>
              <a:gd name="T1" fmla="*/ 82741 h 797442"/>
              <a:gd name="T2" fmla="*/ 0 w 723014"/>
              <a:gd name="T3" fmla="*/ 0 h 797442"/>
              <a:gd name="T4" fmla="*/ 0 60000 65536"/>
              <a:gd name="T5" fmla="*/ 0 60000 65536"/>
              <a:gd name="T6" fmla="*/ 0 w 723014"/>
              <a:gd name="T7" fmla="*/ 0 h 797442"/>
              <a:gd name="T8" fmla="*/ 723014 w 723014"/>
              <a:gd name="T9" fmla="*/ 797442 h 79744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23014" h="797442">
                <a:moveTo>
                  <a:pt x="723014" y="797442"/>
                </a:moveTo>
                <a:cubicBezTo>
                  <a:pt x="652130" y="180753"/>
                  <a:pt x="241005" y="265814"/>
                  <a:pt x="0" y="0"/>
                </a:cubicBezTo>
              </a:path>
            </a:pathLst>
          </a:custGeom>
          <a:noFill/>
          <a:ln w="12700" algn="ctr">
            <a:solidFill>
              <a:srgbClr val="FF0000"/>
            </a:solidFill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6" grpId="0" animBg="1"/>
      <p:bldP spid="23" grpId="0" animBg="1"/>
      <p:bldP spid="29" grpId="0" animBg="1"/>
      <p:bldP spid="30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Заголовок 1">
            <a:extLst>
              <a:ext uri="{FF2B5EF4-FFF2-40B4-BE49-F238E27FC236}">
                <a16:creationId xmlns:a16="http://schemas.microsoft.com/office/drawing/2014/main" id="{B89530B0-4CF7-F6B1-C2BF-B5F115937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Символьные строки</a:t>
            </a:r>
          </a:p>
        </p:txBody>
      </p:sp>
      <p:sp>
        <p:nvSpPr>
          <p:cNvPr id="67587" name="Номер слайда 2">
            <a:extLst>
              <a:ext uri="{FF2B5EF4-FFF2-40B4-BE49-F238E27FC236}">
                <a16:creationId xmlns:a16="http://schemas.microsoft.com/office/drawing/2014/main" id="{72587CB3-4456-751E-5B8A-3103D661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836EA3-633E-41B6-926D-7A7900FFCA77}" type="slidenum">
              <a:rPr lang="ru-RU" altLang="ru-RU"/>
              <a:pPr eaLnBrk="1" hangingPunct="1"/>
              <a:t>74</a:t>
            </a:fld>
            <a:endParaRPr lang="ru-RU" altLang="ru-RU"/>
          </a:p>
        </p:txBody>
      </p:sp>
      <p:sp>
        <p:nvSpPr>
          <p:cNvPr id="67588" name="Прямоугольник 6">
            <a:extLst>
              <a:ext uri="{FF2B5EF4-FFF2-40B4-BE49-F238E27FC236}">
                <a16:creationId xmlns:a16="http://schemas.microsoft.com/office/drawing/2014/main" id="{CFBC3F6C-B7AA-9814-B70A-E556A0F08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828675"/>
            <a:ext cx="3328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Ввод с клавиатуры</a:t>
            </a:r>
            <a:r>
              <a:rPr lang="ru-RU" altLang="ru-RU" sz="2400" b="1"/>
              <a:t>: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8C6001F-6175-1A74-1419-2D04F0F8B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1274763"/>
            <a:ext cx="6019800" cy="52387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179388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s</a:t>
            </a:r>
            <a:r>
              <a:rPr lang="ru-RU" sz="2800" b="1">
                <a:latin typeface="Arial" charset="0"/>
                <a:cs typeface="Times New Roman" pitchFamily="18" charset="0"/>
              </a:rPr>
              <a:t> </a:t>
            </a:r>
            <a:r>
              <a:rPr lang="ru-RU" sz="28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800" b="1">
                <a:latin typeface="Arial" charset="0"/>
                <a:cs typeface="Times New Roman" pitchFamily="18" charset="0"/>
              </a:rPr>
              <a:t> 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input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800" b="1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Введите имя: 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</a:t>
            </a:r>
            <a:r>
              <a:rPr lang="ru-RU" sz="2800" b="1">
                <a:latin typeface="Courier New" pitchFamily="49" charset="0"/>
                <a:cs typeface="Times New Roman" pitchFamily="18" charset="0"/>
              </a:rPr>
              <a:t>)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0A309A9-AD93-36CE-E87C-E988BDA88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876425"/>
            <a:ext cx="3175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Изменение строки</a:t>
            </a:r>
            <a:r>
              <a:rPr lang="ru-RU" altLang="ru-RU" sz="2400" b="1"/>
              <a:t>: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96DB63E-CFFA-0768-4D5E-0CBCDAA90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2359025"/>
            <a:ext cx="2212975" cy="49212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s[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600" b="1" dirty="0">
                <a:latin typeface="Arial" charset="0"/>
                <a:cs typeface="Courier New" pitchFamily="49" charset="0"/>
              </a:rPr>
              <a:t>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600" b="1" dirty="0">
                <a:latin typeface="+mn-lt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"a"</a:t>
            </a:r>
            <a:endParaRPr lang="ru-RU" sz="2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71">
            <a:extLst>
              <a:ext uri="{FF2B5EF4-FFF2-40B4-BE49-F238E27FC236}">
                <a16:creationId xmlns:a16="http://schemas.microsoft.com/office/drawing/2014/main" id="{25208A0F-D9E1-A921-87A2-B32A2BECF5BE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3175000"/>
            <a:ext cx="7072312" cy="663575"/>
            <a:chOff x="2325" y="3072"/>
            <a:chExt cx="4454" cy="418"/>
          </a:xfrm>
        </p:grpSpPr>
        <p:sp>
          <p:nvSpPr>
            <p:cNvPr id="25" name="Text Box 69">
              <a:extLst>
                <a:ext uri="{FF2B5EF4-FFF2-40B4-BE49-F238E27FC236}">
                  <a16:creationId xmlns:a16="http://schemas.microsoft.com/office/drawing/2014/main" id="{99FB3416-8EDE-65AE-4971-0048F37E4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3" y="3122"/>
              <a:ext cx="4146" cy="330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ru-RU" sz="2800" dirty="0">
                  <a:solidFill>
                    <a:srgbClr val="000000"/>
                  </a:solidFill>
                  <a:cs typeface="Courier New" pitchFamily="49" charset="0"/>
                </a:rPr>
                <a:t>  Строка – это неизменяемый объект!</a:t>
              </a:r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67600" name="Oval 70">
              <a:extLst>
                <a:ext uri="{FF2B5EF4-FFF2-40B4-BE49-F238E27FC236}">
                  <a16:creationId xmlns:a16="http://schemas.microsoft.com/office/drawing/2014/main" id="{2D0CDF3E-7BF8-58D4-EA68-583C24B1B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307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sp>
        <p:nvSpPr>
          <p:cNvPr id="27" name="Плюс 26">
            <a:extLst>
              <a:ext uri="{FF2B5EF4-FFF2-40B4-BE49-F238E27FC236}">
                <a16:creationId xmlns:a16="http://schemas.microsoft.com/office/drawing/2014/main" id="{407D767D-910C-E3E4-9766-3DC2942E0BB9}"/>
              </a:ext>
            </a:extLst>
          </p:cNvPr>
          <p:cNvSpPr/>
          <p:nvPr/>
        </p:nvSpPr>
        <p:spPr bwMode="auto">
          <a:xfrm rot="2700000">
            <a:off x="1423988" y="2200275"/>
            <a:ext cx="819150" cy="819150"/>
          </a:xfrm>
          <a:prstGeom prst="mathPlus">
            <a:avLst>
              <a:gd name="adj1" fmla="val 7936"/>
            </a:avLst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8A20D365-99C9-0C45-56BB-3E5B28194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033838"/>
            <a:ext cx="5934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333399"/>
                </a:solidFill>
              </a:rPr>
              <a:t>... </a:t>
            </a:r>
            <a:r>
              <a:rPr lang="ru-RU" altLang="ru-RU" sz="2400" b="1">
                <a:solidFill>
                  <a:srgbClr val="333399"/>
                </a:solidFill>
              </a:rPr>
              <a:t>но можно составить новую строку</a:t>
            </a:r>
            <a:r>
              <a:rPr lang="ru-RU" altLang="ru-RU" sz="2400" b="1"/>
              <a:t>:</a:t>
            </a: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6393F0CE-A97F-1E54-95C8-6123937FD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4538663"/>
            <a:ext cx="3032125" cy="49212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s1 = s + </a:t>
            </a:r>
            <a:r>
              <a:rPr lang="en-US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"a"</a:t>
            </a:r>
            <a:endParaRPr lang="ru-RU" sz="2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9F0750B-F455-D4BF-C60D-F50426D9A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876425"/>
            <a:ext cx="523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FF0000"/>
                </a:solidFill>
              </a:rPr>
              <a:t>Изменение строки запрещено!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CAA4C481-9201-A7AA-1808-D543660AC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5243513"/>
            <a:ext cx="5019675" cy="89217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ru-RU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"информатика</a:t>
            </a:r>
            <a:r>
              <a:rPr lang="en-US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ru-RU" sz="2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(s[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-2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]+s[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]+s[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-4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])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Скругленная прямоугольная выноска 17">
            <a:extLst>
              <a:ext uri="{FF2B5EF4-FFF2-40B4-BE49-F238E27FC236}">
                <a16:creationId xmlns:a16="http://schemas.microsoft.com/office/drawing/2014/main" id="{C5A199DA-B005-3906-53B7-6733ECF9604E}"/>
              </a:ext>
            </a:extLst>
          </p:cNvPr>
          <p:cNvSpPr/>
          <p:nvPr/>
        </p:nvSpPr>
        <p:spPr bwMode="auto">
          <a:xfrm>
            <a:off x="4857750" y="4724400"/>
            <a:ext cx="3133725" cy="628650"/>
          </a:xfrm>
          <a:prstGeom prst="wedgeRoundRectCallout">
            <a:avLst>
              <a:gd name="adj1" fmla="val -68273"/>
              <a:gd name="adj2" fmla="val 59470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800" dirty="0">
                <a:latin typeface="Arial" charset="0"/>
              </a:rPr>
              <a:t>составить «кот»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 animBg="1"/>
      <p:bldP spid="28" grpId="0"/>
      <p:bldP spid="29" grpId="0" animBg="1"/>
      <p:bldP spid="16" grpId="0"/>
      <p:bldP spid="17" grpId="0" build="p" animBg="1"/>
      <p:bldP spid="1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Заголовок 1">
            <a:extLst>
              <a:ext uri="{FF2B5EF4-FFF2-40B4-BE49-F238E27FC236}">
                <a16:creationId xmlns:a16="http://schemas.microsoft.com/office/drawing/2014/main" id="{835A6AF6-1DE6-1E3D-F0D4-57D5297C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Срезы</a:t>
            </a:r>
          </a:p>
        </p:txBody>
      </p:sp>
      <p:sp>
        <p:nvSpPr>
          <p:cNvPr id="68611" name="Номер слайда 2">
            <a:extLst>
              <a:ext uri="{FF2B5EF4-FFF2-40B4-BE49-F238E27FC236}">
                <a16:creationId xmlns:a16="http://schemas.microsoft.com/office/drawing/2014/main" id="{97F7C284-4E28-4FF5-A9A0-651BFBF1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D59BE9A-2823-4AAD-9F03-76207E98A62F}" type="slidenum">
              <a:rPr lang="ru-RU" altLang="ru-RU"/>
              <a:pPr eaLnBrk="1" hangingPunct="1"/>
              <a:t>75</a:t>
            </a:fld>
            <a:endParaRPr lang="ru-RU" altLang="ru-RU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9AC12D3-AE74-8714-16F0-2F253B0B2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996950"/>
            <a:ext cx="7312025" cy="95408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solidFill>
                  <a:srgbClr val="C00000"/>
                </a:solidFill>
                <a:latin typeface="Courier New"/>
                <a:ea typeface="Times New Roman"/>
              </a:rPr>
              <a:t>"0123456789"</a:t>
            </a:r>
            <a:endParaRPr lang="ru-RU" sz="2800" b="1" dirty="0"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ru-RU" sz="2800" b="1" dirty="0">
                <a:latin typeface="Courier New"/>
                <a:ea typeface="Times New Roman"/>
              </a:rPr>
              <a:t>s1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ourier New"/>
                <a:ea typeface="Times New Roman"/>
              </a:rPr>
              <a:t>[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3</a:t>
            </a:r>
            <a:r>
              <a:rPr lang="ru-RU" sz="2800" b="1" dirty="0">
                <a:latin typeface="Courier New"/>
                <a:ea typeface="Times New Roman"/>
              </a:rPr>
              <a:t>: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8</a:t>
            </a:r>
            <a:r>
              <a:rPr lang="ru-RU" sz="2800" b="1" dirty="0">
                <a:latin typeface="Courier New"/>
                <a:ea typeface="Times New Roman"/>
              </a:rPr>
              <a:t>]         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"34567" </a:t>
            </a:r>
            <a:endParaRPr lang="ru-RU" sz="26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18A34597-7B6A-8141-845D-B0E7D711F4AC}"/>
              </a:ext>
            </a:extLst>
          </p:cNvPr>
          <p:cNvGraphicFramePr>
            <a:graphicFrameLocks noGrp="1"/>
          </p:cNvGraphicFramePr>
          <p:nvPr/>
        </p:nvGraphicFramePr>
        <p:xfrm>
          <a:off x="1887538" y="2081213"/>
          <a:ext cx="6096000" cy="828675"/>
        </p:xfrm>
        <a:graphic>
          <a:graphicData uri="http://schemas.openxmlformats.org/drawingml/2006/table">
            <a:tbl>
              <a:tblPr/>
              <a:tblGrid>
                <a:gridCol w="610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00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00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8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00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00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Овал 35">
            <a:extLst>
              <a:ext uri="{FF2B5EF4-FFF2-40B4-BE49-F238E27FC236}">
                <a16:creationId xmlns:a16="http://schemas.microsoft.com/office/drawing/2014/main" id="{2F3826BF-1652-D9AB-CB68-07CD95753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0" y="2930525"/>
            <a:ext cx="388938" cy="390525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37" name="AutoShape 59">
            <a:extLst>
              <a:ext uri="{FF2B5EF4-FFF2-40B4-BE49-F238E27FC236}">
                <a16:creationId xmlns:a16="http://schemas.microsoft.com/office/drawing/2014/main" id="{9C26E3BB-31EB-55D5-AC17-1A31B6362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38" y="2600325"/>
            <a:ext cx="1409700" cy="439738"/>
          </a:xfrm>
          <a:prstGeom prst="wedgeRoundRectCallout">
            <a:avLst>
              <a:gd name="adj1" fmla="val 60661"/>
              <a:gd name="adj2" fmla="val 5024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/>
              <a:t>разрезы</a:t>
            </a:r>
            <a:endParaRPr lang="ru-RU"/>
          </a:p>
        </p:txBody>
      </p:sp>
      <p:graphicFrame>
        <p:nvGraphicFramePr>
          <p:cNvPr id="40" name="Таблица 39">
            <a:extLst>
              <a:ext uri="{FF2B5EF4-FFF2-40B4-BE49-F238E27FC236}">
                <a16:creationId xmlns:a16="http://schemas.microsoft.com/office/drawing/2014/main" id="{18820A25-82E9-5667-9460-8AB6DFE7B953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2941638"/>
          <a:ext cx="6096000" cy="371475"/>
        </p:xfrm>
        <a:graphic>
          <a:graphicData uri="http://schemas.openxmlformats.org/drawingml/2006/table">
            <a:tbl>
              <a:tblPr/>
              <a:tblGrid>
                <a:gridCol w="610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00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00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8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00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00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Овал 40">
            <a:extLst>
              <a:ext uri="{FF2B5EF4-FFF2-40B4-BE49-F238E27FC236}">
                <a16:creationId xmlns:a16="http://schemas.microsoft.com/office/drawing/2014/main" id="{FAA5BF91-F962-FF6B-B4AB-E1B61C7C8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538" y="2930525"/>
            <a:ext cx="388937" cy="390525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6" grpId="0" animBg="1"/>
      <p:bldP spid="37" grpId="0" animBg="1"/>
      <p:bldP spid="4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Заголовок 1">
            <a:extLst>
              <a:ext uri="{FF2B5EF4-FFF2-40B4-BE49-F238E27FC236}">
                <a16:creationId xmlns:a16="http://schemas.microsoft.com/office/drawing/2014/main" id="{E138D3F7-1E03-BE9B-5DB3-C9BD22172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Срезы строк</a:t>
            </a:r>
          </a:p>
        </p:txBody>
      </p:sp>
      <p:sp>
        <p:nvSpPr>
          <p:cNvPr id="69635" name="Номер слайда 2">
            <a:extLst>
              <a:ext uri="{FF2B5EF4-FFF2-40B4-BE49-F238E27FC236}">
                <a16:creationId xmlns:a16="http://schemas.microsoft.com/office/drawing/2014/main" id="{BF015589-A2BE-FCDA-23BF-95507CB9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FAD4342-85C1-4053-B449-7FE64BE37C0C}" type="slidenum">
              <a:rPr lang="ru-RU" altLang="ru-RU"/>
              <a:pPr eaLnBrk="1" hangingPunct="1"/>
              <a:t>76</a:t>
            </a:fld>
            <a:endParaRPr lang="ru-RU" altLang="ru-RU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ACB00A0-17FD-9FB9-028F-944F20E14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958850"/>
            <a:ext cx="7312025" cy="95408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solidFill>
                  <a:srgbClr val="C00000"/>
                </a:solidFill>
                <a:latin typeface="Courier New"/>
                <a:ea typeface="Times New Roman"/>
              </a:rPr>
              <a:t>"0123456789"</a:t>
            </a:r>
            <a:endParaRPr lang="ru-RU" sz="2800" b="1" dirty="0"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ru-RU" sz="2800" b="1" dirty="0">
                <a:latin typeface="Courier New"/>
                <a:ea typeface="Times New Roman"/>
              </a:rPr>
              <a:t>s1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ourier New"/>
                <a:ea typeface="Times New Roman"/>
              </a:rPr>
              <a:t>[: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8</a:t>
            </a:r>
            <a:r>
              <a:rPr lang="ru-RU" sz="2800" b="1" dirty="0">
                <a:latin typeface="Courier New"/>
                <a:ea typeface="Times New Roman"/>
              </a:rPr>
              <a:t>]         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"01234567" </a:t>
            </a:r>
            <a:endParaRPr lang="ru-RU" sz="26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AutoShape 59">
            <a:extLst>
              <a:ext uri="{FF2B5EF4-FFF2-40B4-BE49-F238E27FC236}">
                <a16:creationId xmlns:a16="http://schemas.microsoft.com/office/drawing/2014/main" id="{108FD662-628A-A5FC-A881-8C8FABE5B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125" y="2024063"/>
            <a:ext cx="2747963" cy="509587"/>
          </a:xfrm>
          <a:prstGeom prst="wedgeRoundRectCallout">
            <a:avLst>
              <a:gd name="adj1" fmla="val -54077"/>
              <a:gd name="adj2" fmla="val -8885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/>
              <a:t>от начала строки</a:t>
            </a:r>
            <a:endParaRPr lang="ru-RU" sz="2000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633C9A2C-8190-5203-9C59-5D697CA00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2681288"/>
            <a:ext cx="7312025" cy="95408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solidFill>
                  <a:srgbClr val="C00000"/>
                </a:solidFill>
                <a:latin typeface="Courier New"/>
                <a:ea typeface="Times New Roman"/>
              </a:rPr>
              <a:t>"0123456789"</a:t>
            </a:r>
            <a:endParaRPr lang="ru-RU" sz="2800" b="1" dirty="0"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ru-RU" sz="2800" b="1" dirty="0">
                <a:latin typeface="Courier New"/>
                <a:ea typeface="Times New Roman"/>
              </a:rPr>
              <a:t>s1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ourier New"/>
                <a:ea typeface="Times New Roman"/>
              </a:rPr>
              <a:t>[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3</a:t>
            </a:r>
            <a:r>
              <a:rPr lang="ru-RU" sz="2800" b="1" dirty="0">
                <a:latin typeface="Courier New"/>
                <a:ea typeface="Times New Roman"/>
              </a:rPr>
              <a:t>:]         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"34567</a:t>
            </a:r>
            <a:r>
              <a:rPr lang="ru-RU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89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 </a:t>
            </a:r>
            <a:endParaRPr lang="ru-RU" sz="26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AutoShape 59">
            <a:extLst>
              <a:ext uri="{FF2B5EF4-FFF2-40B4-BE49-F238E27FC236}">
                <a16:creationId xmlns:a16="http://schemas.microsoft.com/office/drawing/2014/main" id="{3BB8A574-C7BD-5428-77E2-DECC112E9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125" y="3746500"/>
            <a:ext cx="2747963" cy="509588"/>
          </a:xfrm>
          <a:prstGeom prst="wedgeRoundRectCallout">
            <a:avLst>
              <a:gd name="adj1" fmla="val -40531"/>
              <a:gd name="adj2" fmla="val -9510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/>
              <a:t>до конца строки</a:t>
            </a:r>
            <a:endParaRPr lang="ru-RU" sz="2000" dirty="0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83D45D02-5AA2-9703-53BF-A0B333EA3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4392613"/>
            <a:ext cx="7312025" cy="52387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en-US" sz="2800" b="1" dirty="0">
                <a:latin typeface="Courier New"/>
                <a:ea typeface="Times New Roman"/>
              </a:rPr>
              <a:t>1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 </a:t>
            </a: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ourier New"/>
                <a:ea typeface="Times New Roman"/>
              </a:rPr>
              <a:t>[:</a:t>
            </a:r>
            <a:r>
              <a:rPr lang="en-US" sz="2800" b="1" dirty="0">
                <a:latin typeface="Courier New"/>
                <a:ea typeface="Times New Roman"/>
              </a:rPr>
              <a:t>: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-1</a:t>
            </a:r>
            <a:r>
              <a:rPr lang="ru-RU" sz="2800" b="1" dirty="0">
                <a:latin typeface="Courier New"/>
                <a:ea typeface="Times New Roman"/>
              </a:rPr>
              <a:t>]       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"9876543210" </a:t>
            </a:r>
            <a:endParaRPr lang="ru-RU" sz="26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AutoShape 59">
            <a:extLst>
              <a:ext uri="{FF2B5EF4-FFF2-40B4-BE49-F238E27FC236}">
                <a16:creationId xmlns:a16="http://schemas.microsoft.com/office/drawing/2014/main" id="{E692A0B0-D8EA-8A9E-B2C1-A99DC3A4A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125" y="5118100"/>
            <a:ext cx="2747963" cy="509588"/>
          </a:xfrm>
          <a:prstGeom prst="wedgeRoundRectCallout">
            <a:avLst>
              <a:gd name="adj1" fmla="val -40531"/>
              <a:gd name="adj2" fmla="val -9510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/>
              <a:t>реверс строки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Заголовок 1">
            <a:extLst>
              <a:ext uri="{FF2B5EF4-FFF2-40B4-BE49-F238E27FC236}">
                <a16:creationId xmlns:a16="http://schemas.microsoft.com/office/drawing/2014/main" id="{74035FBA-BF6F-501B-01ED-D0D591280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Операции со строками</a:t>
            </a:r>
          </a:p>
        </p:txBody>
      </p:sp>
      <p:sp>
        <p:nvSpPr>
          <p:cNvPr id="70659" name="Номер слайда 2">
            <a:extLst>
              <a:ext uri="{FF2B5EF4-FFF2-40B4-BE49-F238E27FC236}">
                <a16:creationId xmlns:a16="http://schemas.microsoft.com/office/drawing/2014/main" id="{5F2C69C6-8248-D1A8-9FC8-754F4FD0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271F212-3FFB-49C7-8DD6-4A067AB99D70}" type="slidenum">
              <a:rPr lang="ru-RU" altLang="ru-RU"/>
              <a:pPr eaLnBrk="1" hangingPunct="1"/>
              <a:t>77</a:t>
            </a:fld>
            <a:endParaRPr lang="ru-RU" alt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1B622F6-0563-DFD0-6660-A57426F7C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808038"/>
            <a:ext cx="79438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Срезы с отрицательными индексами</a:t>
            </a:r>
            <a:r>
              <a:rPr lang="ru-RU" altLang="ru-RU" sz="2400" b="1"/>
              <a:t>: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EBA763E-AD14-2B4E-5894-124210CFD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1263650"/>
            <a:ext cx="7312025" cy="95408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solidFill>
                  <a:srgbClr val="C00000"/>
                </a:solidFill>
                <a:latin typeface="Courier New"/>
                <a:ea typeface="Times New Roman"/>
              </a:rPr>
              <a:t>"0123456789"</a:t>
            </a:r>
            <a:endParaRPr lang="ru-RU" sz="2800" b="1" dirty="0"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ru-RU" sz="2800" b="1" dirty="0">
                <a:latin typeface="Courier New"/>
                <a:ea typeface="Times New Roman"/>
              </a:rPr>
              <a:t>s1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ourier New"/>
                <a:ea typeface="Times New Roman"/>
              </a:rPr>
              <a:t>[: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-2</a:t>
            </a:r>
            <a:r>
              <a:rPr lang="ru-RU" sz="2800" b="1" dirty="0">
                <a:latin typeface="Courier New"/>
                <a:ea typeface="Times New Roman"/>
              </a:rPr>
              <a:t>]         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"01234567" </a:t>
            </a:r>
            <a:endParaRPr lang="ru-RU" sz="26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AutoShape 59">
            <a:extLst>
              <a:ext uri="{FF2B5EF4-FFF2-40B4-BE49-F238E27FC236}">
                <a16:creationId xmlns:a16="http://schemas.microsoft.com/office/drawing/2014/main" id="{F3488497-EB72-C201-4303-590F96778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3" y="2392363"/>
            <a:ext cx="1881187" cy="414337"/>
          </a:xfrm>
          <a:prstGeom prst="wedgeRoundRectCallout">
            <a:avLst>
              <a:gd name="adj1" fmla="val -28315"/>
              <a:gd name="adj2" fmla="val -11770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(s)-2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CCC3C6D8-526B-BACA-8A4D-9B50151A8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2986088"/>
            <a:ext cx="7312025" cy="95408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solidFill>
                  <a:srgbClr val="C00000"/>
                </a:solidFill>
                <a:latin typeface="Courier New"/>
                <a:ea typeface="Times New Roman"/>
              </a:rPr>
              <a:t>"0123456789"</a:t>
            </a:r>
            <a:endParaRPr lang="ru-RU" sz="2800" b="1" dirty="0"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ru-RU" sz="2800" b="1" dirty="0">
                <a:latin typeface="Courier New"/>
                <a:ea typeface="Times New Roman"/>
              </a:rPr>
              <a:t>s1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ourier New"/>
                <a:ea typeface="Times New Roman"/>
              </a:rPr>
              <a:t>[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-6</a:t>
            </a:r>
            <a:r>
              <a:rPr lang="ru-RU" sz="2800" b="1" dirty="0">
                <a:latin typeface="Courier New"/>
                <a:ea typeface="Times New Roman"/>
              </a:rPr>
              <a:t>: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-2</a:t>
            </a:r>
            <a:r>
              <a:rPr lang="ru-RU" sz="2800" b="1" dirty="0">
                <a:latin typeface="Courier New"/>
                <a:ea typeface="Times New Roman"/>
              </a:rPr>
              <a:t>]         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"4567" </a:t>
            </a:r>
            <a:endParaRPr lang="ru-RU" sz="26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AutoShape 59">
            <a:extLst>
              <a:ext uri="{FF2B5EF4-FFF2-40B4-BE49-F238E27FC236}">
                <a16:creationId xmlns:a16="http://schemas.microsoft.com/office/drawing/2014/main" id="{19BCE399-E5FF-D1B2-8531-E38900902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388" y="4071938"/>
            <a:ext cx="1751012" cy="414337"/>
          </a:xfrm>
          <a:prstGeom prst="wedgeRoundRectCallout">
            <a:avLst>
              <a:gd name="adj1" fmla="val -54426"/>
              <a:gd name="adj2" fmla="val -10850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(s)-2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AutoShape 59">
            <a:extLst>
              <a:ext uri="{FF2B5EF4-FFF2-40B4-BE49-F238E27FC236}">
                <a16:creationId xmlns:a16="http://schemas.microsoft.com/office/drawing/2014/main" id="{8765F125-79FA-A69C-418F-C3119A548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4071938"/>
            <a:ext cx="1790700" cy="414337"/>
          </a:xfrm>
          <a:prstGeom prst="wedgeRoundRectCallout">
            <a:avLst>
              <a:gd name="adj1" fmla="val 23646"/>
              <a:gd name="adj2" fmla="val -11770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(s)-6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4" grpId="0" animBg="1"/>
      <p:bldP spid="15" grpId="0" animBg="1"/>
      <p:bldP spid="11" grpId="0" animBg="1"/>
      <p:bldP spid="12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Заголовок 1">
            <a:extLst>
              <a:ext uri="{FF2B5EF4-FFF2-40B4-BE49-F238E27FC236}">
                <a16:creationId xmlns:a16="http://schemas.microsoft.com/office/drawing/2014/main" id="{CD14C969-78CA-F360-4093-3E8DC9550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Операции со строками</a:t>
            </a:r>
          </a:p>
        </p:txBody>
      </p:sp>
      <p:sp>
        <p:nvSpPr>
          <p:cNvPr id="71683" name="Номер слайда 2">
            <a:extLst>
              <a:ext uri="{FF2B5EF4-FFF2-40B4-BE49-F238E27FC236}">
                <a16:creationId xmlns:a16="http://schemas.microsoft.com/office/drawing/2014/main" id="{F3C66357-59D9-DEDE-76C6-2F70C43D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1BD2B3D-9112-416B-9778-035E43012E57}" type="slidenum">
              <a:rPr lang="ru-RU" altLang="ru-RU"/>
              <a:pPr eaLnBrk="1" hangingPunct="1"/>
              <a:t>78</a:t>
            </a:fld>
            <a:endParaRPr lang="ru-RU" alt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C061127-C637-190D-5A26-8A1F6E12B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781300"/>
            <a:ext cx="4999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Вставка</a:t>
            </a:r>
            <a:r>
              <a:rPr lang="ru-RU" altLang="ru-RU" sz="2400" b="1"/>
              <a:t>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BD5CB76-6ABE-3B48-40A8-5A361CB15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3248025"/>
            <a:ext cx="6807200" cy="95408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solidFill>
                  <a:srgbClr val="C00000"/>
                </a:solidFill>
                <a:latin typeface="Courier New"/>
                <a:ea typeface="Times New Roman"/>
              </a:rPr>
              <a:t>"0123456789"</a:t>
            </a:r>
            <a:endParaRPr lang="ru-RU" sz="2800" b="1" dirty="0"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ru-RU" sz="2800" b="1" dirty="0">
                <a:latin typeface="Courier New"/>
                <a:ea typeface="Times New Roman"/>
              </a:rPr>
              <a:t>s1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ourier New"/>
                <a:ea typeface="Times New Roman"/>
              </a:rPr>
              <a:t>[: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3</a:t>
            </a:r>
            <a:r>
              <a:rPr lang="ru-RU" sz="2800" b="1" dirty="0">
                <a:latin typeface="Courier New"/>
                <a:ea typeface="Times New Roman"/>
              </a:rPr>
              <a:t>]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+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solidFill>
                  <a:srgbClr val="C00000"/>
                </a:solidFill>
                <a:latin typeface="Courier New"/>
                <a:ea typeface="Times New Roman"/>
              </a:rPr>
              <a:t>"ABC"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+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ourier New"/>
                <a:ea typeface="Times New Roman"/>
              </a:rPr>
              <a:t>[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3</a:t>
            </a:r>
            <a:r>
              <a:rPr lang="ru-RU" sz="2800" b="1" dirty="0">
                <a:latin typeface="Courier New"/>
                <a:ea typeface="Times New Roman"/>
              </a:rPr>
              <a:t>:]</a:t>
            </a:r>
            <a:endParaRPr lang="en-US" sz="2800" b="1" dirty="0">
              <a:latin typeface="Courier New"/>
              <a:ea typeface="Times New Roman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C071E39-F9CB-CC0C-09BA-98EE40CD1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817563"/>
            <a:ext cx="49990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Удаление</a:t>
            </a:r>
            <a:r>
              <a:rPr lang="ru-RU" altLang="ru-RU" sz="2400" b="1"/>
              <a:t>: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CCA0CD8B-D962-06DE-B0B5-E8503288B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1284288"/>
            <a:ext cx="6732587" cy="95408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spcAft>
                <a:spcPts val="0"/>
              </a:spcAft>
              <a:defRPr/>
            </a:pP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solidFill>
                  <a:srgbClr val="C00000"/>
                </a:solidFill>
                <a:latin typeface="Courier New"/>
                <a:ea typeface="Times New Roman"/>
              </a:rPr>
              <a:t>"0123456789"</a:t>
            </a:r>
            <a:endParaRPr lang="ru-RU" sz="2800" b="1" dirty="0">
              <a:latin typeface="Courier New"/>
              <a:ea typeface="Times New Roman"/>
            </a:endParaRPr>
          </a:p>
          <a:p>
            <a:pPr marL="179388" indent="-93663" algn="just">
              <a:spcAft>
                <a:spcPts val="0"/>
              </a:spcAft>
              <a:defRPr/>
            </a:pPr>
            <a:r>
              <a:rPr lang="ru-RU" sz="2800" b="1" dirty="0">
                <a:latin typeface="Courier New"/>
                <a:ea typeface="Times New Roman"/>
              </a:rPr>
              <a:t>s1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ourier New"/>
                <a:ea typeface="Times New Roman"/>
              </a:rPr>
              <a:t>[: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3</a:t>
            </a:r>
            <a:r>
              <a:rPr lang="ru-RU" sz="2800" b="1" dirty="0">
                <a:latin typeface="Courier New"/>
                <a:ea typeface="Times New Roman"/>
              </a:rPr>
              <a:t>]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+</a:t>
            </a:r>
            <a:r>
              <a:rPr lang="en-US" sz="2800" b="1" dirty="0">
                <a:latin typeface="Calibri"/>
                <a:ea typeface="Times New Roman"/>
                <a:cs typeface="Calibri"/>
              </a:rPr>
              <a:t>  </a:t>
            </a: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ourier New"/>
                <a:ea typeface="Times New Roman"/>
              </a:rPr>
              <a:t>[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9</a:t>
            </a:r>
            <a:r>
              <a:rPr lang="ru-RU" sz="2800" b="1" dirty="0">
                <a:latin typeface="Courier New"/>
                <a:ea typeface="Times New Roman"/>
              </a:rPr>
              <a:t>:]</a:t>
            </a:r>
            <a:r>
              <a:rPr lang="en-US" sz="2800" b="1" dirty="0">
                <a:latin typeface="Courier New"/>
                <a:ea typeface="Times New Roman"/>
              </a:rPr>
              <a:t>  </a:t>
            </a:r>
            <a:r>
              <a:rPr lang="en-US" sz="2800" b="1" dirty="0">
                <a:solidFill>
                  <a:srgbClr val="008000"/>
                </a:solidFill>
                <a:latin typeface="Courier New"/>
                <a:ea typeface="Times New Roman"/>
              </a:rPr>
              <a:t># "0129"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25547C2-25D4-8B5D-E5EA-0FA2CAB93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3" y="2244725"/>
            <a:ext cx="1446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"012"</a:t>
            </a:r>
            <a:endParaRPr lang="ru-RU" alt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DA03739-11C5-BDC0-3344-27EAC00E5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175" y="2244725"/>
            <a:ext cx="871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"9"</a:t>
            </a:r>
            <a:endParaRPr lang="ru-RU" alt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EE7637F-5F91-E0DE-D26A-AC9BFDBD9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4202113"/>
            <a:ext cx="32115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"012</a:t>
            </a:r>
            <a:r>
              <a:rPr lang="en-US" altLang="ru-RU" sz="2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ru-RU" altLang="ru-RU" sz="2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3456789</a:t>
            </a:r>
            <a:r>
              <a:rPr lang="en-US" altLang="ru-RU" sz="2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9" grpId="0"/>
      <p:bldP spid="10" grpId="0" animBg="1"/>
      <p:bldP spid="13" grpId="0"/>
      <p:bldP spid="14" grpId="0"/>
      <p:bldP spid="1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Заголовок 1">
            <a:extLst>
              <a:ext uri="{FF2B5EF4-FFF2-40B4-BE49-F238E27FC236}">
                <a16:creationId xmlns:a16="http://schemas.microsoft.com/office/drawing/2014/main" id="{F8F4195D-E777-7D21-6C6D-11CD53DB9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72707" name="Номер слайда 2">
            <a:extLst>
              <a:ext uri="{FF2B5EF4-FFF2-40B4-BE49-F238E27FC236}">
                <a16:creationId xmlns:a16="http://schemas.microsoft.com/office/drawing/2014/main" id="{E4634DD0-3D45-C8BB-A357-58DE773B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BF7980-213C-4808-ABE9-B2DBA6EB348C}" type="slidenum">
              <a:rPr lang="ru-RU" altLang="ru-RU"/>
              <a:pPr eaLnBrk="1" hangingPunct="1"/>
              <a:t>79</a:t>
            </a:fld>
            <a:endParaRPr lang="ru-RU" altLang="ru-RU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EFB236A0-D26A-5A57-4FB7-D1EFDAF7A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200" b="1" dirty="0">
                <a:solidFill>
                  <a:srgbClr val="3333FF"/>
                </a:solidFill>
              </a:rPr>
              <a:t>«3»: </a:t>
            </a:r>
            <a:r>
              <a:rPr lang="ru-RU" sz="2200" dirty="0"/>
              <a:t>Ввести с клавиатуры пароль (символьную строку), если его длина меньше, чем </a:t>
            </a:r>
            <a:r>
              <a:rPr lang="ru-RU" sz="2200" b="1" dirty="0"/>
              <a:t>6</a:t>
            </a:r>
            <a:r>
              <a:rPr lang="ru-RU" sz="2200" dirty="0"/>
              <a:t> символов, вывести сообщение «Слишком короткий пароль!», иначе вывести сообщение «ОК».</a:t>
            </a:r>
            <a:endParaRPr lang="en-US" sz="2200" dirty="0"/>
          </a:p>
          <a:p>
            <a:pPr marL="714375" indent="-357188">
              <a:defRPr/>
            </a:pPr>
            <a:r>
              <a:rPr lang="ru-RU" sz="2200" b="1" dirty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Введите пароль:</a:t>
            </a:r>
          </a:p>
          <a:p>
            <a:pPr marL="714375">
              <a:defRPr/>
            </a:pP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12345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Слишком короткий пароль!</a:t>
            </a:r>
          </a:p>
          <a:p>
            <a:pPr marL="714375" indent="-357188">
              <a:defRPr/>
            </a:pPr>
            <a:r>
              <a:rPr lang="ru-RU" sz="2200" b="1" dirty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Введите пароль:</a:t>
            </a:r>
          </a:p>
          <a:p>
            <a:pPr marL="714375">
              <a:defRPr/>
            </a:pP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123456789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ОК.</a:t>
            </a:r>
            <a:endParaRPr lang="ru-RU" sz="2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>
            <a:extLst>
              <a:ext uri="{FF2B5EF4-FFF2-40B4-BE49-F238E27FC236}">
                <a16:creationId xmlns:a16="http://schemas.microsoft.com/office/drawing/2014/main" id="{AA1E3640-342D-2410-A265-82C588966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Задания</a:t>
            </a:r>
          </a:p>
        </p:txBody>
      </p:sp>
      <p:sp>
        <p:nvSpPr>
          <p:cNvPr id="13315" name="Номер слайда 2">
            <a:extLst>
              <a:ext uri="{FF2B5EF4-FFF2-40B4-BE49-F238E27FC236}">
                <a16:creationId xmlns:a16="http://schemas.microsoft.com/office/drawing/2014/main" id="{B3D9BC9B-9D3A-E917-DC20-8E0FF4C7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0F2CA37-75B6-4463-89E0-6F8C91B4DFD0}" type="slidenum">
              <a:rPr lang="ru-RU" altLang="ru-RU"/>
              <a:pPr eaLnBrk="1" hangingPunct="1"/>
              <a:t>8</a:t>
            </a:fld>
            <a:endParaRPr lang="ru-RU" altLang="ru-RU"/>
          </a:p>
        </p:txBody>
      </p:sp>
      <p:sp>
        <p:nvSpPr>
          <p:cNvPr id="13316" name="Text Box 5">
            <a:extLst>
              <a:ext uri="{FF2B5EF4-FFF2-40B4-BE49-F238E27FC236}">
                <a16:creationId xmlns:a16="http://schemas.microsoft.com/office/drawing/2014/main" id="{392481B9-3272-87C4-8CE1-58E8BEAE9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14375" indent="-714375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b="1" dirty="0">
                <a:solidFill>
                  <a:srgbClr val="3333FF"/>
                </a:solidFill>
              </a:rPr>
              <a:t>«4»: </a:t>
            </a:r>
            <a:r>
              <a:rPr lang="ru-RU" altLang="ru-RU" sz="2400" dirty="0"/>
              <a:t>Вывести на экран текст «лесенкой»</a:t>
            </a:r>
          </a:p>
          <a:p>
            <a:pPr eaLnBrk="1" hangingPunct="1">
              <a:spcBef>
                <a:spcPct val="15000"/>
              </a:spcBef>
            </a:pPr>
            <a:r>
              <a:rPr lang="ru-RU" altLang="ru-RU" sz="2400" b="1" dirty="0">
                <a:latin typeface="Courier New" panose="02070309020205020404" pitchFamily="49" charset="0"/>
              </a:rPr>
              <a:t>	 Вася</a:t>
            </a:r>
          </a:p>
          <a:p>
            <a:pPr eaLnBrk="1" hangingPunct="1">
              <a:spcBef>
                <a:spcPct val="15000"/>
              </a:spcBef>
            </a:pPr>
            <a:r>
              <a:rPr lang="ru-RU" altLang="ru-RU" sz="2400" b="1" dirty="0">
                <a:latin typeface="Courier New" panose="02070309020205020404" pitchFamily="49" charset="0"/>
              </a:rPr>
              <a:t>         пошел</a:t>
            </a:r>
          </a:p>
          <a:p>
            <a:pPr eaLnBrk="1" hangingPunct="1">
              <a:spcBef>
                <a:spcPct val="15000"/>
              </a:spcBef>
            </a:pPr>
            <a:r>
              <a:rPr lang="ru-RU" altLang="ru-RU" sz="2400" b="1" dirty="0">
                <a:latin typeface="Courier New" panose="02070309020205020404" pitchFamily="49" charset="0"/>
              </a:rPr>
              <a:t>              гулять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ru-RU" sz="2400" b="1" dirty="0">
                <a:solidFill>
                  <a:srgbClr val="3333FF"/>
                </a:solidFill>
              </a:rPr>
              <a:t>«5»: </a:t>
            </a:r>
            <a:r>
              <a:rPr lang="ru-RU" altLang="ru-RU" sz="2400" dirty="0"/>
              <a:t>Вывести на экран рисунок из букв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000" b="1" dirty="0">
                <a:latin typeface="Courier New" panose="02070309020205020404" pitchFamily="49" charset="0"/>
              </a:rPr>
              <a:t>		  </a:t>
            </a:r>
            <a:r>
              <a:rPr lang="en-US" altLang="ru-RU" sz="2000" b="1" dirty="0">
                <a:latin typeface="Courier New" panose="02070309020205020404" pitchFamily="49" charset="0"/>
              </a:rPr>
              <a:t> </a:t>
            </a:r>
            <a:r>
              <a:rPr lang="ru-RU" altLang="ru-RU" sz="2000" b="1" dirty="0">
                <a:latin typeface="Courier New" panose="02070309020205020404" pitchFamily="49" charset="0"/>
              </a:rPr>
              <a:t>Ж</a:t>
            </a:r>
            <a:endParaRPr lang="en-US" altLang="ru-RU" sz="20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u-RU" altLang="ru-RU" sz="2000" b="1" dirty="0">
                <a:latin typeface="Courier New" panose="02070309020205020404" pitchFamily="49" charset="0"/>
              </a:rPr>
              <a:t>		  ЖЖЖ</a:t>
            </a:r>
            <a:endParaRPr lang="en-US" altLang="ru-RU" sz="20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u-RU" altLang="ru-RU" sz="2000" b="1" dirty="0">
                <a:latin typeface="Courier New" panose="02070309020205020404" pitchFamily="49" charset="0"/>
              </a:rPr>
              <a:t>       ЖЖЖЖЖ 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000" b="1" dirty="0">
                <a:latin typeface="Courier New" panose="02070309020205020404" pitchFamily="49" charset="0"/>
              </a:rPr>
              <a:t>      ЖЖЖЖЖЖЖ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000" b="1" dirty="0">
                <a:latin typeface="Courier New" panose="02070309020205020404" pitchFamily="49" charset="0"/>
              </a:rPr>
              <a:t>       </a:t>
            </a:r>
            <a:r>
              <a:rPr lang="en-US" altLang="ru-RU" sz="2000" b="1" dirty="0">
                <a:latin typeface="Courier New" panose="02070309020205020404" pitchFamily="49" charset="0"/>
              </a:rPr>
              <a:t>HH </a:t>
            </a:r>
            <a:r>
              <a:rPr lang="en-US" altLang="ru-RU" sz="2000" b="1" dirty="0" err="1">
                <a:latin typeface="Courier New" panose="02070309020205020404" pitchFamily="49" charset="0"/>
              </a:rPr>
              <a:t>HH</a:t>
            </a:r>
            <a:endParaRPr lang="en-US" altLang="ru-RU" sz="20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ru-RU" sz="2000" b="1" dirty="0">
                <a:latin typeface="Courier New" panose="02070309020205020404" pitchFamily="49" charset="0"/>
              </a:rPr>
              <a:t>       ZZZZZ</a:t>
            </a:r>
            <a:r>
              <a:rPr lang="ru-RU" altLang="ru-RU" sz="2000" b="1" dirty="0">
                <a:latin typeface="Courier New" panose="02070309020205020404" pitchFamily="49" charset="0"/>
              </a:rPr>
              <a:t>  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Заголовок 1">
            <a:extLst>
              <a:ext uri="{FF2B5EF4-FFF2-40B4-BE49-F238E27FC236}">
                <a16:creationId xmlns:a16="http://schemas.microsoft.com/office/drawing/2014/main" id="{9E3C6C6C-7D3F-1559-C3D9-A93C567FE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73731" name="Номер слайда 2">
            <a:extLst>
              <a:ext uri="{FF2B5EF4-FFF2-40B4-BE49-F238E27FC236}">
                <a16:creationId xmlns:a16="http://schemas.microsoft.com/office/drawing/2014/main" id="{59D18FCC-60B8-EAE3-FCF5-D53CD16E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F46CB83-66C2-4CA5-9F77-4FC411F53207}" type="slidenum">
              <a:rPr lang="ru-RU" altLang="ru-RU"/>
              <a:pPr eaLnBrk="1" hangingPunct="1"/>
              <a:t>80</a:t>
            </a:fld>
            <a:endParaRPr lang="ru-RU" altLang="ru-RU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6847147-9966-BBEB-3AAC-F22E024F7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200" b="1" dirty="0">
                <a:solidFill>
                  <a:srgbClr val="3333FF"/>
                </a:solidFill>
              </a:rPr>
              <a:t>«</a:t>
            </a:r>
            <a:r>
              <a:rPr lang="en-US" sz="2200" b="1" dirty="0">
                <a:solidFill>
                  <a:srgbClr val="3333FF"/>
                </a:solidFill>
              </a:rPr>
              <a:t>4</a:t>
            </a:r>
            <a:r>
              <a:rPr lang="ru-RU" sz="2200" b="1" dirty="0">
                <a:solidFill>
                  <a:srgbClr val="3333FF"/>
                </a:solidFill>
              </a:rPr>
              <a:t>»: </a:t>
            </a:r>
            <a:r>
              <a:rPr lang="ru-RU" sz="2200" dirty="0"/>
              <a:t>Ввести с клавиатуры пароль (символьную строку)</a:t>
            </a:r>
            <a:r>
              <a:rPr lang="en-US" sz="2200" dirty="0"/>
              <a:t>.</a:t>
            </a:r>
            <a:r>
              <a:rPr lang="ru-RU" sz="2200" dirty="0"/>
              <a:t> Если его длина меньше, чем </a:t>
            </a:r>
            <a:r>
              <a:rPr lang="ru-RU" sz="2200" b="1" dirty="0"/>
              <a:t>6</a:t>
            </a:r>
            <a:r>
              <a:rPr lang="ru-RU" sz="2200" dirty="0"/>
              <a:t> символов, вывести сообщение «Слишком короткий пароль!». Если пароль начинается с букв «</a:t>
            </a:r>
            <a:r>
              <a:rPr lang="en-US" sz="2200" dirty="0"/>
              <a:t>qwerty</a:t>
            </a:r>
            <a:r>
              <a:rPr lang="ru-RU" sz="2200" dirty="0"/>
              <a:t>» вывести сообщение «Ненадёжный пароль!». Если ошибок не было, вывести сообщение «ОК».</a:t>
            </a:r>
            <a:endParaRPr lang="en-US" sz="2200" dirty="0"/>
          </a:p>
          <a:p>
            <a:pPr marL="714375" indent="-357188">
              <a:defRPr/>
            </a:pPr>
            <a:r>
              <a:rPr lang="ru-RU" sz="2200" b="1" dirty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Введите пароль:</a:t>
            </a:r>
          </a:p>
          <a:p>
            <a:pPr marL="714375">
              <a:defRPr/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qwerty</a:t>
            </a: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12345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Ненадёжный пароль!</a:t>
            </a:r>
          </a:p>
          <a:p>
            <a:pPr marL="714375" indent="-357188">
              <a:defRPr/>
            </a:pPr>
            <a:r>
              <a:rPr lang="ru-RU" sz="2200" b="1" dirty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Введите пароль:</a:t>
            </a:r>
          </a:p>
          <a:p>
            <a:pPr marL="714375">
              <a:defRPr/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asdUTY7sakh</a:t>
            </a:r>
            <a:endParaRPr lang="ru-RU" sz="2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ОК.</a:t>
            </a:r>
            <a:endParaRPr lang="ru-RU" sz="2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Заголовок 1">
            <a:extLst>
              <a:ext uri="{FF2B5EF4-FFF2-40B4-BE49-F238E27FC236}">
                <a16:creationId xmlns:a16="http://schemas.microsoft.com/office/drawing/2014/main" id="{6489055E-0FF7-1134-BE06-CB491FDD2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74755" name="Номер слайда 2">
            <a:extLst>
              <a:ext uri="{FF2B5EF4-FFF2-40B4-BE49-F238E27FC236}">
                <a16:creationId xmlns:a16="http://schemas.microsoft.com/office/drawing/2014/main" id="{8363A71F-CE61-59C3-36E6-AF64A35B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678129-9B34-4B6B-96FB-2C19F918CFF3}" type="slidenum">
              <a:rPr lang="ru-RU" altLang="ru-RU"/>
              <a:pPr eaLnBrk="1" hangingPunct="1"/>
              <a:t>81</a:t>
            </a:fld>
            <a:endParaRPr lang="ru-RU" altLang="ru-RU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02DDD4C9-370D-2013-A16B-26861A8C0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200" b="1" dirty="0">
                <a:solidFill>
                  <a:srgbClr val="3333FF"/>
                </a:solidFill>
              </a:rPr>
              <a:t>«</a:t>
            </a:r>
            <a:r>
              <a:rPr lang="en-US" sz="2200" b="1" dirty="0">
                <a:solidFill>
                  <a:srgbClr val="3333FF"/>
                </a:solidFill>
              </a:rPr>
              <a:t>5</a:t>
            </a:r>
            <a:r>
              <a:rPr lang="ru-RU" sz="2200" b="1" dirty="0">
                <a:solidFill>
                  <a:srgbClr val="3333FF"/>
                </a:solidFill>
              </a:rPr>
              <a:t>»: </a:t>
            </a:r>
            <a:r>
              <a:rPr lang="ru-RU" sz="2200" dirty="0"/>
              <a:t>Ввести с клавиатуры имя файла. Если расширение имени файла –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htm</a:t>
            </a:r>
            <a:r>
              <a:rPr lang="en-US" sz="2200" dirty="0"/>
              <a:t>,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html</a:t>
            </a:r>
            <a:r>
              <a:rPr lang="en-US" sz="2200" dirty="0"/>
              <a:t> </a:t>
            </a:r>
            <a:r>
              <a:rPr lang="ru-RU" sz="2200" dirty="0"/>
              <a:t>или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2200" dirty="0"/>
              <a:t>, </a:t>
            </a:r>
            <a:r>
              <a:rPr lang="ru-RU" sz="2200" dirty="0"/>
              <a:t>выдать сообщение «Это </a:t>
            </a:r>
            <a:r>
              <a:rPr lang="ru-RU" sz="2200" dirty="0" err="1"/>
              <a:t>веб-страница</a:t>
            </a:r>
            <a:r>
              <a:rPr lang="ru-RU" sz="2200" dirty="0"/>
              <a:t>!», иначе выдать сообщение «Что-то другое.»</a:t>
            </a:r>
            <a:endParaRPr lang="en-US" sz="2200" dirty="0"/>
          </a:p>
          <a:p>
            <a:pPr marL="714375" indent="-357188">
              <a:defRPr/>
            </a:pPr>
            <a:r>
              <a:rPr lang="ru-RU" sz="2200" b="1" dirty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Введите имя файла:</a:t>
            </a:r>
          </a:p>
          <a:p>
            <a:pPr marL="714375">
              <a:defRPr/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C:\DOC\</a:t>
            </a: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Сайт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\index.html</a:t>
            </a:r>
            <a:endParaRPr lang="ru-RU" sz="2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Это </a:t>
            </a:r>
            <a:r>
              <a:rPr lang="ru-RU" sz="2200" b="1" dirty="0" err="1">
                <a:latin typeface="Courier New" pitchFamily="49" charset="0"/>
                <a:cs typeface="Courier New" pitchFamily="49" charset="0"/>
              </a:rPr>
              <a:t>веб-страница</a:t>
            </a:r>
            <a:r>
              <a:rPr lang="ru-RU" sz="2200" b="1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pPr marL="714375" indent="-357188">
              <a:defRPr/>
            </a:pPr>
            <a:r>
              <a:rPr lang="ru-RU" sz="2200" b="1" dirty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Введите имя файла:</a:t>
            </a:r>
          </a:p>
          <a:p>
            <a:pPr marL="714375">
              <a:defRPr/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C:\</a:t>
            </a: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Документы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Приказ.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doc</a:t>
            </a:r>
            <a:endParaRPr lang="ru-RU" sz="2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Что-то другое.</a:t>
            </a:r>
            <a:endParaRPr lang="ru-RU" sz="2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6502AFFA-E618-72AE-F46D-66E12CF9B10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0038" y="1760538"/>
            <a:ext cx="8653462" cy="1487487"/>
          </a:xfrm>
        </p:spPr>
        <p:txBody>
          <a:bodyPr/>
          <a:lstStyle/>
          <a:p>
            <a:pPr eaLnBrk="1" hangingPunct="1">
              <a:defRPr/>
            </a:pPr>
            <a:r>
              <a:rPr lang="ru-RU" sz="6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Программирование на языке </a:t>
            </a:r>
            <a:r>
              <a:rPr lang="en-US" sz="6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Python</a:t>
            </a:r>
            <a:endParaRPr lang="ru-RU" sz="6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AC8318DD-4625-1834-A4B7-68DF689629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84200" y="4359275"/>
            <a:ext cx="7975600" cy="1381125"/>
          </a:xfrm>
        </p:spPr>
        <p:txBody>
          <a:bodyPr/>
          <a:lstStyle/>
          <a:p>
            <a:pPr marL="1257300" indent="-1257300" eaLnBrk="1" hangingPunct="1">
              <a:lnSpc>
                <a:spcPct val="90000"/>
              </a:lnSpc>
              <a:defRPr/>
            </a:pPr>
            <a:r>
              <a:rPr lang="ru-RU" dirty="0"/>
              <a:t>Циклические алгоритмы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5780" name="Номер слайда 5">
            <a:extLst>
              <a:ext uri="{FF2B5EF4-FFF2-40B4-BE49-F238E27FC236}">
                <a16:creationId xmlns:a16="http://schemas.microsoft.com/office/drawing/2014/main" id="{324E769F-9C40-E71F-A592-ABCF7D14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8F07426-5B9F-4365-AD77-E8CA803029F0}" type="slidenum">
              <a:rPr lang="ru-RU" altLang="ru-RU"/>
              <a:pPr eaLnBrk="1" hangingPunct="1"/>
              <a:t>82</a:t>
            </a:fld>
            <a:endParaRPr lang="ru-RU" altLang="ru-RU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Заголовок 4">
            <a:extLst>
              <a:ext uri="{FF2B5EF4-FFF2-40B4-BE49-F238E27FC236}">
                <a16:creationId xmlns:a16="http://schemas.microsoft.com/office/drawing/2014/main" id="{98B3E3E9-69CC-D2F5-19F3-8F8AFF584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Что такое цикл?</a:t>
            </a:r>
          </a:p>
        </p:txBody>
      </p:sp>
      <p:sp>
        <p:nvSpPr>
          <p:cNvPr id="76803" name="Номер слайда 3">
            <a:extLst>
              <a:ext uri="{FF2B5EF4-FFF2-40B4-BE49-F238E27FC236}">
                <a16:creationId xmlns:a16="http://schemas.microsoft.com/office/drawing/2014/main" id="{210A6A79-4079-B11E-5F8B-5002338B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D732DA0-E7E4-4A6C-AC8A-49FE8A155DB2}" type="slidenum">
              <a:rPr lang="ru-RU" altLang="ru-RU"/>
              <a:pPr eaLnBrk="1" hangingPunct="1"/>
              <a:t>83</a:t>
            </a:fld>
            <a:endParaRPr lang="ru-RU" alt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FB31555-9CDB-D8EE-3636-A1A8A1CA7519}"/>
              </a:ext>
            </a:extLst>
          </p:cNvPr>
          <p:cNvSpPr/>
          <p:nvPr/>
        </p:nvSpPr>
        <p:spPr>
          <a:xfrm>
            <a:off x="393700" y="836613"/>
            <a:ext cx="8442325" cy="830262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  <a:defRPr/>
            </a:pPr>
            <a:r>
              <a:rPr lang="ru-RU" sz="2400" b="1" dirty="0">
                <a:solidFill>
                  <a:srgbClr val="333399"/>
                </a:solidFill>
                <a:latin typeface="Arial" charset="0"/>
              </a:rPr>
              <a:t>Цикл</a:t>
            </a:r>
            <a:r>
              <a:rPr lang="ru-RU" sz="2400" dirty="0">
                <a:solidFill>
                  <a:srgbClr val="3333FF"/>
                </a:solidFill>
                <a:latin typeface="Arial" charset="0"/>
              </a:rPr>
              <a:t> </a:t>
            </a:r>
            <a:r>
              <a:rPr lang="ru-RU" sz="2400" dirty="0">
                <a:latin typeface="Arial" charset="0"/>
              </a:rPr>
              <a:t>– это многократное выполнение одинаковых действий.</a:t>
            </a:r>
          </a:p>
        </p:txBody>
      </p:sp>
      <p:sp>
        <p:nvSpPr>
          <p:cNvPr id="12" name="Прямоугольник 6">
            <a:extLst>
              <a:ext uri="{FF2B5EF4-FFF2-40B4-BE49-F238E27FC236}">
                <a16:creationId xmlns:a16="http://schemas.microsoft.com/office/drawing/2014/main" id="{05C5FE74-3340-B008-3B55-29840AAD4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1785938"/>
            <a:ext cx="8442325" cy="168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1463" lvl="1" indent="-268288">
              <a:spcBef>
                <a:spcPct val="15000"/>
              </a:spcBef>
              <a:defRPr/>
            </a:pPr>
            <a:r>
              <a:rPr lang="ru-RU" sz="2400" b="1" dirty="0">
                <a:solidFill>
                  <a:srgbClr val="333399"/>
                </a:solidFill>
              </a:rPr>
              <a:t>Два вида циклов</a:t>
            </a:r>
            <a:r>
              <a:rPr lang="ru-RU" sz="2400" dirty="0"/>
              <a:t>:</a:t>
            </a:r>
          </a:p>
          <a:p>
            <a:pPr marL="628650" lvl="1" indent="-268288">
              <a:spcBef>
                <a:spcPct val="15000"/>
              </a:spcBef>
              <a:buFontTx/>
              <a:buChar char="•"/>
              <a:defRPr/>
            </a:pPr>
            <a:r>
              <a:rPr lang="ru-RU" sz="2400" dirty="0"/>
              <a:t>цикл с </a:t>
            </a:r>
            <a:r>
              <a:rPr lang="ru-RU" sz="2400" b="1" dirty="0"/>
              <a:t>известным</a:t>
            </a:r>
            <a:r>
              <a:rPr lang="ru-RU" sz="2400" dirty="0"/>
              <a:t> числом шагов</a:t>
            </a:r>
            <a:r>
              <a:rPr lang="en-US" sz="2400" dirty="0"/>
              <a:t> (</a:t>
            </a:r>
            <a:r>
              <a:rPr lang="ru-RU" sz="2400" dirty="0"/>
              <a:t>сделать 10 раз</a:t>
            </a:r>
            <a:r>
              <a:rPr lang="en-US" sz="2400" dirty="0"/>
              <a:t>)</a:t>
            </a:r>
            <a:endParaRPr lang="ru-RU" sz="2400" dirty="0"/>
          </a:p>
          <a:p>
            <a:pPr marL="628650" lvl="1" indent="-268288">
              <a:spcBef>
                <a:spcPct val="15000"/>
              </a:spcBef>
              <a:buFontTx/>
              <a:buChar char="•"/>
              <a:defRPr/>
            </a:pPr>
            <a:r>
              <a:rPr lang="ru-RU" sz="2400" dirty="0"/>
              <a:t>цикл с </a:t>
            </a:r>
            <a:r>
              <a:rPr lang="ru-RU" sz="2400" b="1" dirty="0"/>
              <a:t>неизвестным</a:t>
            </a:r>
            <a:r>
              <a:rPr lang="ru-RU" sz="2400" dirty="0"/>
              <a:t> числом шагов (делать, пока не надоест)</a:t>
            </a:r>
          </a:p>
        </p:txBody>
      </p:sp>
      <p:sp>
        <p:nvSpPr>
          <p:cNvPr id="13" name="Прямоугольник 7">
            <a:extLst>
              <a:ext uri="{FF2B5EF4-FFF2-40B4-BE49-F238E27FC236}">
                <a16:creationId xmlns:a16="http://schemas.microsoft.com/office/drawing/2014/main" id="{89D8A9B2-6F78-3EB7-909C-0BF5339D8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3695700"/>
            <a:ext cx="8351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i="1"/>
              <a:t>Задача</a:t>
            </a:r>
            <a:r>
              <a:rPr lang="ru-RU" altLang="ru-RU" sz="2400"/>
              <a:t>. Вывести на экран 10</a:t>
            </a:r>
            <a:r>
              <a:rPr lang="en-US" altLang="ru-RU" sz="2400"/>
              <a:t> </a:t>
            </a:r>
            <a:r>
              <a:rPr lang="ru-RU" altLang="ru-RU" sz="2400"/>
              <a:t>раз слово «Привет».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2D655BE2-DDB8-7BB8-556D-F6A16A2ED3AA}"/>
              </a:ext>
            </a:extLst>
          </p:cNvPr>
          <p:cNvGrpSpPr>
            <a:grpSpLocks/>
          </p:cNvGrpSpPr>
          <p:nvPr/>
        </p:nvGrpSpPr>
        <p:grpSpPr bwMode="auto">
          <a:xfrm>
            <a:off x="962025" y="4298950"/>
            <a:ext cx="6977063" cy="663575"/>
            <a:chOff x="796" y="2336"/>
            <a:chExt cx="4395" cy="418"/>
          </a:xfrm>
        </p:grpSpPr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7492B7D3-3768-0121-4A54-3B03DFABA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4101" cy="296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>
                  <a:latin typeface="Arial" charset="0"/>
                </a:rPr>
                <a:t>  Можно ли решить известными методами</a:t>
              </a:r>
              <a:r>
                <a:rPr lang="en-US" sz="2400">
                  <a:latin typeface="Arial" charset="0"/>
                </a:rPr>
                <a:t>?</a:t>
              </a:r>
              <a:endParaRPr lang="ru-RU" sz="2400">
                <a:latin typeface="Arial" charset="0"/>
              </a:endParaRPr>
            </a:p>
          </p:txBody>
        </p:sp>
        <p:sp>
          <p:nvSpPr>
            <p:cNvPr id="76809" name="Oval 9">
              <a:extLst>
                <a:ext uri="{FF2B5EF4-FFF2-40B4-BE49-F238E27FC236}">
                  <a16:creationId xmlns:a16="http://schemas.microsoft.com/office/drawing/2014/main" id="{EA9AD8A5-5FF5-0F26-AB60-FD531180C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build="p"/>
      <p:bldP spid="13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Заголовок 1">
            <a:extLst>
              <a:ext uri="{FF2B5EF4-FFF2-40B4-BE49-F238E27FC236}">
                <a16:creationId xmlns:a16="http://schemas.microsoft.com/office/drawing/2014/main" id="{82A0B628-E774-18BA-0CC7-41890963A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Повторения в программе</a:t>
            </a:r>
          </a:p>
        </p:txBody>
      </p:sp>
      <p:sp>
        <p:nvSpPr>
          <p:cNvPr id="77827" name="Номер слайда 2">
            <a:extLst>
              <a:ext uri="{FF2B5EF4-FFF2-40B4-BE49-F238E27FC236}">
                <a16:creationId xmlns:a16="http://schemas.microsoft.com/office/drawing/2014/main" id="{B883C1DE-9F3B-A9B1-152E-3CA5A3FC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751900F-5B55-4EA2-A68D-4BA19D282B8D}" type="slidenum">
              <a:rPr lang="ru-RU" altLang="ru-RU"/>
              <a:pPr eaLnBrk="1" hangingPunct="1"/>
              <a:t>84</a:t>
            </a:fld>
            <a:endParaRPr lang="ru-RU" altLang="ru-RU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F73091D0-6DE8-3431-6684-2348C81F2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8" y="949325"/>
            <a:ext cx="4592637" cy="20097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</a:rPr>
              <a:t>(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</a:rPr>
              <a:t>"</a:t>
            </a:r>
            <a:r>
              <a:rPr lang="ru-RU" sz="2800" b="1" dirty="0">
                <a:solidFill>
                  <a:srgbClr val="C00000"/>
                </a:solidFill>
                <a:latin typeface="Courier New" pitchFamily="49" charset="0"/>
              </a:rPr>
              <a:t>Привет"</a:t>
            </a:r>
            <a:r>
              <a:rPr lang="en-US" sz="2800" b="1" dirty="0">
                <a:latin typeface="Courier New" pitchFamily="49" charset="0"/>
              </a:rPr>
              <a:t>)</a:t>
            </a:r>
            <a:endParaRPr lang="ru-RU" sz="2800" b="1" dirty="0"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</a:rPr>
              <a:t>(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</a:rPr>
              <a:t>"</a:t>
            </a:r>
            <a:r>
              <a:rPr lang="ru-RU" sz="2800" b="1" dirty="0">
                <a:solidFill>
                  <a:srgbClr val="C00000"/>
                </a:solidFill>
                <a:latin typeface="Courier New" pitchFamily="49" charset="0"/>
              </a:rPr>
              <a:t>Привет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</a:rPr>
              <a:t>"</a:t>
            </a:r>
            <a:r>
              <a:rPr lang="en-US" sz="2800" b="1" dirty="0">
                <a:latin typeface="Courier New" pitchFamily="49" charset="0"/>
              </a:rPr>
              <a:t>)</a:t>
            </a:r>
            <a:endParaRPr lang="ru-RU" sz="2800" b="1" dirty="0"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r>
              <a:rPr lang="ru-RU" sz="2800" b="1" dirty="0">
                <a:latin typeface="Courier New" pitchFamily="49" charset="0"/>
              </a:rPr>
              <a:t>...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</a:rPr>
              <a:t>(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</a:rPr>
              <a:t>"</a:t>
            </a:r>
            <a:r>
              <a:rPr lang="ru-RU" sz="2800" b="1" dirty="0">
                <a:solidFill>
                  <a:srgbClr val="C00000"/>
                </a:solidFill>
                <a:latin typeface="Courier New" pitchFamily="49" charset="0"/>
              </a:rPr>
              <a:t>Привет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</a:rPr>
              <a:t>"</a:t>
            </a:r>
            <a:r>
              <a:rPr lang="en-US" sz="2800" b="1" dirty="0">
                <a:latin typeface="Courier New" pitchFamily="49" charset="0"/>
              </a:rPr>
              <a:t>)</a:t>
            </a:r>
            <a:endParaRPr lang="ru-RU" sz="2800" b="1" dirty="0">
              <a:latin typeface="Courier New" pitchFamily="49" charset="0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CCDE97B4-A306-8F9B-E4EE-BD6C2CEA11D4}"/>
              </a:ext>
            </a:extLst>
          </p:cNvPr>
          <p:cNvGrpSpPr>
            <a:grpSpLocks/>
          </p:cNvGrpSpPr>
          <p:nvPr/>
        </p:nvGrpSpPr>
        <p:grpSpPr bwMode="auto">
          <a:xfrm>
            <a:off x="2360613" y="3325813"/>
            <a:ext cx="2525712" cy="663575"/>
            <a:chOff x="796" y="2336"/>
            <a:chExt cx="1591" cy="418"/>
          </a:xfrm>
        </p:grpSpPr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C74D7404-CA7D-EF4E-6FAF-FFFE6374BE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1297" cy="296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>
                  <a:latin typeface="Arial" charset="0"/>
                </a:rPr>
                <a:t>  Что плохо</a:t>
              </a:r>
              <a:r>
                <a:rPr lang="en-US" sz="2400">
                  <a:latin typeface="Arial" charset="0"/>
                </a:rPr>
                <a:t>?</a:t>
              </a:r>
              <a:endParaRPr lang="ru-RU" sz="2400">
                <a:latin typeface="Arial" charset="0"/>
              </a:endParaRPr>
            </a:p>
          </p:txBody>
        </p:sp>
        <p:sp>
          <p:nvSpPr>
            <p:cNvPr id="77831" name="Oval 9">
              <a:extLst>
                <a:ext uri="{FF2B5EF4-FFF2-40B4-BE49-F238E27FC236}">
                  <a16:creationId xmlns:a16="http://schemas.microsoft.com/office/drawing/2014/main" id="{F2369F3E-97B9-09AA-3823-468BA76C1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Заголовок 1">
            <a:extLst>
              <a:ext uri="{FF2B5EF4-FFF2-40B4-BE49-F238E27FC236}">
                <a16:creationId xmlns:a16="http://schemas.microsoft.com/office/drawing/2014/main" id="{DFBCEEC2-887B-E9D5-8569-3F2A592A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Блок-схема цикла</a:t>
            </a:r>
          </a:p>
        </p:txBody>
      </p:sp>
      <p:sp>
        <p:nvSpPr>
          <p:cNvPr id="78851" name="Номер слайда 2">
            <a:extLst>
              <a:ext uri="{FF2B5EF4-FFF2-40B4-BE49-F238E27FC236}">
                <a16:creationId xmlns:a16="http://schemas.microsoft.com/office/drawing/2014/main" id="{92872AEB-9822-2034-47FE-C31ECBCE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E50A435-DA43-4D43-9DAD-375F7E2E8B62}" type="slidenum">
              <a:rPr lang="ru-RU" altLang="ru-RU"/>
              <a:pPr eaLnBrk="1" hangingPunct="1"/>
              <a:t>85</a:t>
            </a:fld>
            <a:endParaRPr lang="ru-RU" altLang="ru-RU"/>
          </a:p>
        </p:txBody>
      </p:sp>
      <p:sp>
        <p:nvSpPr>
          <p:cNvPr id="78852" name="Блок-схема: процесс 3">
            <a:extLst>
              <a:ext uri="{FF2B5EF4-FFF2-40B4-BE49-F238E27FC236}">
                <a16:creationId xmlns:a16="http://schemas.microsoft.com/office/drawing/2014/main" id="{1F839314-032C-2B75-A735-120205E11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625" y="3325813"/>
            <a:ext cx="3895725" cy="896937"/>
          </a:xfrm>
          <a:prstGeom prst="flowChartProcess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" name="Блок-схема: знак завершения 17">
            <a:extLst>
              <a:ext uri="{FF2B5EF4-FFF2-40B4-BE49-F238E27FC236}">
                <a16:creationId xmlns:a16="http://schemas.microsoft.com/office/drawing/2014/main" id="{B772A44E-CDAE-69A9-3244-EE45F5D51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9175" y="1250950"/>
            <a:ext cx="1393825" cy="390525"/>
          </a:xfrm>
          <a:prstGeom prst="flowChartTerminator">
            <a:avLst/>
          </a:prstGeom>
          <a:solidFill>
            <a:srgbClr val="E6E6FF"/>
          </a:solidFill>
          <a:ln w="12700" algn="ctr">
            <a:noFill/>
            <a:round/>
            <a:headEnd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/>
          <a:lstStyle/>
          <a:p>
            <a:pPr algn="ctr">
              <a:defRPr/>
            </a:pPr>
            <a:r>
              <a:rPr lang="ru-RU">
                <a:latin typeface="Arial" charset="0"/>
              </a:rPr>
              <a:t>начало</a:t>
            </a:r>
          </a:p>
        </p:txBody>
      </p:sp>
      <p:sp>
        <p:nvSpPr>
          <p:cNvPr id="6" name="Блок-схема: знак завершения 18">
            <a:extLst>
              <a:ext uri="{FF2B5EF4-FFF2-40B4-BE49-F238E27FC236}">
                <a16:creationId xmlns:a16="http://schemas.microsoft.com/office/drawing/2014/main" id="{8AD5D08C-0189-76E8-9CB7-FEF35603E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25" y="2366963"/>
            <a:ext cx="1393825" cy="390525"/>
          </a:xfrm>
          <a:prstGeom prst="flowChartTerminator">
            <a:avLst/>
          </a:prstGeom>
          <a:solidFill>
            <a:srgbClr val="E6E6FF"/>
          </a:solidFill>
          <a:ln w="12700" algn="ctr">
            <a:noFill/>
            <a:round/>
            <a:headEnd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/>
          <a:lstStyle/>
          <a:p>
            <a:pPr algn="ctr">
              <a:defRPr/>
            </a:pPr>
            <a:r>
              <a:rPr lang="ru-RU">
                <a:latin typeface="Arial" charset="0"/>
              </a:rPr>
              <a:t>конец</a:t>
            </a:r>
          </a:p>
        </p:txBody>
      </p:sp>
      <p:cxnSp>
        <p:nvCxnSpPr>
          <p:cNvPr id="78855" name="Прямая со стрелкой 28">
            <a:extLst>
              <a:ext uri="{FF2B5EF4-FFF2-40B4-BE49-F238E27FC236}">
                <a16:creationId xmlns:a16="http://schemas.microsoft.com/office/drawing/2014/main" id="{976928A4-D0EE-9622-5584-CD3F4DF28B6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2888457" y="2653506"/>
            <a:ext cx="1479550" cy="1296987"/>
          </a:xfrm>
          <a:prstGeom prst="bentConnector4">
            <a:avLst>
              <a:gd name="adj1" fmla="val -44398"/>
              <a:gd name="adj2" fmla="val 17038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56" name="Прямая со стрелкой 31">
            <a:extLst>
              <a:ext uri="{FF2B5EF4-FFF2-40B4-BE49-F238E27FC236}">
                <a16:creationId xmlns:a16="http://schemas.microsoft.com/office/drawing/2014/main" id="{8C41F633-FE58-E34A-1658-676C2CDDBB41}"/>
              </a:ext>
            </a:extLst>
          </p:cNvPr>
          <p:cNvCxnSpPr>
            <a:cxnSpLocks noChangeShapeType="1"/>
            <a:stCxn id="5" idx="2"/>
          </p:cNvCxnSpPr>
          <p:nvPr/>
        </p:nvCxnSpPr>
        <p:spPr bwMode="auto">
          <a:xfrm rot="5400000">
            <a:off x="4021931" y="1875632"/>
            <a:ext cx="4683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57" name="Прямая со стрелкой 52">
            <a:extLst>
              <a:ext uri="{FF2B5EF4-FFF2-40B4-BE49-F238E27FC236}">
                <a16:creationId xmlns:a16="http://schemas.microsoft.com/office/drawing/2014/main" id="{2956D4DF-3386-0E47-3D40-247FBB3DCC25}"/>
              </a:ext>
            </a:extLst>
          </p:cNvPr>
          <p:cNvCxnSpPr>
            <a:cxnSpLocks noChangeShapeType="1"/>
            <a:endCxn id="6" idx="1"/>
          </p:cNvCxnSpPr>
          <p:nvPr/>
        </p:nvCxnSpPr>
        <p:spPr bwMode="auto">
          <a:xfrm>
            <a:off x="5532438" y="2562225"/>
            <a:ext cx="9032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58" name="Прямая со стрелкой 53">
            <a:extLst>
              <a:ext uri="{FF2B5EF4-FFF2-40B4-BE49-F238E27FC236}">
                <a16:creationId xmlns:a16="http://schemas.microsoft.com/office/drawing/2014/main" id="{55E2E44F-CB23-DEBA-754B-01FC2A7D6D7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021138" y="3248025"/>
            <a:ext cx="468312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59" name="Блок-схема: процесс 63">
            <a:extLst>
              <a:ext uri="{FF2B5EF4-FFF2-40B4-BE49-F238E27FC236}">
                <a16:creationId xmlns:a16="http://schemas.microsoft.com/office/drawing/2014/main" id="{A0DDE4F8-ABDF-C0FA-729D-AEA7768EF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75" y="2160588"/>
            <a:ext cx="501650" cy="406400"/>
          </a:xfrm>
          <a:prstGeom prst="flowChart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да</a:t>
            </a:r>
          </a:p>
        </p:txBody>
      </p:sp>
      <p:sp>
        <p:nvSpPr>
          <p:cNvPr id="78860" name="Блок-схема: процесс 64">
            <a:extLst>
              <a:ext uri="{FF2B5EF4-FFF2-40B4-BE49-F238E27FC236}">
                <a16:creationId xmlns:a16="http://schemas.microsoft.com/office/drawing/2014/main" id="{561DE02E-1362-39A2-5E15-14ED3C4D4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738" y="3019425"/>
            <a:ext cx="623887" cy="406400"/>
          </a:xfrm>
          <a:prstGeom prst="flowChart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нет</a:t>
            </a:r>
          </a:p>
        </p:txBody>
      </p:sp>
      <p:sp>
        <p:nvSpPr>
          <p:cNvPr id="14" name="Скругленная прямоугольная выноска 13">
            <a:extLst>
              <a:ext uri="{FF2B5EF4-FFF2-40B4-BE49-F238E27FC236}">
                <a16:creationId xmlns:a16="http://schemas.microsoft.com/office/drawing/2014/main" id="{C218A297-9B22-C9CB-DEBF-2EAFA604D948}"/>
              </a:ext>
            </a:extLst>
          </p:cNvPr>
          <p:cNvSpPr/>
          <p:nvPr/>
        </p:nvSpPr>
        <p:spPr bwMode="auto">
          <a:xfrm>
            <a:off x="6035675" y="4649788"/>
            <a:ext cx="1971675" cy="569912"/>
          </a:xfrm>
          <a:prstGeom prst="wedgeRoundRectCallout">
            <a:avLst>
              <a:gd name="adj1" fmla="val -60752"/>
              <a:gd name="adj2" fmla="val -135756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400">
                <a:latin typeface="Arial" charset="0"/>
              </a:rPr>
              <a:t>тело цикла</a:t>
            </a:r>
          </a:p>
        </p:txBody>
      </p:sp>
      <p:grpSp>
        <p:nvGrpSpPr>
          <p:cNvPr id="2" name="Группа 29">
            <a:extLst>
              <a:ext uri="{FF2B5EF4-FFF2-40B4-BE49-F238E27FC236}">
                <a16:creationId xmlns:a16="http://schemas.microsoft.com/office/drawing/2014/main" id="{C4D2E565-F597-1BAD-E145-6C635A8BC2E5}"/>
              </a:ext>
            </a:extLst>
          </p:cNvPr>
          <p:cNvGrpSpPr>
            <a:grpSpLocks/>
          </p:cNvGrpSpPr>
          <p:nvPr/>
        </p:nvGrpSpPr>
        <p:grpSpPr bwMode="auto">
          <a:xfrm>
            <a:off x="2979738" y="2109914"/>
            <a:ext cx="2552700" cy="903287"/>
            <a:chOff x="3055938" y="1906588"/>
            <a:chExt cx="2552700" cy="9032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Блок-схема: решение 45">
              <a:extLst>
                <a:ext uri="{FF2B5EF4-FFF2-40B4-BE49-F238E27FC236}">
                  <a16:creationId xmlns:a16="http://schemas.microsoft.com/office/drawing/2014/main" id="{FC4F560C-7654-FCAC-D599-0FE35260B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5938" y="1906588"/>
              <a:ext cx="2552700" cy="903287"/>
            </a:xfrm>
            <a:prstGeom prst="flowChartDecision">
              <a:avLst/>
            </a:prstGeom>
            <a:solidFill>
              <a:srgbClr val="FFFF99"/>
            </a:solidFill>
            <a:ln w="12700" algn="ctr">
              <a:noFill/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7" name="Прямоугольник 39">
              <a:extLst>
                <a:ext uri="{FF2B5EF4-FFF2-40B4-BE49-F238E27FC236}">
                  <a16:creationId xmlns:a16="http://schemas.microsoft.com/office/drawing/2014/main" id="{3F3380B1-EC1E-839F-AC1E-5E0448C55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6589" y="2157501"/>
              <a:ext cx="2151400" cy="401461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 type="triangle" w="lg" len="lg"/>
            </a:ln>
          </p:spPr>
          <p:txBody>
            <a:bodyPr/>
            <a:lstStyle/>
            <a:p>
              <a:pPr algn="ctr">
                <a:defRPr/>
              </a:pPr>
              <a:r>
                <a:rPr lang="ru-RU" dirty="0">
                  <a:latin typeface="Arial" charset="0"/>
                </a:rPr>
                <a:t>сделали 10</a:t>
              </a:r>
              <a:r>
                <a:rPr lang="en-US" dirty="0">
                  <a:latin typeface="Arial" charset="0"/>
                </a:rPr>
                <a:t> </a:t>
              </a:r>
              <a:r>
                <a:rPr lang="ru-RU" dirty="0">
                  <a:latin typeface="Arial" charset="0"/>
                </a:rPr>
                <a:t>раз</a:t>
              </a:r>
              <a:r>
                <a:rPr lang="en-US" dirty="0">
                  <a:latin typeface="Arial" charset="0"/>
                </a:rPr>
                <a:t>?</a:t>
              </a:r>
              <a:endParaRPr lang="ru-RU" dirty="0">
                <a:latin typeface="Arial" charset="0"/>
              </a:endParaRPr>
            </a:p>
          </p:txBody>
        </p:sp>
      </p:grpSp>
      <p:grpSp>
        <p:nvGrpSpPr>
          <p:cNvPr id="3" name="Группа 39">
            <a:extLst>
              <a:ext uri="{FF2B5EF4-FFF2-40B4-BE49-F238E27FC236}">
                <a16:creationId xmlns:a16="http://schemas.microsoft.com/office/drawing/2014/main" id="{D7BC50DE-A6EE-CB1E-C8C1-774B17D575CF}"/>
              </a:ext>
            </a:extLst>
          </p:cNvPr>
          <p:cNvGrpSpPr>
            <a:grpSpLocks/>
          </p:cNvGrpSpPr>
          <p:nvPr/>
        </p:nvGrpSpPr>
        <p:grpSpPr bwMode="auto">
          <a:xfrm>
            <a:off x="2587216" y="3479926"/>
            <a:ext cx="3379018" cy="561975"/>
            <a:chOff x="2806291" y="3533775"/>
            <a:chExt cx="3379018" cy="561975"/>
          </a:xfr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Блок-схема: данные 37">
              <a:extLst>
                <a:ext uri="{FF2B5EF4-FFF2-40B4-BE49-F238E27FC236}">
                  <a16:creationId xmlns:a16="http://schemas.microsoft.com/office/drawing/2014/main" id="{D728D0C3-2781-49D3-FEF2-01BDCD128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6291" y="3533775"/>
              <a:ext cx="3379018" cy="561975"/>
            </a:xfrm>
            <a:prstGeom prst="flowChartInputOutput">
              <a:avLst/>
            </a:prstGeom>
            <a:grpFill/>
            <a:ln w="12700" algn="ctr">
              <a:noFill/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20" name="Прямоугольник 38">
              <a:extLst>
                <a:ext uri="{FF2B5EF4-FFF2-40B4-BE49-F238E27FC236}">
                  <a16:creationId xmlns:a16="http://schemas.microsoft.com/office/drawing/2014/main" id="{8B9B587B-4FBA-2906-E075-1B362D928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1035" y="3615809"/>
              <a:ext cx="296734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print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ru-RU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"Привет!"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ru-RU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Заголовок 1">
            <a:extLst>
              <a:ext uri="{FF2B5EF4-FFF2-40B4-BE49-F238E27FC236}">
                <a16:creationId xmlns:a16="http://schemas.microsoft.com/office/drawing/2014/main" id="{7F1C0885-4F2B-538C-5BD8-F2713731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Как организовать цикл?</a:t>
            </a:r>
          </a:p>
        </p:txBody>
      </p:sp>
      <p:sp>
        <p:nvSpPr>
          <p:cNvPr id="79875" name="Номер слайда 2">
            <a:extLst>
              <a:ext uri="{FF2B5EF4-FFF2-40B4-BE49-F238E27FC236}">
                <a16:creationId xmlns:a16="http://schemas.microsoft.com/office/drawing/2014/main" id="{E751DCBC-D383-EC39-FF4F-5082D24F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F3D0282-4907-4FB6-91C1-210ADBA2657E}" type="slidenum">
              <a:rPr lang="ru-RU" altLang="ru-RU"/>
              <a:pPr eaLnBrk="1" hangingPunct="1"/>
              <a:t>86</a:t>
            </a:fld>
            <a:endParaRPr lang="ru-RU" altLang="ru-RU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A0B248-386D-B7BA-718C-96FC2085E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904875"/>
            <a:ext cx="4759325" cy="1570038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счётчик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</a:p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пока счётчик &lt;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endParaRPr lang="ru-RU" sz="2400" b="1" dirty="0">
              <a:solidFill>
                <a:srgbClr val="00B0F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Привет"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увеличить счётчик на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26CBDDF-5FB9-9BE3-2C5A-6EBE833F4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3486150"/>
            <a:ext cx="4746625" cy="1570038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счётчик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endParaRPr lang="ru-RU" sz="2400" b="1" dirty="0">
              <a:solidFill>
                <a:srgbClr val="00B0F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пока счётчик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endParaRPr lang="ru-RU" sz="2400" b="1" dirty="0">
              <a:solidFill>
                <a:srgbClr val="00B0F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Привет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уменьшить счётчик на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0FFA6BD9-EE2F-E4C2-30A5-C6BA6594A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463" y="908050"/>
            <a:ext cx="4046537" cy="157003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Ins="0" anchor="ctr">
            <a:spAutoFit/>
          </a:bodyPr>
          <a:lstStyle/>
          <a:p>
            <a:pPr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k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cs typeface="Times New Roman" pitchFamily="18" charset="0"/>
              </a:rPr>
              <a:t> 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k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10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: 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solidFill>
                  <a:srgbClr val="0070C0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400" b="1" dirty="0" err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Пр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ивет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k += 1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388D9CB5-3E11-AD3F-7806-E7AE547E5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463" y="3486150"/>
            <a:ext cx="4046537" cy="157003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Ins="0" anchor="ctr">
            <a:spAutoFit/>
          </a:bodyPr>
          <a:lstStyle/>
          <a:p>
            <a:pPr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k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10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cs typeface="Times New Roman" pitchFamily="18" charset="0"/>
              </a:rPr>
              <a:t> 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k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&gt;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: 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solidFill>
                  <a:srgbClr val="0070C0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400" b="1" dirty="0" err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Пр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ивет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k -= 1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AED7BD66-5C17-928A-9FE1-AB3CCCB4AEDB}"/>
              </a:ext>
            </a:extLst>
          </p:cNvPr>
          <p:cNvGrpSpPr>
            <a:grpSpLocks/>
          </p:cNvGrpSpPr>
          <p:nvPr/>
        </p:nvGrpSpPr>
        <p:grpSpPr bwMode="auto">
          <a:xfrm>
            <a:off x="3224213" y="2614613"/>
            <a:ext cx="3443287" cy="663575"/>
            <a:chOff x="796" y="2336"/>
            <a:chExt cx="2169" cy="418"/>
          </a:xfrm>
        </p:grpSpPr>
        <p:sp>
          <p:nvSpPr>
            <p:cNvPr id="14" name="Text Box 8">
              <a:extLst>
                <a:ext uri="{FF2B5EF4-FFF2-40B4-BE49-F238E27FC236}">
                  <a16:creationId xmlns:a16="http://schemas.microsoft.com/office/drawing/2014/main" id="{B7E6C7BB-C971-8B0B-51D6-748213B72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1875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 по-другому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79882" name="Oval 9">
              <a:extLst>
                <a:ext uri="{FF2B5EF4-FFF2-40B4-BE49-F238E27FC236}">
                  <a16:creationId xmlns:a16="http://schemas.microsoft.com/office/drawing/2014/main" id="{FDB5A271-598E-3AA2-0773-A50FB0C13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 animBg="1"/>
      <p:bldP spid="12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Заголовок 1">
            <a:extLst>
              <a:ext uri="{FF2B5EF4-FFF2-40B4-BE49-F238E27FC236}">
                <a16:creationId xmlns:a16="http://schemas.microsoft.com/office/drawing/2014/main" id="{CC1F6B35-DC48-A5AB-9986-0BEC78909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Сколько раз выполняется цикл?</a:t>
            </a:r>
          </a:p>
        </p:txBody>
      </p:sp>
      <p:sp>
        <p:nvSpPr>
          <p:cNvPr id="80899" name="Номер слайда 2">
            <a:extLst>
              <a:ext uri="{FF2B5EF4-FFF2-40B4-BE49-F238E27FC236}">
                <a16:creationId xmlns:a16="http://schemas.microsoft.com/office/drawing/2014/main" id="{EC73F025-316F-2D70-0850-44A3151D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8231CCA-1D50-4637-9BA5-C13A296AE29A}" type="slidenum">
              <a:rPr lang="ru-RU" altLang="ru-RU"/>
              <a:pPr eaLnBrk="1" hangingPunct="1"/>
              <a:t>87</a:t>
            </a:fld>
            <a:endParaRPr lang="ru-RU" alt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D417EA-9830-CB9A-3BE3-CCE614B46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3" y="971550"/>
            <a:ext cx="5137150" cy="8890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 b="1" dirty="0">
                <a:latin typeface="Courier New" pitchFamily="49" charset="0"/>
              </a:rPr>
              <a:t>a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=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</a:rPr>
              <a:t>4</a:t>
            </a:r>
            <a:r>
              <a:rPr lang="en-US" sz="2400" b="1" dirty="0">
                <a:latin typeface="Courier New" pitchFamily="49" charset="0"/>
              </a:rPr>
              <a:t>; b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=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</a:rPr>
              <a:t>6</a:t>
            </a:r>
            <a:endParaRPr lang="ru-RU" sz="2400" b="1" dirty="0">
              <a:solidFill>
                <a:srgbClr val="0095FF"/>
              </a:solidFill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while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a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&lt;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b: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a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+=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solidFill>
                  <a:srgbClr val="0095FF"/>
                </a:solidFill>
                <a:latin typeface="Courier New" pitchFamily="49" charset="0"/>
              </a:rPr>
              <a:t>1</a:t>
            </a:r>
            <a:endParaRPr lang="ru-RU" sz="2400" b="1" dirty="0">
              <a:solidFill>
                <a:srgbClr val="3333FF"/>
              </a:solidFill>
              <a:latin typeface="Courier New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2CC4BFE7-6505-3B44-3087-2FCD03B1D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63" y="955675"/>
            <a:ext cx="1511300" cy="788988"/>
          </a:xfrm>
          <a:prstGeom prst="wedgeRoundRectCallout">
            <a:avLst>
              <a:gd name="adj1" fmla="val -130042"/>
              <a:gd name="adj2" fmla="val 4435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1">
                <a:latin typeface="Arial" charset="0"/>
              </a:rPr>
              <a:t>2</a:t>
            </a:r>
            <a:r>
              <a:rPr lang="en-US" sz="2400" b="1">
                <a:latin typeface="Arial" charset="0"/>
              </a:rPr>
              <a:t> </a:t>
            </a:r>
            <a:r>
              <a:rPr lang="ru-RU" sz="2400" b="1">
                <a:latin typeface="Arial" charset="0"/>
              </a:rPr>
              <a:t>раза</a:t>
            </a:r>
            <a:endParaRPr lang="en-US" sz="2400" b="1">
              <a:latin typeface="Arial" charset="0"/>
            </a:endParaRPr>
          </a:p>
          <a:p>
            <a:pPr algn="ctr">
              <a:defRPr/>
            </a:pPr>
            <a:r>
              <a:rPr lang="en-US" sz="2400" b="1">
                <a:latin typeface="Courier New" pitchFamily="49" charset="0"/>
              </a:rPr>
              <a:t>a</a:t>
            </a:r>
            <a:r>
              <a:rPr lang="en-US" sz="2400" b="1">
                <a:latin typeface="Arial" charset="0"/>
              </a:rPr>
              <a:t> </a:t>
            </a:r>
            <a:r>
              <a:rPr lang="en-US" sz="2400" b="1">
                <a:latin typeface="Courier New" pitchFamily="49" charset="0"/>
              </a:rPr>
              <a:t>=</a:t>
            </a:r>
            <a:r>
              <a:rPr lang="en-US" sz="2400" b="1">
                <a:latin typeface="Arial" charset="0"/>
              </a:rPr>
              <a:t> </a:t>
            </a:r>
            <a:r>
              <a:rPr lang="en-US" sz="2400" b="1">
                <a:latin typeface="Courier New" pitchFamily="49" charset="0"/>
              </a:rPr>
              <a:t>6</a:t>
            </a:r>
            <a:endParaRPr lang="ru-RU" sz="2400" b="1">
              <a:latin typeface="Courier New" pitchFamily="49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EAFCD7A-9434-8B5D-77EF-8AFF4205C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2006600"/>
            <a:ext cx="5137150" cy="8890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 b="1" dirty="0">
                <a:latin typeface="Courier New" pitchFamily="49" charset="0"/>
              </a:rPr>
              <a:t>a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=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</a:rPr>
              <a:t>4</a:t>
            </a:r>
            <a:r>
              <a:rPr lang="en-US" sz="2400" b="1" dirty="0">
                <a:latin typeface="Courier New" pitchFamily="49" charset="0"/>
              </a:rPr>
              <a:t>; b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=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</a:rPr>
              <a:t>6</a:t>
            </a:r>
            <a:endParaRPr lang="ru-RU" sz="2400" b="1" dirty="0">
              <a:solidFill>
                <a:srgbClr val="0095FF"/>
              </a:solidFill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while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a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&lt;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b: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a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+=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b</a:t>
            </a:r>
            <a:endParaRPr lang="ru-RU" sz="2400" b="1" dirty="0">
              <a:solidFill>
                <a:srgbClr val="3333FF"/>
              </a:solidFill>
              <a:latin typeface="Courier New" pitchFamily="49" charset="0"/>
            </a:endParaRPr>
          </a:p>
        </p:txBody>
      </p:sp>
      <p:sp>
        <p:nvSpPr>
          <p:cNvPr id="8" name="AutoShape 9">
            <a:extLst>
              <a:ext uri="{FF2B5EF4-FFF2-40B4-BE49-F238E27FC236}">
                <a16:creationId xmlns:a16="http://schemas.microsoft.com/office/drawing/2014/main" id="{3C681F58-3B72-514D-873B-798181E6D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9725" y="1990725"/>
            <a:ext cx="1511300" cy="788988"/>
          </a:xfrm>
          <a:prstGeom prst="wedgeRoundRectCallout">
            <a:avLst>
              <a:gd name="adj1" fmla="val -130042"/>
              <a:gd name="adj2" fmla="val 4435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b="1">
                <a:latin typeface="Arial" charset="0"/>
              </a:rPr>
              <a:t>1 </a:t>
            </a:r>
            <a:r>
              <a:rPr lang="ru-RU" sz="2400" b="1">
                <a:latin typeface="Arial" charset="0"/>
              </a:rPr>
              <a:t>раз</a:t>
            </a:r>
            <a:endParaRPr lang="en-US" sz="2400" b="1">
              <a:latin typeface="Arial" charset="0"/>
            </a:endParaRPr>
          </a:p>
          <a:p>
            <a:pPr algn="ctr">
              <a:defRPr/>
            </a:pPr>
            <a:r>
              <a:rPr lang="en-US" sz="2400" b="1">
                <a:latin typeface="Courier New" pitchFamily="49" charset="0"/>
              </a:rPr>
              <a:t>a</a:t>
            </a:r>
            <a:r>
              <a:rPr lang="en-US" sz="2400" b="1">
                <a:latin typeface="Arial" charset="0"/>
              </a:rPr>
              <a:t> </a:t>
            </a:r>
            <a:r>
              <a:rPr lang="en-US" sz="2400" b="1">
                <a:latin typeface="Courier New" pitchFamily="49" charset="0"/>
              </a:rPr>
              <a:t>=</a:t>
            </a:r>
            <a:r>
              <a:rPr lang="en-US" sz="2400" b="1">
                <a:latin typeface="Arial" charset="0"/>
              </a:rPr>
              <a:t> </a:t>
            </a:r>
            <a:r>
              <a:rPr lang="en-US" sz="2400" b="1">
                <a:latin typeface="Courier New" pitchFamily="49" charset="0"/>
              </a:rPr>
              <a:t>10</a:t>
            </a:r>
            <a:endParaRPr lang="ru-RU" sz="2400" b="1">
              <a:latin typeface="Courier New" pitchFamily="49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C71E83D-4A02-0029-86D1-506C38ACF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3097213"/>
            <a:ext cx="5137150" cy="8890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 b="1" dirty="0">
                <a:latin typeface="Courier New" pitchFamily="49" charset="0"/>
              </a:rPr>
              <a:t>a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=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</a:rPr>
              <a:t>4</a:t>
            </a:r>
            <a:r>
              <a:rPr lang="en-US" sz="2400" b="1" dirty="0">
                <a:latin typeface="Courier New" pitchFamily="49" charset="0"/>
              </a:rPr>
              <a:t>; b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=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</a:rPr>
              <a:t>6</a:t>
            </a:r>
            <a:endParaRPr lang="ru-RU" sz="2400" b="1" dirty="0">
              <a:solidFill>
                <a:srgbClr val="0095FF"/>
              </a:solidFill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while</a:t>
            </a:r>
            <a:r>
              <a:rPr lang="en-US" sz="2400" b="1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a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&gt;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b: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a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+=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solidFill>
                  <a:srgbClr val="00B0F0"/>
                </a:solidFill>
                <a:latin typeface="Courier New" pitchFamily="49" charset="0"/>
              </a:rPr>
              <a:t>1</a:t>
            </a:r>
            <a:endParaRPr lang="ru-RU" sz="2400" b="1" dirty="0">
              <a:solidFill>
                <a:srgbClr val="00B0F0"/>
              </a:solidFill>
              <a:latin typeface="Courier New" pitchFamily="49" charset="0"/>
            </a:endParaRPr>
          </a:p>
        </p:txBody>
      </p:sp>
      <p:sp>
        <p:nvSpPr>
          <p:cNvPr id="10" name="AutoShape 11">
            <a:extLst>
              <a:ext uri="{FF2B5EF4-FFF2-40B4-BE49-F238E27FC236}">
                <a16:creationId xmlns:a16="http://schemas.microsoft.com/office/drawing/2014/main" id="{6ADBD234-DE8F-C656-84E6-B95A7223A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9725" y="3081338"/>
            <a:ext cx="1511300" cy="788987"/>
          </a:xfrm>
          <a:prstGeom prst="wedgeRoundRectCallout">
            <a:avLst>
              <a:gd name="adj1" fmla="val -130042"/>
              <a:gd name="adj2" fmla="val 4435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b="1">
                <a:latin typeface="Arial" charset="0"/>
              </a:rPr>
              <a:t>0 </a:t>
            </a:r>
            <a:r>
              <a:rPr lang="ru-RU" sz="2400" b="1">
                <a:latin typeface="Arial" charset="0"/>
              </a:rPr>
              <a:t>раз</a:t>
            </a:r>
            <a:endParaRPr lang="en-US" sz="2400" b="1">
              <a:latin typeface="Arial" charset="0"/>
            </a:endParaRPr>
          </a:p>
          <a:p>
            <a:pPr algn="ctr">
              <a:defRPr/>
            </a:pPr>
            <a:r>
              <a:rPr lang="en-US" sz="2400" b="1">
                <a:latin typeface="Courier New" pitchFamily="49" charset="0"/>
              </a:rPr>
              <a:t>a</a:t>
            </a:r>
            <a:r>
              <a:rPr lang="en-US" sz="2400" b="1">
                <a:latin typeface="Arial" charset="0"/>
              </a:rPr>
              <a:t> </a:t>
            </a:r>
            <a:r>
              <a:rPr lang="en-US" sz="2400" b="1">
                <a:latin typeface="Courier New" pitchFamily="49" charset="0"/>
              </a:rPr>
              <a:t>=</a:t>
            </a:r>
            <a:r>
              <a:rPr lang="en-US" sz="2400" b="1">
                <a:latin typeface="Arial" charset="0"/>
              </a:rPr>
              <a:t> </a:t>
            </a:r>
            <a:r>
              <a:rPr lang="en-US" sz="2400" b="1">
                <a:latin typeface="Courier New" pitchFamily="49" charset="0"/>
              </a:rPr>
              <a:t>4</a:t>
            </a:r>
            <a:endParaRPr lang="ru-RU" sz="2400" b="1">
              <a:latin typeface="Courier New" pitchFamily="49" charset="0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73C4CF26-45FE-2EC2-1D0C-89F1C3321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" y="4151313"/>
            <a:ext cx="5137150" cy="8890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 b="1" dirty="0">
                <a:latin typeface="Courier New" pitchFamily="49" charset="0"/>
              </a:rPr>
              <a:t>a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=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</a:rPr>
              <a:t>4</a:t>
            </a:r>
            <a:r>
              <a:rPr lang="en-US" sz="2400" b="1" dirty="0">
                <a:latin typeface="Courier New" pitchFamily="49" charset="0"/>
              </a:rPr>
              <a:t>; b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=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</a:rPr>
              <a:t>6</a:t>
            </a:r>
            <a:endParaRPr lang="ru-RU" sz="2400" b="1" dirty="0">
              <a:solidFill>
                <a:srgbClr val="0095FF"/>
              </a:solidFill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while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a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&lt;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b: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b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=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a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-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b</a:t>
            </a:r>
            <a:endParaRPr lang="ru-RU" sz="2400" b="1" dirty="0">
              <a:solidFill>
                <a:srgbClr val="3333FF"/>
              </a:solidFill>
              <a:latin typeface="Courier New" pitchFamily="49" charset="0"/>
            </a:endParaRPr>
          </a:p>
        </p:txBody>
      </p:sp>
      <p:sp>
        <p:nvSpPr>
          <p:cNvPr id="12" name="AutoShape 13">
            <a:extLst>
              <a:ext uri="{FF2B5EF4-FFF2-40B4-BE49-F238E27FC236}">
                <a16:creationId xmlns:a16="http://schemas.microsoft.com/office/drawing/2014/main" id="{2C5CA76E-ECE0-98DC-AE87-F478CCB2D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0" y="4135438"/>
            <a:ext cx="1511300" cy="788987"/>
          </a:xfrm>
          <a:prstGeom prst="wedgeRoundRectCallout">
            <a:avLst>
              <a:gd name="adj1" fmla="val -130042"/>
              <a:gd name="adj2" fmla="val 4435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b="1">
                <a:latin typeface="Arial" charset="0"/>
              </a:rPr>
              <a:t>1 </a:t>
            </a:r>
            <a:r>
              <a:rPr lang="ru-RU" sz="2400" b="1">
                <a:latin typeface="Arial" charset="0"/>
              </a:rPr>
              <a:t>раз</a:t>
            </a:r>
            <a:endParaRPr lang="en-US" sz="2400" b="1">
              <a:latin typeface="Arial" charset="0"/>
            </a:endParaRPr>
          </a:p>
          <a:p>
            <a:pPr algn="ctr">
              <a:defRPr/>
            </a:pPr>
            <a:r>
              <a:rPr lang="en-US" sz="2400" b="1">
                <a:latin typeface="Courier New" pitchFamily="49" charset="0"/>
              </a:rPr>
              <a:t>b</a:t>
            </a:r>
            <a:r>
              <a:rPr lang="en-US" sz="2400" b="1">
                <a:latin typeface="Arial" charset="0"/>
              </a:rPr>
              <a:t> </a:t>
            </a:r>
            <a:r>
              <a:rPr lang="en-US" sz="2400" b="1">
                <a:latin typeface="Courier New" pitchFamily="49" charset="0"/>
              </a:rPr>
              <a:t>=</a:t>
            </a:r>
            <a:r>
              <a:rPr lang="en-US" sz="2400" b="1">
                <a:latin typeface="Arial" charset="0"/>
              </a:rPr>
              <a:t> </a:t>
            </a:r>
            <a:r>
              <a:rPr lang="en-US" sz="2400" b="1">
                <a:latin typeface="Courier New" pitchFamily="49" charset="0"/>
              </a:rPr>
              <a:t>-2</a:t>
            </a:r>
            <a:endParaRPr lang="ru-RU" sz="2400" b="1">
              <a:latin typeface="Courier New" pitchFamily="49" charset="0"/>
            </a:endParaRP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A1563CBF-CF32-395B-EE60-96EBBE3BA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8" y="5240338"/>
            <a:ext cx="5137150" cy="8890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 b="1" dirty="0">
                <a:latin typeface="Courier New" pitchFamily="49" charset="0"/>
              </a:rPr>
              <a:t>a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=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</a:rPr>
              <a:t>4</a:t>
            </a:r>
            <a:r>
              <a:rPr lang="en-US" sz="2400" b="1" dirty="0">
                <a:latin typeface="Courier New" pitchFamily="49" charset="0"/>
              </a:rPr>
              <a:t>; b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=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</a:rPr>
              <a:t>6</a:t>
            </a:r>
            <a:endParaRPr lang="ru-RU" sz="2400" b="1" dirty="0">
              <a:solidFill>
                <a:srgbClr val="0095FF"/>
              </a:solidFill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while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a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&lt;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b: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a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latin typeface="Courier New" pitchFamily="49" charset="0"/>
              </a:rPr>
              <a:t>-=</a:t>
            </a:r>
            <a:r>
              <a:rPr lang="en-US" sz="2400" b="1" dirty="0">
                <a:latin typeface="Arial" charset="0"/>
              </a:rPr>
              <a:t> </a:t>
            </a:r>
            <a:r>
              <a:rPr lang="da-DK" sz="2400" b="1" dirty="0">
                <a:solidFill>
                  <a:srgbClr val="00B0F0"/>
                </a:solidFill>
                <a:latin typeface="Courier New" pitchFamily="49" charset="0"/>
              </a:rPr>
              <a:t>1</a:t>
            </a:r>
            <a:endParaRPr lang="ru-RU" sz="2400" b="1" dirty="0">
              <a:solidFill>
                <a:srgbClr val="00B0F0"/>
              </a:solidFill>
              <a:latin typeface="Courier New" pitchFamily="49" charset="0"/>
            </a:endParaRPr>
          </a:p>
        </p:txBody>
      </p:sp>
      <p:sp>
        <p:nvSpPr>
          <p:cNvPr id="14" name="AutoShape 15">
            <a:extLst>
              <a:ext uri="{FF2B5EF4-FFF2-40B4-BE49-F238E27FC236}">
                <a16:creationId xmlns:a16="http://schemas.microsoft.com/office/drawing/2014/main" id="{A8F2EFE6-0F08-28D8-B326-3A2A6D8D7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550" y="5214938"/>
            <a:ext cx="2657475" cy="644525"/>
          </a:xfrm>
          <a:prstGeom prst="wedgeRoundRectCallout">
            <a:avLst>
              <a:gd name="adj1" fmla="val -94205"/>
              <a:gd name="adj2" fmla="val 39290"/>
              <a:gd name="adj3" fmla="val 16667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1">
                <a:solidFill>
                  <a:schemeClr val="bg1"/>
                </a:solidFill>
                <a:latin typeface="Arial" charset="0"/>
              </a:rPr>
              <a:t>зацикливание</a:t>
            </a:r>
            <a:endParaRPr lang="ru-RU" sz="2400" b="1">
              <a:solidFill>
                <a:schemeClr val="bg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Заголовок 1">
            <a:extLst>
              <a:ext uri="{FF2B5EF4-FFF2-40B4-BE49-F238E27FC236}">
                <a16:creationId xmlns:a16="http://schemas.microsoft.com/office/drawing/2014/main" id="{F4D4A7C7-A92B-8C35-45E9-161CE3E1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Цикл с условием</a:t>
            </a:r>
          </a:p>
        </p:txBody>
      </p:sp>
      <p:sp>
        <p:nvSpPr>
          <p:cNvPr id="81923" name="Номер слайда 2">
            <a:extLst>
              <a:ext uri="{FF2B5EF4-FFF2-40B4-BE49-F238E27FC236}">
                <a16:creationId xmlns:a16="http://schemas.microsoft.com/office/drawing/2014/main" id="{79475CC2-446A-9EF4-364A-7D99FF3C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86AC4C4-556F-47D4-94C4-4600544A697A}" type="slidenum">
              <a:rPr lang="ru-RU" altLang="ru-RU"/>
              <a:pPr eaLnBrk="1" hangingPunct="1"/>
              <a:t>88</a:t>
            </a:fld>
            <a:endParaRPr lang="ru-RU" altLang="ru-RU"/>
          </a:p>
        </p:txBody>
      </p:sp>
      <p:sp>
        <p:nvSpPr>
          <p:cNvPr id="81924" name="Прямоугольник 3">
            <a:extLst>
              <a:ext uri="{FF2B5EF4-FFF2-40B4-BE49-F238E27FC236}">
                <a16:creationId xmlns:a16="http://schemas.microsoft.com/office/drawing/2014/main" id="{864AF919-9C58-BEB1-A5BF-73F178720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815975"/>
            <a:ext cx="83439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i="1"/>
              <a:t>Задача</a:t>
            </a:r>
            <a:r>
              <a:rPr lang="ru-RU" altLang="ru-RU" sz="2400"/>
              <a:t>. Определить </a:t>
            </a:r>
            <a:r>
              <a:rPr lang="ru-RU" altLang="ru-RU" sz="2400" b="1">
                <a:solidFill>
                  <a:srgbClr val="333399"/>
                </a:solidFill>
              </a:rPr>
              <a:t>количество цифр</a:t>
            </a:r>
            <a:r>
              <a:rPr lang="ru-RU" altLang="ru-RU" sz="2400"/>
              <a:t> в десятичной записи целого положительного числа, записанного в переменную </a:t>
            </a:r>
            <a:r>
              <a:rPr lang="ru-RU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ru-RU" altLang="ru-RU" sz="2400"/>
              <a:t>.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4AABF0A9-6C52-25BB-1F81-26CAC9475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3" y="2046288"/>
            <a:ext cx="4970462" cy="157003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счётчик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</a:p>
          <a:p>
            <a:pPr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пока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endParaRPr lang="ru-RU" sz="2400" b="1" dirty="0">
              <a:solidFill>
                <a:srgbClr val="0095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отсечь последнюю цифру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увеличить счётчик на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</a:p>
        </p:txBody>
      </p:sp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00A41B47-E9CC-B900-5BA8-E08D4198D46D}"/>
              </a:ext>
            </a:extLst>
          </p:cNvPr>
          <p:cNvGraphicFramePr>
            <a:graphicFrameLocks noGrp="1"/>
          </p:cNvGraphicFramePr>
          <p:nvPr/>
        </p:nvGraphicFramePr>
        <p:xfrm>
          <a:off x="5965825" y="1985963"/>
          <a:ext cx="278923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счётчик</a:t>
                      </a: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1234</a:t>
                      </a: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123</a:t>
                      </a: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Group 7">
            <a:extLst>
              <a:ext uri="{FF2B5EF4-FFF2-40B4-BE49-F238E27FC236}">
                <a16:creationId xmlns:a16="http://schemas.microsoft.com/office/drawing/2014/main" id="{3F0A6B88-E2E2-3B26-34BD-B3E6D4A9EB11}"/>
              </a:ext>
            </a:extLst>
          </p:cNvPr>
          <p:cNvGrpSpPr>
            <a:grpSpLocks/>
          </p:cNvGrpSpPr>
          <p:nvPr/>
        </p:nvGrpSpPr>
        <p:grpSpPr bwMode="auto">
          <a:xfrm>
            <a:off x="512763" y="3748088"/>
            <a:ext cx="5335587" cy="663575"/>
            <a:chOff x="796" y="2336"/>
            <a:chExt cx="3361" cy="418"/>
          </a:xfrm>
        </p:grpSpPr>
        <p:sp>
          <p:nvSpPr>
            <p:cNvPr id="20" name="Text Box 8">
              <a:extLst>
                <a:ext uri="{FF2B5EF4-FFF2-40B4-BE49-F238E27FC236}">
                  <a16:creationId xmlns:a16="http://schemas.microsoft.com/office/drawing/2014/main" id="{0DD19E61-1C55-0B32-CC5B-BF109DCF7B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3067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 отсечь последнюю цифру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81951" name="Oval 9">
              <a:extLst>
                <a:ext uri="{FF2B5EF4-FFF2-40B4-BE49-F238E27FC236}">
                  <a16:creationId xmlns:a16="http://schemas.microsoft.com/office/drawing/2014/main" id="{DCF8EBB5-FC84-F8E9-B3C1-A5FA9C0B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FF8234C-D660-FDB4-4AA3-DD9C3E6D3E93}"/>
              </a:ext>
            </a:extLst>
          </p:cNvPr>
          <p:cNvSpPr/>
          <p:nvPr/>
        </p:nvSpPr>
        <p:spPr>
          <a:xfrm>
            <a:off x="1185863" y="4525963"/>
            <a:ext cx="2212975" cy="461962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 =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 //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endParaRPr lang="en-US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CC27CF89-F316-78B5-F1C6-0B458237D048}"/>
              </a:ext>
            </a:extLst>
          </p:cNvPr>
          <p:cNvGrpSpPr>
            <a:grpSpLocks/>
          </p:cNvGrpSpPr>
          <p:nvPr/>
        </p:nvGrpSpPr>
        <p:grpSpPr bwMode="auto">
          <a:xfrm>
            <a:off x="512763" y="5080000"/>
            <a:ext cx="4992687" cy="663575"/>
            <a:chOff x="796" y="2336"/>
            <a:chExt cx="3145" cy="418"/>
          </a:xfrm>
        </p:grpSpPr>
        <p:sp>
          <p:nvSpPr>
            <p:cNvPr id="24" name="Text Box 8">
              <a:extLst>
                <a:ext uri="{FF2B5EF4-FFF2-40B4-BE49-F238E27FC236}">
                  <a16:creationId xmlns:a16="http://schemas.microsoft.com/office/drawing/2014/main" id="{2FA862B0-CBCA-E804-3697-B350EAA80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2851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 увеличить счётчик на 1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81949" name="Oval 9">
              <a:extLst>
                <a:ext uri="{FF2B5EF4-FFF2-40B4-BE49-F238E27FC236}">
                  <a16:creationId xmlns:a16="http://schemas.microsoft.com/office/drawing/2014/main" id="{38F00301-29B6-C3AF-87E1-6F9CE53F7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AF40221-8335-4C5F-6825-A50268296ED6}"/>
              </a:ext>
            </a:extLst>
          </p:cNvPr>
          <p:cNvSpPr/>
          <p:nvPr/>
        </p:nvSpPr>
        <p:spPr>
          <a:xfrm>
            <a:off x="1185863" y="5797550"/>
            <a:ext cx="4397375" cy="461963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счётчик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счётчик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+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endParaRPr lang="en-US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27" name="Блок-схема: процесс 26">
            <a:extLst>
              <a:ext uri="{FF2B5EF4-FFF2-40B4-BE49-F238E27FC236}">
                <a16:creationId xmlns:a16="http://schemas.microsoft.com/office/drawing/2014/main" id="{F57AA131-A01F-5D5E-EAA5-6B31EA0DB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0" y="3384550"/>
            <a:ext cx="2670175" cy="377825"/>
          </a:xfrm>
          <a:prstGeom prst="flowChartProcess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8" name="Блок-схема: процесс 27">
            <a:extLst>
              <a:ext uri="{FF2B5EF4-FFF2-40B4-BE49-F238E27FC236}">
                <a16:creationId xmlns:a16="http://schemas.microsoft.com/office/drawing/2014/main" id="{42F31365-C68D-DCE9-F432-DA9862036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0" y="4308475"/>
            <a:ext cx="2670175" cy="379413"/>
          </a:xfrm>
          <a:prstGeom prst="flowChartProcess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9" name="Блок-схема: процесс 28">
            <a:extLst>
              <a:ext uri="{FF2B5EF4-FFF2-40B4-BE49-F238E27FC236}">
                <a16:creationId xmlns:a16="http://schemas.microsoft.com/office/drawing/2014/main" id="{6424F4C6-FC37-0DFA-AD3F-199272312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0" y="3867150"/>
            <a:ext cx="2670175" cy="379413"/>
          </a:xfrm>
          <a:prstGeom prst="flowChartProcess">
            <a:avLst/>
          </a:prstGeom>
          <a:solidFill>
            <a:srgbClr val="E6E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30" name="Блок-схема: процесс 29">
            <a:extLst>
              <a:ext uri="{FF2B5EF4-FFF2-40B4-BE49-F238E27FC236}">
                <a16:creationId xmlns:a16="http://schemas.microsoft.com/office/drawing/2014/main" id="{5013967A-3B42-E206-FFAA-50D657CF2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0" y="2922588"/>
            <a:ext cx="2670175" cy="377825"/>
          </a:xfrm>
          <a:prstGeom prst="flowChartProcess">
            <a:avLst/>
          </a:prstGeom>
          <a:solidFill>
            <a:srgbClr val="E6E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181894B-EB80-94CA-A37E-2862B656B0AD}"/>
              </a:ext>
            </a:extLst>
          </p:cNvPr>
          <p:cNvSpPr/>
          <p:nvPr/>
        </p:nvSpPr>
        <p:spPr>
          <a:xfrm>
            <a:off x="5951538" y="5797550"/>
            <a:ext cx="2620962" cy="461963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счётчик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6" grpId="0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19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Заголовок 1">
            <a:extLst>
              <a:ext uri="{FF2B5EF4-FFF2-40B4-BE49-F238E27FC236}">
                <a16:creationId xmlns:a16="http://schemas.microsoft.com/office/drawing/2014/main" id="{4CD6CFC8-3A33-DB2E-B814-0343CF019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Цикл с условием</a:t>
            </a:r>
          </a:p>
        </p:txBody>
      </p:sp>
      <p:sp>
        <p:nvSpPr>
          <p:cNvPr id="82947" name="Номер слайда 2">
            <a:extLst>
              <a:ext uri="{FF2B5EF4-FFF2-40B4-BE49-F238E27FC236}">
                <a16:creationId xmlns:a16="http://schemas.microsoft.com/office/drawing/2014/main" id="{3252C740-53D5-878E-354E-B22C297FE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0147158-D37C-45B3-903A-03FDC5E1ABBD}" type="slidenum">
              <a:rPr lang="ru-RU" altLang="ru-RU"/>
              <a:pPr eaLnBrk="1" hangingPunct="1"/>
              <a:t>89</a:t>
            </a:fld>
            <a:endParaRPr lang="ru-RU" altLang="ru-RU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0310EC-CCE8-E4D3-28C0-E9154BE39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738" y="1955800"/>
            <a:ext cx="4200525" cy="169227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eaLnBrk="0" hangingPunct="0">
              <a:spcAft>
                <a:spcPts val="0"/>
              </a:spcAft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count</a:t>
            </a:r>
            <a:r>
              <a:rPr lang="ru-RU" sz="2400" b="1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b="1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endParaRPr lang="en-US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while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:      </a:t>
            </a:r>
          </a:p>
          <a:p>
            <a:pPr eaLnBrk="0" hangingPunct="0">
              <a:spcAft>
                <a:spcPts val="0"/>
              </a:spcAft>
              <a:defRPr/>
            </a:pPr>
            <a:endParaRPr lang="ru-RU" sz="16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>
              <a:spcAft>
                <a:spcPts val="0"/>
              </a:spcAft>
              <a:defRPr/>
            </a:pPr>
            <a:endParaRPr lang="ru-RU" sz="20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>
              <a:spcAft>
                <a:spcPts val="0"/>
              </a:spcAft>
              <a:defRPr/>
            </a:pPr>
            <a:endParaRPr lang="en-US" sz="20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63493" name="Блок-схема: процесс 4">
            <a:extLst>
              <a:ext uri="{FF2B5EF4-FFF2-40B4-BE49-F238E27FC236}">
                <a16:creationId xmlns:a16="http://schemas.microsoft.com/office/drawing/2014/main" id="{9AC77D45-E9C5-FE3E-0EE4-8D79FE2FF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75" y="2768600"/>
            <a:ext cx="2330450" cy="755650"/>
          </a:xfrm>
          <a:prstGeom prst="flowChartProcess">
            <a:avLst/>
          </a:prstGeom>
          <a:solidFill>
            <a:schemeClr val="bg1"/>
          </a:solidFill>
          <a:ln w="12700" algn="ctr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 = </a:t>
            </a:r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 // 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endParaRPr lang="en-US" altLang="ru-RU" sz="2400" b="1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 += 1</a:t>
            </a:r>
            <a:endParaRPr lang="en-US" altLang="ru-RU" sz="2400" b="1">
              <a:solidFill>
                <a:srgbClr val="00B0F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eaLnBrk="1" hangingPunct="1"/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Скругленная прямоугольная выноска 5">
            <a:extLst>
              <a:ext uri="{FF2B5EF4-FFF2-40B4-BE49-F238E27FC236}">
                <a16:creationId xmlns:a16="http://schemas.microsoft.com/office/drawing/2014/main" id="{DD8763E2-4397-5520-5A3D-D5425736BAC2}"/>
              </a:ext>
            </a:extLst>
          </p:cNvPr>
          <p:cNvSpPr/>
          <p:nvPr/>
        </p:nvSpPr>
        <p:spPr bwMode="auto">
          <a:xfrm>
            <a:off x="5684838" y="2924175"/>
            <a:ext cx="1971675" cy="569913"/>
          </a:xfrm>
          <a:prstGeom prst="wedgeRoundRectCallout">
            <a:avLst>
              <a:gd name="adj1" fmla="val -80628"/>
              <a:gd name="adj2" fmla="val -5872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400">
                <a:latin typeface="Arial" charset="0"/>
              </a:rPr>
              <a:t>тело цикла</a:t>
            </a:r>
          </a:p>
        </p:txBody>
      </p:sp>
      <p:sp>
        <p:nvSpPr>
          <p:cNvPr id="7" name="Скругленная прямоугольная выноска 6">
            <a:extLst>
              <a:ext uri="{FF2B5EF4-FFF2-40B4-BE49-F238E27FC236}">
                <a16:creationId xmlns:a16="http://schemas.microsoft.com/office/drawing/2014/main" id="{6863AF26-C570-8A1A-DFEF-F04F2E6432AF}"/>
              </a:ext>
            </a:extLst>
          </p:cNvPr>
          <p:cNvSpPr/>
          <p:nvPr/>
        </p:nvSpPr>
        <p:spPr bwMode="auto">
          <a:xfrm>
            <a:off x="649288" y="1055688"/>
            <a:ext cx="3171825" cy="709612"/>
          </a:xfrm>
          <a:prstGeom prst="wedgeRoundRectCallout">
            <a:avLst>
              <a:gd name="adj1" fmla="val 32874"/>
              <a:gd name="adj2" fmla="val 97680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начальное значение счётчика</a:t>
            </a:r>
          </a:p>
        </p:txBody>
      </p:sp>
      <p:sp>
        <p:nvSpPr>
          <p:cNvPr id="63496" name="Прямоугольник 7">
            <a:extLst>
              <a:ext uri="{FF2B5EF4-FFF2-40B4-BE49-F238E27FC236}">
                <a16:creationId xmlns:a16="http://schemas.microsoft.com/office/drawing/2014/main" id="{77C3E558-72EF-8824-C03B-D715D7198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338" y="2362200"/>
            <a:ext cx="1106487" cy="3683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 &gt; 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9" name="Скругленная прямоугольная выноска 8">
            <a:extLst>
              <a:ext uri="{FF2B5EF4-FFF2-40B4-BE49-F238E27FC236}">
                <a16:creationId xmlns:a16="http://schemas.microsoft.com/office/drawing/2014/main" id="{C20B5EC8-14D5-EB49-A4A9-C0AFAA32FA9D}"/>
              </a:ext>
            </a:extLst>
          </p:cNvPr>
          <p:cNvSpPr/>
          <p:nvPr/>
        </p:nvSpPr>
        <p:spPr bwMode="auto">
          <a:xfrm>
            <a:off x="4297363" y="1055688"/>
            <a:ext cx="2211387" cy="709612"/>
          </a:xfrm>
          <a:prstGeom prst="wedgeRoundRectCallout">
            <a:avLst>
              <a:gd name="adj1" fmla="val -44480"/>
              <a:gd name="adj2" fmla="val 129570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условие продолжения</a:t>
            </a:r>
          </a:p>
        </p:txBody>
      </p:sp>
      <p:sp>
        <p:nvSpPr>
          <p:cNvPr id="10" name="Скругленная прямоугольная выноска 9">
            <a:extLst>
              <a:ext uri="{FF2B5EF4-FFF2-40B4-BE49-F238E27FC236}">
                <a16:creationId xmlns:a16="http://schemas.microsoft.com/office/drawing/2014/main" id="{110C700E-EE9A-E278-23A8-2FFA8F0B2E36}"/>
              </a:ext>
            </a:extLst>
          </p:cNvPr>
          <p:cNvSpPr/>
          <p:nvPr/>
        </p:nvSpPr>
        <p:spPr bwMode="auto">
          <a:xfrm>
            <a:off x="449263" y="2114550"/>
            <a:ext cx="1724025" cy="765175"/>
          </a:xfrm>
          <a:prstGeom prst="wedgeRoundRectCallout">
            <a:avLst>
              <a:gd name="adj1" fmla="val 69023"/>
              <a:gd name="adj2" fmla="val 12359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заголовок цикла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1B7EA7C1-8604-8599-BA17-A0FFD4A17C8C}"/>
              </a:ext>
            </a:extLst>
          </p:cNvPr>
          <p:cNvGrpSpPr>
            <a:grpSpLocks/>
          </p:cNvGrpSpPr>
          <p:nvPr/>
        </p:nvGrpSpPr>
        <p:grpSpPr bwMode="auto">
          <a:xfrm>
            <a:off x="512763" y="3876675"/>
            <a:ext cx="8051800" cy="663575"/>
            <a:chOff x="796" y="2336"/>
            <a:chExt cx="5072" cy="418"/>
          </a:xfrm>
        </p:grpSpPr>
        <p:sp>
          <p:nvSpPr>
            <p:cNvPr id="16" name="Text Box 8">
              <a:extLst>
                <a:ext uri="{FF2B5EF4-FFF2-40B4-BE49-F238E27FC236}">
                  <a16:creationId xmlns:a16="http://schemas.microsoft.com/office/drawing/2014/main" id="{CC7DA469-A4A4-01FB-7164-1E8836F92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4778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Цикл с предусловием – проверка на входе в цикл!</a:t>
              </a:r>
            </a:p>
          </p:txBody>
        </p:sp>
        <p:sp>
          <p:nvSpPr>
            <p:cNvPr id="82957" name="Oval 9">
              <a:extLst>
                <a:ext uri="{FF2B5EF4-FFF2-40B4-BE49-F238E27FC236}">
                  <a16:creationId xmlns:a16="http://schemas.microsoft.com/office/drawing/2014/main" id="{CE69DDB9-C7BA-8025-E40C-A699D922F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3493" grpId="0" animBg="1"/>
      <p:bldP spid="6" grpId="0" animBg="1"/>
      <p:bldP spid="7" grpId="0" animBg="1"/>
      <p:bldP spid="63496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>
            <a:extLst>
              <a:ext uri="{FF2B5EF4-FFF2-40B4-BE49-F238E27FC236}">
                <a16:creationId xmlns:a16="http://schemas.microsoft.com/office/drawing/2014/main" id="{45067B9E-F467-1471-A90D-B4CCD03EA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Сложение чисел</a:t>
            </a:r>
          </a:p>
        </p:txBody>
      </p:sp>
      <p:sp>
        <p:nvSpPr>
          <p:cNvPr id="14339" name="Номер слайда 2">
            <a:extLst>
              <a:ext uri="{FF2B5EF4-FFF2-40B4-BE49-F238E27FC236}">
                <a16:creationId xmlns:a16="http://schemas.microsoft.com/office/drawing/2014/main" id="{8BD02D13-48BE-58A5-A380-44E5DC79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BEE1ED-E010-4395-B48F-483C1294E9C6}" type="slidenum">
              <a:rPr lang="ru-RU" altLang="ru-RU"/>
              <a:pPr eaLnBrk="1" hangingPunct="1"/>
              <a:t>9</a:t>
            </a:fld>
            <a:endParaRPr lang="ru-RU" altLang="ru-RU"/>
          </a:p>
        </p:txBody>
      </p:sp>
      <p:sp>
        <p:nvSpPr>
          <p:cNvPr id="14340" name="Text Box 5">
            <a:extLst>
              <a:ext uri="{FF2B5EF4-FFF2-40B4-BE49-F238E27FC236}">
                <a16:creationId xmlns:a16="http://schemas.microsoft.com/office/drawing/2014/main" id="{80211CCF-A5FB-FEA1-A898-ED976BEDD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" y="812800"/>
            <a:ext cx="8612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01688" indent="-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i="1"/>
              <a:t>Задача</a:t>
            </a:r>
            <a:r>
              <a:rPr lang="ru-RU" altLang="ru-RU" sz="2400" b="1"/>
              <a:t>. </a:t>
            </a:r>
            <a:r>
              <a:rPr lang="ru-RU" altLang="ru-RU" sz="2400"/>
              <a:t>Ввести с клавиатуры два числа и найти их сумму.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E222456D-BA57-7225-2604-E8EAA013D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" y="1376363"/>
            <a:ext cx="82804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138488" indent="-31384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Протокол:</a:t>
            </a:r>
            <a:endParaRPr lang="en-US" altLang="ru-RU" sz="2400" b="1">
              <a:solidFill>
                <a:srgbClr val="333399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ru-RU" altLang="ru-RU" sz="2800" b="1">
                <a:latin typeface="Courier New" panose="02070309020205020404" pitchFamily="49" charset="0"/>
              </a:rPr>
              <a:t>  Введите два целых числа</a:t>
            </a:r>
          </a:p>
          <a:p>
            <a:pPr eaLnBrk="1" hangingPunct="1">
              <a:spcBef>
                <a:spcPct val="20000"/>
              </a:spcBef>
            </a:pPr>
            <a:r>
              <a:rPr lang="ru-RU" altLang="ru-RU" sz="2800" b="1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altLang="ru-RU" sz="2800" b="1">
                <a:solidFill>
                  <a:srgbClr val="FF0000"/>
                </a:solidFill>
                <a:latin typeface="Courier New" panose="02070309020205020404" pitchFamily="49" charset="0"/>
              </a:rPr>
              <a:t>25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ru-RU" sz="2800" b="1">
                <a:solidFill>
                  <a:srgbClr val="FF0000"/>
                </a:solidFill>
                <a:latin typeface="Courier New" panose="02070309020205020404" pitchFamily="49" charset="0"/>
              </a:rPr>
              <a:t>  30</a:t>
            </a:r>
            <a:endParaRPr lang="ru-RU" altLang="ru-RU" sz="2800" b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ru-RU" altLang="ru-RU" sz="2800" b="1">
                <a:latin typeface="Courier New" panose="02070309020205020404" pitchFamily="49" charset="0"/>
              </a:rPr>
              <a:t>  25+30=55</a:t>
            </a:r>
            <a:endParaRPr lang="en-US" altLang="ru-RU" sz="2800" b="1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7F40649D-1658-A178-0741-C6A01731C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13" y="1535113"/>
            <a:ext cx="2017712" cy="574675"/>
          </a:xfrm>
          <a:prstGeom prst="wedgeRoundRectCallout">
            <a:avLst>
              <a:gd name="adj1" fmla="val -74199"/>
              <a:gd name="adj2" fmla="val 4597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>
                <a:latin typeface="Arial" charset="0"/>
              </a:rPr>
              <a:t>компьютер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A361A15F-072D-97E8-44AB-33123B128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213" y="2460625"/>
            <a:ext cx="2513012" cy="642938"/>
          </a:xfrm>
          <a:prstGeom prst="wedgeRoundRectCallout">
            <a:avLst>
              <a:gd name="adj1" fmla="val -91060"/>
              <a:gd name="adj2" fmla="val -2308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dirty="0">
                <a:latin typeface="Arial" charset="0"/>
              </a:rPr>
              <a:t>пользователь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AC2D363-ED59-3BD8-64DF-711D876DF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8725" y="3425825"/>
            <a:ext cx="4375150" cy="574675"/>
          </a:xfrm>
          <a:prstGeom prst="wedgeRoundRectCallout">
            <a:avLst>
              <a:gd name="adj1" fmla="val -73290"/>
              <a:gd name="adj2" fmla="val -1022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>
                <a:latin typeface="Arial" charset="0"/>
              </a:rPr>
              <a:t>компьютер считает сам!</a:t>
            </a: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6C2AE9C3-AA89-76BA-5351-FBF6640F35E6}"/>
              </a:ext>
            </a:extLst>
          </p:cNvPr>
          <p:cNvGrpSpPr>
            <a:grpSpLocks/>
          </p:cNvGrpSpPr>
          <p:nvPr/>
        </p:nvGrpSpPr>
        <p:grpSpPr bwMode="auto">
          <a:xfrm>
            <a:off x="1374775" y="4314825"/>
            <a:ext cx="6072188" cy="1906588"/>
            <a:chOff x="433" y="3902"/>
            <a:chExt cx="3825" cy="1201"/>
          </a:xfrm>
        </p:grpSpPr>
        <p:sp>
          <p:nvSpPr>
            <p:cNvPr id="10" name="Text Box 56">
              <a:extLst>
                <a:ext uri="{FF2B5EF4-FFF2-40B4-BE49-F238E27FC236}">
                  <a16:creationId xmlns:a16="http://schemas.microsoft.com/office/drawing/2014/main" id="{E8561D83-89FF-B9B3-F038-7059FBCFE1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3531" cy="1134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631825" indent="-360363" eaLnBrk="0" hangingPunct="0">
                <a:spcBef>
                  <a:spcPts val="600"/>
                </a:spcBef>
                <a:buFont typeface="Arial" charset="0"/>
                <a:buAutoNum type="arabicPeriod"/>
                <a:defRPr/>
              </a:pPr>
              <a:r>
                <a:rPr lang="ru-RU" sz="2400" dirty="0">
                  <a:latin typeface="Arial" charset="0"/>
                </a:rPr>
                <a:t>Как ввести числа в память?</a:t>
              </a:r>
            </a:p>
            <a:p>
              <a:pPr marL="631825" indent="-360363" eaLnBrk="0" hangingPunct="0">
                <a:spcBef>
                  <a:spcPts val="600"/>
                </a:spcBef>
                <a:buFont typeface="Arial" charset="0"/>
                <a:buAutoNum type="arabicPeriod"/>
                <a:defRPr/>
              </a:pPr>
              <a:r>
                <a:rPr lang="ru-RU" sz="2400" dirty="0">
                  <a:latin typeface="Arial" charset="0"/>
                </a:rPr>
                <a:t>Где хранить введенные числа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  <a:p>
              <a:pPr marL="631825" indent="-360363" eaLnBrk="0" hangingPunct="0">
                <a:spcBef>
                  <a:spcPts val="600"/>
                </a:spcBef>
                <a:buFont typeface="Arial" charset="0"/>
                <a:buAutoNum type="arabicPeriod"/>
                <a:defRPr/>
              </a:pPr>
              <a:r>
                <a:rPr lang="ru-RU" sz="2400" dirty="0">
                  <a:latin typeface="Arial" charset="0"/>
                </a:rPr>
                <a:t>Как вычислить?</a:t>
              </a:r>
            </a:p>
            <a:p>
              <a:pPr marL="631825" indent="-360363" eaLnBrk="0" hangingPunct="0">
                <a:spcBef>
                  <a:spcPts val="600"/>
                </a:spcBef>
                <a:buFont typeface="Arial" charset="0"/>
                <a:buAutoNum type="arabicPeriod"/>
                <a:defRPr/>
              </a:pPr>
              <a:r>
                <a:rPr lang="ru-RU" sz="2400" dirty="0">
                  <a:latin typeface="Arial" charset="0"/>
                </a:rPr>
                <a:t>Как вывести результат?</a:t>
              </a:r>
            </a:p>
          </p:txBody>
        </p:sp>
        <p:sp>
          <p:nvSpPr>
            <p:cNvPr id="14347" name="Oval 57">
              <a:extLst>
                <a:ext uri="{FF2B5EF4-FFF2-40B4-BE49-F238E27FC236}">
                  <a16:creationId xmlns:a16="http://schemas.microsoft.com/office/drawing/2014/main" id="{1B938DBD-8EDF-12C7-D8C7-750E1EA70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Заголовок 1">
            <a:extLst>
              <a:ext uri="{FF2B5EF4-FFF2-40B4-BE49-F238E27FC236}">
                <a16:creationId xmlns:a16="http://schemas.microsoft.com/office/drawing/2014/main" id="{ADA49E83-F308-02B1-55F4-93CC1A0E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83971" name="Номер слайда 2">
            <a:extLst>
              <a:ext uri="{FF2B5EF4-FFF2-40B4-BE49-F238E27FC236}">
                <a16:creationId xmlns:a16="http://schemas.microsoft.com/office/drawing/2014/main" id="{655240BF-2313-0C13-E849-B29DDE8D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14BEE5F-A37A-4D5D-A5D5-B12C0A544D8E}" type="slidenum">
              <a:rPr lang="ru-RU" altLang="ru-RU"/>
              <a:pPr eaLnBrk="1" hangingPunct="1"/>
              <a:t>90</a:t>
            </a:fld>
            <a:endParaRPr lang="ru-RU" altLang="ru-RU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A27C1A97-6879-BBF3-3129-68D4858AA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200" b="1" dirty="0">
                <a:solidFill>
                  <a:srgbClr val="3333FF"/>
                </a:solidFill>
              </a:rPr>
              <a:t>«3»: </a:t>
            </a:r>
            <a:r>
              <a:rPr lang="ru-RU" sz="2200" dirty="0"/>
              <a:t>Ввести с клавиатуры количество повторений и вывести столько же раз какое-нибудь сообщение.</a:t>
            </a:r>
            <a:endParaRPr lang="en-US" sz="2200" dirty="0"/>
          </a:p>
          <a:p>
            <a:pPr marL="714375" indent="-357188">
              <a:defRPr/>
            </a:pPr>
            <a:r>
              <a:rPr lang="ru-RU" sz="2200" b="1" dirty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Сколько раз:</a:t>
            </a:r>
          </a:p>
          <a:p>
            <a:pPr marL="714375">
              <a:defRPr/>
            </a:pP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Привет!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Привет!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Привет!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Привет!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Привет!</a:t>
            </a:r>
            <a:endParaRPr lang="ru-RU" sz="2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Заголовок 1">
            <a:extLst>
              <a:ext uri="{FF2B5EF4-FFF2-40B4-BE49-F238E27FC236}">
                <a16:creationId xmlns:a16="http://schemas.microsoft.com/office/drawing/2014/main" id="{7DF9D277-F923-E3B8-01FE-4767DB5B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84995" name="Номер слайда 2">
            <a:extLst>
              <a:ext uri="{FF2B5EF4-FFF2-40B4-BE49-F238E27FC236}">
                <a16:creationId xmlns:a16="http://schemas.microsoft.com/office/drawing/2014/main" id="{D73300FB-5EFE-C967-F9F3-BF9C0AD6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106F648-9CD8-48A4-A609-E96F16577385}" type="slidenum">
              <a:rPr lang="ru-RU" altLang="ru-RU"/>
              <a:pPr eaLnBrk="1" hangingPunct="1"/>
              <a:t>91</a:t>
            </a:fld>
            <a:endParaRPr lang="ru-RU" altLang="ru-RU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DB9FE7F2-2671-C8B3-AA7E-02A8C56D7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200" b="1" dirty="0">
                <a:solidFill>
                  <a:srgbClr val="3333FF"/>
                </a:solidFill>
              </a:rPr>
              <a:t>«</a:t>
            </a:r>
            <a:r>
              <a:rPr lang="en-US" sz="2200" b="1" dirty="0">
                <a:solidFill>
                  <a:srgbClr val="3333FF"/>
                </a:solidFill>
              </a:rPr>
              <a:t>4</a:t>
            </a:r>
            <a:r>
              <a:rPr lang="ru-RU" sz="2200" b="1" dirty="0">
                <a:solidFill>
                  <a:srgbClr val="3333FF"/>
                </a:solidFill>
              </a:rPr>
              <a:t>»: </a:t>
            </a:r>
            <a:r>
              <a:rPr lang="ru-RU" sz="2200" dirty="0"/>
              <a:t>Ввести с клавиатуры натуральное число и определить, сколько  раз в его записи встречается цифра 1.</a:t>
            </a:r>
            <a:endParaRPr lang="en-US" sz="2200" dirty="0"/>
          </a:p>
          <a:p>
            <a:pPr marL="714375" indent="-357188">
              <a:defRPr/>
            </a:pPr>
            <a:r>
              <a:rPr lang="ru-RU" sz="2200" b="1" dirty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Введите число:</a:t>
            </a:r>
          </a:p>
          <a:p>
            <a:pPr marL="714375">
              <a:defRPr/>
            </a:pP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51211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3</a:t>
            </a:r>
            <a:endParaRPr lang="ru-RU" sz="2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0CABDD2B-9DAA-9513-562F-ECC230648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2917825"/>
            <a:ext cx="84201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200" b="1" dirty="0">
                <a:solidFill>
                  <a:srgbClr val="3333FF"/>
                </a:solidFill>
              </a:rPr>
              <a:t>«</a:t>
            </a:r>
            <a:r>
              <a:rPr lang="en-US" sz="2200" b="1" dirty="0">
                <a:solidFill>
                  <a:srgbClr val="3333FF"/>
                </a:solidFill>
              </a:rPr>
              <a:t>5</a:t>
            </a:r>
            <a:r>
              <a:rPr lang="ru-RU" sz="2200" b="1" dirty="0">
                <a:solidFill>
                  <a:srgbClr val="3333FF"/>
                </a:solidFill>
              </a:rPr>
              <a:t>»: </a:t>
            </a:r>
            <a:r>
              <a:rPr lang="ru-RU" sz="2200" dirty="0"/>
              <a:t>Ввести с клавиатуры натуральное число и найти сумму значений его цифр.</a:t>
            </a:r>
            <a:endParaRPr lang="en-US" sz="2200" dirty="0"/>
          </a:p>
          <a:p>
            <a:pPr marL="714375" indent="-357188">
              <a:defRPr/>
            </a:pPr>
            <a:r>
              <a:rPr lang="ru-RU" sz="2200" b="1" dirty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Введите число:</a:t>
            </a:r>
          </a:p>
          <a:p>
            <a:pPr marL="714375">
              <a:defRPr/>
            </a:pP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1234</a:t>
            </a:r>
          </a:p>
          <a:p>
            <a:pPr marL="714375">
              <a:defRPr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ru-RU" sz="2200" b="1" dirty="0" err="1">
                <a:latin typeface="Courier New" pitchFamily="49" charset="0"/>
                <a:cs typeface="Courier New" pitchFamily="49" charset="0"/>
              </a:rPr>
              <a:t>умма</a:t>
            </a:r>
            <a:r>
              <a:rPr lang="ru-RU" sz="2200" b="1" dirty="0">
                <a:latin typeface="Courier New" pitchFamily="49" charset="0"/>
                <a:cs typeface="Courier New" pitchFamily="49" charset="0"/>
              </a:rPr>
              <a:t> цифр 10</a:t>
            </a:r>
            <a:endParaRPr lang="ru-RU" sz="2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Заголовок 4">
            <a:extLst>
              <a:ext uri="{FF2B5EF4-FFF2-40B4-BE49-F238E27FC236}">
                <a16:creationId xmlns:a16="http://schemas.microsoft.com/office/drawing/2014/main" id="{48A1C9F8-F4AD-83A9-42DB-309392C97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86019" name="Номер слайда 3">
            <a:extLst>
              <a:ext uri="{FF2B5EF4-FFF2-40B4-BE49-F238E27FC236}">
                <a16:creationId xmlns:a16="http://schemas.microsoft.com/office/drawing/2014/main" id="{DA4B0342-0DD9-F8E4-0B36-9A6DB69C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064753F-3FBE-4C7C-9733-780EE0D20CE8}" type="slidenum">
              <a:rPr lang="ru-RU" altLang="ru-RU"/>
              <a:pPr eaLnBrk="1" hangingPunct="1"/>
              <a:t>92</a:t>
            </a:fld>
            <a:endParaRPr lang="ru-RU" altLang="ru-RU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BBE1B5D3-E5CE-2748-A122-A80900FA6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11213"/>
            <a:ext cx="8640762" cy="347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200" b="1" dirty="0">
                <a:solidFill>
                  <a:srgbClr val="3333FF"/>
                </a:solidFill>
              </a:rPr>
              <a:t>«6»: </a:t>
            </a:r>
            <a:r>
              <a:rPr lang="ru-RU" sz="2200" dirty="0"/>
              <a:t>Ввести натуральное число и определить, верно ли, что в его записи есть две одинаковые цифры, стоящие рядом.  </a:t>
            </a:r>
            <a:endParaRPr lang="en-US" sz="2200" dirty="0"/>
          </a:p>
          <a:p>
            <a:pPr marL="714375" indent="-357188">
              <a:defRPr/>
            </a:pPr>
            <a:r>
              <a:rPr lang="ru-RU" sz="2200" b="1" dirty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Введите натуральное число:</a:t>
            </a:r>
          </a:p>
          <a:p>
            <a:pPr marL="714375">
              <a:defRPr/>
            </a:pP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12342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Нет.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714375" indent="-357188">
              <a:defRPr/>
            </a:pPr>
            <a:r>
              <a:rPr lang="ru-RU" sz="2200" b="1" dirty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Введите натуральное число:</a:t>
            </a:r>
          </a:p>
          <a:p>
            <a:pPr marL="714375">
              <a:defRPr/>
            </a:pP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ru-RU" sz="2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Да.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Заголовок 1">
            <a:extLst>
              <a:ext uri="{FF2B5EF4-FFF2-40B4-BE49-F238E27FC236}">
                <a16:creationId xmlns:a16="http://schemas.microsoft.com/office/drawing/2014/main" id="{2274E564-9764-0D29-FBC6-9D933EEE5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Алгоритм Евклида</a:t>
            </a:r>
          </a:p>
        </p:txBody>
      </p:sp>
      <p:sp>
        <p:nvSpPr>
          <p:cNvPr id="87043" name="Номер слайда 2">
            <a:extLst>
              <a:ext uri="{FF2B5EF4-FFF2-40B4-BE49-F238E27FC236}">
                <a16:creationId xmlns:a16="http://schemas.microsoft.com/office/drawing/2014/main" id="{90081955-118E-8E03-A255-03952DE83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C0FD351-66B4-49D6-B975-C876E15EC662}" type="slidenum">
              <a:rPr lang="ru-RU" altLang="ru-RU"/>
              <a:pPr eaLnBrk="1" hangingPunct="1"/>
              <a:t>93</a:t>
            </a:fld>
            <a:endParaRPr lang="ru-RU" alt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CC2FB6C-FAFA-B798-4724-3D7E6C55442B}"/>
              </a:ext>
            </a:extLst>
          </p:cNvPr>
          <p:cNvSpPr/>
          <p:nvPr/>
        </p:nvSpPr>
        <p:spPr>
          <a:xfrm>
            <a:off x="376238" y="849313"/>
            <a:ext cx="8450262" cy="1570037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61950" indent="-361950">
              <a:defRPr/>
            </a:pPr>
            <a:r>
              <a:rPr lang="ru-RU" sz="2400" b="1" dirty="0"/>
              <a:t>Алгоритм Евклида</a:t>
            </a:r>
            <a:r>
              <a:rPr lang="ru-RU" sz="2400" dirty="0"/>
              <a:t>. Чтобы найти НОД двух натуральных чисел, нужно вычитать из большего числа меньшее до тех пор, пока они не станут равны. Это число и есть НОД исходных чисел.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3799A09-43B3-D3E3-EA30-2B6D2EAAF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2546350"/>
            <a:ext cx="60213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000000"/>
                </a:solidFill>
              </a:rPr>
              <a:t>НОД(1</a:t>
            </a:r>
            <a:r>
              <a:rPr lang="en-US" altLang="ru-RU" sz="2400" b="1">
                <a:solidFill>
                  <a:srgbClr val="000000"/>
                </a:solidFill>
              </a:rPr>
              <a:t>4</a:t>
            </a:r>
            <a:r>
              <a:rPr lang="ru-RU" altLang="ru-RU" sz="2400" b="1">
                <a:solidFill>
                  <a:srgbClr val="000000"/>
                </a:solidFill>
              </a:rPr>
              <a:t>,2</a:t>
            </a:r>
            <a:r>
              <a:rPr lang="en-US" altLang="ru-RU" sz="2400" b="1">
                <a:solidFill>
                  <a:srgbClr val="000000"/>
                </a:solidFill>
              </a:rPr>
              <a:t>1</a:t>
            </a:r>
            <a:r>
              <a:rPr lang="ru-RU" altLang="ru-RU" sz="2400" b="1">
                <a:solidFill>
                  <a:srgbClr val="000000"/>
                </a:solidFill>
              </a:rPr>
              <a:t>) = НОД(1</a:t>
            </a:r>
            <a:r>
              <a:rPr lang="en-US" altLang="ru-RU" sz="2400" b="1">
                <a:solidFill>
                  <a:srgbClr val="000000"/>
                </a:solidFill>
              </a:rPr>
              <a:t>4</a:t>
            </a:r>
            <a:r>
              <a:rPr lang="ru-RU" altLang="ru-RU" sz="2400" b="1">
                <a:solidFill>
                  <a:srgbClr val="000000"/>
                </a:solidFill>
              </a:rPr>
              <a:t>,</a:t>
            </a:r>
            <a:r>
              <a:rPr lang="en-US" altLang="ru-RU" sz="2400" b="1">
                <a:solidFill>
                  <a:srgbClr val="000000"/>
                </a:solidFill>
              </a:rPr>
              <a:t>7</a:t>
            </a:r>
            <a:r>
              <a:rPr lang="ru-RU" altLang="ru-RU" sz="2400" b="1">
                <a:solidFill>
                  <a:srgbClr val="000000"/>
                </a:solidFill>
              </a:rPr>
              <a:t>) = НОД(</a:t>
            </a:r>
            <a:r>
              <a:rPr lang="en-US" altLang="ru-RU" sz="2400" b="1">
                <a:solidFill>
                  <a:srgbClr val="000000"/>
                </a:solidFill>
              </a:rPr>
              <a:t>7</a:t>
            </a:r>
            <a:r>
              <a:rPr lang="ru-RU" altLang="ru-RU" sz="2400" b="1">
                <a:solidFill>
                  <a:srgbClr val="000000"/>
                </a:solidFill>
              </a:rPr>
              <a:t>, </a:t>
            </a:r>
            <a:r>
              <a:rPr lang="en-US" altLang="ru-RU" sz="2400" b="1">
                <a:solidFill>
                  <a:srgbClr val="000000"/>
                </a:solidFill>
              </a:rPr>
              <a:t>7</a:t>
            </a:r>
            <a:r>
              <a:rPr lang="ru-RU" altLang="ru-RU" sz="2400" b="1">
                <a:solidFill>
                  <a:srgbClr val="000000"/>
                </a:solidFill>
              </a:rPr>
              <a:t>) = </a:t>
            </a:r>
            <a:r>
              <a:rPr lang="en-US" altLang="ru-RU" sz="2400" b="1">
                <a:solidFill>
                  <a:srgbClr val="000000"/>
                </a:solidFill>
              </a:rPr>
              <a:t>7</a:t>
            </a:r>
            <a:r>
              <a:rPr lang="ru-RU" altLang="ru-RU" sz="2400" b="1">
                <a:solidFill>
                  <a:srgbClr val="000000"/>
                </a:solidFill>
              </a:rPr>
              <a:t> </a:t>
            </a:r>
            <a:endParaRPr lang="ru-RU" altLang="ru-RU" b="1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8AFB1345-1BE3-FDDF-A24B-7FB49D8B3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3" y="3138488"/>
            <a:ext cx="4586287" cy="1938337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пока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 != b:</a:t>
            </a:r>
            <a:endParaRPr lang="ru-RU" sz="2400" b="1" dirty="0">
              <a:solidFill>
                <a:srgbClr val="0095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если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 &gt; b:</a:t>
            </a:r>
          </a:p>
          <a:p>
            <a:pPr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a -= b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a = a - b</a:t>
            </a:r>
          </a:p>
          <a:p>
            <a:pPr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иначе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 -= a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b = b - a</a:t>
            </a:r>
            <a:endParaRPr lang="ru-RU" sz="2400" b="1" dirty="0">
              <a:solidFill>
                <a:srgbClr val="008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ED091693-00C3-E908-58DC-8BEB7B041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913" y="3138488"/>
            <a:ext cx="3214687" cy="193833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while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 != b:</a:t>
            </a:r>
            <a:endParaRPr lang="ru-RU" sz="2400" b="1" dirty="0">
              <a:solidFill>
                <a:srgbClr val="0095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 &gt; b:</a:t>
            </a:r>
          </a:p>
          <a:p>
            <a:pPr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a -= b</a:t>
            </a:r>
          </a:p>
          <a:p>
            <a:pPr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else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 -= a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200A098-A73F-4941-AFFC-F3D9674E2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5224463"/>
            <a:ext cx="2359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000000"/>
                </a:solidFill>
              </a:rPr>
              <a:t>НОД(1998,2) = </a:t>
            </a:r>
            <a:endParaRPr lang="ru-RU" altLang="ru-RU" b="1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2AF75FA-0FE3-63E1-EA7B-32302E42A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63" y="5224463"/>
            <a:ext cx="5018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000000"/>
                </a:solidFill>
              </a:rPr>
              <a:t>НОД(1996,2) = … = НОД(2, 2) = 2 </a:t>
            </a:r>
            <a:endParaRPr lang="ru-RU" altLang="ru-RU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  <p:bldP spid="17" grpId="0" animBg="1"/>
      <p:bldP spid="18" grpId="0" animBg="1"/>
      <p:bldP spid="19" grpId="0"/>
      <p:bldP spid="21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Заголовок 1">
            <a:extLst>
              <a:ext uri="{FF2B5EF4-FFF2-40B4-BE49-F238E27FC236}">
                <a16:creationId xmlns:a16="http://schemas.microsoft.com/office/drawing/2014/main" id="{4A3BC090-A22E-F1C7-EE75-EC7428949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Алгоритм Евклида</a:t>
            </a:r>
          </a:p>
        </p:txBody>
      </p:sp>
      <p:sp>
        <p:nvSpPr>
          <p:cNvPr id="88067" name="Номер слайда 2">
            <a:extLst>
              <a:ext uri="{FF2B5EF4-FFF2-40B4-BE49-F238E27FC236}">
                <a16:creationId xmlns:a16="http://schemas.microsoft.com/office/drawing/2014/main" id="{10CB06A3-F986-3377-5A59-50258C80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26DB22A-91A2-4EDD-B8F4-0F04C30FBB2A}" type="slidenum">
              <a:rPr lang="ru-RU" altLang="ru-RU"/>
              <a:pPr eaLnBrk="1" hangingPunct="1"/>
              <a:t>94</a:t>
            </a:fld>
            <a:endParaRPr lang="ru-RU" alt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09E36DD-0834-EA93-0176-A49044CC1851}"/>
              </a:ext>
            </a:extLst>
          </p:cNvPr>
          <p:cNvSpPr/>
          <p:nvPr/>
        </p:nvSpPr>
        <p:spPr>
          <a:xfrm>
            <a:off x="376238" y="849313"/>
            <a:ext cx="8450262" cy="1570037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61950" indent="-361950">
              <a:defRPr/>
            </a:pPr>
            <a:r>
              <a:rPr lang="ru-RU" sz="2400" b="1" dirty="0"/>
              <a:t>Модифицированный алгоритм Евклида</a:t>
            </a:r>
            <a:r>
              <a:rPr lang="ru-RU" sz="2400" dirty="0"/>
              <a:t>. Заменять большее число на остаток от деления большего на меньшее до тех пор, пока меньшее не станет равно нулю. Другое (ненулевое) число и есть НОД чисел.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6A52C39-F7FB-8A22-1470-3B6D21904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2443163"/>
            <a:ext cx="4248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000000"/>
                </a:solidFill>
              </a:rPr>
              <a:t>НОД(1998,2) = НОД(</a:t>
            </a:r>
            <a:r>
              <a:rPr lang="en-US" altLang="ru-RU" sz="2400" b="1">
                <a:solidFill>
                  <a:srgbClr val="000000"/>
                </a:solidFill>
              </a:rPr>
              <a:t>0</a:t>
            </a:r>
            <a:r>
              <a:rPr lang="ru-RU" altLang="ru-RU" sz="2400" b="1">
                <a:solidFill>
                  <a:srgbClr val="000000"/>
                </a:solidFill>
              </a:rPr>
              <a:t>,2) = 2 </a:t>
            </a:r>
            <a:endParaRPr lang="ru-RU" altLang="ru-RU" b="1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B4729CA0-2625-CA68-554F-95797A2B5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913" y="2922588"/>
            <a:ext cx="3938587" cy="1938337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пока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???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endParaRPr lang="ru-RU" sz="2400" b="1" dirty="0">
              <a:solidFill>
                <a:srgbClr val="0095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если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 &gt; b:</a:t>
            </a:r>
          </a:p>
          <a:p>
            <a:pPr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a = a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%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b</a:t>
            </a:r>
            <a:endParaRPr lang="en-US" sz="2400" b="1" dirty="0">
              <a:solidFill>
                <a:srgbClr val="008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иначе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 = b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%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</a:t>
            </a:r>
            <a:endParaRPr lang="ru-RU" sz="2400" b="1" dirty="0">
              <a:solidFill>
                <a:srgbClr val="008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5A344DCD-D25C-5758-4586-76A82E837A1F}"/>
              </a:ext>
            </a:extLst>
          </p:cNvPr>
          <p:cNvGrpSpPr>
            <a:grpSpLocks/>
          </p:cNvGrpSpPr>
          <p:nvPr/>
        </p:nvGrpSpPr>
        <p:grpSpPr bwMode="auto">
          <a:xfrm>
            <a:off x="5275263" y="2973388"/>
            <a:ext cx="3246437" cy="663575"/>
            <a:chOff x="796" y="2336"/>
            <a:chExt cx="2045" cy="418"/>
          </a:xfrm>
        </p:grpSpPr>
        <p:sp>
          <p:nvSpPr>
            <p:cNvPr id="17" name="Text Box 8">
              <a:extLst>
                <a:ext uri="{FF2B5EF4-FFF2-40B4-BE49-F238E27FC236}">
                  <a16:creationId xmlns:a16="http://schemas.microsoft.com/office/drawing/2014/main" id="{38DD3A68-D0F9-33D4-39F1-5364F4E29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1751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Какое условие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88078" name="Oval 9">
              <a:extLst>
                <a:ext uri="{FF2B5EF4-FFF2-40B4-BE49-F238E27FC236}">
                  <a16:creationId xmlns:a16="http://schemas.microsoft.com/office/drawing/2014/main" id="{F178EE39-0C72-7158-9280-907E81E2B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AF7A8E5-8906-9805-FDFF-AE2456919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850" y="2908300"/>
            <a:ext cx="2765425" cy="46037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a!=</a:t>
            </a:r>
            <a:r>
              <a:rPr lang="en-US" altLang="ru-RU" sz="2400" b="1">
                <a:solidFill>
                  <a:srgbClr val="009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b!=</a:t>
            </a:r>
            <a:r>
              <a:rPr lang="en-US" altLang="ru-RU" sz="2400" b="1">
                <a:solidFill>
                  <a:srgbClr val="009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ru-RU" altLang="ru-RU"/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7A4DB4B3-F437-65CE-97A1-79586CC97AEC}"/>
              </a:ext>
            </a:extLst>
          </p:cNvPr>
          <p:cNvGrpSpPr>
            <a:grpSpLocks/>
          </p:cNvGrpSpPr>
          <p:nvPr/>
        </p:nvGrpSpPr>
        <p:grpSpPr bwMode="auto">
          <a:xfrm>
            <a:off x="5554663" y="4256088"/>
            <a:ext cx="2662237" cy="936625"/>
            <a:chOff x="796" y="2336"/>
            <a:chExt cx="1677" cy="590"/>
          </a:xfrm>
        </p:grpSpPr>
        <p:sp>
          <p:nvSpPr>
            <p:cNvPr id="21" name="Text Box 8">
              <a:extLst>
                <a:ext uri="{FF2B5EF4-FFF2-40B4-BE49-F238E27FC236}">
                  <a16:creationId xmlns:a16="http://schemas.microsoft.com/office/drawing/2014/main" id="{DA20A772-A270-864F-8CE5-56C0BC6F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1383" cy="523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</a:t>
              </a:r>
              <a:r>
                <a:rPr lang="en-US" sz="2400" dirty="0">
                  <a:latin typeface="Arial" charset="0"/>
                </a:rPr>
                <a:t> </a:t>
              </a:r>
              <a:r>
                <a:rPr lang="ru-RU" sz="2400" dirty="0">
                  <a:latin typeface="Arial" charset="0"/>
                </a:rPr>
                <a:t>вывести </a:t>
              </a:r>
              <a:br>
                <a:rPr lang="ru-RU" sz="2400" dirty="0">
                  <a:latin typeface="Arial" charset="0"/>
                </a:rPr>
              </a:br>
              <a:r>
                <a:rPr lang="ru-RU" sz="2400" dirty="0">
                  <a:latin typeface="Arial" charset="0"/>
                </a:rPr>
                <a:t>  результат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88076" name="Oval 9">
              <a:extLst>
                <a:ext uri="{FF2B5EF4-FFF2-40B4-BE49-F238E27FC236}">
                  <a16:creationId xmlns:a16="http://schemas.microsoft.com/office/drawing/2014/main" id="{82A6B3E2-7D17-E0FC-B024-3E0422BE9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3" name="Rectangle 1">
            <a:extLst>
              <a:ext uri="{FF2B5EF4-FFF2-40B4-BE49-F238E27FC236}">
                <a16:creationId xmlns:a16="http://schemas.microsoft.com/office/drawing/2014/main" id="{B38C0BF6-C7E4-2E36-3701-FE999A760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913" y="4954588"/>
            <a:ext cx="3938587" cy="1570037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если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 !=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вывести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иначе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вывести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</a:t>
            </a:r>
            <a:endParaRPr lang="ru-RU" sz="2400" b="1" dirty="0">
              <a:solidFill>
                <a:srgbClr val="008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15" grpId="0" animBg="1"/>
      <p:bldP spid="19" grpId="0" animBg="1"/>
      <p:bldP spid="23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Заголовок 1">
            <a:extLst>
              <a:ext uri="{FF2B5EF4-FFF2-40B4-BE49-F238E27FC236}">
                <a16:creationId xmlns:a16="http://schemas.microsoft.com/office/drawing/2014/main" id="{0F4D1C0A-9A22-1C15-E242-B23A67B0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89091" name="Номер слайда 2">
            <a:extLst>
              <a:ext uri="{FF2B5EF4-FFF2-40B4-BE49-F238E27FC236}">
                <a16:creationId xmlns:a16="http://schemas.microsoft.com/office/drawing/2014/main" id="{0631361E-9EDF-82A8-A8D0-2F2DAD66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ED74BD3-1F8C-4531-8E7B-817443F19A46}" type="slidenum">
              <a:rPr lang="ru-RU" altLang="ru-RU"/>
              <a:pPr eaLnBrk="1" hangingPunct="1"/>
              <a:t>95</a:t>
            </a:fld>
            <a:endParaRPr lang="ru-RU" altLang="ru-RU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B2613316-48CB-B0E0-EBB4-58117C7EF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200" b="1" dirty="0">
                <a:solidFill>
                  <a:srgbClr val="3333FF"/>
                </a:solidFill>
              </a:rPr>
              <a:t>«3»: </a:t>
            </a:r>
            <a:r>
              <a:rPr lang="ru-RU" sz="2200" dirty="0"/>
              <a:t>Ввести с клавиатуры два натуральных числа и найти их НОД с помощью алгоритма Евклида.</a:t>
            </a:r>
            <a:endParaRPr lang="en-US" sz="2200" dirty="0"/>
          </a:p>
          <a:p>
            <a:pPr marL="714375" indent="-357188">
              <a:defRPr/>
            </a:pPr>
            <a:r>
              <a:rPr lang="ru-RU" sz="2200" b="1" dirty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Введите два числа:</a:t>
            </a:r>
          </a:p>
          <a:p>
            <a:pPr marL="714375">
              <a:defRPr/>
            </a:pP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21 14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НОД(21,14)=7</a:t>
            </a:r>
          </a:p>
        </p:txBody>
      </p:sp>
      <p:sp>
        <p:nvSpPr>
          <p:cNvPr id="89093" name="Text Box 5">
            <a:extLst>
              <a:ext uri="{FF2B5EF4-FFF2-40B4-BE49-F238E27FC236}">
                <a16:creationId xmlns:a16="http://schemas.microsoft.com/office/drawing/2014/main" id="{80D7DBF9-8815-FE47-809A-79037DF68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3082925"/>
            <a:ext cx="84201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0238" indent="-630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200" b="1">
                <a:solidFill>
                  <a:srgbClr val="3333FF"/>
                </a:solidFill>
              </a:rPr>
              <a:t>«</a:t>
            </a:r>
            <a:r>
              <a:rPr lang="en-US" altLang="ru-RU" sz="2200" b="1">
                <a:solidFill>
                  <a:srgbClr val="3333FF"/>
                </a:solidFill>
              </a:rPr>
              <a:t>4</a:t>
            </a:r>
            <a:r>
              <a:rPr lang="ru-RU" altLang="ru-RU" sz="2200" b="1">
                <a:solidFill>
                  <a:srgbClr val="3333FF"/>
                </a:solidFill>
              </a:rPr>
              <a:t>»: </a:t>
            </a:r>
            <a:r>
              <a:rPr lang="ru-RU" altLang="ru-RU" sz="2200"/>
              <a:t>Ввести с клавиатуры два натуральных числа и найти их НОД с помощью </a:t>
            </a:r>
            <a:r>
              <a:rPr lang="ru-RU" altLang="ru-RU" sz="2200" b="1"/>
              <a:t>модифицированного </a:t>
            </a:r>
            <a:r>
              <a:rPr lang="ru-RU" altLang="ru-RU" sz="2200"/>
              <a:t>алгоритма Евклида. Заполните таблицу:</a:t>
            </a:r>
            <a:endParaRPr lang="en-US" altLang="ru-RU" sz="220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990D2A28-AC5A-C3CD-50E2-603AB80CE39B}"/>
              </a:ext>
            </a:extLst>
          </p:cNvPr>
          <p:cNvGraphicFramePr>
            <a:graphicFrameLocks noGrp="1"/>
          </p:cNvGraphicFramePr>
          <p:nvPr/>
        </p:nvGraphicFramePr>
        <p:xfrm>
          <a:off x="495300" y="4479925"/>
          <a:ext cx="8315325" cy="1114425"/>
        </p:xfrm>
        <a:graphic>
          <a:graphicData uri="http://schemas.openxmlformats.org/drawingml/2006/table">
            <a:tbl>
              <a:tblPr/>
              <a:tblGrid>
                <a:gridCol w="138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5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5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5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5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64168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358853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6365133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17905514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549868978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82678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691042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11494962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23108855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298294835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НОД(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a,b</a:t>
                      </a:r>
                      <a:r>
                        <a:rPr kumimoji="0" 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Заголовок 1">
            <a:extLst>
              <a:ext uri="{FF2B5EF4-FFF2-40B4-BE49-F238E27FC236}">
                <a16:creationId xmlns:a16="http://schemas.microsoft.com/office/drawing/2014/main" id="{2E149AC1-EE40-7AA0-9131-FBCDC172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90115" name="Номер слайда 2">
            <a:extLst>
              <a:ext uri="{FF2B5EF4-FFF2-40B4-BE49-F238E27FC236}">
                <a16:creationId xmlns:a16="http://schemas.microsoft.com/office/drawing/2014/main" id="{288F1545-9CA5-1BCD-428D-2E71114B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D4D3246-3140-4A19-B665-C44A1B80C3BD}" type="slidenum">
              <a:rPr lang="ru-RU" altLang="ru-RU"/>
              <a:pPr eaLnBrk="1" hangingPunct="1"/>
              <a:t>96</a:t>
            </a:fld>
            <a:endParaRPr lang="ru-RU" altLang="ru-RU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80C5BB85-2FA1-8980-4BD0-29B4461A0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200" b="1" dirty="0">
                <a:solidFill>
                  <a:srgbClr val="3333FF"/>
                </a:solidFill>
              </a:rPr>
              <a:t>«5»: </a:t>
            </a:r>
            <a:r>
              <a:rPr lang="ru-RU" sz="2200" dirty="0"/>
              <a:t>Ввести с клавиатуры два натуральных числа и сравнить количество шагов цикла для вычисления их НОД с помощью обычного и модифицированного алгоритмов Евклида.</a:t>
            </a:r>
            <a:endParaRPr lang="en-US" sz="2200" dirty="0"/>
          </a:p>
          <a:p>
            <a:pPr marL="714375" indent="-357188">
              <a:defRPr/>
            </a:pPr>
            <a:r>
              <a:rPr lang="ru-RU" sz="2200" b="1" dirty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Введите два числа:</a:t>
            </a:r>
          </a:p>
          <a:p>
            <a:pPr marL="714375">
              <a:defRPr/>
            </a:pP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1998 2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НОД(1998,2)=2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Обычный алгоритм: 998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Модифицированный: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1</a:t>
            </a:r>
            <a:endParaRPr lang="ru-RU" sz="22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Заголовок 1">
            <a:extLst>
              <a:ext uri="{FF2B5EF4-FFF2-40B4-BE49-F238E27FC236}">
                <a16:creationId xmlns:a16="http://schemas.microsoft.com/office/drawing/2014/main" id="{BB9FA29D-02F5-37DA-E90B-A20002A00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Обработка строк в цикле</a:t>
            </a:r>
          </a:p>
        </p:txBody>
      </p:sp>
      <p:sp>
        <p:nvSpPr>
          <p:cNvPr id="91139" name="Номер слайда 2">
            <a:extLst>
              <a:ext uri="{FF2B5EF4-FFF2-40B4-BE49-F238E27FC236}">
                <a16:creationId xmlns:a16="http://schemas.microsoft.com/office/drawing/2014/main" id="{5971EE1C-558E-AA67-B8EB-FFC462FD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EBDEEF5-5478-473E-85E1-490223EBCF77}" type="slidenum">
              <a:rPr lang="ru-RU" altLang="ru-RU"/>
              <a:pPr eaLnBrk="1" hangingPunct="1"/>
              <a:t>97</a:t>
            </a:fld>
            <a:endParaRPr lang="ru-RU" altLang="ru-RU"/>
          </a:p>
        </p:txBody>
      </p:sp>
      <p:sp>
        <p:nvSpPr>
          <p:cNvPr id="91140" name="Прямоугольник 3">
            <a:extLst>
              <a:ext uri="{FF2B5EF4-FFF2-40B4-BE49-F238E27FC236}">
                <a16:creationId xmlns:a16="http://schemas.microsoft.com/office/drawing/2014/main" id="{1FF398E3-7D53-DEAF-340B-ED32C7171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803275"/>
            <a:ext cx="8478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i="1"/>
              <a:t>Задача</a:t>
            </a:r>
            <a:r>
              <a:rPr lang="ru-RU" altLang="ru-RU" sz="2400"/>
              <a:t>. Ввести строку и определить, сколько в ней цифр.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DB51DF6E-EDF6-5D31-C95A-537B80B46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22388"/>
            <a:ext cx="5451475" cy="1570037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счётчик =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</a:p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для каждого символа строки:</a:t>
            </a:r>
          </a:p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если символ – цифра:</a:t>
            </a:r>
          </a:p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счётчик +=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</a:t>
            </a:r>
            <a:endParaRPr lang="en-US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D36310AE-8C6F-003B-5406-A363B0167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3290888"/>
            <a:ext cx="5451475" cy="193833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 =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input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 c in s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 </a:t>
            </a:r>
            <a:r>
              <a:rPr lang="en-US" sz="24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c.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isdigit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+=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</a:t>
            </a:r>
            <a:endParaRPr lang="en-US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1107A5E-C39A-CB1C-0487-AEC0869DB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4025900"/>
            <a:ext cx="2305050" cy="46037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indent="904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 </a:t>
            </a: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</a:t>
            </a: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23" name="Скругленная прямоугольная выноска 22">
            <a:extLst>
              <a:ext uri="{FF2B5EF4-FFF2-40B4-BE49-F238E27FC236}">
                <a16:creationId xmlns:a16="http://schemas.microsoft.com/office/drawing/2014/main" id="{F91436C5-D894-9236-508C-3D7D38ABCF15}"/>
              </a:ext>
            </a:extLst>
          </p:cNvPr>
          <p:cNvSpPr/>
          <p:nvPr/>
        </p:nvSpPr>
        <p:spPr bwMode="auto">
          <a:xfrm>
            <a:off x="3294063" y="3227388"/>
            <a:ext cx="3487737" cy="785812"/>
          </a:xfrm>
          <a:prstGeom prst="wedgeRoundRectCallout">
            <a:avLst>
              <a:gd name="adj1" fmla="val -72046"/>
              <a:gd name="adj2" fmla="val 70510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для всех символов в строке</a:t>
            </a:r>
          </a:p>
        </p:txBody>
      </p:sp>
      <p:sp>
        <p:nvSpPr>
          <p:cNvPr id="24" name="Скругленная прямоугольная выноска 23">
            <a:extLst>
              <a:ext uri="{FF2B5EF4-FFF2-40B4-BE49-F238E27FC236}">
                <a16:creationId xmlns:a16="http://schemas.microsoft.com/office/drawing/2014/main" id="{E0EFCBCE-A9E8-432A-4BD6-6B557E5B7647}"/>
              </a:ext>
            </a:extLst>
          </p:cNvPr>
          <p:cNvSpPr/>
          <p:nvPr/>
        </p:nvSpPr>
        <p:spPr bwMode="auto">
          <a:xfrm>
            <a:off x="4030663" y="4789488"/>
            <a:ext cx="3487737" cy="468312"/>
          </a:xfrm>
          <a:prstGeom prst="wedgeRoundRectCallout">
            <a:avLst>
              <a:gd name="adj1" fmla="val -69133"/>
              <a:gd name="adj2" fmla="val -56482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если</a:t>
            </a:r>
            <a:r>
              <a:rPr lang="ru-RU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sz="2400" dirty="0">
                <a:latin typeface="Arial" charset="0"/>
              </a:rPr>
              <a:t>– </a:t>
            </a:r>
            <a:r>
              <a:rPr lang="ru-RU" sz="2400" dirty="0">
                <a:latin typeface="Arial" charset="0"/>
              </a:rPr>
              <a:t>это цифра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build="p" animBg="1"/>
      <p:bldP spid="22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Заголовок 1">
            <a:extLst>
              <a:ext uri="{FF2B5EF4-FFF2-40B4-BE49-F238E27FC236}">
                <a16:creationId xmlns:a16="http://schemas.microsoft.com/office/drawing/2014/main" id="{D2EACF2D-2D95-732E-31B7-9B6D5526A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Проверка символов</a:t>
            </a:r>
          </a:p>
        </p:txBody>
      </p:sp>
      <p:sp>
        <p:nvSpPr>
          <p:cNvPr id="92163" name="Номер слайда 2">
            <a:extLst>
              <a:ext uri="{FF2B5EF4-FFF2-40B4-BE49-F238E27FC236}">
                <a16:creationId xmlns:a16="http://schemas.microsoft.com/office/drawing/2014/main" id="{9E3FC351-BC2E-4E08-AAA5-1F10C3B70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8B6A98E-6A45-47AF-81B7-4E72AF0265B6}" type="slidenum">
              <a:rPr lang="ru-RU" altLang="ru-RU"/>
              <a:pPr eaLnBrk="1" hangingPunct="1"/>
              <a:t>98</a:t>
            </a:fld>
            <a:endParaRPr lang="ru-RU" altLang="ru-RU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C0028461-B4FF-D67A-1F5B-233C040FB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2012950"/>
            <a:ext cx="6732587" cy="95408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defRPr/>
            </a:pP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c.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isalpha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():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Буква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)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FCD2C4A0-CAC9-7492-02A7-0D1F7B4CD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3070225"/>
            <a:ext cx="6732587" cy="95408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defRPr/>
            </a:pP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c.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islower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():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Строчная буква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)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3EA6C1C4-C49B-4B33-95A8-505A5025D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4129088"/>
            <a:ext cx="6732587" cy="95408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defRPr/>
            </a:pP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c.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isupper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():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Заглавная буква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)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4B3D9FEB-7C00-2990-172B-C528E5572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954088"/>
            <a:ext cx="6732587" cy="95408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defRPr/>
            </a:pP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c.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isdigit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():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Цифра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)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8C70411E-A144-1075-4AB2-8632D4076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5284788"/>
            <a:ext cx="6732587" cy="95408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>
              <a:defRPr/>
            </a:pP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c </a:t>
            </a: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[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а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,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б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]: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  <a:p>
            <a:pPr marL="179388" indent="-93663" algn="just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Это а или б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)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9" grpId="0" animBg="1"/>
      <p:bldP spid="20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Заголовок 1">
            <a:extLst>
              <a:ext uri="{FF2B5EF4-FFF2-40B4-BE49-F238E27FC236}">
                <a16:creationId xmlns:a16="http://schemas.microsoft.com/office/drawing/2014/main" id="{E9C2F263-A9DD-EB76-21D8-C99D82DEC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Задачи</a:t>
            </a:r>
          </a:p>
        </p:txBody>
      </p:sp>
      <p:sp>
        <p:nvSpPr>
          <p:cNvPr id="93187" name="Номер слайда 2">
            <a:extLst>
              <a:ext uri="{FF2B5EF4-FFF2-40B4-BE49-F238E27FC236}">
                <a16:creationId xmlns:a16="http://schemas.microsoft.com/office/drawing/2014/main" id="{7410839C-3AAB-7C2D-6BE6-6D13D1CF0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810A6A9-8AE9-421D-9DFE-BB6DE45F4571}" type="slidenum">
              <a:rPr lang="ru-RU" altLang="ru-RU"/>
              <a:pPr eaLnBrk="1" hangingPunct="1"/>
              <a:t>99</a:t>
            </a:fld>
            <a:endParaRPr lang="ru-RU" altLang="ru-RU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0B4E48BD-944D-28CE-CC2D-AAC3EA535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200" b="1" dirty="0">
                <a:solidFill>
                  <a:srgbClr val="3333FF"/>
                </a:solidFill>
              </a:rPr>
              <a:t>«3»: </a:t>
            </a:r>
            <a:r>
              <a:rPr lang="ru-RU" sz="2200" dirty="0"/>
              <a:t>Ввести с клавиатуры число в двоичной системе счисления. Определить, сколько в его записи единиц и сколько нулей.</a:t>
            </a:r>
            <a:endParaRPr lang="en-US" sz="2200" dirty="0"/>
          </a:p>
          <a:p>
            <a:pPr marL="714375" indent="-357188">
              <a:defRPr/>
            </a:pPr>
            <a:r>
              <a:rPr lang="ru-RU" sz="2200" b="1" dirty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Введите число:</a:t>
            </a:r>
          </a:p>
          <a:p>
            <a:pPr marL="714375">
              <a:defRPr/>
            </a:pP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1010100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Нулей: 4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Единиц: 3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2A30BA56-1E2E-7C49-EB58-EC89283C0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3616325"/>
            <a:ext cx="84201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200" b="1" dirty="0">
                <a:solidFill>
                  <a:srgbClr val="3333FF"/>
                </a:solidFill>
              </a:rPr>
              <a:t>«</a:t>
            </a:r>
            <a:r>
              <a:rPr lang="en-US" sz="2200" b="1" dirty="0">
                <a:solidFill>
                  <a:srgbClr val="3333FF"/>
                </a:solidFill>
              </a:rPr>
              <a:t>4</a:t>
            </a:r>
            <a:r>
              <a:rPr lang="ru-RU" sz="2200" b="1" dirty="0">
                <a:solidFill>
                  <a:srgbClr val="3333FF"/>
                </a:solidFill>
              </a:rPr>
              <a:t>»: </a:t>
            </a:r>
            <a:r>
              <a:rPr lang="ru-RU" sz="2200" dirty="0"/>
              <a:t>Ввести с клавиатуры символьную строку. Если это правильная запись двоичного числа, вывести сообщение «Да», иначе вывести сообщение «Нет». </a:t>
            </a:r>
            <a:endParaRPr lang="en-US" sz="2200" dirty="0"/>
          </a:p>
          <a:p>
            <a:pPr marL="714375" indent="-357188">
              <a:defRPr/>
            </a:pPr>
            <a:r>
              <a:rPr lang="ru-RU" sz="2200" b="1" dirty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Введите число:		 Введите число: 	</a:t>
            </a:r>
          </a:p>
          <a:p>
            <a:pPr marL="714375">
              <a:defRPr/>
            </a:pP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1010100			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abcd10</a:t>
            </a: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Да.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		 </a:t>
            </a: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Нет.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0138aacd49cb616bca6a96f83c8f08e503be1ae"/>
</p:tagLst>
</file>

<file path=ppt/theme/theme1.xml><?xml version="1.0" encoding="utf-8"?>
<a:theme xmlns:a="http://schemas.openxmlformats.org/drawingml/2006/main" name="Оформление по умолчанию">
  <a:themeElements>
    <a:clrScheme name="Другая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FF"/>
      </a:hlink>
      <a:folHlink>
        <a:srgbClr val="CC0099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33FF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251b329b-dfd5-483a-ae53-129bb138639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AAAD25B078D918489446716F43B245CB" ma:contentTypeVersion="4" ma:contentTypeDescription="Создание документа." ma:contentTypeScope="" ma:versionID="de799b07b36672fa69d49a6dae1bda02">
  <xsd:schema xmlns:xsd="http://www.w3.org/2001/XMLSchema" xmlns:xs="http://www.w3.org/2001/XMLSchema" xmlns:p="http://schemas.microsoft.com/office/2006/metadata/properties" xmlns:ns2="251b329b-dfd5-483a-ae53-129bb1386399" targetNamespace="http://schemas.microsoft.com/office/2006/metadata/properties" ma:root="true" ma:fieldsID="4aac5ad222777139017a260e51151c65" ns2:_="">
    <xsd:import namespace="251b329b-dfd5-483a-ae53-129bb1386399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1b329b-dfd5-483a-ae53-129bb1386399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F40522-0EF6-42AB-A23B-D0D11278FA64}">
  <ds:schemaRefs>
    <ds:schemaRef ds:uri="http://schemas.microsoft.com/office/2006/metadata/properties"/>
    <ds:schemaRef ds:uri="http://schemas.microsoft.com/office/2006/documentManagement/types"/>
    <ds:schemaRef ds:uri="aa6c856a-2d75-4527-acb7-55a9670df468"/>
    <ds:schemaRef ds:uri="http://purl.org/dc/dcmitype/"/>
    <ds:schemaRef ds:uri="http://purl.org/dc/terms/"/>
    <ds:schemaRef ds:uri="4e8822a1-89bc-4a1f-91d1-6f1f20732751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A81231C-0413-4E67-9D22-C4B5BF91224A}"/>
</file>

<file path=customXml/itemProps3.xml><?xml version="1.0" encoding="utf-8"?>
<ds:datastoreItem xmlns:ds="http://schemas.openxmlformats.org/officeDocument/2006/customXml" ds:itemID="{30B371D8-2B37-4209-802A-03F9E74377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52959</TotalTime>
  <Words>9178</Words>
  <Application>Microsoft Office PowerPoint</Application>
  <PresentationFormat>Экран (4:3)</PresentationFormat>
  <Paragraphs>1877</Paragraphs>
  <Slides>144</Slides>
  <Notes>6</Notes>
  <HiddenSlides>1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144</vt:i4>
      </vt:variant>
    </vt:vector>
  </HeadingPairs>
  <TitlesOfParts>
    <vt:vector size="152" baseType="lpstr">
      <vt:lpstr>Arial</vt:lpstr>
      <vt:lpstr>Arial Black</vt:lpstr>
      <vt:lpstr>Calibri</vt:lpstr>
      <vt:lpstr>Comic Sans MS</vt:lpstr>
      <vt:lpstr>Courier New</vt:lpstr>
      <vt:lpstr>Times New Roman</vt:lpstr>
      <vt:lpstr>Оформление по умолчанию</vt:lpstr>
      <vt:lpstr>Формула</vt:lpstr>
      <vt:lpstr>Программирование на языке Python</vt:lpstr>
      <vt:lpstr>Программирование на языке Python</vt:lpstr>
      <vt:lpstr>Что такое алгоритм?</vt:lpstr>
      <vt:lpstr>Свойства алгоритма</vt:lpstr>
      <vt:lpstr>Программирование на языке Python</vt:lpstr>
      <vt:lpstr>Простейшая программа</vt:lpstr>
      <vt:lpstr>Вывод на экран</vt:lpstr>
      <vt:lpstr>Задания</vt:lpstr>
      <vt:lpstr>Сложение чисел</vt:lpstr>
      <vt:lpstr>Сумма: псевдокод</vt:lpstr>
      <vt:lpstr>Переменные</vt:lpstr>
      <vt:lpstr>Имена переменных</vt:lpstr>
      <vt:lpstr>Типы  переменных</vt:lpstr>
      <vt:lpstr>Зачем нужен тип переменной?</vt:lpstr>
      <vt:lpstr>Как записать значение в переменную?</vt:lpstr>
      <vt:lpstr>Ввод значения с клавиатуры</vt:lpstr>
      <vt:lpstr>Ввод значения с клавиатуры</vt:lpstr>
      <vt:lpstr>Ввод с подсказкой</vt:lpstr>
      <vt:lpstr>Изменение значений переменной</vt:lpstr>
      <vt:lpstr>Вывод данных</vt:lpstr>
      <vt:lpstr>Вывод данных через format</vt:lpstr>
      <vt:lpstr>Сложение чисел: простое решение</vt:lpstr>
      <vt:lpstr>Сложение чисел: полное решение</vt:lpstr>
      <vt:lpstr>Задания</vt:lpstr>
      <vt:lpstr>Задания</vt:lpstr>
      <vt:lpstr>Простейшая программа</vt:lpstr>
      <vt:lpstr>Программирование на языке Python</vt:lpstr>
      <vt:lpstr>Арифметическое выражения</vt:lpstr>
      <vt:lpstr>Деление</vt:lpstr>
      <vt:lpstr>Остаток от деления</vt:lpstr>
      <vt:lpstr>Операторы // и %</vt:lpstr>
      <vt:lpstr>Сокращенная запись операций</vt:lpstr>
      <vt:lpstr>Ввод двух значений в одной строке</vt:lpstr>
      <vt:lpstr>Задания</vt:lpstr>
      <vt:lpstr>Задания</vt:lpstr>
      <vt:lpstr>Случайные числа</vt:lpstr>
      <vt:lpstr>Случайные числа на компьютере</vt:lpstr>
      <vt:lpstr>Линейный конгруэнтный генератор</vt:lpstr>
      <vt:lpstr>Генератор случайных чисел</vt:lpstr>
      <vt:lpstr>Генератор случайных чисел</vt:lpstr>
      <vt:lpstr>Задачи</vt:lpstr>
      <vt:lpstr>Задачи</vt:lpstr>
      <vt:lpstr>Простейшая программа</vt:lpstr>
      <vt:lpstr>Вывод на экран</vt:lpstr>
      <vt:lpstr>Ввод значения с клавиатуры</vt:lpstr>
      <vt:lpstr>Генератор случайных чисел</vt:lpstr>
      <vt:lpstr>Найти большее из двух данных чисел.</vt:lpstr>
      <vt:lpstr>Презентация PowerPoint</vt:lpstr>
      <vt:lpstr>Порядок выполнения операций</vt:lpstr>
      <vt:lpstr>Презентация PowerPoint</vt:lpstr>
      <vt:lpstr>Найти большее из двух данных чисел</vt:lpstr>
      <vt:lpstr>Программирование на языке Python</vt:lpstr>
      <vt:lpstr>Условный оператор</vt:lpstr>
      <vt:lpstr>Условный оператор: неполная форма</vt:lpstr>
      <vt:lpstr>Презентация PowerPoint</vt:lpstr>
      <vt:lpstr>Условный оператор</vt:lpstr>
      <vt:lpstr>Знаки отношений</vt:lpstr>
      <vt:lpstr>Вложенные условные операторы</vt:lpstr>
      <vt:lpstr>Каскадное ветвление</vt:lpstr>
      <vt:lpstr>Каскадное ветвление</vt:lpstr>
      <vt:lpstr>Задачи (без функций min и max!)</vt:lpstr>
      <vt:lpstr>Задачи</vt:lpstr>
      <vt:lpstr>Задачи</vt:lpstr>
      <vt:lpstr>Сложные условия</vt:lpstr>
      <vt:lpstr>Сложные условия</vt:lpstr>
      <vt:lpstr>Сложные условия</vt:lpstr>
      <vt:lpstr>Презентация PowerPoint</vt:lpstr>
      <vt:lpstr>Задачи</vt:lpstr>
      <vt:lpstr>Задачи</vt:lpstr>
      <vt:lpstr>Задачи</vt:lpstr>
      <vt:lpstr>Программирование на языке Python</vt:lpstr>
      <vt:lpstr>Символьные строки</vt:lpstr>
      <vt:lpstr>Символьные строки</vt:lpstr>
      <vt:lpstr>Символьные строки</vt:lpstr>
      <vt:lpstr>Срезы</vt:lpstr>
      <vt:lpstr>Срезы строк</vt:lpstr>
      <vt:lpstr>Операции со строками</vt:lpstr>
      <vt:lpstr>Операции со строками</vt:lpstr>
      <vt:lpstr>Задачи</vt:lpstr>
      <vt:lpstr>Задачи</vt:lpstr>
      <vt:lpstr>Задачи</vt:lpstr>
      <vt:lpstr>Программирование на языке Python</vt:lpstr>
      <vt:lpstr>Что такое цикл?</vt:lpstr>
      <vt:lpstr>Повторения в программе</vt:lpstr>
      <vt:lpstr>Блок-схема цикла</vt:lpstr>
      <vt:lpstr>Как организовать цикл?</vt:lpstr>
      <vt:lpstr>Сколько раз выполняется цикл?</vt:lpstr>
      <vt:lpstr>Цикл с условием</vt:lpstr>
      <vt:lpstr>Цикл с условием</vt:lpstr>
      <vt:lpstr>Задачи</vt:lpstr>
      <vt:lpstr>Задачи</vt:lpstr>
      <vt:lpstr>Задачи</vt:lpstr>
      <vt:lpstr>Алгоритм Евклида</vt:lpstr>
      <vt:lpstr>Алгоритм Евклида</vt:lpstr>
      <vt:lpstr>Задачи</vt:lpstr>
      <vt:lpstr>Задачи</vt:lpstr>
      <vt:lpstr>Обработка строк в цикле</vt:lpstr>
      <vt:lpstr>Проверка символов</vt:lpstr>
      <vt:lpstr>Задачи</vt:lpstr>
      <vt:lpstr>Задачи</vt:lpstr>
      <vt:lpstr>Цикл с переменной</vt:lpstr>
      <vt:lpstr>Цикл с переменной</vt:lpstr>
      <vt:lpstr>Цикл с переменной: другой шаг</vt:lpstr>
      <vt:lpstr>Сколько раз выполняется цикл?</vt:lpstr>
      <vt:lpstr>Задачи</vt:lpstr>
      <vt:lpstr>Задачи</vt:lpstr>
      <vt:lpstr>Программирование на языке Python</vt:lpstr>
      <vt:lpstr>Что такое массив?</vt:lpstr>
      <vt:lpstr>Что такое массив?</vt:lpstr>
      <vt:lpstr>Массивы в Python: списки</vt:lpstr>
      <vt:lpstr>Заполнение массива</vt:lpstr>
      <vt:lpstr>Заполнение случайными числами</vt:lpstr>
      <vt:lpstr>Вывод массива на экран</vt:lpstr>
      <vt:lpstr>Задачи</vt:lpstr>
      <vt:lpstr>Задачи</vt:lpstr>
      <vt:lpstr>Ввод массива с клавиатуры</vt:lpstr>
      <vt:lpstr>Ввод массива с клавиатуры</vt:lpstr>
      <vt:lpstr>Как обработать все элементы массива?</vt:lpstr>
      <vt:lpstr>Как обработать все элементы массива?</vt:lpstr>
      <vt:lpstr>Перебор элементов</vt:lpstr>
      <vt:lpstr>Что выведет программа?</vt:lpstr>
      <vt:lpstr>Подсчёт нужных элементов</vt:lpstr>
      <vt:lpstr>Перебор элементов</vt:lpstr>
      <vt:lpstr>Как работает цикл?</vt:lpstr>
      <vt:lpstr>Среднее арифметическое</vt:lpstr>
      <vt:lpstr>Задачи</vt:lpstr>
      <vt:lpstr>Задачи</vt:lpstr>
      <vt:lpstr>Программирование на языке Python</vt:lpstr>
      <vt:lpstr>Поиск в массиве</vt:lpstr>
      <vt:lpstr>Поиск в массиве</vt:lpstr>
      <vt:lpstr>Поиск в массиве</vt:lpstr>
      <vt:lpstr>Задачи</vt:lpstr>
      <vt:lpstr>Задачи</vt:lpstr>
      <vt:lpstr>Задачи</vt:lpstr>
      <vt:lpstr>Максимальный элемент</vt:lpstr>
      <vt:lpstr>Максимальный элемент</vt:lpstr>
      <vt:lpstr>Максимальный элемент и его номер</vt:lpstr>
      <vt:lpstr>Максимальный элемент и его номер</vt:lpstr>
      <vt:lpstr>Задачи (без функций min и max)</vt:lpstr>
      <vt:lpstr>Задачи (без функций min и max)</vt:lpstr>
      <vt:lpstr>Задачи (без функций min и max)</vt:lpstr>
      <vt:lpstr>Задачи (без функции max)</vt:lpstr>
      <vt:lpstr>Задачи</vt:lpstr>
      <vt:lpstr>Конец фильма</vt:lpstr>
    </vt:vector>
  </TitlesOfParts>
  <Company>163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Программное обеспечение (ПО)</dc:title>
  <dc:creator>kp</dc:creator>
  <cp:lastModifiedBy>Салпагаров Солтан Исмаилович</cp:lastModifiedBy>
  <cp:revision>2012</cp:revision>
  <dcterms:created xsi:type="dcterms:W3CDTF">2007-01-31T19:13:48Z</dcterms:created>
  <dcterms:modified xsi:type="dcterms:W3CDTF">2023-05-06T08:47:11Z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0x010100AAAD25B078D918489446716F43B245CB</vt:lpwstr>
  </property>
  <property fmtid="{D5CDD505-2E9C-101B-9397-08002B2CF9AE}" pid="3" name="MediaServiceImageTags">
    <vt:lpwstr/>
  </property>
</Properties>
</file>