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6" r:id="rId2"/>
    <p:sldMasterId id="2147483741" r:id="rId3"/>
  </p:sldMasterIdLst>
  <p:notesMasterIdLst>
    <p:notesMasterId r:id="rId17"/>
  </p:notesMasterIdLst>
  <p:handoutMasterIdLst>
    <p:handoutMasterId r:id="rId18"/>
  </p:handoutMasterIdLst>
  <p:sldIdLst>
    <p:sldId id="256" r:id="rId4"/>
    <p:sldId id="273" r:id="rId5"/>
    <p:sldId id="272" r:id="rId6"/>
    <p:sldId id="274" r:id="rId7"/>
    <p:sldId id="275" r:id="rId8"/>
    <p:sldId id="276" r:id="rId9"/>
    <p:sldId id="277" r:id="rId10"/>
    <p:sldId id="278" r:id="rId11"/>
    <p:sldId id="283" r:id="rId12"/>
    <p:sldId id="280" r:id="rId13"/>
    <p:sldId id="281" r:id="rId14"/>
    <p:sldId id="282" r:id="rId15"/>
    <p:sldId id="27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88C3FBE-793D-42BD-A9DF-31DAA463A463}">
          <p14:sldIdLst>
            <p14:sldId id="256"/>
            <p14:sldId id="273"/>
            <p14:sldId id="272"/>
            <p14:sldId id="274"/>
            <p14:sldId id="275"/>
            <p14:sldId id="276"/>
            <p14:sldId id="277"/>
            <p14:sldId id="278"/>
            <p14:sldId id="283"/>
            <p14:sldId id="280"/>
            <p14:sldId id="281"/>
            <p14:sldId id="282"/>
          </p14:sldIdLst>
        </p14:section>
        <p14:section name="Раздел без заголовка" id="{4B1C9BA0-7658-4B16-B947-EF30D7F9EC7B}">
          <p14:sldIdLst>
            <p14:sldId id="279"/>
          </p14:sldIdLst>
        </p14:section>
        <p14:section name="Раздел без заголовка" id="{FDF23410-C749-43F0-9341-49FE7A35008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297" autoAdjust="0"/>
  </p:normalViewPr>
  <p:slideViewPr>
    <p:cSldViewPr snapToGrid="0">
      <p:cViewPr varScale="1">
        <p:scale>
          <a:sx n="89" d="100"/>
          <a:sy n="89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E8EC6E0-C850-4DBB-B90C-63D94C20B9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4A2C50-EAE3-4B22-ADCE-A7011D08B3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801F6-523E-4A66-9347-84EB102B2341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888F8D-FBD8-41E9-834A-F4731807B6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94682A-886A-4BCB-B08E-98945BA98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6844F-2F3F-444C-9264-A11837FEC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2199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D4284-D8EC-453D-9DAB-042C803E0963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78DCA-C101-4EC4-82CE-0595E677C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866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1506567"/>
            <a:ext cx="10290000" cy="3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66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90000" y="4805433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133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53467" y="-616667"/>
            <a:ext cx="78788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5066600" y="6144767"/>
            <a:ext cx="78788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79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2030284" y="2730100"/>
            <a:ext cx="3784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3453299" y="1939200"/>
            <a:ext cx="9384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030284" y="3207333"/>
            <a:ext cx="3784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6377323" y="2730100"/>
            <a:ext cx="3784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7800328" y="1939200"/>
            <a:ext cx="9384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6377323" y="3207333"/>
            <a:ext cx="3784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2030284" y="4919533"/>
            <a:ext cx="3784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3453299" y="4128633"/>
            <a:ext cx="9384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2030284" y="5396767"/>
            <a:ext cx="3784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6377323" y="4919533"/>
            <a:ext cx="3784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7800328" y="4128633"/>
            <a:ext cx="9384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6377323" y="5396767"/>
            <a:ext cx="3784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-2750533" y="2742133"/>
            <a:ext cx="53816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13"/>
          <p:cNvSpPr/>
          <p:nvPr/>
        </p:nvSpPr>
        <p:spPr>
          <a:xfrm rot="5400000">
            <a:off x="9560933" y="2742133"/>
            <a:ext cx="53816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4048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-1061700" y="-616667"/>
            <a:ext cx="29368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 rot="5400000">
            <a:off x="10440933" y="-616667"/>
            <a:ext cx="29368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819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950967" y="1959600"/>
            <a:ext cx="3997200" cy="20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1541167" y="4001567"/>
            <a:ext cx="3406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950967" y="-282716"/>
            <a:ext cx="38712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7318167" y="5804717"/>
            <a:ext cx="38712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52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243833" y="1935817"/>
            <a:ext cx="3997200" cy="20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7243833" y="4025417"/>
            <a:ext cx="3406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7369833" y="-282716"/>
            <a:ext cx="38712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950967" y="5804717"/>
            <a:ext cx="38712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51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053367" y="3806817"/>
            <a:ext cx="60852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1944167" y="2132584"/>
            <a:ext cx="8303600" cy="19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4071000" y="-760667"/>
            <a:ext cx="4050000" cy="148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070967" y="6080567"/>
            <a:ext cx="4050000" cy="148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6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6974233" y="3298884"/>
            <a:ext cx="3289200" cy="13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6974233" y="2198333"/>
            <a:ext cx="426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8551433" y="-616667"/>
            <a:ext cx="53792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8"/>
          <p:cNvSpPr/>
          <p:nvPr/>
        </p:nvSpPr>
        <p:spPr>
          <a:xfrm>
            <a:off x="8551433" y="6144767"/>
            <a:ext cx="53792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06737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1373100" y="1960867"/>
            <a:ext cx="4490800" cy="3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6328100" y="3475133"/>
            <a:ext cx="4490800" cy="15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 rot="5400000">
            <a:off x="-1563333" y="3903767"/>
            <a:ext cx="31460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 rot="5400000">
            <a:off x="10609333" y="1624333"/>
            <a:ext cx="31460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261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960000" y="3712751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960000" y="4190011"/>
            <a:ext cx="3115200" cy="10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4538400" y="3712751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4538400" y="4190011"/>
            <a:ext cx="3115200" cy="10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4"/>
          </p:nvPr>
        </p:nvSpPr>
        <p:spPr>
          <a:xfrm>
            <a:off x="8116800" y="3712751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8116800" y="4190011"/>
            <a:ext cx="3115200" cy="10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6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738633" y="-616667"/>
            <a:ext cx="53792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20"/>
          <p:cNvSpPr/>
          <p:nvPr/>
        </p:nvSpPr>
        <p:spPr>
          <a:xfrm>
            <a:off x="8551433" y="6144767"/>
            <a:ext cx="53792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9156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1805833" y="2381633"/>
            <a:ext cx="3643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1"/>
          </p:nvPr>
        </p:nvSpPr>
        <p:spPr>
          <a:xfrm>
            <a:off x="1805833" y="2858867"/>
            <a:ext cx="3643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 idx="2"/>
          </p:nvPr>
        </p:nvSpPr>
        <p:spPr>
          <a:xfrm>
            <a:off x="6742977" y="2381633"/>
            <a:ext cx="3643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3"/>
          </p:nvPr>
        </p:nvSpPr>
        <p:spPr>
          <a:xfrm>
            <a:off x="6742977" y="2858867"/>
            <a:ext cx="3643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 idx="4"/>
          </p:nvPr>
        </p:nvSpPr>
        <p:spPr>
          <a:xfrm>
            <a:off x="1805833" y="4292833"/>
            <a:ext cx="3643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5"/>
          </p:nvPr>
        </p:nvSpPr>
        <p:spPr>
          <a:xfrm>
            <a:off x="1805833" y="4770067"/>
            <a:ext cx="3643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 idx="6"/>
          </p:nvPr>
        </p:nvSpPr>
        <p:spPr>
          <a:xfrm>
            <a:off x="6742977" y="4292833"/>
            <a:ext cx="3643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7"/>
          </p:nvPr>
        </p:nvSpPr>
        <p:spPr>
          <a:xfrm>
            <a:off x="6742977" y="4770067"/>
            <a:ext cx="3643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title" idx="8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-984633" y="719333"/>
            <a:ext cx="38712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9305433" y="719333"/>
            <a:ext cx="38712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5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926400" y="1943033"/>
            <a:ext cx="6339200" cy="3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Google Shape;22;p4"/>
          <p:cNvSpPr/>
          <p:nvPr/>
        </p:nvSpPr>
        <p:spPr>
          <a:xfrm rot="5400000">
            <a:off x="-250400" y="5869127"/>
            <a:ext cx="34068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4"/>
          <p:cNvSpPr/>
          <p:nvPr/>
        </p:nvSpPr>
        <p:spPr>
          <a:xfrm rot="5400000">
            <a:off x="9035633" y="5869127"/>
            <a:ext cx="34068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56909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1464684" y="2601351"/>
            <a:ext cx="2772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"/>
          </p:nvPr>
        </p:nvSpPr>
        <p:spPr>
          <a:xfrm>
            <a:off x="1464684" y="3078584"/>
            <a:ext cx="2772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title" idx="2"/>
          </p:nvPr>
        </p:nvSpPr>
        <p:spPr>
          <a:xfrm>
            <a:off x="4710001" y="2601351"/>
            <a:ext cx="2772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3"/>
          </p:nvPr>
        </p:nvSpPr>
        <p:spPr>
          <a:xfrm>
            <a:off x="4710007" y="3078584"/>
            <a:ext cx="2772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 idx="4"/>
          </p:nvPr>
        </p:nvSpPr>
        <p:spPr>
          <a:xfrm>
            <a:off x="1464684" y="4919533"/>
            <a:ext cx="2772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5"/>
          </p:nvPr>
        </p:nvSpPr>
        <p:spPr>
          <a:xfrm>
            <a:off x="1464684" y="5396767"/>
            <a:ext cx="2772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 idx="6"/>
          </p:nvPr>
        </p:nvSpPr>
        <p:spPr>
          <a:xfrm>
            <a:off x="4710001" y="4919533"/>
            <a:ext cx="2772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7"/>
          </p:nvPr>
        </p:nvSpPr>
        <p:spPr>
          <a:xfrm>
            <a:off x="4710001" y="5396767"/>
            <a:ext cx="2772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 idx="8"/>
          </p:nvPr>
        </p:nvSpPr>
        <p:spPr>
          <a:xfrm>
            <a:off x="7955329" y="2601351"/>
            <a:ext cx="2772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9"/>
          </p:nvPr>
        </p:nvSpPr>
        <p:spPr>
          <a:xfrm>
            <a:off x="7955329" y="3078584"/>
            <a:ext cx="2772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13"/>
          </p:nvPr>
        </p:nvSpPr>
        <p:spPr>
          <a:xfrm>
            <a:off x="7955329" y="4919533"/>
            <a:ext cx="2772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14"/>
          </p:nvPr>
        </p:nvSpPr>
        <p:spPr>
          <a:xfrm>
            <a:off x="7955329" y="5396767"/>
            <a:ext cx="2772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 idx="15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 rot="5400000">
            <a:off x="-1563333" y="1624333"/>
            <a:ext cx="31460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143" name="Google Shape;143;p22"/>
          <p:cNvSpPr/>
          <p:nvPr/>
        </p:nvSpPr>
        <p:spPr>
          <a:xfrm rot="5400000">
            <a:off x="10609333" y="3903767"/>
            <a:ext cx="31460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82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 hasCustomPrompt="1"/>
          </p:nvPr>
        </p:nvSpPr>
        <p:spPr>
          <a:xfrm>
            <a:off x="1535485" y="1918533"/>
            <a:ext cx="2850800" cy="6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1"/>
          </p:nvPr>
        </p:nvSpPr>
        <p:spPr>
          <a:xfrm>
            <a:off x="1535200" y="2358803"/>
            <a:ext cx="2850800" cy="5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 idx="2" hasCustomPrompt="1"/>
          </p:nvPr>
        </p:nvSpPr>
        <p:spPr>
          <a:xfrm>
            <a:off x="7806100" y="2581300"/>
            <a:ext cx="2850800" cy="6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3"/>
          </p:nvPr>
        </p:nvSpPr>
        <p:spPr>
          <a:xfrm>
            <a:off x="7806100" y="3021556"/>
            <a:ext cx="2850800" cy="5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 idx="4" hasCustomPrompt="1"/>
          </p:nvPr>
        </p:nvSpPr>
        <p:spPr>
          <a:xfrm>
            <a:off x="7806159" y="3906832"/>
            <a:ext cx="2850800" cy="6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5"/>
          </p:nvPr>
        </p:nvSpPr>
        <p:spPr>
          <a:xfrm>
            <a:off x="7806155" y="4347067"/>
            <a:ext cx="2850800" cy="5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 idx="6" hasCustomPrompt="1"/>
          </p:nvPr>
        </p:nvSpPr>
        <p:spPr>
          <a:xfrm>
            <a:off x="1535339" y="3244072"/>
            <a:ext cx="2850800" cy="6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7"/>
          </p:nvPr>
        </p:nvSpPr>
        <p:spPr>
          <a:xfrm>
            <a:off x="1535200" y="3684317"/>
            <a:ext cx="2850800" cy="5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 idx="8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-610749" y="-282716"/>
            <a:ext cx="38712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8931517" y="5804717"/>
            <a:ext cx="38712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 idx="9" hasCustomPrompt="1"/>
          </p:nvPr>
        </p:nvSpPr>
        <p:spPr>
          <a:xfrm>
            <a:off x="1535272" y="4569605"/>
            <a:ext cx="2850800" cy="6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57" name="Google Shape;157;p23"/>
          <p:cNvSpPr txBox="1">
            <a:spLocks noGrp="1"/>
          </p:cNvSpPr>
          <p:nvPr>
            <p:ph type="subTitle" idx="13"/>
          </p:nvPr>
        </p:nvSpPr>
        <p:spPr>
          <a:xfrm>
            <a:off x="1535133" y="5009851"/>
            <a:ext cx="2850800" cy="5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991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ctrTitle"/>
          </p:nvPr>
        </p:nvSpPr>
        <p:spPr>
          <a:xfrm>
            <a:off x="2847200" y="750981"/>
            <a:ext cx="6497600" cy="13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3922367" y="2009500"/>
            <a:ext cx="4266800" cy="17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3406800" y="4823700"/>
            <a:ext cx="5378400" cy="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333" b="1">
                <a:solidFill>
                  <a:srgbClr val="191919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, and includes icons by </a:t>
            </a:r>
            <a:r>
              <a:rPr lang="en" sz="1333" b="1">
                <a:solidFill>
                  <a:srgbClr val="191919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 and infographics &amp; images by </a:t>
            </a:r>
            <a:r>
              <a:rPr lang="en" sz="1333" b="1">
                <a:solidFill>
                  <a:srgbClr val="191919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333" b="1">
              <a:solidFill>
                <a:srgbClr val="19191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2" name="Google Shape;162;p24"/>
          <p:cNvSpPr/>
          <p:nvPr/>
        </p:nvSpPr>
        <p:spPr>
          <a:xfrm rot="5400000">
            <a:off x="-1265633" y="258217"/>
            <a:ext cx="57692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24"/>
          <p:cNvSpPr/>
          <p:nvPr/>
        </p:nvSpPr>
        <p:spPr>
          <a:xfrm rot="5400000">
            <a:off x="7688433" y="5263784"/>
            <a:ext cx="57692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2"/>
          </p:nvPr>
        </p:nvSpPr>
        <p:spPr>
          <a:xfrm>
            <a:off x="3806200" y="5628133"/>
            <a:ext cx="4579600" cy="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000"/>
              <a:buNone/>
              <a:defRPr sz="1333">
                <a:solidFill>
                  <a:srgbClr val="191919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8016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53467" y="-616667"/>
            <a:ext cx="78788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5"/>
          <p:cNvSpPr/>
          <p:nvPr/>
        </p:nvSpPr>
        <p:spPr>
          <a:xfrm>
            <a:off x="5066600" y="6144767"/>
            <a:ext cx="78788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53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1078400" y="719333"/>
            <a:ext cx="4050000" cy="148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9216033" y="4664767"/>
            <a:ext cx="4050000" cy="148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357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0054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20326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3994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496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797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2216917" y="3643900"/>
            <a:ext cx="33916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583472" y="3643900"/>
            <a:ext cx="33916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2216917" y="4092733"/>
            <a:ext cx="3391600" cy="14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6583481" y="4092733"/>
            <a:ext cx="3391600" cy="14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1738633" y="-616667"/>
            <a:ext cx="53792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5"/>
          <p:cNvSpPr/>
          <p:nvPr/>
        </p:nvSpPr>
        <p:spPr>
          <a:xfrm>
            <a:off x="8551433" y="6144767"/>
            <a:ext cx="53792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807362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112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013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0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491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48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855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03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 rot="5400000">
            <a:off x="8991000" y="-279067"/>
            <a:ext cx="31460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-1780800" y="6178700"/>
            <a:ext cx="31460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5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950967" y="2259133"/>
            <a:ext cx="5513200" cy="27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0967" y="721500"/>
            <a:ext cx="480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-1738633" y="-819867"/>
            <a:ext cx="74960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7"/>
          <p:cNvSpPr/>
          <p:nvPr/>
        </p:nvSpPr>
        <p:spPr>
          <a:xfrm>
            <a:off x="-1738633" y="6347967"/>
            <a:ext cx="74960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7916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850800" y="1832984"/>
            <a:ext cx="8490400" cy="31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 rot="5400000">
            <a:off x="8450033" y="-282700"/>
            <a:ext cx="55820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44" name="Google Shape;44;p8"/>
          <p:cNvSpPr/>
          <p:nvPr/>
        </p:nvSpPr>
        <p:spPr>
          <a:xfrm rot="5400000">
            <a:off x="-1840033" y="5804733"/>
            <a:ext cx="55820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0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89200" y="2083767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189233" y="3150633"/>
            <a:ext cx="58136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6901400" y="560784"/>
            <a:ext cx="4207200" cy="1072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1083400" y="5224817"/>
            <a:ext cx="4207200" cy="1072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10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960000" y="4431233"/>
            <a:ext cx="5719600" cy="1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2" name="Google Shape;52;p10"/>
          <p:cNvSpPr/>
          <p:nvPr/>
        </p:nvSpPr>
        <p:spPr>
          <a:xfrm>
            <a:off x="-1078400" y="719333"/>
            <a:ext cx="4050000" cy="148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9216033" y="4664767"/>
            <a:ext cx="4050000" cy="148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1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883933"/>
            <a:ext cx="8768000" cy="24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712000" y="4318867"/>
            <a:ext cx="87680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>
            <a:off x="2128007" y="-616667"/>
            <a:ext cx="79360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58" name="Google Shape;58;p11"/>
          <p:cNvSpPr/>
          <p:nvPr/>
        </p:nvSpPr>
        <p:spPr>
          <a:xfrm rot="-347">
            <a:off x="2128001" y="6145168"/>
            <a:ext cx="7936000" cy="1336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90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4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09049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78416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9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4453" y="758952"/>
            <a:ext cx="11717547" cy="4041648"/>
          </a:xfrm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Выпускная квалификационная работа </a:t>
            </a:r>
            <a:r>
              <a:rPr lang="ru-RU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тему</a:t>
            </a: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ru-RU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ru-RU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ПОТЕРИ В СПЕКТРОСМЕЩАЮЩЕМ ОПТИЧЕСКОМ ВОЛОКНЕ ДЕТЕКТОРА BBC ДЛЯ ЭКСПЕРИМЕНТА SPD@NICA”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94453" y="5166360"/>
            <a:ext cx="9418320" cy="1691640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Научный </a:t>
            </a:r>
            <a:r>
              <a:rPr lang="ru-RU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руководитель:</a:t>
            </a:r>
          </a:p>
          <a:p>
            <a:r>
              <a:rPr lang="ru-RU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RU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ф.–</a:t>
            </a:r>
            <a:r>
              <a:rPr lang="ru-RU" sz="1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м.н</a:t>
            </a:r>
            <a:r>
              <a:rPr lang="ru-RU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., </a:t>
            </a:r>
            <a:r>
              <a:rPr lang="ru-RU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</a:t>
            </a:r>
            <a:r>
              <a:rPr lang="ru-RU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оцент 		</a:t>
            </a:r>
            <a:r>
              <a:rPr lang="ru-RU" sz="1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П.Е.Тетерин</a:t>
            </a:r>
            <a:endParaRPr lang="ru-RU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Студент</a:t>
            </a:r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	</a:t>
            </a:r>
            <a:r>
              <a:rPr lang="ru-RU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А.Д</a:t>
            </a:r>
            <a:r>
              <a:rPr lang="ru-RU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Манаконов</a:t>
            </a:r>
            <a:endParaRPr lang="ru-RU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4453" y="297287"/>
            <a:ext cx="11717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Национальный исследовательский ядерный университет «МИФИ»</a:t>
            </a:r>
          </a:p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Институт ядерной физики и технологий</a:t>
            </a:r>
          </a:p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физики элементарных частиц №40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66527" y="6385151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.Москва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2024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7047"/>
            <a:ext cx="11292840" cy="73324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Моды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спектросмещающего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волокна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Kuraray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56" r="20632"/>
          <a:stretch/>
        </p:blipFill>
        <p:spPr>
          <a:xfrm>
            <a:off x="0" y="2269139"/>
            <a:ext cx="8962845" cy="459787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1" y="1025039"/>
                <a:ext cx="7228936" cy="1235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𝑐𝑜𝑟𝑒</m:t>
                        </m:r>
                      </m:sub>
                    </m:sSub>
                  </m:oMath>
                </a14:m>
                <a:r>
                  <a:rPr lang="ru-RU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=1.59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𝑐𝑜𝑟𝑒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𝑐𝑙𝑎𝑑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ru-R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3041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ru-R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волноводный параметр)</m:t>
                    </m:r>
                  </m:oMath>
                </a14:m>
                <a:endParaRPr lang="ru-RU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𝑐𝑙𝑎𝑑</m:t>
                        </m:r>
                      </m:sub>
                    </m:sSub>
                  </m:oMath>
                </a14:m>
                <a:r>
                  <a:rPr lang="ru-RU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=1.49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M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4.6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</a:t>
                </a:r>
                <a:r>
                  <a:rPr lang="ru-RU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кол-во мод)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а – радиус сердцевины волокна, а=0.48 мм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endParaRPr lang="ru-RU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025039"/>
                <a:ext cx="7228936" cy="1235082"/>
              </a:xfrm>
              <a:prstGeom prst="rect">
                <a:avLst/>
              </a:prstGeom>
              <a:blipFill>
                <a:blip r:embed="rId3"/>
                <a:stretch>
                  <a:fillRect l="-422" b="-5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88"/>
          <a:stretch/>
        </p:blipFill>
        <p:spPr>
          <a:xfrm>
            <a:off x="7117825" y="936756"/>
            <a:ext cx="4114630" cy="133238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764437" y="2712225"/>
            <a:ext cx="25284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Мо́да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стабильное состояние электромагнитного поля внутри оптоволокна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9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4333"/>
            <a:ext cx="11292840" cy="11047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Моделирование потерь лучей света в оптоволокне марки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Kuraray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среде COMSOL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32"/>
          <a:stretch/>
        </p:blipFill>
        <p:spPr>
          <a:xfrm>
            <a:off x="0" y="2820838"/>
            <a:ext cx="11292840" cy="403716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518448" y="1209087"/>
                <a:ext cx="10774392" cy="1749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6262" indent="0">
                  <a:buNone/>
                </a:pPr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Этапы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Для геометрии </a:t>
                </a:r>
                <a:r>
                  <a:rPr lang="ru-RU" sz="1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спектросмещающего</a:t>
                </a:r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волокна марки 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Kuraray </a:t>
                </a:r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была создана 3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 </a:t>
                </a:r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модель </a:t>
                </a:r>
                <a:endPara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Сферический источник помещался внутрь волокна, испускал 1000 первичных лучей, вторичных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Вокруг геометрии была задана сфера-счётчик вылетевших лучей при скручивании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𝑛𝑜𝑢𝑡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Над источником был задан цилиндр-счётчик вылетевших лучей из волокна за счёт геометрии источника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𝑛𝑜𝑖𝑠𝑒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Моделировалось скручивание радиуса 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</a:t>
                </a:r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от 10 мм до 30 мм с шагом 5 мм</a:t>
                </a:r>
                <a:endPara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Построена зависимость потерь света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от 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R:</a:t>
                </a:r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1000−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sub>
                        </m:sSub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∙100%</m:t>
                    </m:r>
                  </m:oMath>
                </a14:m>
                <a:endParaRPr lang="ru-RU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48" y="1209087"/>
                <a:ext cx="10774392" cy="1749774"/>
              </a:xfrm>
              <a:prstGeom prst="rect">
                <a:avLst/>
              </a:prstGeom>
              <a:blipFill>
                <a:blip r:embed="rId3"/>
                <a:stretch>
                  <a:fillRect l="-57" t="-10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1224950" y="6543136"/>
            <a:ext cx="2803585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004650" y="6620774"/>
            <a:ext cx="3562710" cy="2070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00573" y="6531583"/>
            <a:ext cx="27638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Схема моделирования волокна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13182" y="6570402"/>
            <a:ext cx="35541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Фото с потерями света при скручивании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6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95"/>
          <a:stretch/>
        </p:blipFill>
        <p:spPr>
          <a:xfrm>
            <a:off x="0" y="1837592"/>
            <a:ext cx="11292840" cy="502040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140677" y="0"/>
            <a:ext cx="114335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solidFill>
                  <a:srgbClr val="28282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Сравнение результатов моделирования с</a:t>
            </a:r>
          </a:p>
          <a:p>
            <a:pPr algn="ctr"/>
            <a:r>
              <a:rPr lang="ru-RU" sz="4000" dirty="0" smtClean="0">
                <a:solidFill>
                  <a:srgbClr val="28282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экспериментальными и техническими данными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3260" y="655607"/>
            <a:ext cx="3240878" cy="67340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Заключение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idx="1"/>
          </p:nvPr>
        </p:nvSpPr>
        <p:spPr>
          <a:xfrm>
            <a:off x="103517" y="1440612"/>
            <a:ext cx="11189323" cy="50723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Изучена конструкция и назначение SPD детектора на NICA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Произведен обзор литературы посвященной подобным </a:t>
            </a:r>
            <a:r>
              <a:rPr lang="ru-RU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оптоволокнам</a:t>
            </a:r>
            <a:endParaRPr lang="ru-RU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Изучена работа осциллографа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Lecroy</a:t>
            </a:r>
            <a: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генератора, источника питания 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Получены графики зависимостей потерь от скручивания оптоволокна для 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Saint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Gobain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-slow</a:t>
            </a:r>
            <a: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</a:t>
            </a:r>
            <a: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Kuraray</a:t>
            </a:r>
            <a:endParaRPr lang="ru-RU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Были сравнены потери от </a:t>
            </a:r>
            <a:r>
              <a:rPr lang="ru-RU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скручивания 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Saint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Gobain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-slow</a:t>
            </a:r>
            <a: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</a:t>
            </a:r>
            <a: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Kuraray </a:t>
            </a:r>
            <a:endParaRPr lang="ru-RU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Проведен </a:t>
            </a:r>
            <a:r>
              <a:rPr lang="ru-RU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модовый</a:t>
            </a:r>
            <a: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анализ для </a:t>
            </a:r>
            <a:r>
              <a:rPr lang="ru-RU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спектросмещающего</a:t>
            </a:r>
            <a: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прозрачного оптоволокна марки </a:t>
            </a:r>
            <a:r>
              <a:rPr lang="ru-RU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Kuraray</a:t>
            </a:r>
            <a:endParaRPr lang="ru-RU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Построен график промоделированных данных потерь света в </a:t>
            </a:r>
            <a:r>
              <a:rPr lang="ru-RU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спектросмещающем</a:t>
            </a:r>
            <a: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оптоволокне марки </a:t>
            </a:r>
            <a:r>
              <a:rPr lang="ru-RU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Kuraray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данные были сравнены с экспериментальными и </a:t>
            </a:r>
            <a:r>
              <a:rPr lang="ru-RU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техническими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Найдена относительная длина прозрачного волокна 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Kuraray</a:t>
            </a:r>
            <a:r>
              <a:rPr lang="ru-RU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Saint-Gobain Clear BCF-98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L=14.02;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12.83 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937" y="0"/>
            <a:ext cx="10550968" cy="132556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задачи и устройство эксперимента SPD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3736"/>
            <a:ext cx="6066068" cy="374359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1301641"/>
            <a:ext cx="11292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 эксперимента: изучить </a:t>
            </a:r>
            <a:r>
              <a:rPr 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неполяризованные 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поляризованные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глюоны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используя различные способы, а так же полный момент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глюона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изучении спиновой структуры протона и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дейтерона</a:t>
            </a:r>
            <a:r>
              <a:rPr lang="ru-RU" sz="1600" dirty="0"/>
              <a:t>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833999"/>
            <a:ext cx="11292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Основной целью локальной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поляриметрии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SPD:  постоянный контроль поляризации луча </a:t>
            </a:r>
          </a:p>
          <a:p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 из способов управления протонным пучком - это измерение азимутальной асимметрии инклюзивного образования заряженных частиц при столкновении поперечно поляризованных протонных пучков</a:t>
            </a:r>
            <a:r>
              <a:rPr lang="ru-RU" sz="1600" dirty="0"/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943600" y="2413657"/>
            <a:ext cx="53492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Beam-beam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counter (BBC) –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Счётчик пучков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(RS) –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Мюонный детектор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Time-of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(TOF) -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Времяпролетный детектор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Straw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Tracker (ST)-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Трековый детектор на основе тонких трубок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Vertex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detector (VD) –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Вершинный детектор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Electromagnetic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calorimeter (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Ecal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-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Электромагнитный калориметр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Magnet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Магнитная система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Beam-pipe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вакуумная трубка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Zero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degree calorimeter - </a:t>
            </a:r>
            <a:r>
              <a:rPr lang="ru-RU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адронный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калориметр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Aerogel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Cherenkov detector - </a:t>
            </a:r>
            <a:r>
              <a:rPr lang="ru-RU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Аэрогелевый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черенковский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детектор</a:t>
            </a:r>
          </a:p>
        </p:txBody>
      </p:sp>
    </p:spTree>
    <p:extLst>
      <p:ext uri="{BB962C8B-B14F-4D97-AF65-F5344CB8AC3E}">
        <p14:creationId xmlns:p14="http://schemas.microsoft.com/office/powerpoint/2010/main" val="22185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194"/>
            <a:ext cx="11292840" cy="69065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426" y="6236898"/>
            <a:ext cx="4209692" cy="621102"/>
          </a:xfrm>
        </p:spPr>
        <p:txBody>
          <a:bodyPr>
            <a:normAutofit/>
          </a:bodyPr>
          <a:lstStyle/>
          <a:p>
            <a:pPr marL="0" indent="0">
              <a:lnSpc>
                <a:spcPct val="0"/>
              </a:lnSpc>
              <a:buNone/>
            </a:pPr>
            <a:r>
              <a:rPr 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Примечание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ПВ - Прозрачное волокно</a:t>
            </a:r>
          </a:p>
          <a:p>
            <a:pPr marL="0" indent="0">
              <a:lnSpc>
                <a:spcPct val="0"/>
              </a:lnSpc>
              <a:buNone/>
            </a:pPr>
            <a:r>
              <a:rPr 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*СВ - </a:t>
            </a:r>
            <a:r>
              <a:rPr lang="ru-RU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Спектросмещающее</a:t>
            </a:r>
            <a:r>
              <a:rPr 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волокно</a:t>
            </a: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114799" y="819510"/>
            <a:ext cx="3140013" cy="66423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прототипа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BBC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6815" y="1940943"/>
            <a:ext cx="3368613" cy="117319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своение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методик работы со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сцинтилляционными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детекторами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604187" y="1940943"/>
            <a:ext cx="3273722" cy="117319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Подбор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компонентов для создания оптимальной кон-</a:t>
            </a: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фигурации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38272" y="4038051"/>
            <a:ext cx="3254312" cy="11731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Изучение </a:t>
            </a:r>
            <a:r>
              <a:rPr lang="ru-RU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br>
              <a:rPr lang="ru-RU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моделирование оптических характеристик волноводов</a:t>
            </a:r>
          </a:p>
        </p:txBody>
      </p:sp>
      <p:cxnSp>
        <p:nvCxnSpPr>
          <p:cNvPr id="11" name="Прямая со стрелкой 10"/>
          <p:cNvCxnSpPr>
            <a:stCxn id="5" idx="1"/>
            <a:endCxn id="6" idx="0"/>
          </p:cNvCxnSpPr>
          <p:nvPr/>
        </p:nvCxnSpPr>
        <p:spPr>
          <a:xfrm flipH="1">
            <a:off x="2081122" y="1151627"/>
            <a:ext cx="2033677" cy="78931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3"/>
            <a:endCxn id="7" idx="0"/>
          </p:cNvCxnSpPr>
          <p:nvPr/>
        </p:nvCxnSpPr>
        <p:spPr>
          <a:xfrm>
            <a:off x="7254812" y="1151627"/>
            <a:ext cx="1986236" cy="7893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2"/>
            <a:endCxn id="28" idx="0"/>
          </p:cNvCxnSpPr>
          <p:nvPr/>
        </p:nvCxnSpPr>
        <p:spPr>
          <a:xfrm>
            <a:off x="5684806" y="1483743"/>
            <a:ext cx="0" cy="43905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4114800" y="1922802"/>
            <a:ext cx="3140012" cy="117319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 работы</a:t>
            </a:r>
            <a:endParaRPr lang="ru-RU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3" name="Прямая со стрелкой 32"/>
          <p:cNvCxnSpPr>
            <a:stCxn id="28" idx="2"/>
            <a:endCxn id="8" idx="0"/>
          </p:cNvCxnSpPr>
          <p:nvPr/>
        </p:nvCxnSpPr>
        <p:spPr>
          <a:xfrm>
            <a:off x="5684806" y="3095994"/>
            <a:ext cx="1952808" cy="94205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034180" y="4038051"/>
            <a:ext cx="3206868" cy="117319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Изучение </a:t>
            </a:r>
            <a:r>
              <a:rPr lang="ru-RU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световых потерь в </a:t>
            </a:r>
            <a:r>
              <a:rPr lang="ru-RU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ПВ и СВ</a:t>
            </a:r>
            <a:endParaRPr lang="ru-RU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7" name="Прямая со стрелкой 86"/>
          <p:cNvCxnSpPr>
            <a:stCxn id="28" idx="2"/>
            <a:endCxn id="9" idx="0"/>
          </p:cNvCxnSpPr>
          <p:nvPr/>
        </p:nvCxnSpPr>
        <p:spPr>
          <a:xfrm flipH="1">
            <a:off x="3765428" y="3095994"/>
            <a:ext cx="1919378" cy="94205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1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04"/>
          <a:stretch/>
        </p:blipFill>
        <p:spPr>
          <a:xfrm>
            <a:off x="1" y="0"/>
            <a:ext cx="11292840" cy="461513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1" y="4737242"/>
            <a:ext cx="5770179" cy="212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BBC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планируется установить перед TOF системой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установки SPD симметрично относительно точки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взаимодействия.</a:t>
            </a:r>
          </a:p>
          <a:p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Детектор будет состоять из внутренний MCP и внешней части из быстрых сцинтилляционных элементов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25448" y="4737242"/>
            <a:ext cx="486739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задачи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BBC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• Локальная </a:t>
            </a:r>
            <a:r>
              <a:rPr lang="ru-RU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поляриметрия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SPD, основанная на измерениях азимутальных асимметрий поляризованных протонных пучков;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• Мониторинг столкновений пучков;</a:t>
            </a:r>
          </a:p>
        </p:txBody>
      </p:sp>
    </p:spTree>
    <p:extLst>
      <p:ext uri="{BB962C8B-B14F-4D97-AF65-F5344CB8AC3E}">
        <p14:creationId xmlns:p14="http://schemas.microsoft.com/office/powerpoint/2010/main" val="29892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6" t="11194" b="9044"/>
          <a:stretch/>
        </p:blipFill>
        <p:spPr>
          <a:xfrm>
            <a:off x="4167975" y="1138687"/>
            <a:ext cx="6936500" cy="5477773"/>
          </a:xfrm>
        </p:spPr>
      </p:pic>
      <p:sp>
        <p:nvSpPr>
          <p:cNvPr id="11" name="Прямоугольник 10"/>
          <p:cNvSpPr/>
          <p:nvPr/>
        </p:nvSpPr>
        <p:spPr>
          <a:xfrm>
            <a:off x="4417283" y="3409920"/>
            <a:ext cx="2915728" cy="48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3994"/>
            <a:ext cx="11292840" cy="7227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Потери в оптоволокне при его изгибе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121328" y="1464032"/>
            <a:ext cx="4295955" cy="4162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Виды потерь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lnSpc>
                <a:spcPct val="50000"/>
              </a:lnSpc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Внутреннее поглощение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материала</a:t>
            </a: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50000"/>
              </a:lnSpc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Рэлеевское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рассеяние (линейное рассеяние)</a:t>
            </a: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50000"/>
              </a:lnSpc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Потеря </a:t>
            </a:r>
            <a:r>
              <a:rPr lang="ru-RU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макроизгиба</a:t>
            </a: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50000"/>
              </a:lnSpc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Потеря </a:t>
            </a:r>
            <a:r>
              <a:rPr lang="ru-RU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микроизгиба</a:t>
            </a:r>
            <a:endParaRPr lang="ru-RU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9" y="3396905"/>
            <a:ext cx="3051301" cy="222918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1649" y="5540621"/>
            <a:ext cx="4270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Потери в оптоволокне при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микроразрыве</a:t>
            </a: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48777" y="5879175"/>
            <a:ext cx="2268748" cy="293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417284" y="3360802"/>
            <a:ext cx="30359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Внутренние потери волокна из</a:t>
            </a:r>
          </a:p>
          <a:p>
            <a:pPr algn="ctr"/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морфного стекла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302682" y="5679378"/>
            <a:ext cx="2268747" cy="399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8302682" y="5618658"/>
            <a:ext cx="222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внутри волокна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261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889065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Схема измерений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7"/>
          <a:stretch/>
        </p:blipFill>
        <p:spPr>
          <a:xfrm>
            <a:off x="0" y="879894"/>
            <a:ext cx="11292840" cy="592686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8467"/>
            <a:ext cx="11292840" cy="63027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Результаты измерений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7"/>
          <a:stretch/>
        </p:blipFill>
        <p:spPr>
          <a:xfrm>
            <a:off x="0" y="698740"/>
            <a:ext cx="11292840" cy="613390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8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84" b="38868"/>
          <a:stretch/>
        </p:blipFill>
        <p:spPr>
          <a:xfrm>
            <a:off x="0" y="-1"/>
            <a:ext cx="11292840" cy="419243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-143774" y="4376036"/>
                <a:ext cx="11332234" cy="1671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6262" lvl="0">
                  <a:lnSpc>
                    <a:spcPct val="95000"/>
                  </a:lnSpc>
                  <a:buClr>
                    <a:srgbClr val="6F6F74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67" b="1" i="1" spc="1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67" b="1" i="1" spc="1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1867" b="1" i="1" spc="1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1867" b="1" i="1" spc="1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867" b="1" i="1" spc="1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867" b="1" i="1" spc="1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67" b="1" i="1" spc="1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67" b="1" i="1" spc="1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b="1" i="1" spc="1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67" b="1" i="1" spc="1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67" b="1" i="1" spc="1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b="1" i="1" spc="1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67" b="1" i="1" spc="1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sz="1867" b="1" i="1" spc="1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67" b="1" i="1" spc="1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867" b="1" i="1" spc="1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sz="1867" b="1" i="1" spc="1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ru-RU" sz="1867" b="1" spc="1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86262" lvl="0">
                  <a:lnSpc>
                    <a:spcPct val="95000"/>
                  </a:lnSpc>
                  <a:buClr>
                    <a:srgbClr val="6F6F74"/>
                  </a:buClr>
                  <a:buSzPts val="14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pc="1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pc="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sz="1400" b="1" i="1" spc="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ru-RU" sz="1400" b="1" spc="1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- потери эффективности от скручивания</a:t>
                </a:r>
                <a:endParaRPr lang="en-US" sz="1400" b="1" spc="1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86262" lvl="0">
                  <a:lnSpc>
                    <a:spcPct val="95000"/>
                  </a:lnSpc>
                  <a:buClr>
                    <a:srgbClr val="6F6F74"/>
                  </a:buClr>
                  <a:buSzPts val="14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pc="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pc="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b="1" i="1" spc="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400" b="1" spc="1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</a:t>
                </a:r>
                <a:r>
                  <a:rPr lang="ru-RU" sz="1400" b="1" spc="1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мода распределения скрученного волокна</a:t>
                </a:r>
              </a:p>
              <a:p>
                <a:pPr marL="186262" lvl="0">
                  <a:lnSpc>
                    <a:spcPct val="95000"/>
                  </a:lnSpc>
                  <a:buClr>
                    <a:srgbClr val="6F6F74"/>
                  </a:buClr>
                  <a:buSzPts val="14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pc="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pc="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1400" b="1" i="1" spc="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400" b="1" spc="1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</a:t>
                </a:r>
                <a:r>
                  <a:rPr lang="ru-RU" sz="1400" b="1" spc="1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мода </a:t>
                </a:r>
                <a:r>
                  <a:rPr lang="ru-RU" sz="1400" b="1" spc="1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распределения выпрямленного волокна</a:t>
                </a:r>
              </a:p>
              <a:p>
                <a:pPr marL="186262" lvl="0">
                  <a:lnSpc>
                    <a:spcPct val="95000"/>
                  </a:lnSpc>
                  <a:buClr>
                    <a:srgbClr val="6F6F74"/>
                  </a:buClr>
                  <a:buSzPts val="1400"/>
                </a:pPr>
                <a14:m>
                  <m:oMath xmlns:m="http://schemas.openxmlformats.org/officeDocument/2006/math">
                    <m:r>
                      <a:rPr lang="ru-RU" sz="1400" b="1" i="1" spc="1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400" b="1" i="1" spc="1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ru-RU" sz="1400" b="1" i="1" spc="1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spc="1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</a:t>
                </a:r>
                <a:r>
                  <a:rPr lang="ru-RU" sz="1400" b="1" spc="1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погрешность моды распределения (найдена из среднего отклонении мат ожидания распределения)</a:t>
                </a:r>
              </a:p>
              <a:p>
                <a:pPr marL="186262" lvl="0">
                  <a:lnSpc>
                    <a:spcPct val="95000"/>
                  </a:lnSpc>
                  <a:buClr>
                    <a:srgbClr val="6F6F74"/>
                  </a:buClr>
                  <a:buSzPts val="1400"/>
                </a:pPr>
                <a14:m>
                  <m:oMath xmlns:m="http://schemas.openxmlformats.org/officeDocument/2006/math">
                    <m:r>
                      <a:rPr lang="ru-RU" sz="1400" b="1" i="1" spc="1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1400" b="1" i="1" spc="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pc="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sz="1400" b="1" i="1" spc="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ru-RU" sz="1400" b="1" spc="1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- погрешность потерь (найдена по погрешности косвенных измерений)</a:t>
                </a: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774" y="4376036"/>
                <a:ext cx="11332234" cy="1671227"/>
              </a:xfrm>
              <a:prstGeom prst="rect">
                <a:avLst/>
              </a:prstGeom>
              <a:blipFill>
                <a:blip r:embed="rId3"/>
                <a:stretch>
                  <a:fillRect b="-14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3416750" y="148171"/>
            <a:ext cx="5382883" cy="603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229113" y="159842"/>
            <a:ext cx="51882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spc="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Методика измерений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351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7698"/>
            <a:ext cx="112928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 прозрачного волокна марки 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Kuraray</a:t>
            </a:r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Saint-Gobain 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BCF-98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0" y="1252370"/>
                <a:ext cx="6581955" cy="2034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Для спектра испускания </a:t>
                </a:r>
                <a:r>
                  <a:rPr lang="ru-RU" sz="1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спектросмеющаюшего</a:t>
                </a:r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волокна 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Kuraray Y-11,</a:t>
                </a:r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найдено среднее значение 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=503 нм)</m:t>
                    </m:r>
                  </m:oMath>
                </a14:m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Для этой длины волны были найдены удельные потери в прозрачном волокне </a:t>
                </a:r>
                <a:r>
                  <a:rPr lang="en-US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Kuraray</a:t>
                </a:r>
                <a:r>
                  <a:rPr lang="ru-RU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и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Saint-Gobain BCF-98 (</a:t>
                </a:r>
                <a:r>
                  <a:rPr lang="el-GR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α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Построен график зависимости эффективности 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Kuraray Clear </a:t>
                </a:r>
                <a:r>
                  <a:rPr lang="ru-RU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и</a:t>
                </a:r>
                <a:r>
                  <a:rPr lang="en-US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Saint-Gobain BCF-98 </a:t>
                </a:r>
                <a:r>
                  <a:rPr lang="ru-RU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от длины выпрямленного волокна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l-GR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140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1400" i="1" dirty="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l-GR" sz="1400" i="1" dirty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Найдена относительная длина волокна, на которой интенсивность света падает в </a:t>
                </a:r>
                <a:r>
                  <a:rPr lang="en-US" sz="1400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 </a:t>
                </a:r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раз </a:t>
                </a:r>
                <a:r>
                  <a:rPr lang="ru-RU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lang="en-US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Kuraray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отн</m:t>
                        </m:r>
                      </m:sub>
                    </m:sSub>
                    <m:r>
                      <a:rPr lang="ru-RU" sz="1400" i="1">
                        <a:latin typeface="Cambria Math" panose="02040503050406030204" pitchFamily="18" charset="0"/>
                      </a:rPr>
                      <m:t>=14.02 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BCF-98 -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отн</m:t>
                        </m:r>
                      </m:sub>
                    </m:sSub>
                    <m:r>
                      <a:rPr lang="ru-RU" sz="14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83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 м</m:t>
                    </m:r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2370"/>
                <a:ext cx="6581955" cy="2034294"/>
              </a:xfrm>
              <a:prstGeom prst="rect">
                <a:avLst/>
              </a:prstGeom>
              <a:blipFill>
                <a:blip r:embed="rId2"/>
                <a:stretch>
                  <a:fillRect l="-93" t="-299" b="-20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6" y="3331168"/>
            <a:ext cx="4600142" cy="2991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0" y="6322630"/>
            <a:ext cx="5210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График эффективности прямого прозрачного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волокна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Kuraray Clear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Saint-Gobain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BCF-98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длины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504" y="1500611"/>
            <a:ext cx="2916046" cy="219812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712214" y="3672497"/>
            <a:ext cx="4580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Спектры испускания и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поглощения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света волокон 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марки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Kuraray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(Y-11, Y-7, Y-11)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388" y="4177802"/>
            <a:ext cx="2588265" cy="174655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540" y="4500877"/>
            <a:ext cx="2820985" cy="140382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4922720" y="5865060"/>
            <a:ext cx="3649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График удельных потерь</a:t>
            </a:r>
          </a:p>
          <a:p>
            <a:pPr algn="ctr"/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прозрачного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волокна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Kuraray Clear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287725" y="5865060"/>
            <a:ext cx="30546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График удельных потерь</a:t>
            </a:r>
          </a:p>
          <a:p>
            <a:pPr algn="ctr"/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Saint-Gobain BCF-98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Pastel Minimalist Elegant Lines Portfolio by Slidesgo</Template>
  <TotalTime>1108</TotalTime>
  <Words>606</Words>
  <Application>Microsoft Office PowerPoint</Application>
  <PresentationFormat>Широкоэкранный</PresentationFormat>
  <Paragraphs>108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13</vt:i4>
      </vt:variant>
    </vt:vector>
  </HeadingPairs>
  <TitlesOfParts>
    <vt:vector size="27" baseType="lpstr">
      <vt:lpstr>Arial</vt:lpstr>
      <vt:lpstr>Bebas Neue</vt:lpstr>
      <vt:lpstr>Calibri</vt:lpstr>
      <vt:lpstr>Cambria Math</vt:lpstr>
      <vt:lpstr>Catamaran</vt:lpstr>
      <vt:lpstr>Century Schoolbook</vt:lpstr>
      <vt:lpstr>Lexend Deca</vt:lpstr>
      <vt:lpstr>Proxima Nova</vt:lpstr>
      <vt:lpstr>Tahoma</vt:lpstr>
      <vt:lpstr>Wingdings</vt:lpstr>
      <vt:lpstr>Wingdings 2</vt:lpstr>
      <vt:lpstr>Pastel Minimalist Elegant Lines Portfolio by Slidesgo</vt:lpstr>
      <vt:lpstr>Slidesgo Final Pages</vt:lpstr>
      <vt:lpstr>View</vt:lpstr>
      <vt:lpstr>Выпускная квалификационная работа на тему:   “ПОТЕРИ В СПЕКТРОСМЕЩАЮЩЕМ ОПТИЧЕСКОМ ВОЛОКНЕ ДЕТЕКТОРА BBC ДЛЯ ЭКСПЕРИМЕНТА SPD@NICA”</vt:lpstr>
      <vt:lpstr>Основные задачи и устройство эксперимента SPD</vt:lpstr>
      <vt:lpstr>Цель</vt:lpstr>
      <vt:lpstr>Презентация PowerPoint</vt:lpstr>
      <vt:lpstr>Потери в оптоволокне при его изгибе</vt:lpstr>
      <vt:lpstr>Схема измерений</vt:lpstr>
      <vt:lpstr>Результаты измерений</vt:lpstr>
      <vt:lpstr>Презентация PowerPoint</vt:lpstr>
      <vt:lpstr> </vt:lpstr>
      <vt:lpstr>Моды спектросмещающего волокна Kuraray</vt:lpstr>
      <vt:lpstr>Моделирование потерь лучей света в оптоволокне марки Kuraray в среде COMSOL 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“Подбор материала сцинтиллятора для детектора плоскости событий эксперимента SPD на NICA”</dc:title>
  <dc:creator>МАШИНА</dc:creator>
  <cp:lastModifiedBy>МАШИНА</cp:lastModifiedBy>
  <cp:revision>82</cp:revision>
  <dcterms:created xsi:type="dcterms:W3CDTF">2023-12-14T11:11:14Z</dcterms:created>
  <dcterms:modified xsi:type="dcterms:W3CDTF">2024-06-10T09:50:47Z</dcterms:modified>
</cp:coreProperties>
</file>