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10" r:id="rId4"/>
    <p:sldId id="296" r:id="rId5"/>
    <p:sldId id="306" r:id="rId6"/>
    <p:sldId id="293" r:id="rId7"/>
    <p:sldId id="307" r:id="rId8"/>
    <p:sldId id="304" r:id="rId9"/>
    <p:sldId id="312" r:id="rId10"/>
    <p:sldId id="290" r:id="rId11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08"/>
    <a:srgbClr val="07A0C3"/>
    <a:srgbClr val="DD1C1A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73" d="100"/>
          <a:sy n="73" d="100"/>
        </p:scale>
        <p:origin x="768" y="5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9F1E-0939-4A49-BF3E-6B26E82DE8A5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04E4-0FA8-4C47-A550-1D6A92350A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6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AC898-A239-494B-AED4-124F47CB6197}" type="datetimeFigureOut">
              <a:rPr kumimoji="1" lang="ja-JP" altLang="en-US" smtClean="0"/>
              <a:t>2017/8/25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37B4-C45A-4E5B-8706-C57D5ABD7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352600" y="3789064"/>
            <a:ext cx="8553400" cy="21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35260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07268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79276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351284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42330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5300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567308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639316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113240" y="4005072"/>
            <a:ext cx="720000" cy="72000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833320" y="4005072"/>
            <a:ext cx="720000" cy="72000"/>
          </a:xfrm>
          <a:prstGeom prst="rect">
            <a:avLst/>
          </a:prstGeom>
          <a:solidFill>
            <a:srgbClr val="C2E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8553400" y="4005072"/>
            <a:ext cx="720000" cy="72000"/>
          </a:xfrm>
          <a:prstGeom prst="rect">
            <a:avLst/>
          </a:prstGeom>
          <a:solidFill>
            <a:srgbClr val="F0C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273480" y="4005064"/>
            <a:ext cx="632520" cy="72008"/>
          </a:xfrm>
          <a:prstGeom prst="rect">
            <a:avLst/>
          </a:prstGeom>
          <a:solidFill>
            <a:srgbClr val="DD1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00" y="2853040"/>
            <a:ext cx="7920880" cy="936000"/>
          </a:xfrm>
        </p:spPr>
        <p:txBody>
          <a:bodyPr tIns="0"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600" y="2204928"/>
            <a:ext cx="7920880" cy="576000"/>
          </a:xfrm>
        </p:spPr>
        <p:txBody>
          <a:bodyPr anchor="b" anchorCtr="0"/>
          <a:lstStyle>
            <a:lvl1pPr marL="0" indent="0" algn="l">
              <a:buNone/>
              <a:defRPr sz="24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4952305" y="4868863"/>
            <a:ext cx="3601095" cy="1080418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 baseline="0">
                <a:latin typeface="+mj-lt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6" y="6309320"/>
            <a:ext cx="20889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4608" y="116696"/>
            <a:ext cx="7848872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424608" y="764704"/>
            <a:ext cx="7848872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3" name="グループ化 2"/>
          <p:cNvGrpSpPr/>
          <p:nvPr userDrawn="1"/>
        </p:nvGrpSpPr>
        <p:grpSpPr>
          <a:xfrm>
            <a:off x="1352600" y="692696"/>
            <a:ext cx="8558118" cy="36000"/>
            <a:chOff x="2072760" y="692696"/>
            <a:chExt cx="8558118" cy="36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09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もくじ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52600" y="116696"/>
            <a:ext cx="7920880" cy="576000"/>
          </a:xfrm>
        </p:spPr>
        <p:txBody>
          <a:bodyPr/>
          <a:lstStyle/>
          <a:p>
            <a:r>
              <a:rPr kumimoji="1" lang="ja-JP" altLang="en-US" dirty="0"/>
              <a:t>もくじの見出しを入力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600" y="764704"/>
            <a:ext cx="7920880" cy="568863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 dirty="0"/>
              <a:t>もくじの第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352600" y="692704"/>
            <a:ext cx="8553400" cy="36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6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365104"/>
            <a:ext cx="8558118" cy="36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 userDrawn="1"/>
        </p:nvSpPr>
        <p:spPr>
          <a:xfrm>
            <a:off x="0" y="0"/>
            <a:ext cx="1351976" cy="6858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608" y="3429000"/>
            <a:ext cx="7848872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08" y="4437072"/>
            <a:ext cx="7848872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</p:spTree>
    <p:extLst>
      <p:ext uri="{BB962C8B-B14F-4D97-AF65-F5344CB8AC3E}">
        <p14:creationId xmlns:p14="http://schemas.microsoft.com/office/powerpoint/2010/main" val="9249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 userDrawn="1"/>
        </p:nvGrpSpPr>
        <p:grpSpPr>
          <a:xfrm>
            <a:off x="1352600" y="4437216"/>
            <a:ext cx="8558118" cy="72000"/>
            <a:chOff x="2072760" y="692696"/>
            <a:chExt cx="8558118" cy="3600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207276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279284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 userDrawn="1"/>
          </p:nvSpPr>
          <p:spPr>
            <a:xfrm>
              <a:off x="351292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423300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95308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 userDrawn="1"/>
          </p:nvSpPr>
          <p:spPr>
            <a:xfrm>
              <a:off x="567316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 userDrawn="1"/>
          </p:nvSpPr>
          <p:spPr>
            <a:xfrm>
              <a:off x="639324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 userDrawn="1"/>
          </p:nvSpPr>
          <p:spPr>
            <a:xfrm>
              <a:off x="7113320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 userDrawn="1"/>
          </p:nvSpPr>
          <p:spPr>
            <a:xfrm>
              <a:off x="7833400" y="692696"/>
              <a:ext cx="720000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 userDrawn="1"/>
          </p:nvSpPr>
          <p:spPr>
            <a:xfrm>
              <a:off x="8553480" y="692696"/>
              <a:ext cx="720000" cy="36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 userDrawn="1"/>
          </p:nvSpPr>
          <p:spPr>
            <a:xfrm>
              <a:off x="9268762" y="692696"/>
              <a:ext cx="720000" cy="36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9993640" y="692696"/>
              <a:ext cx="637238" cy="36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2520" y="3429000"/>
            <a:ext cx="7920960" cy="936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 dirty="0"/>
              <a:t>セクションの見出しを入力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2520" y="4509184"/>
            <a:ext cx="7920960" cy="576000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553400" y="6597376"/>
            <a:ext cx="72008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352600" y="4365128"/>
            <a:ext cx="8553400" cy="72000"/>
          </a:xfrm>
          <a:prstGeom prst="rect">
            <a:avLst/>
          </a:prstGeom>
          <a:solidFill>
            <a:srgbClr val="07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17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52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480" y="980728"/>
            <a:ext cx="4248000" cy="547260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9" name="正方形/長方形 8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80" y="116696"/>
            <a:ext cx="9505056" cy="576000"/>
          </a:xfrm>
          <a:prstGeom prst="rect">
            <a:avLst/>
          </a:prstGeom>
        </p:spPr>
        <p:txBody>
          <a:bodyPr vert="horz" lIns="0" tIns="108000" rIns="0" bIns="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80" y="764727"/>
            <a:ext cx="9360078" cy="5687977"/>
          </a:xfrm>
          <a:prstGeom prst="rect">
            <a:avLst/>
          </a:prstGeom>
        </p:spPr>
        <p:txBody>
          <a:bodyPr vert="horz" lIns="0" tIns="3600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2145000" y="6624270"/>
            <a:ext cx="5616000" cy="216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Copyright© 2017 NTT </a:t>
            </a:r>
            <a:r>
              <a:rPr lang="en-US" altLang="ja-JP" sz="800" dirty="0" err="1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TechnoCross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Corporation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552768" y="6597376"/>
            <a:ext cx="720712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EECAF037-1DEF-42AB-987C-717AB0F444BC}" type="slidenum">
              <a:rPr kumimoji="1" lang="ja-JP" altLang="en-US" sz="1200" smtClean="0">
                <a:latin typeface="+mn-lt"/>
              </a:rPr>
              <a:pPr algn="r"/>
              <a:t>‹#›</a:t>
            </a:fld>
            <a:endParaRPr kumimoji="1" lang="ja-JP" altLang="en-US" sz="1200" dirty="0">
              <a:latin typeface="+mn-lt"/>
            </a:endParaRPr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7976736" y="6525344"/>
            <a:ext cx="576032" cy="332656"/>
            <a:chOff x="7976736" y="6525344"/>
            <a:chExt cx="576032" cy="720000"/>
          </a:xfrm>
        </p:grpSpPr>
        <p:sp>
          <p:nvSpPr>
            <p:cNvPr id="11" name="正方形/長方形 10"/>
            <p:cNvSpPr/>
            <p:nvPr userDrawn="1"/>
          </p:nvSpPr>
          <p:spPr>
            <a:xfrm>
              <a:off x="8120736" y="6525344"/>
              <a:ext cx="144000" cy="720000"/>
            </a:xfrm>
            <a:prstGeom prst="rect">
              <a:avLst/>
            </a:prstGeom>
            <a:solidFill>
              <a:srgbClr val="C2E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 userDrawn="1"/>
          </p:nvSpPr>
          <p:spPr>
            <a:xfrm>
              <a:off x="8264752" y="6525344"/>
              <a:ext cx="144000" cy="720000"/>
            </a:xfrm>
            <a:prstGeom prst="rect">
              <a:avLst/>
            </a:prstGeom>
            <a:solidFill>
              <a:srgbClr val="F0C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>
            <a:xfrm>
              <a:off x="8408768" y="6525344"/>
              <a:ext cx="144000" cy="720000"/>
            </a:xfrm>
            <a:prstGeom prst="rect">
              <a:avLst/>
            </a:prstGeom>
            <a:solidFill>
              <a:srgbClr val="DD1C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>
            <a:xfrm>
              <a:off x="7976736" y="6525344"/>
              <a:ext cx="144000" cy="720000"/>
            </a:xfrm>
            <a:prstGeom prst="rect">
              <a:avLst/>
            </a:prstGeom>
            <a:solidFill>
              <a:srgbClr val="07A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/>
          <p:nvPr userDrawn="1"/>
        </p:nvCxnSpPr>
        <p:spPr>
          <a:xfrm flipV="1">
            <a:off x="-6878" y="692696"/>
            <a:ext cx="9936000" cy="632"/>
          </a:xfrm>
          <a:prstGeom prst="line">
            <a:avLst/>
          </a:prstGeom>
          <a:ln w="19050">
            <a:solidFill>
              <a:srgbClr val="07A0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50"/>
            <a:ext cx="111410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78" r:id="rId3"/>
    <p:sldLayoutId id="2147483675" r:id="rId4"/>
    <p:sldLayoutId id="2147483677" r:id="rId5"/>
    <p:sldLayoutId id="2147483664" r:id="rId6"/>
    <p:sldLayoutId id="2147483666" r:id="rId7"/>
    <p:sldLayoutId id="2147483668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70"/>
        </a:spcAft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70"/>
        </a:spcAft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704528" y="2853040"/>
            <a:ext cx="9201472" cy="936000"/>
          </a:xfrm>
        </p:spPr>
        <p:txBody>
          <a:bodyPr>
            <a:normAutofit/>
          </a:bodyPr>
          <a:lstStyle/>
          <a:p>
            <a:r>
              <a:rPr lang="ja-JP" altLang="en-US" dirty="0"/>
              <a:t>ブロードキャスト対応について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2017/08/25</a:t>
            </a:r>
            <a:endParaRPr lang="en-US" altLang="ja-JP" dirty="0"/>
          </a:p>
          <a:p>
            <a:r>
              <a:rPr kumimoji="1" lang="en-US" altLang="ja-JP" dirty="0"/>
              <a:t>NTT-TX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7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】L3</a:t>
            </a:r>
            <a:r>
              <a:rPr lang="ja-JP" altLang="en-US" dirty="0"/>
              <a:t>マルチキャスト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ja-JP" dirty="0"/>
              <a:t>L3</a:t>
            </a:r>
            <a:r>
              <a:rPr lang="ja-JP" altLang="en-US" dirty="0"/>
              <a:t>ではマルチキャストというと</a:t>
            </a:r>
            <a:r>
              <a:rPr lang="en-US" altLang="ja-JP" dirty="0"/>
              <a:t>IP</a:t>
            </a:r>
            <a:r>
              <a:rPr lang="ja-JP" altLang="en-US" dirty="0"/>
              <a:t>マルチキャストが主となる。</a:t>
            </a:r>
            <a:endParaRPr lang="en-US" altLang="ja-JP" dirty="0"/>
          </a:p>
          <a:p>
            <a:pPr lvl="1"/>
            <a:r>
              <a:rPr lang="en-US" altLang="ja-JP" dirty="0"/>
              <a:t>IP</a:t>
            </a:r>
            <a:r>
              <a:rPr lang="ja-JP" altLang="en-US" dirty="0"/>
              <a:t>マルチキャストの処理概要。</a:t>
            </a:r>
            <a:endParaRPr lang="en-US" altLang="ja-JP" dirty="0"/>
          </a:p>
          <a:p>
            <a:pPr marL="1257300" lvl="2" indent="-342900">
              <a:buFont typeface="+mj-ea"/>
              <a:buAutoNum type="circleNumDbPlain"/>
            </a:pPr>
            <a:r>
              <a:rPr lang="ja-JP" altLang="en-US" dirty="0"/>
              <a:t>宛先グループアドレスをキーとしマルチキャストグループを検索する。</a:t>
            </a:r>
            <a:endParaRPr lang="en-US" altLang="ja-JP" dirty="0"/>
          </a:p>
          <a:p>
            <a:pPr marL="1257300" lvl="2" indent="-342900">
              <a:buFont typeface="+mj-ea"/>
              <a:buAutoNum type="circleNumDbPlain"/>
            </a:pPr>
            <a:r>
              <a:rPr lang="ja-JP" altLang="en-US" dirty="0"/>
              <a:t>マルチキャストグループがある場合、そのグループに登録されている機器宛にパケットを転送する。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※MOD</a:t>
            </a:r>
            <a:r>
              <a:rPr lang="ja-JP" altLang="en-US" dirty="0">
                <a:solidFill>
                  <a:srgbClr val="FF0000"/>
                </a:solidFill>
              </a:rPr>
              <a:t>が必要かは要調査。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マルチキャストグループのテーブルは概念上、静的に設定してもよいが、一般的には</a:t>
            </a:r>
            <a:r>
              <a:rPr lang="en-US" altLang="ja-JP" dirty="0"/>
              <a:t>IGMP</a:t>
            </a:r>
            <a:r>
              <a:rPr lang="ja-JP" altLang="en-US" dirty="0"/>
              <a:t>プロトコルを使用して設定される。</a:t>
            </a:r>
            <a:endParaRPr lang="en-US" altLang="ja-JP" dirty="0"/>
          </a:p>
          <a:p>
            <a:pPr lvl="1"/>
            <a:r>
              <a:rPr lang="ja-JP" altLang="en-US" dirty="0"/>
              <a:t>その他、</a:t>
            </a:r>
            <a:r>
              <a:rPr lang="en-US" altLang="ja-JP" dirty="0"/>
              <a:t>IP</a:t>
            </a:r>
            <a:r>
              <a:rPr lang="ja-JP" altLang="en-US" dirty="0"/>
              <a:t>マルチキャストの経路制御プロトコルとして</a:t>
            </a:r>
            <a:r>
              <a:rPr lang="en-US" altLang="ja-JP" dirty="0"/>
              <a:t>PIM</a:t>
            </a:r>
            <a:r>
              <a:rPr lang="ja-JP" altLang="en-US" dirty="0" err="1"/>
              <a:t>、</a:t>
            </a:r>
            <a:r>
              <a:rPr lang="en-US" altLang="ja-JP" dirty="0"/>
              <a:t>DVMRP</a:t>
            </a:r>
            <a:r>
              <a:rPr lang="ja-JP" altLang="en-US" dirty="0"/>
              <a:t>などがある。</a:t>
            </a:r>
            <a:endParaRPr lang="en-US" altLang="ja-JP" dirty="0"/>
          </a:p>
          <a:p>
            <a:pPr lvl="1"/>
            <a:r>
              <a:rPr lang="en-US" altLang="ja-JP" dirty="0"/>
              <a:t>L2</a:t>
            </a:r>
            <a:r>
              <a:rPr lang="ja-JP" altLang="en-US" dirty="0"/>
              <a:t>ではマルチキャストアドレスが使用されるため、ドメインの全機器に転送すればよい。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単純に</a:t>
            </a:r>
            <a:r>
              <a:rPr lang="en-US" altLang="ja-JP" dirty="0"/>
              <a:t>IP</a:t>
            </a:r>
            <a:r>
              <a:rPr lang="ja-JP" altLang="en-US" dirty="0"/>
              <a:t>マルチキャストを実装するとした場合、宛先グループアドレスからのマルチキャストグループ検索／グループ内機器への転送（</a:t>
            </a:r>
            <a:r>
              <a:rPr lang="en-US" altLang="ja-JP" sz="1800" dirty="0">
                <a:solidFill>
                  <a:srgbClr val="FF0000"/>
                </a:solidFill>
              </a:rPr>
              <a:t>MOD</a:t>
            </a:r>
            <a:r>
              <a:rPr lang="ja-JP" altLang="en-US" sz="1800" dirty="0">
                <a:solidFill>
                  <a:srgbClr val="FF0000"/>
                </a:solidFill>
              </a:rPr>
              <a:t>が必要かは要調査</a:t>
            </a:r>
            <a:r>
              <a:rPr lang="ja-JP" altLang="en-US" dirty="0"/>
              <a:t>）となるが、関連するプロトコル群との兼ね合いについての検討も必要となる。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L3</a:t>
            </a:r>
            <a:r>
              <a:rPr lang="ja-JP" altLang="en-US" dirty="0"/>
              <a:t>でもブロードキャスト／マルチキャストによって</a:t>
            </a:r>
            <a:r>
              <a:rPr lang="en-US" altLang="ja-JP" dirty="0"/>
              <a:t>IP</a:t>
            </a:r>
            <a:r>
              <a:rPr lang="ja-JP" altLang="en-US" dirty="0"/>
              <a:t>アドレスの形式が異なる。</a:t>
            </a:r>
            <a:endParaRPr lang="en-US" altLang="ja-JP" dirty="0"/>
          </a:p>
          <a:p>
            <a:pPr lvl="1" defTabSz="577850"/>
            <a:r>
              <a:rPr lang="ja-JP" altLang="en-US" dirty="0"/>
              <a:t>ブロードキャストアドレス</a:t>
            </a:r>
            <a:endParaRPr lang="en-US" altLang="ja-JP" dirty="0"/>
          </a:p>
          <a:p>
            <a:pPr lvl="2" defTabSz="577850"/>
            <a:r>
              <a:rPr lang="en-US" altLang="ja-JP" dirty="0"/>
              <a:t>IPv4</a:t>
            </a:r>
            <a:r>
              <a:rPr lang="ja-JP" altLang="en-US" dirty="0"/>
              <a:t>：ホスト部の全ビットが</a:t>
            </a:r>
            <a:r>
              <a:rPr lang="en-US" altLang="ja-JP" dirty="0"/>
              <a:t>1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2" defTabSz="577850"/>
            <a:r>
              <a:rPr lang="en-US" altLang="ja-JP" dirty="0"/>
              <a:t>IPv6</a:t>
            </a:r>
            <a:r>
              <a:rPr lang="ja-JP" altLang="en-US" dirty="0"/>
              <a:t>：ブロードキャストアドレスは実装されていない。</a:t>
            </a:r>
            <a:endParaRPr lang="en-US" altLang="ja-JP" dirty="0"/>
          </a:p>
          <a:p>
            <a:pPr lvl="1" defTabSz="577850"/>
            <a:r>
              <a:rPr lang="ja-JP" altLang="en-US" dirty="0"/>
              <a:t>マルチキャストアドレス</a:t>
            </a:r>
            <a:endParaRPr lang="en-US" altLang="ja-JP" dirty="0"/>
          </a:p>
          <a:p>
            <a:pPr lvl="2" defTabSz="577850"/>
            <a:r>
              <a:rPr lang="en-US" altLang="ja-JP" dirty="0"/>
              <a:t>IPv4</a:t>
            </a:r>
            <a:r>
              <a:rPr lang="ja-JP" altLang="en-US" dirty="0"/>
              <a:t>：</a:t>
            </a:r>
            <a:r>
              <a:rPr lang="en-US" altLang="ja-JP" dirty="0"/>
              <a:t>224.0.0.0〜239.255.255.255</a:t>
            </a:r>
            <a:r>
              <a:rPr lang="ja-JP" altLang="en-US" dirty="0"/>
              <a:t>のアドレス。</a:t>
            </a:r>
            <a:r>
              <a:rPr lang="en-US" altLang="ja-JP" dirty="0"/>
              <a:t>IANA</a:t>
            </a:r>
            <a:r>
              <a:rPr lang="ja-JP" altLang="en-US" dirty="0"/>
              <a:t>による割り当てあり。</a:t>
            </a:r>
            <a:endParaRPr lang="en-US" altLang="ja-JP" dirty="0"/>
          </a:p>
          <a:p>
            <a:pPr lvl="2" defTabSz="577850"/>
            <a:r>
              <a:rPr lang="en-US" altLang="ja-JP" dirty="0"/>
              <a:t>IPv6</a:t>
            </a:r>
            <a:r>
              <a:rPr lang="ja-JP" altLang="en-US" dirty="0"/>
              <a:t>：割愛。新旧形式の２パターンがあるもよう。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152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L2</a:t>
            </a:r>
            <a:r>
              <a:rPr kumimoji="1" lang="ja-JP" altLang="en-US" dirty="0"/>
              <a:t>ブロードキャスト整理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ドメイン（セグメント）に所属する全ての機器へフレームを複製／転送する。</a:t>
            </a:r>
            <a:endParaRPr lang="en-US" altLang="ja-JP" dirty="0"/>
          </a:p>
          <a:p>
            <a:r>
              <a:rPr lang="en-US" altLang="ja-JP" dirty="0"/>
              <a:t>SPP</a:t>
            </a:r>
            <a:r>
              <a:rPr lang="ja-JP" altLang="en-US" dirty="0"/>
              <a:t>では、コンポーネント間の入出力ポートが関連付けされている範囲をドメインとする。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L2</a:t>
            </a:r>
            <a:r>
              <a:rPr lang="ja-JP" altLang="en-US" dirty="0"/>
              <a:t>フレームのブロードキャスト、マルチキャスト（参考）の判定は以下。</a:t>
            </a:r>
            <a:endParaRPr lang="en-US" altLang="ja-JP" dirty="0"/>
          </a:p>
          <a:p>
            <a:pPr lvl="1"/>
            <a:r>
              <a:rPr lang="ja-JP" altLang="en-US" dirty="0"/>
              <a:t>ブロードキャスト</a:t>
            </a:r>
            <a:r>
              <a:rPr lang="en-US" altLang="ja-JP" dirty="0"/>
              <a:t>MAC</a:t>
            </a:r>
            <a:r>
              <a:rPr lang="ja-JP" altLang="en-US" dirty="0"/>
              <a:t>アドレス</a:t>
            </a:r>
            <a:endParaRPr lang="en-US" altLang="ja-JP" dirty="0"/>
          </a:p>
          <a:p>
            <a:pPr lvl="2" defTabSz="577850"/>
            <a:r>
              <a:rPr lang="ja-JP" altLang="en-US" dirty="0"/>
              <a:t>全ビットが</a:t>
            </a:r>
            <a:r>
              <a:rPr lang="en-US" altLang="ja-JP" dirty="0"/>
              <a:t>1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 defTabSz="577850"/>
            <a:r>
              <a:rPr lang="ja-JP" altLang="en-US" dirty="0"/>
              <a:t>マルチキャスト</a:t>
            </a:r>
            <a:r>
              <a:rPr lang="en-US" altLang="ja-JP" dirty="0"/>
              <a:t>MAC</a:t>
            </a:r>
            <a:r>
              <a:rPr lang="ja-JP" altLang="en-US" dirty="0"/>
              <a:t>アドレス（参考）</a:t>
            </a:r>
            <a:endParaRPr lang="en-US" altLang="ja-JP" dirty="0"/>
          </a:p>
          <a:p>
            <a:pPr lvl="2" defTabSz="577850"/>
            <a:r>
              <a:rPr lang="en-US" altLang="ja-JP" dirty="0"/>
              <a:t>I/G</a:t>
            </a:r>
            <a:r>
              <a:rPr lang="ja-JP" altLang="en-US" dirty="0"/>
              <a:t>ビット（</a:t>
            </a:r>
            <a:r>
              <a:rPr lang="en-US" altLang="ja-JP" dirty="0"/>
              <a:t>8</a:t>
            </a:r>
            <a:r>
              <a:rPr lang="ja-JP" altLang="en-US" dirty="0"/>
              <a:t>ビット目）が</a:t>
            </a:r>
            <a:r>
              <a:rPr lang="en-US" altLang="ja-JP" dirty="0"/>
              <a:t>1</a:t>
            </a:r>
            <a:r>
              <a:rPr lang="ja-JP" altLang="en-US" dirty="0" err="1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本スプリントでは</a:t>
            </a:r>
            <a:r>
              <a:rPr lang="en-US" altLang="ja-JP" dirty="0"/>
              <a:t>VLAN</a:t>
            </a:r>
            <a:r>
              <a:rPr lang="ja-JP" altLang="en-US" dirty="0"/>
              <a:t>や</a:t>
            </a:r>
            <a:r>
              <a:rPr lang="en-US" altLang="ja-JP" dirty="0"/>
              <a:t>VXLAN</a:t>
            </a:r>
            <a:r>
              <a:rPr lang="ja-JP" altLang="en-US" dirty="0"/>
              <a:t>など、仮想ドメインを設定するプロトコルは未対応。</a:t>
            </a:r>
            <a:br>
              <a:rPr lang="en-US" altLang="ja-JP" dirty="0"/>
            </a:br>
            <a:r>
              <a:rPr lang="ja-JP" altLang="en-US" dirty="0"/>
              <a:t>対応する場合は</a:t>
            </a:r>
            <a:r>
              <a:rPr lang="en-US" altLang="ja-JP" dirty="0"/>
              <a:t>classifier-</a:t>
            </a:r>
            <a:r>
              <a:rPr lang="en-US" altLang="ja-JP" dirty="0" err="1"/>
              <a:t>vlanid</a:t>
            </a:r>
            <a:r>
              <a:rPr lang="ja-JP" altLang="en-US" dirty="0" err="1"/>
              <a:t>、</a:t>
            </a:r>
            <a:r>
              <a:rPr lang="en-US" altLang="ja-JP" dirty="0"/>
              <a:t>classifier-</a:t>
            </a:r>
            <a:r>
              <a:rPr lang="en-US" altLang="ja-JP" dirty="0" err="1"/>
              <a:t>vni</a:t>
            </a:r>
            <a:r>
              <a:rPr lang="ja-JP" altLang="en-US" dirty="0" err="1"/>
              <a:t>のように</a:t>
            </a:r>
            <a:r>
              <a:rPr lang="ja-JP" altLang="en-US" dirty="0"/>
              <a:t>仮想ドメインを識別する</a:t>
            </a:r>
            <a:r>
              <a:rPr lang="en-US" altLang="ja-JP" dirty="0"/>
              <a:t>ID</a:t>
            </a:r>
            <a:r>
              <a:rPr lang="ja-JP" altLang="en-US" dirty="0"/>
              <a:t>をキーに振り分けを行う</a:t>
            </a:r>
            <a:r>
              <a:rPr lang="en-US" altLang="ja-JP" dirty="0"/>
              <a:t>classifier</a:t>
            </a:r>
            <a:r>
              <a:rPr lang="ja-JP" altLang="en-US" dirty="0"/>
              <a:t>を</a:t>
            </a:r>
            <a:r>
              <a:rPr lang="en-US" altLang="ja-JP" dirty="0" err="1"/>
              <a:t>pNIC</a:t>
            </a:r>
            <a:r>
              <a:rPr lang="ja-JP" altLang="en-US" dirty="0"/>
              <a:t>の後段（後述構成の前段）に配置することを想定しております。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36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パケット複製方法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パケット複製方法としては以下２種類。</a:t>
            </a:r>
            <a:endParaRPr kumimoji="1" lang="en-US" altLang="ja-JP" dirty="0"/>
          </a:p>
          <a:p>
            <a:pPr lvl="1"/>
            <a:r>
              <a:rPr lang="ja-JP" altLang="en-US" dirty="0"/>
              <a:t>クローニング</a:t>
            </a:r>
            <a:endParaRPr lang="en-US" altLang="ja-JP" dirty="0"/>
          </a:p>
          <a:p>
            <a:pPr lvl="2"/>
            <a:r>
              <a:rPr lang="ja-JP" altLang="en-US" dirty="0"/>
              <a:t>複製分の</a:t>
            </a:r>
            <a:r>
              <a:rPr lang="en-US" altLang="ja-JP" dirty="0" err="1"/>
              <a:t>mbuf</a:t>
            </a:r>
            <a:r>
              <a:rPr lang="ja-JP" altLang="en-US" dirty="0"/>
              <a:t>を新規作成する。</a:t>
            </a:r>
            <a:endParaRPr lang="en-US" altLang="ja-JP" dirty="0"/>
          </a:p>
          <a:p>
            <a:pPr lvl="1"/>
            <a:r>
              <a:rPr kumimoji="1" lang="ja-JP" altLang="en-US" dirty="0"/>
              <a:t>参照カウント</a:t>
            </a:r>
            <a:r>
              <a:rPr kumimoji="1" lang="en-US" altLang="ja-JP" dirty="0"/>
              <a:t>UP</a:t>
            </a:r>
          </a:p>
          <a:p>
            <a:pPr lvl="2"/>
            <a:r>
              <a:rPr lang="ja-JP" altLang="en-US" dirty="0"/>
              <a:t>同一</a:t>
            </a:r>
            <a:r>
              <a:rPr lang="en-US" altLang="ja-JP" dirty="0" err="1"/>
              <a:t>mbuf</a:t>
            </a:r>
            <a:r>
              <a:rPr lang="ja-JP" altLang="en-US" dirty="0"/>
              <a:t>の参照カウントをインクリメントする。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パケット複製はクローニング方式とすることとしたい。</a:t>
            </a:r>
            <a:br>
              <a:rPr lang="en-US" altLang="ja-JP" dirty="0"/>
            </a:br>
            <a:r>
              <a:rPr lang="ja-JP" altLang="en-US" dirty="0"/>
              <a:t>参照カウント</a:t>
            </a:r>
            <a:r>
              <a:rPr lang="en-US" altLang="ja-JP" dirty="0"/>
              <a:t>UP</a:t>
            </a:r>
            <a:r>
              <a:rPr lang="ja-JP" altLang="en-US" dirty="0"/>
              <a:t>方式は制限／確実性が低いため。</a:t>
            </a:r>
            <a:endParaRPr lang="en-US" altLang="ja-JP" dirty="0"/>
          </a:p>
          <a:p>
            <a:pPr lvl="1"/>
            <a:r>
              <a:rPr kumimoji="1" lang="ja-JP" altLang="en-US" dirty="0"/>
              <a:t>参照カウント</a:t>
            </a:r>
            <a:r>
              <a:rPr kumimoji="1" lang="en-US" altLang="ja-JP" dirty="0"/>
              <a:t>UP</a:t>
            </a:r>
            <a:r>
              <a:rPr kumimoji="1" lang="ja-JP" altLang="en-US" dirty="0"/>
              <a:t>方式の制限／問題は以下。</a:t>
            </a:r>
            <a:endParaRPr kumimoji="1" lang="en-US" altLang="ja-JP" dirty="0"/>
          </a:p>
          <a:p>
            <a:pPr lvl="2"/>
            <a:r>
              <a:rPr lang="ja-JP" altLang="en-US" dirty="0"/>
              <a:t>転送パケット同士でメモリを共有するため、</a:t>
            </a:r>
            <a:r>
              <a:rPr lang="en-US" altLang="ja-JP" dirty="0"/>
              <a:t>duplicator</a:t>
            </a:r>
            <a:r>
              <a:rPr lang="ja-JP" altLang="en-US" dirty="0"/>
              <a:t>後段に</a:t>
            </a:r>
            <a:r>
              <a:rPr lang="en-US" altLang="ja-JP" dirty="0"/>
              <a:t>modifier</a:t>
            </a:r>
            <a:r>
              <a:rPr lang="ja-JP" altLang="en-US" dirty="0"/>
              <a:t>は配置できない。</a:t>
            </a:r>
            <a:endParaRPr lang="en-US" altLang="ja-JP" dirty="0"/>
          </a:p>
          <a:p>
            <a:pPr lvl="2"/>
            <a:r>
              <a:rPr lang="ja-JP" altLang="en-US" dirty="0"/>
              <a:t>転送パケット同士でメモリを共有するため、 </a:t>
            </a:r>
            <a:r>
              <a:rPr lang="en-US" altLang="ja-JP" dirty="0" err="1"/>
              <a:t>ivshmem</a:t>
            </a:r>
            <a:r>
              <a:rPr lang="ja-JP" altLang="en-US" dirty="0"/>
              <a:t>方式には対応できない。</a:t>
            </a:r>
            <a:endParaRPr lang="en-US" altLang="ja-JP" dirty="0"/>
          </a:p>
          <a:p>
            <a:pPr lvl="2"/>
            <a:r>
              <a:rPr lang="ja-JP" altLang="en-US" dirty="0"/>
              <a:t>パケット複製方式として提供されているものでないため、実現性の担保が難しい。</a:t>
            </a:r>
            <a:endParaRPr lang="en-US" altLang="ja-JP" dirty="0"/>
          </a:p>
          <a:p>
            <a:pPr lvl="2"/>
            <a:r>
              <a:rPr lang="en-US" altLang="ja-JP" dirty="0" err="1"/>
              <a:t>DPDK</a:t>
            </a:r>
            <a:r>
              <a:rPr lang="ja-JP" altLang="en-US" dirty="0"/>
              <a:t>内部で</a:t>
            </a:r>
            <a:r>
              <a:rPr lang="en-US" altLang="ja-JP" dirty="0" err="1"/>
              <a:t>mbuf</a:t>
            </a:r>
            <a:r>
              <a:rPr lang="ja-JP" altLang="en-US" dirty="0"/>
              <a:t>内を変更していた場合に競合が発生する。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なお、性能面でクローニングは劣るが、当面の用途としては</a:t>
            </a:r>
            <a:r>
              <a:rPr lang="en-US" altLang="ja-JP" dirty="0"/>
              <a:t>ARP</a:t>
            </a:r>
            <a:r>
              <a:rPr lang="ja-JP" altLang="en-US" dirty="0"/>
              <a:t>でありトラヒック比率は高くないと考えられる為、影響はほぼないと考えます。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5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構成案について</a:t>
            </a:r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764704"/>
            <a:ext cx="9360078" cy="2792330"/>
          </a:xfrm>
        </p:spPr>
        <p:txBody>
          <a:bodyPr/>
          <a:lstStyle/>
          <a:p>
            <a:r>
              <a:rPr kumimoji="1" lang="en-US" altLang="ja-JP" dirty="0"/>
              <a:t>SPP</a:t>
            </a:r>
            <a:r>
              <a:rPr kumimoji="1" lang="ja-JP" altLang="en-US" dirty="0"/>
              <a:t>上に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を配置する場合の基本的構成を以下とします。</a:t>
            </a:r>
            <a:endParaRPr kumimoji="1" lang="en-US" altLang="ja-JP" dirty="0"/>
          </a:p>
          <a:p>
            <a:r>
              <a:rPr kumimoji="1" lang="ja-JP" altLang="en-US" dirty="0"/>
              <a:t>以降は下記構成で</a:t>
            </a:r>
            <a:r>
              <a:rPr lang="ja-JP" altLang="en-US" dirty="0"/>
              <a:t>の実現方式案を記載していきます。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1280592" y="2276872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dirty="0" err="1">
                <a:solidFill>
                  <a:schemeClr val="dk1"/>
                </a:solidFill>
              </a:rPr>
              <a:t>pNIC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92760" y="2451205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8" name="正方形/長方形 7"/>
          <p:cNvSpPr>
            <a:spLocks noChangeAspect="1"/>
          </p:cNvSpPr>
          <p:nvPr/>
        </p:nvSpPr>
        <p:spPr>
          <a:xfrm>
            <a:off x="1640632" y="244519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9" name="正方形/長方形 8"/>
          <p:cNvSpPr>
            <a:spLocks noChangeAspect="1"/>
          </p:cNvSpPr>
          <p:nvPr/>
        </p:nvSpPr>
        <p:spPr>
          <a:xfrm>
            <a:off x="1640632" y="28772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48078" y="2451205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" name="楕円 10"/>
          <p:cNvSpPr>
            <a:spLocks noChangeAspect="1"/>
          </p:cNvSpPr>
          <p:nvPr/>
        </p:nvSpPr>
        <p:spPr>
          <a:xfrm>
            <a:off x="4088904" y="2440718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41232" y="2276872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dirty="0" err="1"/>
              <a:t>vhost</a:t>
            </a:r>
            <a:endParaRPr lang="ja-JP" altLang="en-US" dirty="0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6825208" y="244519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6825208" y="28772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848078" y="287724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041232" y="3501008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dirty="0" err="1"/>
              <a:t>vhost</a:t>
            </a:r>
            <a:endParaRPr lang="ja-JP" altLang="en-US" dirty="0"/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>
            <a:off x="6825208" y="366933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6825208" y="4101381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20" name="楕円 19"/>
          <p:cNvSpPr>
            <a:spLocks noChangeAspect="1"/>
          </p:cNvSpPr>
          <p:nvPr/>
        </p:nvSpPr>
        <p:spPr>
          <a:xfrm>
            <a:off x="4088904" y="2877245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8" idx="3"/>
            <a:endCxn id="6" idx="1"/>
          </p:cNvCxnSpPr>
          <p:nvPr/>
        </p:nvCxnSpPr>
        <p:spPr>
          <a:xfrm>
            <a:off x="2000672" y="2625217"/>
            <a:ext cx="792088" cy="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3"/>
            <a:endCxn id="11" idx="2"/>
          </p:cNvCxnSpPr>
          <p:nvPr/>
        </p:nvCxnSpPr>
        <p:spPr>
          <a:xfrm flipV="1">
            <a:off x="3728864" y="2620738"/>
            <a:ext cx="360040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6" idx="3"/>
            <a:endCxn id="20" idx="2"/>
          </p:cNvCxnSpPr>
          <p:nvPr/>
        </p:nvCxnSpPr>
        <p:spPr>
          <a:xfrm>
            <a:off x="3728864" y="2628221"/>
            <a:ext cx="360040" cy="4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6"/>
            <a:endCxn id="10" idx="1"/>
          </p:cNvCxnSpPr>
          <p:nvPr/>
        </p:nvCxnSpPr>
        <p:spPr>
          <a:xfrm>
            <a:off x="4448944" y="2620738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0" idx="6"/>
            <a:endCxn id="15" idx="1"/>
          </p:cNvCxnSpPr>
          <p:nvPr/>
        </p:nvCxnSpPr>
        <p:spPr>
          <a:xfrm>
            <a:off x="4448944" y="3057265"/>
            <a:ext cx="39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0" idx="3"/>
            <a:endCxn id="13" idx="1"/>
          </p:cNvCxnSpPr>
          <p:nvPr/>
        </p:nvCxnSpPr>
        <p:spPr>
          <a:xfrm flipV="1">
            <a:off x="5784182" y="2625217"/>
            <a:ext cx="1041026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" idx="3"/>
            <a:endCxn id="18" idx="1"/>
          </p:cNvCxnSpPr>
          <p:nvPr/>
        </p:nvCxnSpPr>
        <p:spPr>
          <a:xfrm>
            <a:off x="5784182" y="3057265"/>
            <a:ext cx="104102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792760" y="3675341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848078" y="3675341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0" name="楕円 49"/>
          <p:cNvSpPr>
            <a:spLocks noChangeAspect="1"/>
          </p:cNvSpPr>
          <p:nvPr/>
        </p:nvSpPr>
        <p:spPr>
          <a:xfrm>
            <a:off x="4088904" y="3664854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848078" y="4101381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2" name="楕円 51"/>
          <p:cNvSpPr>
            <a:spLocks noChangeAspect="1"/>
          </p:cNvSpPr>
          <p:nvPr/>
        </p:nvSpPr>
        <p:spPr>
          <a:xfrm>
            <a:off x="4088904" y="4101381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53" name="直線矢印コネクタ 52"/>
          <p:cNvCxnSpPr>
            <a:stCxn id="14" idx="1"/>
            <a:endCxn id="49" idx="3"/>
          </p:cNvCxnSpPr>
          <p:nvPr/>
        </p:nvCxnSpPr>
        <p:spPr>
          <a:xfrm flipH="1">
            <a:off x="5784182" y="3057265"/>
            <a:ext cx="1041026" cy="792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9" idx="1"/>
            <a:endCxn id="51" idx="3"/>
          </p:cNvCxnSpPr>
          <p:nvPr/>
        </p:nvCxnSpPr>
        <p:spPr>
          <a:xfrm flipH="1">
            <a:off x="5784182" y="4281401"/>
            <a:ext cx="10410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9" idx="1"/>
            <a:endCxn id="50" idx="6"/>
          </p:cNvCxnSpPr>
          <p:nvPr/>
        </p:nvCxnSpPr>
        <p:spPr>
          <a:xfrm flipH="1" flipV="1">
            <a:off x="4448944" y="3844874"/>
            <a:ext cx="399134" cy="5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1" idx="1"/>
            <a:endCxn id="52" idx="6"/>
          </p:cNvCxnSpPr>
          <p:nvPr/>
        </p:nvCxnSpPr>
        <p:spPr>
          <a:xfrm flipH="1">
            <a:off x="4448944" y="4281401"/>
            <a:ext cx="3991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0" idx="2"/>
            <a:endCxn id="48" idx="3"/>
          </p:cNvCxnSpPr>
          <p:nvPr/>
        </p:nvCxnSpPr>
        <p:spPr>
          <a:xfrm flipH="1">
            <a:off x="3728864" y="3844874"/>
            <a:ext cx="360040" cy="74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2" idx="2"/>
            <a:endCxn id="48" idx="3"/>
          </p:cNvCxnSpPr>
          <p:nvPr/>
        </p:nvCxnSpPr>
        <p:spPr>
          <a:xfrm flipH="1" flipV="1">
            <a:off x="3728864" y="3852357"/>
            <a:ext cx="360040" cy="4290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48" idx="1"/>
            <a:endCxn id="9" idx="3"/>
          </p:cNvCxnSpPr>
          <p:nvPr/>
        </p:nvCxnSpPr>
        <p:spPr>
          <a:xfrm flipH="1" flipV="1">
            <a:off x="2000672" y="3057265"/>
            <a:ext cx="792088" cy="795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8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lang="en-US" altLang="ja-JP" dirty="0" err="1"/>
              <a:t>pNIC</a:t>
            </a:r>
            <a:r>
              <a:rPr lang="ja-JP" altLang="en-US" dirty="0"/>
              <a:t>（対向マシン）からのブロードキャスト</a:t>
            </a:r>
            <a:br>
              <a:rPr lang="ja-JP" altLang="en-US" dirty="0"/>
            </a:br>
            <a:r>
              <a:rPr lang="ja-JP" altLang="en-US" dirty="0"/>
              <a:t>	案①　</a:t>
            </a:r>
            <a:r>
              <a:rPr lang="en-US" altLang="ja-JP" dirty="0"/>
              <a:t> duplicator</a:t>
            </a:r>
            <a:r>
              <a:rPr lang="ja-JP" altLang="en-US" dirty="0"/>
              <a:t>新設</a:t>
            </a:r>
            <a:endParaRPr kumimoji="1" lang="ja-JP" altLang="en-US" dirty="0"/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3660374"/>
            <a:ext cx="9360078" cy="2936978"/>
          </a:xfrm>
        </p:spPr>
        <p:txBody>
          <a:bodyPr>
            <a:normAutofit fontScale="40000" lnSpcReduction="20000"/>
          </a:bodyPr>
          <a:lstStyle/>
          <a:p>
            <a:r>
              <a:rPr lang="en-US" altLang="ja-JP" dirty="0"/>
              <a:t>classifier-mac</a:t>
            </a:r>
            <a:r>
              <a:rPr lang="ja-JP" altLang="en-US" dirty="0"/>
              <a:t>の後段にパケット複製／転送を行う</a:t>
            </a:r>
            <a:r>
              <a:rPr lang="en-US" altLang="ja-JP" dirty="0"/>
              <a:t>duplicator</a:t>
            </a:r>
            <a:r>
              <a:rPr lang="ja-JP" altLang="en-US" dirty="0"/>
              <a:t> （名称仮）を新設する。</a:t>
            </a:r>
            <a:endParaRPr lang="en-US" altLang="ja-JP" dirty="0"/>
          </a:p>
          <a:p>
            <a:r>
              <a:rPr lang="en-US" altLang="ja-JP" dirty="0"/>
              <a:t>classifier-mac</a:t>
            </a:r>
            <a:r>
              <a:rPr lang="ja-JP" altLang="en-US" dirty="0" err="1"/>
              <a:t>に宛</a:t>
            </a:r>
            <a:r>
              <a:rPr lang="ja-JP" altLang="en-US" dirty="0"/>
              <a:t>先</a:t>
            </a:r>
            <a:r>
              <a:rPr lang="en-US" altLang="ja-JP" dirty="0"/>
              <a:t>MAC</a:t>
            </a:r>
            <a:r>
              <a:rPr lang="ja-JP" altLang="en-US" dirty="0"/>
              <a:t>アドレスが“</a:t>
            </a:r>
            <a:r>
              <a:rPr lang="en-US" altLang="ja-JP" dirty="0"/>
              <a:t>FF:FF:FF:FF:FF:FF”</a:t>
            </a:r>
            <a:r>
              <a:rPr lang="ja-JP" altLang="en-US" dirty="0"/>
              <a:t>の場合は</a:t>
            </a:r>
            <a:r>
              <a:rPr lang="en-US" altLang="ja-JP" dirty="0"/>
              <a:t>duplicator</a:t>
            </a:r>
            <a:r>
              <a:rPr lang="ja-JP" altLang="en-US" dirty="0"/>
              <a:t>へ転送するように登録する。</a:t>
            </a:r>
            <a:br>
              <a:rPr lang="en-US" altLang="ja-JP" dirty="0"/>
            </a:br>
            <a:r>
              <a:rPr lang="ja-JP" altLang="en-US" dirty="0"/>
              <a:t>既存</a:t>
            </a:r>
            <a:r>
              <a:rPr lang="en-US" altLang="ja-JP" dirty="0"/>
              <a:t>classifier-mac</a:t>
            </a:r>
            <a:r>
              <a:rPr lang="ja-JP" altLang="en-US" dirty="0"/>
              <a:t>で対応可能。</a:t>
            </a:r>
            <a:endParaRPr lang="en-US" altLang="ja-JP" dirty="0"/>
          </a:p>
          <a:p>
            <a:r>
              <a:rPr lang="en-US" altLang="ja-JP" dirty="0" err="1"/>
              <a:t>vhost</a:t>
            </a:r>
            <a:r>
              <a:rPr lang="ja-JP" altLang="en-US" dirty="0"/>
              <a:t>の</a:t>
            </a:r>
            <a:r>
              <a:rPr lang="en-US" altLang="ja-JP" dirty="0" err="1"/>
              <a:t>fowrader</a:t>
            </a:r>
            <a:r>
              <a:rPr lang="ja-JP" altLang="en-US" dirty="0"/>
              <a:t>は入力が複数になるため</a:t>
            </a:r>
            <a:r>
              <a:rPr lang="en-US" altLang="ja-JP" dirty="0"/>
              <a:t>merger</a:t>
            </a:r>
            <a:r>
              <a:rPr lang="ja-JP" altLang="en-US" dirty="0"/>
              <a:t>に変更する。</a:t>
            </a:r>
            <a:br>
              <a:rPr lang="en-US" altLang="ja-JP" dirty="0"/>
            </a:br>
            <a:r>
              <a:rPr lang="ja-JP" altLang="en-US" dirty="0"/>
              <a:t>既存</a:t>
            </a:r>
            <a:r>
              <a:rPr lang="en-US" altLang="ja-JP" dirty="0"/>
              <a:t>merger</a:t>
            </a:r>
            <a:r>
              <a:rPr lang="ja-JP" altLang="en-US" dirty="0"/>
              <a:t>で対応可能。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メリット</a:t>
            </a:r>
            <a:endParaRPr lang="en-US" altLang="ja-JP" dirty="0"/>
          </a:p>
          <a:p>
            <a:pPr lvl="1"/>
            <a:r>
              <a:rPr lang="en-US" altLang="ja-JP" dirty="0"/>
              <a:t>MAC</a:t>
            </a:r>
            <a:r>
              <a:rPr lang="ja-JP" altLang="en-US" dirty="0"/>
              <a:t>振分とパケット複製を別コアで行う。</a:t>
            </a:r>
            <a:endParaRPr lang="en-US" altLang="ja-JP" dirty="0"/>
          </a:p>
          <a:p>
            <a:pPr lvl="1"/>
            <a:r>
              <a:rPr lang="en-US" altLang="ja-JP" dirty="0"/>
              <a:t>duplicator</a:t>
            </a:r>
            <a:r>
              <a:rPr lang="ja-JP" altLang="en-US" dirty="0"/>
              <a:t>コンポーネントが独立するため他用途にも使用可能。</a:t>
            </a:r>
            <a:endParaRPr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lang="ja-JP" altLang="en-US" dirty="0"/>
              <a:t>使用コアが増加する。</a:t>
            </a:r>
            <a:endParaRPr lang="en-US" altLang="ja-JP" dirty="0"/>
          </a:p>
          <a:p>
            <a:pPr lvl="1"/>
            <a:r>
              <a:rPr lang="en-US" altLang="ja-JP" dirty="0"/>
              <a:t>classifier-mac</a:t>
            </a:r>
            <a:r>
              <a:rPr lang="ja-JP" altLang="en-US" dirty="0"/>
              <a:t>と</a:t>
            </a:r>
            <a:r>
              <a:rPr lang="en-US" altLang="ja-JP" dirty="0"/>
              <a:t>duplicator</a:t>
            </a:r>
            <a:r>
              <a:rPr lang="ja-JP" altLang="en-US" dirty="0"/>
              <a:t>の</a:t>
            </a:r>
            <a:r>
              <a:rPr lang="en-US" altLang="ja-JP" dirty="0" err="1"/>
              <a:t>tx</a:t>
            </a:r>
            <a:r>
              <a:rPr lang="en-US" altLang="ja-JP" dirty="0"/>
              <a:t>-port</a:t>
            </a:r>
            <a:r>
              <a:rPr lang="ja-JP" altLang="en-US" dirty="0"/>
              <a:t>を合わせて設定する必要がある。</a:t>
            </a:r>
            <a:endParaRPr lang="en-US" altLang="ja-JP" dirty="0"/>
          </a:p>
        </p:txBody>
      </p:sp>
      <p:sp>
        <p:nvSpPr>
          <p:cNvPr id="61" name="正方形/長方形 60"/>
          <p:cNvSpPr/>
          <p:nvPr/>
        </p:nvSpPr>
        <p:spPr>
          <a:xfrm>
            <a:off x="920552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432720" y="1083053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C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63" name="正方形/長方形 62"/>
          <p:cNvSpPr>
            <a:spLocks noChangeAspect="1"/>
          </p:cNvSpPr>
          <p:nvPr/>
        </p:nvSpPr>
        <p:spPr>
          <a:xfrm>
            <a:off x="1280592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64" name="正方形/長方形 63"/>
          <p:cNvSpPr>
            <a:spLocks noChangeAspect="1"/>
          </p:cNvSpPr>
          <p:nvPr/>
        </p:nvSpPr>
        <p:spPr>
          <a:xfrm>
            <a:off x="1280592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6288238" y="1083053"/>
            <a:ext cx="936104" cy="349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66" name="楕円 65"/>
          <p:cNvSpPr>
            <a:spLocks noChangeAspect="1"/>
          </p:cNvSpPr>
          <p:nvPr/>
        </p:nvSpPr>
        <p:spPr>
          <a:xfrm>
            <a:off x="5529064" y="1072566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正方形/長方形 67"/>
          <p:cNvSpPr/>
          <p:nvPr/>
        </p:nvSpPr>
        <p:spPr>
          <a:xfrm>
            <a:off x="8256121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69" name="正方形/長方形 68"/>
          <p:cNvSpPr>
            <a:spLocks noChangeAspect="1"/>
          </p:cNvSpPr>
          <p:nvPr/>
        </p:nvSpPr>
        <p:spPr>
          <a:xfrm>
            <a:off x="8040097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71" name="正方形/長方形 70"/>
          <p:cNvSpPr>
            <a:spLocks noChangeAspect="1"/>
          </p:cNvSpPr>
          <p:nvPr/>
        </p:nvSpPr>
        <p:spPr>
          <a:xfrm>
            <a:off x="8040097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74" name="正方形/長方形 73"/>
          <p:cNvSpPr/>
          <p:nvPr/>
        </p:nvSpPr>
        <p:spPr>
          <a:xfrm>
            <a:off x="8256121" y="2636912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5" name="正方形/長方形 74"/>
          <p:cNvSpPr>
            <a:spLocks noChangeAspect="1"/>
          </p:cNvSpPr>
          <p:nvPr/>
        </p:nvSpPr>
        <p:spPr>
          <a:xfrm>
            <a:off x="8040097" y="280523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76" name="正方形/長方形 75"/>
          <p:cNvSpPr>
            <a:spLocks noChangeAspect="1"/>
          </p:cNvSpPr>
          <p:nvPr/>
        </p:nvSpPr>
        <p:spPr>
          <a:xfrm>
            <a:off x="8040097" y="323728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77" name="楕円 76"/>
          <p:cNvSpPr>
            <a:spLocks noChangeAspect="1"/>
          </p:cNvSpPr>
          <p:nvPr/>
        </p:nvSpPr>
        <p:spPr>
          <a:xfrm>
            <a:off x="5529064" y="1484784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78" name="直線矢印コネクタ 77"/>
          <p:cNvCxnSpPr>
            <a:stCxn id="63" idx="3"/>
            <a:endCxn id="62" idx="1"/>
          </p:cNvCxnSpPr>
          <p:nvPr/>
        </p:nvCxnSpPr>
        <p:spPr>
          <a:xfrm>
            <a:off x="1640632" y="1257065"/>
            <a:ext cx="792088" cy="30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62" idx="3"/>
            <a:endCxn id="66" idx="2"/>
          </p:cNvCxnSpPr>
          <p:nvPr/>
        </p:nvCxnSpPr>
        <p:spPr>
          <a:xfrm flipV="1">
            <a:off x="3368824" y="1252586"/>
            <a:ext cx="2160240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62" idx="3"/>
            <a:endCxn id="59" idx="2"/>
          </p:cNvCxnSpPr>
          <p:nvPr/>
        </p:nvCxnSpPr>
        <p:spPr>
          <a:xfrm>
            <a:off x="3368824" y="1260069"/>
            <a:ext cx="2160240" cy="7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6" idx="6"/>
            <a:endCxn id="65" idx="1"/>
          </p:cNvCxnSpPr>
          <p:nvPr/>
        </p:nvCxnSpPr>
        <p:spPr>
          <a:xfrm>
            <a:off x="5889104" y="1252586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77" idx="6"/>
            <a:endCxn id="65" idx="1"/>
          </p:cNvCxnSpPr>
          <p:nvPr/>
        </p:nvCxnSpPr>
        <p:spPr>
          <a:xfrm flipV="1">
            <a:off x="5889104" y="1257830"/>
            <a:ext cx="399134" cy="4069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65" idx="3"/>
            <a:endCxn id="69" idx="1"/>
          </p:cNvCxnSpPr>
          <p:nvPr/>
        </p:nvCxnSpPr>
        <p:spPr>
          <a:xfrm flipV="1">
            <a:off x="7224342" y="1257065"/>
            <a:ext cx="815755" cy="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58" idx="3"/>
            <a:endCxn id="75" idx="1"/>
          </p:cNvCxnSpPr>
          <p:nvPr/>
        </p:nvCxnSpPr>
        <p:spPr>
          <a:xfrm>
            <a:off x="7224342" y="2051393"/>
            <a:ext cx="815755" cy="9338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2432720" y="2811245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6288238" y="2811245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88" name="楕円 87"/>
          <p:cNvSpPr>
            <a:spLocks noChangeAspect="1"/>
          </p:cNvSpPr>
          <p:nvPr/>
        </p:nvSpPr>
        <p:spPr>
          <a:xfrm>
            <a:off x="5529064" y="2800758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89" name="正方形/長方形 88"/>
          <p:cNvSpPr/>
          <p:nvPr/>
        </p:nvSpPr>
        <p:spPr>
          <a:xfrm>
            <a:off x="6288238" y="323728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90" name="楕円 89"/>
          <p:cNvSpPr>
            <a:spLocks noChangeAspect="1"/>
          </p:cNvSpPr>
          <p:nvPr/>
        </p:nvSpPr>
        <p:spPr>
          <a:xfrm>
            <a:off x="5529064" y="3237285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91" name="直線矢印コネクタ 90"/>
          <p:cNvCxnSpPr>
            <a:stCxn id="71" idx="1"/>
            <a:endCxn id="87" idx="3"/>
          </p:cNvCxnSpPr>
          <p:nvPr/>
        </p:nvCxnSpPr>
        <p:spPr>
          <a:xfrm flipH="1">
            <a:off x="7224342" y="1689113"/>
            <a:ext cx="815755" cy="1296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6" idx="1"/>
            <a:endCxn id="89" idx="3"/>
          </p:cNvCxnSpPr>
          <p:nvPr/>
        </p:nvCxnSpPr>
        <p:spPr>
          <a:xfrm flipH="1">
            <a:off x="7224342" y="3417305"/>
            <a:ext cx="81575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7" idx="1"/>
            <a:endCxn id="88" idx="6"/>
          </p:cNvCxnSpPr>
          <p:nvPr/>
        </p:nvCxnSpPr>
        <p:spPr>
          <a:xfrm flipH="1" flipV="1">
            <a:off x="5889104" y="2980778"/>
            <a:ext cx="399134" cy="5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9" idx="1"/>
            <a:endCxn id="90" idx="6"/>
          </p:cNvCxnSpPr>
          <p:nvPr/>
        </p:nvCxnSpPr>
        <p:spPr>
          <a:xfrm flipH="1">
            <a:off x="5889104" y="3417305"/>
            <a:ext cx="3991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8" idx="2"/>
            <a:endCxn id="86" idx="3"/>
          </p:cNvCxnSpPr>
          <p:nvPr/>
        </p:nvCxnSpPr>
        <p:spPr>
          <a:xfrm flipH="1">
            <a:off x="3368824" y="2980778"/>
            <a:ext cx="2160240" cy="74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90" idx="2"/>
            <a:endCxn id="86" idx="3"/>
          </p:cNvCxnSpPr>
          <p:nvPr/>
        </p:nvCxnSpPr>
        <p:spPr>
          <a:xfrm flipH="1" flipV="1">
            <a:off x="3368824" y="2988261"/>
            <a:ext cx="2160240" cy="4290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6" idx="1"/>
            <a:endCxn id="64" idx="3"/>
          </p:cNvCxnSpPr>
          <p:nvPr/>
        </p:nvCxnSpPr>
        <p:spPr>
          <a:xfrm flipH="1" flipV="1">
            <a:off x="1640632" y="1689113"/>
            <a:ext cx="792088" cy="1299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728864" y="1872741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9" name="楕円 38"/>
          <p:cNvSpPr>
            <a:spLocks noChangeAspect="1"/>
          </p:cNvSpPr>
          <p:nvPr/>
        </p:nvSpPr>
        <p:spPr>
          <a:xfrm>
            <a:off x="2720752" y="1872741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42" name="直線矢印コネクタ 41"/>
          <p:cNvCxnSpPr>
            <a:stCxn id="62" idx="2"/>
            <a:endCxn id="39" idx="0"/>
          </p:cNvCxnSpPr>
          <p:nvPr/>
        </p:nvCxnSpPr>
        <p:spPr>
          <a:xfrm>
            <a:off x="2900772" y="1437085"/>
            <a:ext cx="0" cy="4356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9" idx="6"/>
            <a:endCxn id="38" idx="1"/>
          </p:cNvCxnSpPr>
          <p:nvPr/>
        </p:nvCxnSpPr>
        <p:spPr>
          <a:xfrm>
            <a:off x="3080792" y="2052761"/>
            <a:ext cx="64807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8" idx="3"/>
            <a:endCxn id="67" idx="2"/>
          </p:cNvCxnSpPr>
          <p:nvPr/>
        </p:nvCxnSpPr>
        <p:spPr>
          <a:xfrm>
            <a:off x="4664968" y="2052761"/>
            <a:ext cx="864096" cy="404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8" idx="3"/>
            <a:endCxn id="77" idx="2"/>
          </p:cNvCxnSpPr>
          <p:nvPr/>
        </p:nvCxnSpPr>
        <p:spPr>
          <a:xfrm flipV="1">
            <a:off x="4664968" y="1664804"/>
            <a:ext cx="864096" cy="3879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288238" y="1876616"/>
            <a:ext cx="936104" cy="349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9" name="楕円 58"/>
          <p:cNvSpPr>
            <a:spLocks noChangeAspect="1"/>
          </p:cNvSpPr>
          <p:nvPr/>
        </p:nvSpPr>
        <p:spPr>
          <a:xfrm>
            <a:off x="5529064" y="1866129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7" name="楕円 66"/>
          <p:cNvSpPr>
            <a:spLocks noChangeAspect="1"/>
          </p:cNvSpPr>
          <p:nvPr/>
        </p:nvSpPr>
        <p:spPr>
          <a:xfrm>
            <a:off x="5529064" y="2276872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70" name="直線矢印コネクタ 69"/>
          <p:cNvCxnSpPr>
            <a:stCxn id="59" idx="6"/>
            <a:endCxn id="58" idx="1"/>
          </p:cNvCxnSpPr>
          <p:nvPr/>
        </p:nvCxnSpPr>
        <p:spPr>
          <a:xfrm>
            <a:off x="5889104" y="2046149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7" idx="6"/>
            <a:endCxn id="58" idx="1"/>
          </p:cNvCxnSpPr>
          <p:nvPr/>
        </p:nvCxnSpPr>
        <p:spPr>
          <a:xfrm flipV="1">
            <a:off x="5889104" y="2051393"/>
            <a:ext cx="399134" cy="4054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円形吹き出し 98"/>
          <p:cNvSpPr/>
          <p:nvPr/>
        </p:nvSpPr>
        <p:spPr>
          <a:xfrm>
            <a:off x="3842672" y="872716"/>
            <a:ext cx="1286451" cy="318630"/>
          </a:xfrm>
          <a:prstGeom prst="wedgeEllipseCallout">
            <a:avLst>
              <a:gd name="adj1" fmla="val -69860"/>
              <a:gd name="adj2" fmla="val 815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kumimoji="1" lang="ja-JP" altLang="en-US" sz="1000" dirty="0"/>
              <a:t>ユニキャスト</a:t>
            </a:r>
          </a:p>
        </p:txBody>
      </p:sp>
      <p:sp>
        <p:nvSpPr>
          <p:cNvPr id="100" name="円形吹き出し 99"/>
          <p:cNvSpPr/>
          <p:nvPr/>
        </p:nvSpPr>
        <p:spPr>
          <a:xfrm>
            <a:off x="920552" y="2178252"/>
            <a:ext cx="1647111" cy="318630"/>
          </a:xfrm>
          <a:prstGeom prst="wedgeEllipseCallout">
            <a:avLst>
              <a:gd name="adj1" fmla="val 68111"/>
              <a:gd name="adj2" fmla="val -2114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ja-JP" altLang="en-US" sz="1000" dirty="0"/>
              <a:t>ブロードキャスト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78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</a:t>
            </a:r>
            <a:r>
              <a:rPr kumimoji="1" lang="en-US" altLang="ja-JP" dirty="0" err="1"/>
              <a:t>pNIC</a:t>
            </a:r>
            <a:r>
              <a:rPr kumimoji="1" lang="ja-JP" altLang="en-US" dirty="0"/>
              <a:t>（対向マシン）</a:t>
            </a:r>
            <a:r>
              <a:rPr lang="ja-JP" altLang="en-US" dirty="0"/>
              <a:t>からのブロードキャスト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案②　既存</a:t>
            </a:r>
            <a:r>
              <a:rPr lang="en-US" altLang="ja-JP" dirty="0"/>
              <a:t>classifier-mac</a:t>
            </a:r>
            <a:r>
              <a:rPr lang="ja-JP" altLang="en-US" dirty="0"/>
              <a:t>のみ改造</a:t>
            </a:r>
            <a:endParaRPr kumimoji="1" lang="ja-JP" altLang="en-US" dirty="0"/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3660374"/>
            <a:ext cx="9360078" cy="2792330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/>
              <a:t>以下の処理を既存</a:t>
            </a:r>
            <a:r>
              <a:rPr lang="en-US" altLang="ja-JP" dirty="0"/>
              <a:t>classifier-mac</a:t>
            </a:r>
            <a:r>
              <a:rPr lang="ja-JP" altLang="en-US" dirty="0"/>
              <a:t>に追加。</a:t>
            </a:r>
            <a:endParaRPr lang="en-US" altLang="ja-JP" dirty="0"/>
          </a:p>
          <a:p>
            <a:pPr lvl="1"/>
            <a:r>
              <a:rPr kumimoji="1" lang="ja-JP" altLang="en-US" dirty="0"/>
              <a:t>宛先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アドレスの</a:t>
            </a:r>
            <a:r>
              <a:rPr kumimoji="1" lang="en-US" altLang="ja-JP" dirty="0"/>
              <a:t>I</a:t>
            </a:r>
            <a:r>
              <a:rPr lang="en-US" altLang="ja-JP" dirty="0"/>
              <a:t>/G</a:t>
            </a:r>
            <a:r>
              <a:rPr lang="ja-JP" altLang="en-US" dirty="0"/>
              <a:t>ビットを判定し、</a:t>
            </a:r>
            <a:r>
              <a:rPr lang="en-US" altLang="ja-JP" dirty="0"/>
              <a:t>1</a:t>
            </a:r>
            <a:r>
              <a:rPr lang="ja-JP" altLang="en-US" dirty="0"/>
              <a:t>であれば振分候補全てにパケットを複製／転送。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実装コストが低い。</a:t>
            </a:r>
            <a:endParaRPr lang="en-US" altLang="ja-JP" dirty="0"/>
          </a:p>
          <a:p>
            <a:r>
              <a:rPr kumimoji="1" lang="ja-JP" altLang="en-US" dirty="0"/>
              <a:t>デメリット</a:t>
            </a:r>
            <a:endParaRPr kumimoji="1" lang="en-US" altLang="ja-JP" dirty="0"/>
          </a:p>
          <a:p>
            <a:pPr lvl="1"/>
            <a:r>
              <a:rPr lang="en-US" altLang="ja-JP" dirty="0"/>
              <a:t>classifier-mac</a:t>
            </a:r>
            <a:r>
              <a:rPr lang="ja-JP" altLang="en-US" dirty="0"/>
              <a:t>のコアに処理が集中する。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80592" y="1124744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20752" y="1223796"/>
            <a:ext cx="1008112" cy="5162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/>
              <a:t>C-(</a:t>
            </a:r>
            <a:r>
              <a:rPr lang="en-US" altLang="ja-JP" sz="1400" dirty="0"/>
              <a:t>I/G )</a:t>
            </a:r>
            <a:r>
              <a:rPr lang="ja-JP" altLang="en-US" sz="1400" dirty="0"/>
              <a:t>＋</a:t>
            </a:r>
            <a:r>
              <a:rPr lang="en-US" altLang="ja-JP" sz="1400" dirty="0"/>
              <a:t>D</a:t>
            </a:r>
            <a:endParaRPr kumimoji="1" lang="ja-JP" altLang="en-US" sz="1400" dirty="0"/>
          </a:p>
        </p:txBody>
      </p:sp>
      <p:sp>
        <p:nvSpPr>
          <p:cNvPr id="8" name="正方形/長方形 7"/>
          <p:cNvSpPr>
            <a:spLocks noChangeAspect="1"/>
          </p:cNvSpPr>
          <p:nvPr/>
        </p:nvSpPr>
        <p:spPr>
          <a:xfrm>
            <a:off x="1640632" y="1293069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9" name="正方形/長方形 8"/>
          <p:cNvSpPr>
            <a:spLocks noChangeAspect="1"/>
          </p:cNvSpPr>
          <p:nvPr/>
        </p:nvSpPr>
        <p:spPr>
          <a:xfrm>
            <a:off x="1640632" y="172511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48078" y="1299077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" name="楕円 10"/>
          <p:cNvSpPr>
            <a:spLocks noChangeAspect="1"/>
          </p:cNvSpPr>
          <p:nvPr/>
        </p:nvSpPr>
        <p:spPr>
          <a:xfrm>
            <a:off x="4088904" y="1288590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41232" y="1124744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6825208" y="1293069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6825208" y="172511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848078" y="1725117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041232" y="234888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>
            <a:off x="6825208" y="251720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6825208" y="294925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20" name="楕円 19"/>
          <p:cNvSpPr>
            <a:spLocks noChangeAspect="1"/>
          </p:cNvSpPr>
          <p:nvPr/>
        </p:nvSpPr>
        <p:spPr>
          <a:xfrm>
            <a:off x="4088904" y="1725117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8" idx="3"/>
            <a:endCxn id="6" idx="1"/>
          </p:cNvCxnSpPr>
          <p:nvPr/>
        </p:nvCxnSpPr>
        <p:spPr>
          <a:xfrm>
            <a:off x="2000672" y="1473089"/>
            <a:ext cx="720080" cy="88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3"/>
            <a:endCxn id="11" idx="2"/>
          </p:cNvCxnSpPr>
          <p:nvPr/>
        </p:nvCxnSpPr>
        <p:spPr>
          <a:xfrm flipV="1">
            <a:off x="3728864" y="1468610"/>
            <a:ext cx="360040" cy="133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6" idx="3"/>
            <a:endCxn id="20" idx="2"/>
          </p:cNvCxnSpPr>
          <p:nvPr/>
        </p:nvCxnSpPr>
        <p:spPr>
          <a:xfrm>
            <a:off x="3728864" y="1481940"/>
            <a:ext cx="360040" cy="42319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6"/>
            <a:endCxn id="10" idx="1"/>
          </p:cNvCxnSpPr>
          <p:nvPr/>
        </p:nvCxnSpPr>
        <p:spPr>
          <a:xfrm>
            <a:off x="4448944" y="1468610"/>
            <a:ext cx="399134" cy="52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0" idx="6"/>
            <a:endCxn id="15" idx="1"/>
          </p:cNvCxnSpPr>
          <p:nvPr/>
        </p:nvCxnSpPr>
        <p:spPr>
          <a:xfrm>
            <a:off x="4448944" y="1905137"/>
            <a:ext cx="39913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0" idx="3"/>
            <a:endCxn id="13" idx="1"/>
          </p:cNvCxnSpPr>
          <p:nvPr/>
        </p:nvCxnSpPr>
        <p:spPr>
          <a:xfrm flipV="1">
            <a:off x="5784182" y="1473089"/>
            <a:ext cx="1041026" cy="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" idx="3"/>
            <a:endCxn id="18" idx="1"/>
          </p:cNvCxnSpPr>
          <p:nvPr/>
        </p:nvCxnSpPr>
        <p:spPr>
          <a:xfrm>
            <a:off x="5784182" y="1905137"/>
            <a:ext cx="1041026" cy="792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792760" y="2523213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848078" y="2523213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0" name="楕円 49"/>
          <p:cNvSpPr>
            <a:spLocks noChangeAspect="1"/>
          </p:cNvSpPr>
          <p:nvPr/>
        </p:nvSpPr>
        <p:spPr>
          <a:xfrm>
            <a:off x="4088904" y="2512726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848078" y="2949253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2" name="楕円 51"/>
          <p:cNvSpPr>
            <a:spLocks noChangeAspect="1"/>
          </p:cNvSpPr>
          <p:nvPr/>
        </p:nvSpPr>
        <p:spPr>
          <a:xfrm>
            <a:off x="4088904" y="2949253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53" name="直線矢印コネクタ 52"/>
          <p:cNvCxnSpPr>
            <a:stCxn id="14" idx="1"/>
            <a:endCxn id="49" idx="3"/>
          </p:cNvCxnSpPr>
          <p:nvPr/>
        </p:nvCxnSpPr>
        <p:spPr>
          <a:xfrm flipH="1">
            <a:off x="5784182" y="1905137"/>
            <a:ext cx="1041026" cy="792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9" idx="1"/>
            <a:endCxn id="51" idx="3"/>
          </p:cNvCxnSpPr>
          <p:nvPr/>
        </p:nvCxnSpPr>
        <p:spPr>
          <a:xfrm flipH="1">
            <a:off x="5784182" y="3129273"/>
            <a:ext cx="10410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9" idx="1"/>
            <a:endCxn id="50" idx="6"/>
          </p:cNvCxnSpPr>
          <p:nvPr/>
        </p:nvCxnSpPr>
        <p:spPr>
          <a:xfrm flipH="1" flipV="1">
            <a:off x="4448944" y="2692746"/>
            <a:ext cx="399134" cy="5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1" idx="1"/>
            <a:endCxn id="52" idx="6"/>
          </p:cNvCxnSpPr>
          <p:nvPr/>
        </p:nvCxnSpPr>
        <p:spPr>
          <a:xfrm flipH="1">
            <a:off x="4448944" y="3129273"/>
            <a:ext cx="3991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0" idx="2"/>
            <a:endCxn id="48" idx="3"/>
          </p:cNvCxnSpPr>
          <p:nvPr/>
        </p:nvCxnSpPr>
        <p:spPr>
          <a:xfrm flipH="1">
            <a:off x="3728864" y="2692746"/>
            <a:ext cx="360040" cy="74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2" idx="2"/>
            <a:endCxn id="48" idx="3"/>
          </p:cNvCxnSpPr>
          <p:nvPr/>
        </p:nvCxnSpPr>
        <p:spPr>
          <a:xfrm flipH="1" flipV="1">
            <a:off x="3728864" y="2700229"/>
            <a:ext cx="360040" cy="4290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48" idx="1"/>
            <a:endCxn id="9" idx="3"/>
          </p:cNvCxnSpPr>
          <p:nvPr/>
        </p:nvCxnSpPr>
        <p:spPr>
          <a:xfrm flipH="1" flipV="1">
            <a:off x="2000672" y="1905137"/>
            <a:ext cx="792088" cy="795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0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en-US" altLang="ja-JP" dirty="0" err="1"/>
              <a:t>pNIC</a:t>
            </a:r>
            <a:r>
              <a:rPr lang="ja-JP" altLang="en-US" dirty="0"/>
              <a:t>（対向マシン）からのブロードキャスト</a:t>
            </a:r>
            <a:br>
              <a:rPr lang="ja-JP" altLang="en-US" dirty="0"/>
            </a:br>
            <a:r>
              <a:rPr lang="ja-JP" altLang="en-US" dirty="0"/>
              <a:t>	マルチキャストアドレスに対応する場合</a:t>
            </a:r>
            <a:endParaRPr kumimoji="1" lang="ja-JP" altLang="en-US" dirty="0"/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3660374"/>
            <a:ext cx="9360078" cy="293697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今後の機能拡張として</a:t>
            </a:r>
            <a:r>
              <a:rPr lang="en-US" altLang="ja-JP" dirty="0"/>
              <a:t>L2</a:t>
            </a:r>
            <a:r>
              <a:rPr lang="ja-JP" altLang="en-US" dirty="0"/>
              <a:t>マルチキャスト</a:t>
            </a:r>
            <a:r>
              <a:rPr lang="en-US" altLang="ja-JP" dirty="0"/>
              <a:t>MAC</a:t>
            </a:r>
            <a:r>
              <a:rPr lang="ja-JP" altLang="en-US" dirty="0"/>
              <a:t>アドレスに対応する案について１つ記載します。</a:t>
            </a:r>
            <a:endParaRPr lang="en-US" altLang="ja-JP" dirty="0"/>
          </a:p>
          <a:p>
            <a:r>
              <a:rPr lang="ja-JP" altLang="en-US" dirty="0"/>
              <a:t>以下の処理を既存</a:t>
            </a:r>
            <a:r>
              <a:rPr lang="en-US" altLang="ja-JP" dirty="0"/>
              <a:t>classifier-mac</a:t>
            </a:r>
            <a:r>
              <a:rPr lang="ja-JP" altLang="en-US" dirty="0"/>
              <a:t>に追加。</a:t>
            </a:r>
            <a:endParaRPr lang="en-US" altLang="ja-JP" dirty="0"/>
          </a:p>
          <a:p>
            <a:pPr lvl="1"/>
            <a:r>
              <a:rPr lang="ja-JP" altLang="en-US" dirty="0"/>
              <a:t>宛先</a:t>
            </a:r>
            <a:r>
              <a:rPr lang="en-US" altLang="ja-JP" dirty="0"/>
              <a:t>MAC</a:t>
            </a:r>
            <a:r>
              <a:rPr lang="ja-JP" altLang="en-US" dirty="0"/>
              <a:t>アドレスの</a:t>
            </a:r>
            <a:r>
              <a:rPr lang="en-US" altLang="ja-JP" dirty="0"/>
              <a:t>I/G</a:t>
            </a:r>
            <a:r>
              <a:rPr lang="ja-JP" altLang="en-US" dirty="0"/>
              <a:t>ビットを判定し、</a:t>
            </a:r>
            <a:r>
              <a:rPr lang="en-US" altLang="ja-JP" dirty="0"/>
              <a:t>1</a:t>
            </a:r>
            <a:r>
              <a:rPr lang="ja-JP" altLang="en-US" dirty="0"/>
              <a:t>であればマルチキャストアドレス転送先ポートへ転送（複製はしない）</a:t>
            </a:r>
          </a:p>
          <a:p>
            <a:pPr lvl="1"/>
            <a:r>
              <a:rPr lang="ja-JP" altLang="en-US" dirty="0"/>
              <a:t>マルチキャストアドレスフレームの転送先ポートの設定方法。</a:t>
            </a:r>
            <a:endParaRPr lang="en-US" altLang="ja-JP" dirty="0"/>
          </a:p>
        </p:txBody>
      </p:sp>
      <p:sp>
        <p:nvSpPr>
          <p:cNvPr id="50" name="正方形/長方形 49"/>
          <p:cNvSpPr/>
          <p:nvPr/>
        </p:nvSpPr>
        <p:spPr>
          <a:xfrm>
            <a:off x="920552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432720" y="1083053"/>
            <a:ext cx="936104" cy="354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dk1"/>
                </a:solidFill>
              </a:rPr>
              <a:t>C-(I/G)</a:t>
            </a:r>
            <a:endParaRPr lang="ja-JP" altLang="en-US" sz="1600" dirty="0">
              <a:solidFill>
                <a:schemeClr val="dk1"/>
              </a:solidFill>
            </a:endParaRPr>
          </a:p>
        </p:txBody>
      </p:sp>
      <p:sp>
        <p:nvSpPr>
          <p:cNvPr id="54" name="正方形/長方形 53"/>
          <p:cNvSpPr>
            <a:spLocks noChangeAspect="1"/>
          </p:cNvSpPr>
          <p:nvPr/>
        </p:nvSpPr>
        <p:spPr>
          <a:xfrm>
            <a:off x="1280592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55" name="正方形/長方形 54"/>
          <p:cNvSpPr>
            <a:spLocks noChangeAspect="1"/>
          </p:cNvSpPr>
          <p:nvPr/>
        </p:nvSpPr>
        <p:spPr>
          <a:xfrm>
            <a:off x="1280592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6288238" y="1083053"/>
            <a:ext cx="936104" cy="349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57" name="楕円 56"/>
          <p:cNvSpPr>
            <a:spLocks noChangeAspect="1"/>
          </p:cNvSpPr>
          <p:nvPr/>
        </p:nvSpPr>
        <p:spPr>
          <a:xfrm>
            <a:off x="5529064" y="1072566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0" name="正方形/長方形 59"/>
          <p:cNvSpPr/>
          <p:nvPr/>
        </p:nvSpPr>
        <p:spPr>
          <a:xfrm>
            <a:off x="8256121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0" name="正方形/長方形 69"/>
          <p:cNvSpPr>
            <a:spLocks noChangeAspect="1"/>
          </p:cNvSpPr>
          <p:nvPr/>
        </p:nvSpPr>
        <p:spPr>
          <a:xfrm>
            <a:off x="8040097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73" name="正方形/長方形 72"/>
          <p:cNvSpPr>
            <a:spLocks noChangeAspect="1"/>
          </p:cNvSpPr>
          <p:nvPr/>
        </p:nvSpPr>
        <p:spPr>
          <a:xfrm>
            <a:off x="8040097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98" name="正方形/長方形 97"/>
          <p:cNvSpPr/>
          <p:nvPr/>
        </p:nvSpPr>
        <p:spPr>
          <a:xfrm>
            <a:off x="8256121" y="2636912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99" name="正方形/長方形 98"/>
          <p:cNvSpPr>
            <a:spLocks noChangeAspect="1"/>
          </p:cNvSpPr>
          <p:nvPr/>
        </p:nvSpPr>
        <p:spPr>
          <a:xfrm>
            <a:off x="8040097" y="280523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00" name="正方形/長方形 99"/>
          <p:cNvSpPr>
            <a:spLocks noChangeAspect="1"/>
          </p:cNvSpPr>
          <p:nvPr/>
        </p:nvSpPr>
        <p:spPr>
          <a:xfrm>
            <a:off x="8040097" y="323728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01" name="楕円 100"/>
          <p:cNvSpPr>
            <a:spLocks noChangeAspect="1"/>
          </p:cNvSpPr>
          <p:nvPr/>
        </p:nvSpPr>
        <p:spPr>
          <a:xfrm>
            <a:off x="5529064" y="1484784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02" name="直線矢印コネクタ 101"/>
          <p:cNvCxnSpPr>
            <a:stCxn id="54" idx="3"/>
            <a:endCxn id="52" idx="1"/>
          </p:cNvCxnSpPr>
          <p:nvPr/>
        </p:nvCxnSpPr>
        <p:spPr>
          <a:xfrm>
            <a:off x="1640632" y="1257065"/>
            <a:ext cx="792088" cy="30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52" idx="3"/>
            <a:endCxn id="57" idx="2"/>
          </p:cNvCxnSpPr>
          <p:nvPr/>
        </p:nvCxnSpPr>
        <p:spPr>
          <a:xfrm flipV="1">
            <a:off x="3368824" y="1252586"/>
            <a:ext cx="2160240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52" idx="3"/>
            <a:endCxn id="128" idx="2"/>
          </p:cNvCxnSpPr>
          <p:nvPr/>
        </p:nvCxnSpPr>
        <p:spPr>
          <a:xfrm>
            <a:off x="3368824" y="1260069"/>
            <a:ext cx="2160240" cy="7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7" idx="6"/>
            <a:endCxn id="56" idx="1"/>
          </p:cNvCxnSpPr>
          <p:nvPr/>
        </p:nvCxnSpPr>
        <p:spPr>
          <a:xfrm>
            <a:off x="5889104" y="1252586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101" idx="6"/>
            <a:endCxn id="56" idx="1"/>
          </p:cNvCxnSpPr>
          <p:nvPr/>
        </p:nvCxnSpPr>
        <p:spPr>
          <a:xfrm flipV="1">
            <a:off x="5889104" y="1257830"/>
            <a:ext cx="399134" cy="4069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56" idx="3"/>
            <a:endCxn id="70" idx="1"/>
          </p:cNvCxnSpPr>
          <p:nvPr/>
        </p:nvCxnSpPr>
        <p:spPr>
          <a:xfrm flipV="1">
            <a:off x="7224342" y="1257065"/>
            <a:ext cx="815755" cy="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27" idx="3"/>
            <a:endCxn id="99" idx="1"/>
          </p:cNvCxnSpPr>
          <p:nvPr/>
        </p:nvCxnSpPr>
        <p:spPr>
          <a:xfrm>
            <a:off x="7224342" y="2051393"/>
            <a:ext cx="815755" cy="9338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2432720" y="2811245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6288238" y="2811245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1" name="楕円 110"/>
          <p:cNvSpPr>
            <a:spLocks noChangeAspect="1"/>
          </p:cNvSpPr>
          <p:nvPr/>
        </p:nvSpPr>
        <p:spPr>
          <a:xfrm>
            <a:off x="5529064" y="2800758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2" name="正方形/長方形 111"/>
          <p:cNvSpPr/>
          <p:nvPr/>
        </p:nvSpPr>
        <p:spPr>
          <a:xfrm>
            <a:off x="6288238" y="3237285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3" name="楕円 112"/>
          <p:cNvSpPr>
            <a:spLocks noChangeAspect="1"/>
          </p:cNvSpPr>
          <p:nvPr/>
        </p:nvSpPr>
        <p:spPr>
          <a:xfrm>
            <a:off x="5529064" y="3237285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14" name="直線矢印コネクタ 113"/>
          <p:cNvCxnSpPr>
            <a:stCxn id="73" idx="1"/>
            <a:endCxn id="110" idx="3"/>
          </p:cNvCxnSpPr>
          <p:nvPr/>
        </p:nvCxnSpPr>
        <p:spPr>
          <a:xfrm flipH="1">
            <a:off x="7224342" y="1689113"/>
            <a:ext cx="815755" cy="1296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00" idx="1"/>
            <a:endCxn id="112" idx="3"/>
          </p:cNvCxnSpPr>
          <p:nvPr/>
        </p:nvCxnSpPr>
        <p:spPr>
          <a:xfrm flipH="1">
            <a:off x="7224342" y="3417305"/>
            <a:ext cx="81575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0" idx="1"/>
            <a:endCxn id="111" idx="6"/>
          </p:cNvCxnSpPr>
          <p:nvPr/>
        </p:nvCxnSpPr>
        <p:spPr>
          <a:xfrm flipH="1" flipV="1">
            <a:off x="5889104" y="2980778"/>
            <a:ext cx="399134" cy="5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1"/>
            <a:endCxn id="113" idx="6"/>
          </p:cNvCxnSpPr>
          <p:nvPr/>
        </p:nvCxnSpPr>
        <p:spPr>
          <a:xfrm flipH="1">
            <a:off x="5889104" y="3417305"/>
            <a:ext cx="3991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11" idx="2"/>
            <a:endCxn id="109" idx="3"/>
          </p:cNvCxnSpPr>
          <p:nvPr/>
        </p:nvCxnSpPr>
        <p:spPr>
          <a:xfrm flipH="1">
            <a:off x="3368824" y="2980778"/>
            <a:ext cx="2160240" cy="74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13" idx="2"/>
            <a:endCxn id="109" idx="3"/>
          </p:cNvCxnSpPr>
          <p:nvPr/>
        </p:nvCxnSpPr>
        <p:spPr>
          <a:xfrm flipH="1" flipV="1">
            <a:off x="3368824" y="2988261"/>
            <a:ext cx="2160240" cy="4290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109" idx="1"/>
            <a:endCxn id="55" idx="3"/>
          </p:cNvCxnSpPr>
          <p:nvPr/>
        </p:nvCxnSpPr>
        <p:spPr>
          <a:xfrm flipH="1" flipV="1">
            <a:off x="1640632" y="1689113"/>
            <a:ext cx="792088" cy="1299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3728864" y="1872741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22" name="楕円 121"/>
          <p:cNvSpPr>
            <a:spLocks noChangeAspect="1"/>
          </p:cNvSpPr>
          <p:nvPr/>
        </p:nvSpPr>
        <p:spPr>
          <a:xfrm>
            <a:off x="2720752" y="1872741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23" name="直線矢印コネクタ 122"/>
          <p:cNvCxnSpPr>
            <a:stCxn id="52" idx="2"/>
            <a:endCxn id="122" idx="0"/>
          </p:cNvCxnSpPr>
          <p:nvPr/>
        </p:nvCxnSpPr>
        <p:spPr>
          <a:xfrm>
            <a:off x="2900772" y="1437085"/>
            <a:ext cx="0" cy="4356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2" idx="6"/>
            <a:endCxn id="121" idx="1"/>
          </p:cNvCxnSpPr>
          <p:nvPr/>
        </p:nvCxnSpPr>
        <p:spPr>
          <a:xfrm>
            <a:off x="3080792" y="2052761"/>
            <a:ext cx="64807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3"/>
            <a:endCxn id="129" idx="2"/>
          </p:cNvCxnSpPr>
          <p:nvPr/>
        </p:nvCxnSpPr>
        <p:spPr>
          <a:xfrm>
            <a:off x="4664968" y="2052761"/>
            <a:ext cx="864096" cy="404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1" idx="3"/>
            <a:endCxn id="101" idx="2"/>
          </p:cNvCxnSpPr>
          <p:nvPr/>
        </p:nvCxnSpPr>
        <p:spPr>
          <a:xfrm flipV="1">
            <a:off x="4664968" y="1664804"/>
            <a:ext cx="864096" cy="3879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/>
          <p:cNvSpPr/>
          <p:nvPr/>
        </p:nvSpPr>
        <p:spPr>
          <a:xfrm>
            <a:off x="6288238" y="1876616"/>
            <a:ext cx="936104" cy="349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28" name="楕円 127"/>
          <p:cNvSpPr>
            <a:spLocks noChangeAspect="1"/>
          </p:cNvSpPr>
          <p:nvPr/>
        </p:nvSpPr>
        <p:spPr>
          <a:xfrm>
            <a:off x="5529064" y="1866129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9" name="楕円 128"/>
          <p:cNvSpPr>
            <a:spLocks noChangeAspect="1"/>
          </p:cNvSpPr>
          <p:nvPr/>
        </p:nvSpPr>
        <p:spPr>
          <a:xfrm>
            <a:off x="5529064" y="2276872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30" name="直線矢印コネクタ 129"/>
          <p:cNvCxnSpPr>
            <a:stCxn id="128" idx="6"/>
            <a:endCxn id="127" idx="1"/>
          </p:cNvCxnSpPr>
          <p:nvPr/>
        </p:nvCxnSpPr>
        <p:spPr>
          <a:xfrm>
            <a:off x="5889104" y="2046149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9" idx="6"/>
            <a:endCxn id="127" idx="1"/>
          </p:cNvCxnSpPr>
          <p:nvPr/>
        </p:nvCxnSpPr>
        <p:spPr>
          <a:xfrm flipV="1">
            <a:off x="5889104" y="2051393"/>
            <a:ext cx="399134" cy="4054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円形吹き出し 132"/>
          <p:cNvSpPr/>
          <p:nvPr/>
        </p:nvSpPr>
        <p:spPr>
          <a:xfrm>
            <a:off x="1992554" y="1618676"/>
            <a:ext cx="565129" cy="318630"/>
          </a:xfrm>
          <a:prstGeom prst="wedgeEllipseCallout">
            <a:avLst>
              <a:gd name="adj1" fmla="val 64740"/>
              <a:gd name="adj2" fmla="val -12773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kumimoji="1" lang="ja-JP" altLang="en-US" sz="1000" dirty="0"/>
              <a:t>改修</a:t>
            </a:r>
          </a:p>
        </p:txBody>
      </p:sp>
    </p:spTree>
    <p:extLst>
      <p:ext uri="{BB962C8B-B14F-4D97-AF65-F5344CB8AC3E}">
        <p14:creationId xmlns:p14="http://schemas.microsoft.com/office/powerpoint/2010/main" val="63249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</a:t>
            </a:r>
            <a:r>
              <a:rPr lang="en-US" altLang="ja-JP" dirty="0" err="1"/>
              <a:t>vhost</a:t>
            </a:r>
            <a:r>
              <a:rPr lang="ja-JP" altLang="en-US" dirty="0"/>
              <a:t>（</a:t>
            </a:r>
            <a:r>
              <a:rPr lang="en-US" altLang="ja-JP" dirty="0"/>
              <a:t>VM</a:t>
            </a:r>
            <a:r>
              <a:rPr lang="ja-JP" altLang="en-US" dirty="0"/>
              <a:t>）からのブロードキャスト（</a:t>
            </a:r>
            <a:r>
              <a:rPr lang="en-US" altLang="ja-JP" sz="2000" dirty="0" err="1"/>
              <a:t>vhost</a:t>
            </a:r>
            <a:r>
              <a:rPr lang="ja-JP" altLang="en-US" sz="2000" dirty="0"/>
              <a:t>間通信無し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3660374"/>
            <a:ext cx="9360078" cy="2792330"/>
          </a:xfrm>
        </p:spPr>
        <p:txBody>
          <a:bodyPr/>
          <a:lstStyle/>
          <a:p>
            <a:r>
              <a:rPr kumimoji="1" lang="en-US" altLang="ja-JP" dirty="0" err="1"/>
              <a:t>vhost</a:t>
            </a:r>
            <a:r>
              <a:rPr kumimoji="1" lang="ja-JP" altLang="en-US" dirty="0"/>
              <a:t>間（≒</a:t>
            </a:r>
            <a:r>
              <a:rPr kumimoji="1" lang="en-US" altLang="ja-JP" dirty="0"/>
              <a:t>VM</a:t>
            </a:r>
            <a:r>
              <a:rPr kumimoji="1" lang="ja-JP" altLang="en-US" dirty="0"/>
              <a:t>間）で通信を行わない構成の場合、</a:t>
            </a:r>
            <a:br>
              <a:rPr kumimoji="1" lang="en-US" altLang="ja-JP" dirty="0"/>
            </a:br>
            <a:r>
              <a:rPr kumimoji="1" lang="ja-JP" altLang="en-US" dirty="0"/>
              <a:t>ある</a:t>
            </a:r>
            <a:r>
              <a:rPr kumimoji="1" lang="en-US" altLang="ja-JP" dirty="0" err="1"/>
              <a:t>vhost</a:t>
            </a:r>
            <a:r>
              <a:rPr kumimoji="1" lang="ja-JP" altLang="en-US" dirty="0"/>
              <a:t>からのブロードキャストフレームは</a:t>
            </a:r>
            <a:r>
              <a:rPr kumimoji="1" lang="en-US" altLang="ja-JP" dirty="0" err="1"/>
              <a:t>pNIC</a:t>
            </a:r>
            <a:r>
              <a:rPr kumimoji="1" lang="ja-JP" altLang="en-US" dirty="0"/>
              <a:t>（対向マシン）へ届けばよいため、現状で対応可能。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80592" y="1124744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92760" y="1299077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8" name="正方形/長方形 7"/>
          <p:cNvSpPr>
            <a:spLocks noChangeAspect="1"/>
          </p:cNvSpPr>
          <p:nvPr/>
        </p:nvSpPr>
        <p:spPr>
          <a:xfrm>
            <a:off x="1640632" y="1293069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9" name="正方形/長方形 8"/>
          <p:cNvSpPr>
            <a:spLocks noChangeAspect="1"/>
          </p:cNvSpPr>
          <p:nvPr/>
        </p:nvSpPr>
        <p:spPr>
          <a:xfrm>
            <a:off x="1640632" y="172511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48078" y="1299077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" name="楕円 10"/>
          <p:cNvSpPr>
            <a:spLocks noChangeAspect="1"/>
          </p:cNvSpPr>
          <p:nvPr/>
        </p:nvSpPr>
        <p:spPr>
          <a:xfrm>
            <a:off x="4088904" y="1288590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041232" y="1124744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6825208" y="1293069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6825208" y="1725117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848078" y="1725117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041232" y="234888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8" name="正方形/長方形 17"/>
          <p:cNvSpPr>
            <a:spLocks noChangeAspect="1"/>
          </p:cNvSpPr>
          <p:nvPr/>
        </p:nvSpPr>
        <p:spPr>
          <a:xfrm>
            <a:off x="6825208" y="251720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9" name="正方形/長方形 18"/>
          <p:cNvSpPr>
            <a:spLocks noChangeAspect="1"/>
          </p:cNvSpPr>
          <p:nvPr/>
        </p:nvSpPr>
        <p:spPr>
          <a:xfrm>
            <a:off x="6825208" y="294925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20" name="楕円 19"/>
          <p:cNvSpPr>
            <a:spLocks noChangeAspect="1"/>
          </p:cNvSpPr>
          <p:nvPr/>
        </p:nvSpPr>
        <p:spPr>
          <a:xfrm>
            <a:off x="4088904" y="1725117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8" idx="3"/>
            <a:endCxn id="6" idx="1"/>
          </p:cNvCxnSpPr>
          <p:nvPr/>
        </p:nvCxnSpPr>
        <p:spPr>
          <a:xfrm>
            <a:off x="2000672" y="1473089"/>
            <a:ext cx="792088" cy="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3"/>
            <a:endCxn id="11" idx="2"/>
          </p:cNvCxnSpPr>
          <p:nvPr/>
        </p:nvCxnSpPr>
        <p:spPr>
          <a:xfrm flipV="1">
            <a:off x="3728864" y="1468610"/>
            <a:ext cx="360040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6" idx="3"/>
            <a:endCxn id="20" idx="2"/>
          </p:cNvCxnSpPr>
          <p:nvPr/>
        </p:nvCxnSpPr>
        <p:spPr>
          <a:xfrm>
            <a:off x="3728864" y="1476093"/>
            <a:ext cx="360040" cy="42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6"/>
            <a:endCxn id="10" idx="1"/>
          </p:cNvCxnSpPr>
          <p:nvPr/>
        </p:nvCxnSpPr>
        <p:spPr>
          <a:xfrm>
            <a:off x="4448944" y="1468610"/>
            <a:ext cx="399134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0" idx="6"/>
            <a:endCxn id="15" idx="1"/>
          </p:cNvCxnSpPr>
          <p:nvPr/>
        </p:nvCxnSpPr>
        <p:spPr>
          <a:xfrm>
            <a:off x="4448944" y="1905137"/>
            <a:ext cx="39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0" idx="3"/>
            <a:endCxn id="13" idx="1"/>
          </p:cNvCxnSpPr>
          <p:nvPr/>
        </p:nvCxnSpPr>
        <p:spPr>
          <a:xfrm flipV="1">
            <a:off x="5784182" y="1473089"/>
            <a:ext cx="1041026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" idx="3"/>
            <a:endCxn id="18" idx="1"/>
          </p:cNvCxnSpPr>
          <p:nvPr/>
        </p:nvCxnSpPr>
        <p:spPr>
          <a:xfrm>
            <a:off x="5784182" y="1905137"/>
            <a:ext cx="104102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792760" y="2523213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4848078" y="2523213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0" name="楕円 49"/>
          <p:cNvSpPr>
            <a:spLocks noChangeAspect="1"/>
          </p:cNvSpPr>
          <p:nvPr/>
        </p:nvSpPr>
        <p:spPr>
          <a:xfrm>
            <a:off x="4088904" y="2512726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4848078" y="2949253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2" name="楕円 51"/>
          <p:cNvSpPr>
            <a:spLocks noChangeAspect="1"/>
          </p:cNvSpPr>
          <p:nvPr/>
        </p:nvSpPr>
        <p:spPr>
          <a:xfrm>
            <a:off x="4088904" y="2949253"/>
            <a:ext cx="360040" cy="360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53" name="直線矢印コネクタ 52"/>
          <p:cNvCxnSpPr>
            <a:stCxn id="14" idx="1"/>
            <a:endCxn id="49" idx="3"/>
          </p:cNvCxnSpPr>
          <p:nvPr/>
        </p:nvCxnSpPr>
        <p:spPr>
          <a:xfrm flipH="1">
            <a:off x="5784182" y="1905137"/>
            <a:ext cx="1041026" cy="79285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9" idx="1"/>
            <a:endCxn id="51" idx="3"/>
          </p:cNvCxnSpPr>
          <p:nvPr/>
        </p:nvCxnSpPr>
        <p:spPr>
          <a:xfrm flipH="1">
            <a:off x="5784182" y="3129273"/>
            <a:ext cx="10410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9" idx="1"/>
            <a:endCxn id="50" idx="6"/>
          </p:cNvCxnSpPr>
          <p:nvPr/>
        </p:nvCxnSpPr>
        <p:spPr>
          <a:xfrm flipH="1" flipV="1">
            <a:off x="4448944" y="2692746"/>
            <a:ext cx="399134" cy="524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1" idx="1"/>
            <a:endCxn id="52" idx="6"/>
          </p:cNvCxnSpPr>
          <p:nvPr/>
        </p:nvCxnSpPr>
        <p:spPr>
          <a:xfrm flipH="1">
            <a:off x="4448944" y="3129273"/>
            <a:ext cx="3991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0" idx="2"/>
            <a:endCxn id="48" idx="3"/>
          </p:cNvCxnSpPr>
          <p:nvPr/>
        </p:nvCxnSpPr>
        <p:spPr>
          <a:xfrm flipH="1">
            <a:off x="3728864" y="2692746"/>
            <a:ext cx="360040" cy="748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52" idx="2"/>
            <a:endCxn id="48" idx="3"/>
          </p:cNvCxnSpPr>
          <p:nvPr/>
        </p:nvCxnSpPr>
        <p:spPr>
          <a:xfrm flipH="1" flipV="1">
            <a:off x="3728864" y="2700229"/>
            <a:ext cx="360040" cy="4290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48" idx="1"/>
            <a:endCxn id="9" idx="3"/>
          </p:cNvCxnSpPr>
          <p:nvPr/>
        </p:nvCxnSpPr>
        <p:spPr>
          <a:xfrm flipH="1" flipV="1">
            <a:off x="2000672" y="1905137"/>
            <a:ext cx="792088" cy="79509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3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lang="en-US" altLang="ja-JP" dirty="0" err="1"/>
              <a:t>vhost</a:t>
            </a:r>
            <a:r>
              <a:rPr lang="ja-JP" altLang="en-US" dirty="0"/>
              <a:t>（</a:t>
            </a:r>
            <a:r>
              <a:rPr lang="en-US" altLang="ja-JP" dirty="0"/>
              <a:t>VM</a:t>
            </a:r>
            <a:r>
              <a:rPr lang="ja-JP" altLang="en-US" dirty="0"/>
              <a:t>）からのブロードキャスト（</a:t>
            </a:r>
            <a:r>
              <a:rPr lang="en-US" altLang="ja-JP" sz="2000" dirty="0" err="1"/>
              <a:t>vhost</a:t>
            </a:r>
            <a:r>
              <a:rPr lang="ja-JP" altLang="en-US" sz="2000" dirty="0"/>
              <a:t>間通信有り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0" name="コンテンツ プレースホルダー 79"/>
          <p:cNvSpPr>
            <a:spLocks noGrp="1"/>
          </p:cNvSpPr>
          <p:nvPr>
            <p:ph idx="1"/>
          </p:nvPr>
        </p:nvSpPr>
        <p:spPr>
          <a:xfrm>
            <a:off x="272480" y="4374116"/>
            <a:ext cx="9360078" cy="2078588"/>
          </a:xfrm>
        </p:spPr>
        <p:txBody>
          <a:bodyPr>
            <a:normAutofit fontScale="40000" lnSpcReduction="20000"/>
          </a:bodyPr>
          <a:lstStyle/>
          <a:p>
            <a:r>
              <a:rPr lang="en-US" altLang="ja-JP" dirty="0" err="1"/>
              <a:t>vhost</a:t>
            </a:r>
            <a:r>
              <a:rPr lang="ja-JP" altLang="en-US" dirty="0"/>
              <a:t>間（≒</a:t>
            </a:r>
            <a:r>
              <a:rPr lang="en-US" altLang="ja-JP" dirty="0"/>
              <a:t>VM</a:t>
            </a:r>
            <a:r>
              <a:rPr lang="ja-JP" altLang="en-US" dirty="0"/>
              <a:t>間）通信を行うため、</a:t>
            </a:r>
            <a:r>
              <a:rPr lang="en-US" altLang="ja-JP" dirty="0" err="1"/>
              <a:t>vhost</a:t>
            </a:r>
            <a:r>
              <a:rPr lang="ja-JP" altLang="en-US" dirty="0"/>
              <a:t>からの送信パケットを振り分けるために</a:t>
            </a:r>
            <a:r>
              <a:rPr lang="en-US" altLang="ja-JP" dirty="0"/>
              <a:t>classifier-mac</a:t>
            </a:r>
            <a:r>
              <a:rPr lang="ja-JP" altLang="en-US" dirty="0"/>
              <a:t>を配置する。</a:t>
            </a:r>
            <a:endParaRPr lang="en-US" altLang="ja-JP" dirty="0"/>
          </a:p>
          <a:p>
            <a:r>
              <a:rPr lang="ja-JP" altLang="en-US" dirty="0"/>
              <a:t>以下の処理を既存</a:t>
            </a:r>
            <a:r>
              <a:rPr lang="en-US" altLang="ja-JP" dirty="0"/>
              <a:t>classifier-mac</a:t>
            </a:r>
            <a:r>
              <a:rPr lang="ja-JP" altLang="en-US" dirty="0"/>
              <a:t>に追加。</a:t>
            </a:r>
            <a:endParaRPr lang="en-US" altLang="ja-JP" dirty="0"/>
          </a:p>
          <a:p>
            <a:pPr lvl="1"/>
            <a:r>
              <a:rPr lang="ja-JP" altLang="en-US" dirty="0"/>
              <a:t>振分</a:t>
            </a:r>
            <a:r>
              <a:rPr lang="en-US" altLang="ja-JP" dirty="0"/>
              <a:t>MAC</a:t>
            </a:r>
            <a:r>
              <a:rPr lang="ja-JP" altLang="en-US" dirty="0"/>
              <a:t>アドレス未登録のパケットのデフォルト転送設定。</a:t>
            </a:r>
            <a:br>
              <a:rPr lang="en-US" altLang="ja-JP" dirty="0"/>
            </a:br>
            <a:r>
              <a:rPr lang="ja-JP" altLang="en-US" dirty="0"/>
              <a:t>（現行では未登録は破棄）</a:t>
            </a:r>
            <a:endParaRPr lang="en-US" altLang="ja-JP" dirty="0"/>
          </a:p>
          <a:p>
            <a:pPr lvl="1"/>
            <a:r>
              <a:rPr lang="ja-JP" altLang="en-US" dirty="0"/>
              <a:t>振分</a:t>
            </a:r>
            <a:r>
              <a:rPr lang="en-US" altLang="ja-JP" dirty="0"/>
              <a:t>MAC</a:t>
            </a:r>
            <a:r>
              <a:rPr lang="ja-JP" altLang="en-US" dirty="0"/>
              <a:t>アドレス未登録のパケットのデフォルト転送設定方法。</a:t>
            </a:r>
            <a:endParaRPr lang="en-US" altLang="ja-JP" dirty="0"/>
          </a:p>
          <a:p>
            <a:r>
              <a:rPr lang="en-US" altLang="ja-JP" dirty="0"/>
              <a:t>duplicator</a:t>
            </a:r>
            <a:r>
              <a:rPr lang="ja-JP" altLang="en-US" dirty="0"/>
              <a:t>は前述のもので対応可能。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なお、</a:t>
            </a:r>
            <a:r>
              <a:rPr lang="en-US" altLang="ja-JP" dirty="0"/>
              <a:t>classifier-mac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プロセスにつき</a:t>
            </a:r>
            <a:r>
              <a:rPr lang="en-US" altLang="ja-JP" dirty="0"/>
              <a:t>1</a:t>
            </a:r>
            <a:r>
              <a:rPr lang="ja-JP" altLang="en-US" dirty="0"/>
              <a:t>個。本構成は</a:t>
            </a:r>
            <a:r>
              <a:rPr lang="en-US" altLang="ja-JP" dirty="0"/>
              <a:t>classifier-mac</a:t>
            </a:r>
            <a:r>
              <a:rPr lang="ja-JP" altLang="en-US" dirty="0"/>
              <a:t>を</a:t>
            </a:r>
            <a:r>
              <a:rPr lang="en-US" altLang="ja-JP" dirty="0"/>
              <a:t>3</a:t>
            </a:r>
            <a:r>
              <a:rPr lang="ja-JP" altLang="en-US" dirty="0"/>
              <a:t>個使用するため、</a:t>
            </a:r>
            <a:r>
              <a:rPr lang="en-US" altLang="ja-JP" dirty="0"/>
              <a:t>3</a:t>
            </a:r>
            <a:r>
              <a:rPr lang="ja-JP" altLang="en-US" dirty="0"/>
              <a:t>プロセス構成</a:t>
            </a:r>
            <a:r>
              <a:rPr lang="ja-JP" altLang="en-US"/>
              <a:t>となる想定。</a:t>
            </a:r>
            <a:endParaRPr lang="en-US" altLang="ja-JP" dirty="0"/>
          </a:p>
        </p:txBody>
      </p:sp>
      <p:sp>
        <p:nvSpPr>
          <p:cNvPr id="60" name="正方形/長方形 59"/>
          <p:cNvSpPr/>
          <p:nvPr/>
        </p:nvSpPr>
        <p:spPr>
          <a:xfrm>
            <a:off x="920552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144688" y="1083053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C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101" name="正方形/長方形 100"/>
          <p:cNvSpPr>
            <a:spLocks noChangeAspect="1"/>
          </p:cNvSpPr>
          <p:nvPr/>
        </p:nvSpPr>
        <p:spPr>
          <a:xfrm>
            <a:off x="1280592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08" name="正方形/長方形 107"/>
          <p:cNvSpPr>
            <a:spLocks noChangeAspect="1"/>
          </p:cNvSpPr>
          <p:nvPr/>
        </p:nvSpPr>
        <p:spPr>
          <a:xfrm>
            <a:off x="1280592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09" name="正方形/長方形 108"/>
          <p:cNvSpPr/>
          <p:nvPr/>
        </p:nvSpPr>
        <p:spPr>
          <a:xfrm>
            <a:off x="6465168" y="1083053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M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110" name="楕円 109"/>
          <p:cNvSpPr>
            <a:spLocks noChangeAspect="1"/>
          </p:cNvSpPr>
          <p:nvPr/>
        </p:nvSpPr>
        <p:spPr>
          <a:xfrm>
            <a:off x="4376936" y="1168883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1" name="正方形/長方形 110"/>
          <p:cNvSpPr/>
          <p:nvPr/>
        </p:nvSpPr>
        <p:spPr>
          <a:xfrm>
            <a:off x="8256121" y="908720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12" name="正方形/長方形 111"/>
          <p:cNvSpPr>
            <a:spLocks noChangeAspect="1"/>
          </p:cNvSpPr>
          <p:nvPr/>
        </p:nvSpPr>
        <p:spPr>
          <a:xfrm>
            <a:off x="8040097" y="1077045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13" name="正方形/長方形 112"/>
          <p:cNvSpPr>
            <a:spLocks noChangeAspect="1"/>
          </p:cNvSpPr>
          <p:nvPr/>
        </p:nvSpPr>
        <p:spPr>
          <a:xfrm>
            <a:off x="8040097" y="1509093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14" name="正方形/長方形 113"/>
          <p:cNvSpPr/>
          <p:nvPr/>
        </p:nvSpPr>
        <p:spPr>
          <a:xfrm>
            <a:off x="8256121" y="2885211"/>
            <a:ext cx="504056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15" name="正方形/長方形 114"/>
          <p:cNvSpPr>
            <a:spLocks noChangeAspect="1"/>
          </p:cNvSpPr>
          <p:nvPr/>
        </p:nvSpPr>
        <p:spPr>
          <a:xfrm>
            <a:off x="8040097" y="3053536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/>
              <a:t>Rx</a:t>
            </a:r>
            <a:endParaRPr kumimoji="1" lang="ja-JP" altLang="en-US" sz="1000" dirty="0"/>
          </a:p>
        </p:txBody>
      </p:sp>
      <p:sp>
        <p:nvSpPr>
          <p:cNvPr id="116" name="正方形/長方形 115"/>
          <p:cNvSpPr>
            <a:spLocks noChangeAspect="1"/>
          </p:cNvSpPr>
          <p:nvPr/>
        </p:nvSpPr>
        <p:spPr>
          <a:xfrm>
            <a:off x="8040097" y="3485584"/>
            <a:ext cx="36004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/>
              <a:t>Tx</a:t>
            </a:r>
            <a:endParaRPr kumimoji="1" lang="ja-JP" altLang="en-US" sz="1000" dirty="0"/>
          </a:p>
        </p:txBody>
      </p:sp>
      <p:sp>
        <p:nvSpPr>
          <p:cNvPr id="117" name="楕円 116"/>
          <p:cNvSpPr>
            <a:spLocks noChangeAspect="1"/>
          </p:cNvSpPr>
          <p:nvPr/>
        </p:nvSpPr>
        <p:spPr>
          <a:xfrm>
            <a:off x="4376936" y="1412776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18" name="直線矢印コネクタ 117"/>
          <p:cNvCxnSpPr>
            <a:stCxn id="101" idx="3"/>
            <a:endCxn id="99" idx="1"/>
          </p:cNvCxnSpPr>
          <p:nvPr/>
        </p:nvCxnSpPr>
        <p:spPr>
          <a:xfrm>
            <a:off x="1640632" y="1257065"/>
            <a:ext cx="504056" cy="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99" idx="3"/>
            <a:endCxn id="110" idx="2"/>
          </p:cNvCxnSpPr>
          <p:nvPr/>
        </p:nvCxnSpPr>
        <p:spPr>
          <a:xfrm flipV="1">
            <a:off x="3080792" y="1252586"/>
            <a:ext cx="1296144" cy="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99" idx="3"/>
            <a:endCxn id="144" idx="2"/>
          </p:cNvCxnSpPr>
          <p:nvPr/>
        </p:nvCxnSpPr>
        <p:spPr>
          <a:xfrm>
            <a:off x="3080792" y="1260069"/>
            <a:ext cx="1296144" cy="88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0" idx="6"/>
            <a:endCxn id="109" idx="1"/>
          </p:cNvCxnSpPr>
          <p:nvPr/>
        </p:nvCxnSpPr>
        <p:spPr>
          <a:xfrm>
            <a:off x="4544342" y="1252586"/>
            <a:ext cx="1920826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17" idx="6"/>
            <a:endCxn id="109" idx="1"/>
          </p:cNvCxnSpPr>
          <p:nvPr/>
        </p:nvCxnSpPr>
        <p:spPr>
          <a:xfrm flipV="1">
            <a:off x="4544342" y="1257830"/>
            <a:ext cx="1920826" cy="23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9" idx="3"/>
            <a:endCxn id="112" idx="1"/>
          </p:cNvCxnSpPr>
          <p:nvPr/>
        </p:nvCxnSpPr>
        <p:spPr>
          <a:xfrm flipV="1">
            <a:off x="7401272" y="1257065"/>
            <a:ext cx="638825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43" idx="3"/>
            <a:endCxn id="115" idx="1"/>
          </p:cNvCxnSpPr>
          <p:nvPr/>
        </p:nvCxnSpPr>
        <p:spPr>
          <a:xfrm>
            <a:off x="7401272" y="2147710"/>
            <a:ext cx="638825" cy="108584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2144688" y="3053536"/>
            <a:ext cx="936104" cy="354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126" name="正方形/長方形 125"/>
          <p:cNvSpPr/>
          <p:nvPr/>
        </p:nvSpPr>
        <p:spPr>
          <a:xfrm>
            <a:off x="6465168" y="3053536"/>
            <a:ext cx="936104" cy="3495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C-(I/G)</a:t>
            </a:r>
            <a:endParaRPr kumimoji="1" lang="ja-JP" altLang="en-US" sz="1600" dirty="0"/>
          </a:p>
        </p:txBody>
      </p:sp>
      <p:sp>
        <p:nvSpPr>
          <p:cNvPr id="127" name="楕円 126"/>
          <p:cNvSpPr>
            <a:spLocks noChangeAspect="1"/>
          </p:cNvSpPr>
          <p:nvPr/>
        </p:nvSpPr>
        <p:spPr>
          <a:xfrm>
            <a:off x="3645161" y="3144609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8" name="正方形/長方形 127"/>
          <p:cNvSpPr/>
          <p:nvPr/>
        </p:nvSpPr>
        <p:spPr>
          <a:xfrm>
            <a:off x="6465168" y="3669333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C-(/I/G)</a:t>
            </a:r>
            <a:endParaRPr kumimoji="1" lang="ja-JP" altLang="en-US" sz="1400" dirty="0"/>
          </a:p>
        </p:txBody>
      </p:sp>
      <p:sp>
        <p:nvSpPr>
          <p:cNvPr id="129" name="楕円 128"/>
          <p:cNvSpPr>
            <a:spLocks noChangeAspect="1"/>
          </p:cNvSpPr>
          <p:nvPr/>
        </p:nvSpPr>
        <p:spPr>
          <a:xfrm>
            <a:off x="3645161" y="3765650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30" name="直線矢印コネクタ 129"/>
          <p:cNvCxnSpPr>
            <a:stCxn id="113" idx="1"/>
            <a:endCxn id="126" idx="3"/>
          </p:cNvCxnSpPr>
          <p:nvPr/>
        </p:nvCxnSpPr>
        <p:spPr>
          <a:xfrm flipH="1">
            <a:off x="7401272" y="1689113"/>
            <a:ext cx="638825" cy="153920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16" idx="1"/>
            <a:endCxn id="128" idx="3"/>
          </p:cNvCxnSpPr>
          <p:nvPr/>
        </p:nvCxnSpPr>
        <p:spPr>
          <a:xfrm flipH="1">
            <a:off x="7401272" y="3665604"/>
            <a:ext cx="638825" cy="1837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stCxn id="126" idx="1"/>
            <a:endCxn id="127" idx="6"/>
          </p:cNvCxnSpPr>
          <p:nvPr/>
        </p:nvCxnSpPr>
        <p:spPr>
          <a:xfrm flipH="1" flipV="1">
            <a:off x="3812567" y="3228312"/>
            <a:ext cx="265260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28" idx="1"/>
            <a:endCxn id="129" idx="6"/>
          </p:cNvCxnSpPr>
          <p:nvPr/>
        </p:nvCxnSpPr>
        <p:spPr>
          <a:xfrm flipH="1">
            <a:off x="3812567" y="3849353"/>
            <a:ext cx="265260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127" idx="2"/>
            <a:endCxn id="125" idx="3"/>
          </p:cNvCxnSpPr>
          <p:nvPr/>
        </p:nvCxnSpPr>
        <p:spPr>
          <a:xfrm flipH="1">
            <a:off x="3080792" y="3228312"/>
            <a:ext cx="564369" cy="22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129" idx="2"/>
            <a:endCxn id="125" idx="3"/>
          </p:cNvCxnSpPr>
          <p:nvPr/>
        </p:nvCxnSpPr>
        <p:spPr>
          <a:xfrm flipH="1" flipV="1">
            <a:off x="3080792" y="3230552"/>
            <a:ext cx="564369" cy="6188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25" idx="1"/>
            <a:endCxn id="108" idx="3"/>
          </p:cNvCxnSpPr>
          <p:nvPr/>
        </p:nvCxnSpPr>
        <p:spPr>
          <a:xfrm flipH="1" flipV="1">
            <a:off x="1640632" y="1689113"/>
            <a:ext cx="504056" cy="154143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2864768" y="1969058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D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138" name="楕円 137"/>
          <p:cNvSpPr>
            <a:spLocks noChangeAspect="1"/>
          </p:cNvSpPr>
          <p:nvPr/>
        </p:nvSpPr>
        <p:spPr>
          <a:xfrm>
            <a:off x="2529037" y="2065375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39" name="直線矢印コネクタ 138"/>
          <p:cNvCxnSpPr>
            <a:stCxn id="99" idx="2"/>
            <a:endCxn id="138" idx="0"/>
          </p:cNvCxnSpPr>
          <p:nvPr/>
        </p:nvCxnSpPr>
        <p:spPr>
          <a:xfrm>
            <a:off x="2612740" y="1437085"/>
            <a:ext cx="0" cy="6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138" idx="6"/>
            <a:endCxn id="137" idx="1"/>
          </p:cNvCxnSpPr>
          <p:nvPr/>
        </p:nvCxnSpPr>
        <p:spPr>
          <a:xfrm>
            <a:off x="2696443" y="2149078"/>
            <a:ext cx="168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137" idx="3"/>
            <a:endCxn id="145" idx="2"/>
          </p:cNvCxnSpPr>
          <p:nvPr/>
        </p:nvCxnSpPr>
        <p:spPr>
          <a:xfrm>
            <a:off x="3800872" y="2149078"/>
            <a:ext cx="576064" cy="2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37" idx="3"/>
            <a:endCxn id="117" idx="2"/>
          </p:cNvCxnSpPr>
          <p:nvPr/>
        </p:nvCxnSpPr>
        <p:spPr>
          <a:xfrm flipV="1">
            <a:off x="3800872" y="1496479"/>
            <a:ext cx="576064" cy="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/>
          <p:cNvSpPr/>
          <p:nvPr/>
        </p:nvSpPr>
        <p:spPr>
          <a:xfrm>
            <a:off x="6465168" y="1972933"/>
            <a:ext cx="936104" cy="349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M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144" name="楕円 143"/>
          <p:cNvSpPr>
            <a:spLocks noChangeAspect="1"/>
          </p:cNvSpPr>
          <p:nvPr/>
        </p:nvSpPr>
        <p:spPr>
          <a:xfrm>
            <a:off x="4376936" y="2058763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5" name="楕円 144"/>
          <p:cNvSpPr>
            <a:spLocks noChangeAspect="1"/>
          </p:cNvSpPr>
          <p:nvPr/>
        </p:nvSpPr>
        <p:spPr>
          <a:xfrm>
            <a:off x="4376936" y="2301181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46" name="直線矢印コネクタ 145"/>
          <p:cNvCxnSpPr>
            <a:stCxn id="144" idx="6"/>
            <a:endCxn id="143" idx="1"/>
          </p:cNvCxnSpPr>
          <p:nvPr/>
        </p:nvCxnSpPr>
        <p:spPr>
          <a:xfrm>
            <a:off x="4544342" y="2142466"/>
            <a:ext cx="1920826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145" idx="6"/>
            <a:endCxn id="143" idx="1"/>
          </p:cNvCxnSpPr>
          <p:nvPr/>
        </p:nvCxnSpPr>
        <p:spPr>
          <a:xfrm flipV="1">
            <a:off x="4544342" y="2147710"/>
            <a:ext cx="1920826" cy="2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>
            <a:stCxn id="161" idx="2"/>
            <a:endCxn id="125" idx="3"/>
          </p:cNvCxnSpPr>
          <p:nvPr/>
        </p:nvCxnSpPr>
        <p:spPr>
          <a:xfrm flipH="1" flipV="1">
            <a:off x="3080792" y="3230552"/>
            <a:ext cx="564369" cy="882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endCxn id="160" idx="6"/>
          </p:cNvCxnSpPr>
          <p:nvPr/>
        </p:nvCxnSpPr>
        <p:spPr>
          <a:xfrm flipH="1">
            <a:off x="3812567" y="3489313"/>
            <a:ext cx="27633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/>
          <p:cNvSpPr/>
          <p:nvPr/>
        </p:nvSpPr>
        <p:spPr>
          <a:xfrm>
            <a:off x="4088904" y="3379343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D</a:t>
            </a:r>
            <a:endParaRPr lang="ja-JP" altLang="en-US" dirty="0">
              <a:solidFill>
                <a:schemeClr val="lt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4425554" y="3933056"/>
            <a:ext cx="9361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lt1"/>
                </a:solidFill>
              </a:rPr>
              <a:t>D</a:t>
            </a:r>
            <a:endParaRPr lang="ja-JP" altLang="en-US" dirty="0">
              <a:solidFill>
                <a:schemeClr val="lt1"/>
              </a:solidFill>
            </a:endParaRPr>
          </a:p>
        </p:txBody>
      </p:sp>
      <p:cxnSp>
        <p:nvCxnSpPr>
          <p:cNvPr id="154" name="直線矢印コネクタ 153"/>
          <p:cNvCxnSpPr>
            <a:stCxn id="126" idx="1"/>
            <a:endCxn id="176" idx="6"/>
          </p:cNvCxnSpPr>
          <p:nvPr/>
        </p:nvCxnSpPr>
        <p:spPr>
          <a:xfrm flipH="1">
            <a:off x="5408438" y="3228313"/>
            <a:ext cx="1056730" cy="26100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128" idx="1"/>
            <a:endCxn id="177" idx="6"/>
          </p:cNvCxnSpPr>
          <p:nvPr/>
        </p:nvCxnSpPr>
        <p:spPr>
          <a:xfrm flipH="1">
            <a:off x="5745088" y="3849353"/>
            <a:ext cx="720080" cy="2637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楕円 159"/>
          <p:cNvSpPr>
            <a:spLocks noChangeAspect="1"/>
          </p:cNvSpPr>
          <p:nvPr/>
        </p:nvSpPr>
        <p:spPr>
          <a:xfrm>
            <a:off x="3645161" y="3405610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61" name="楕円 160"/>
          <p:cNvSpPr>
            <a:spLocks noChangeAspect="1"/>
          </p:cNvSpPr>
          <p:nvPr/>
        </p:nvSpPr>
        <p:spPr>
          <a:xfrm>
            <a:off x="3645161" y="4029373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66" name="直線矢印コネクタ 165"/>
          <p:cNvCxnSpPr>
            <a:stCxn id="153" idx="1"/>
            <a:endCxn id="161" idx="6"/>
          </p:cNvCxnSpPr>
          <p:nvPr/>
        </p:nvCxnSpPr>
        <p:spPr>
          <a:xfrm flipH="1">
            <a:off x="3812567" y="4113076"/>
            <a:ext cx="6129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>
            <a:stCxn id="160" idx="2"/>
            <a:endCxn id="125" idx="3"/>
          </p:cNvCxnSpPr>
          <p:nvPr/>
        </p:nvCxnSpPr>
        <p:spPr>
          <a:xfrm flipH="1" flipV="1">
            <a:off x="3080792" y="3230552"/>
            <a:ext cx="564369" cy="25876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楕円 175"/>
          <p:cNvSpPr>
            <a:spLocks noChangeAspect="1"/>
          </p:cNvSpPr>
          <p:nvPr/>
        </p:nvSpPr>
        <p:spPr>
          <a:xfrm>
            <a:off x="5241032" y="3405610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77" name="楕円 176"/>
          <p:cNvSpPr>
            <a:spLocks noChangeAspect="1"/>
          </p:cNvSpPr>
          <p:nvPr/>
        </p:nvSpPr>
        <p:spPr>
          <a:xfrm>
            <a:off x="5577682" y="4029373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80" name="直線矢印コネクタ 179"/>
          <p:cNvCxnSpPr>
            <a:stCxn id="176" idx="2"/>
          </p:cNvCxnSpPr>
          <p:nvPr/>
        </p:nvCxnSpPr>
        <p:spPr>
          <a:xfrm flipH="1">
            <a:off x="5025008" y="3489313"/>
            <a:ext cx="21602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177" idx="2"/>
            <a:endCxn id="153" idx="3"/>
          </p:cNvCxnSpPr>
          <p:nvPr/>
        </p:nvCxnSpPr>
        <p:spPr>
          <a:xfrm flipH="1">
            <a:off x="5361658" y="4113076"/>
            <a:ext cx="2160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/>
          <p:cNvSpPr>
            <a:spLocks noChangeAspect="1"/>
          </p:cNvSpPr>
          <p:nvPr/>
        </p:nvSpPr>
        <p:spPr>
          <a:xfrm>
            <a:off x="5313040" y="1628800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3" name="楕円 192"/>
          <p:cNvSpPr>
            <a:spLocks noChangeAspect="1"/>
          </p:cNvSpPr>
          <p:nvPr/>
        </p:nvSpPr>
        <p:spPr>
          <a:xfrm>
            <a:off x="5459131" y="1845578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cxnSp>
        <p:nvCxnSpPr>
          <p:cNvPr id="196" name="直線矢印コネクタ 195"/>
          <p:cNvCxnSpPr>
            <a:stCxn id="126" idx="1"/>
            <a:endCxn id="251" idx="4"/>
          </p:cNvCxnSpPr>
          <p:nvPr/>
        </p:nvCxnSpPr>
        <p:spPr>
          <a:xfrm rot="10800000">
            <a:off x="6165442" y="2859965"/>
            <a:ext cx="299727" cy="36834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5"/>
          <p:cNvCxnSpPr>
            <a:stCxn id="128" idx="1"/>
            <a:endCxn id="193" idx="4"/>
          </p:cNvCxnSpPr>
          <p:nvPr/>
        </p:nvCxnSpPr>
        <p:spPr>
          <a:xfrm rot="10800000">
            <a:off x="5542834" y="2012985"/>
            <a:ext cx="922334" cy="1836369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/>
          <p:cNvCxnSpPr>
            <a:stCxn id="192" idx="0"/>
            <a:endCxn id="109" idx="1"/>
          </p:cNvCxnSpPr>
          <p:nvPr/>
        </p:nvCxnSpPr>
        <p:spPr>
          <a:xfrm rot="5400000" flipH="1" flipV="1">
            <a:off x="5745470" y="909103"/>
            <a:ext cx="370970" cy="106842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>
            <a:stCxn id="193" idx="0"/>
            <a:endCxn id="109" idx="1"/>
          </p:cNvCxnSpPr>
          <p:nvPr/>
        </p:nvCxnSpPr>
        <p:spPr>
          <a:xfrm rot="5400000" flipH="1" flipV="1">
            <a:off x="5710127" y="1090537"/>
            <a:ext cx="587748" cy="92233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1"/>
          <p:cNvCxnSpPr>
            <a:stCxn id="250" idx="0"/>
            <a:endCxn id="143" idx="1"/>
          </p:cNvCxnSpPr>
          <p:nvPr/>
        </p:nvCxnSpPr>
        <p:spPr>
          <a:xfrm rot="5400000" flipH="1" flipV="1">
            <a:off x="6078224" y="2088836"/>
            <a:ext cx="328070" cy="445818"/>
          </a:xfrm>
          <a:prstGeom prst="curvedConnector2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4"/>
          <p:cNvCxnSpPr>
            <a:stCxn id="251" idx="0"/>
            <a:endCxn id="143" idx="1"/>
          </p:cNvCxnSpPr>
          <p:nvPr/>
        </p:nvCxnSpPr>
        <p:spPr>
          <a:xfrm rot="5400000" flipH="1" flipV="1">
            <a:off x="6042880" y="2270271"/>
            <a:ext cx="544848" cy="29972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195"/>
          <p:cNvCxnSpPr>
            <a:stCxn id="152" idx="0"/>
            <a:endCxn id="250" idx="2"/>
          </p:cNvCxnSpPr>
          <p:nvPr/>
        </p:nvCxnSpPr>
        <p:spPr>
          <a:xfrm rot="5400000" flipH="1" flipV="1">
            <a:off x="4836371" y="2280068"/>
            <a:ext cx="819860" cy="1378691"/>
          </a:xfrm>
          <a:prstGeom prst="curvedConnector2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195"/>
          <p:cNvCxnSpPr>
            <a:stCxn id="153" idx="0"/>
            <a:endCxn id="192" idx="2"/>
          </p:cNvCxnSpPr>
          <p:nvPr/>
        </p:nvCxnSpPr>
        <p:spPr>
          <a:xfrm rot="5400000" flipH="1" flipV="1">
            <a:off x="3993047" y="2613063"/>
            <a:ext cx="2220553" cy="41943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楕円 249"/>
          <p:cNvSpPr>
            <a:spLocks noChangeAspect="1"/>
          </p:cNvSpPr>
          <p:nvPr/>
        </p:nvSpPr>
        <p:spPr>
          <a:xfrm>
            <a:off x="5935647" y="2475780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1" name="楕円 250"/>
          <p:cNvSpPr>
            <a:spLocks noChangeAspect="1"/>
          </p:cNvSpPr>
          <p:nvPr/>
        </p:nvSpPr>
        <p:spPr>
          <a:xfrm>
            <a:off x="6081738" y="2692558"/>
            <a:ext cx="167406" cy="1674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9" name="円形吹き出し 258"/>
          <p:cNvSpPr/>
          <p:nvPr/>
        </p:nvSpPr>
        <p:spPr>
          <a:xfrm>
            <a:off x="6248259" y="2471352"/>
            <a:ext cx="1286451" cy="318630"/>
          </a:xfrm>
          <a:prstGeom prst="wedgeEllipseCallout">
            <a:avLst>
              <a:gd name="adj1" fmla="val -47648"/>
              <a:gd name="adj2" fmla="val 11440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kumimoji="1" lang="ja-JP" altLang="en-US" sz="1000" dirty="0"/>
              <a:t>ユニキャスト</a:t>
            </a:r>
          </a:p>
        </p:txBody>
      </p:sp>
      <p:sp>
        <p:nvSpPr>
          <p:cNvPr id="260" name="円形吹き出し 259"/>
          <p:cNvSpPr/>
          <p:nvPr/>
        </p:nvSpPr>
        <p:spPr>
          <a:xfrm>
            <a:off x="2910314" y="2666349"/>
            <a:ext cx="1106121" cy="318630"/>
          </a:xfrm>
          <a:prstGeom prst="wedgeEllipseCallout">
            <a:avLst>
              <a:gd name="adj1" fmla="val 59685"/>
              <a:gd name="adj2" fmla="val 12636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ja-JP" altLang="en-US" sz="1000" dirty="0"/>
              <a:t>デフォルト</a:t>
            </a:r>
            <a:endParaRPr kumimoji="1" lang="ja-JP" altLang="en-US" sz="1000" dirty="0"/>
          </a:p>
        </p:txBody>
      </p:sp>
      <p:sp>
        <p:nvSpPr>
          <p:cNvPr id="261" name="円形吹き出し 260"/>
          <p:cNvSpPr/>
          <p:nvPr/>
        </p:nvSpPr>
        <p:spPr>
          <a:xfrm>
            <a:off x="6114201" y="3356992"/>
            <a:ext cx="1647111" cy="318630"/>
          </a:xfrm>
          <a:prstGeom prst="wedgeEllipseCallout">
            <a:avLst>
              <a:gd name="adj1" fmla="val -41185"/>
              <a:gd name="adj2" fmla="val -53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ja-JP" altLang="en-US" sz="1000" dirty="0"/>
              <a:t>ブロードキャスト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1724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4色1青_2016r3.potx" id="{FD220688-37E0-4CB2-A158-C0CB788AA961}" vid="{D4E3D4E0-88B4-49BB-B291-7387918BF9E1}"/>
    </a:ext>
  </a:extLst>
</a:theme>
</file>

<file path=ppt/theme/theme2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社員証配色">
      <a:dk1>
        <a:srgbClr val="4F4A46"/>
      </a:dk1>
      <a:lt1>
        <a:srgbClr val="FFFFFF"/>
      </a:lt1>
      <a:dk2>
        <a:srgbClr val="000000"/>
      </a:dk2>
      <a:lt2>
        <a:srgbClr val="B0B5B9"/>
      </a:lt2>
      <a:accent1>
        <a:srgbClr val="07A0C3"/>
      </a:accent1>
      <a:accent2>
        <a:srgbClr val="DD1C1A"/>
      </a:accent2>
      <a:accent3>
        <a:srgbClr val="F0C808"/>
      </a:accent3>
      <a:accent4>
        <a:srgbClr val="C2E812"/>
      </a:accent4>
      <a:accent5>
        <a:srgbClr val="C3F2FD"/>
      </a:accent5>
      <a:accent6>
        <a:srgbClr val="F9CBCB"/>
      </a:accent6>
      <a:hlink>
        <a:srgbClr val="0000FF"/>
      </a:hlink>
      <a:folHlink>
        <a:srgbClr val="800080"/>
      </a:folHlink>
    </a:clrScheme>
    <a:fontScheme name="メイリオ+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Office PowerPoint</Application>
  <PresentationFormat>A4 210 x 297 mm</PresentationFormat>
  <Paragraphs>173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メイリオ</vt:lpstr>
      <vt:lpstr>Arial</vt:lpstr>
      <vt:lpstr>Office テーマ</vt:lpstr>
      <vt:lpstr>ブロードキャスト対応について</vt:lpstr>
      <vt:lpstr>L2ブロードキャスト整理</vt:lpstr>
      <vt:lpstr>パケット複製方法</vt:lpstr>
      <vt:lpstr>構成案について</vt:lpstr>
      <vt:lpstr>1. pNIC（対向マシン）からのブロードキャスト  案①　 duplicator新設</vt:lpstr>
      <vt:lpstr>1. pNIC（対向マシン）からのブロードキャスト  案②　既存classifier-macのみ改造</vt:lpstr>
      <vt:lpstr>【参考】pNIC（対向マシン）からのブロードキャスト  マルチキャストアドレスに対応する場合</vt:lpstr>
      <vt:lpstr>2. vhost（VM）からのブロードキャスト（vhost間通信無し）</vt:lpstr>
      <vt:lpstr>3. vhost（VM）からのブロードキャスト（vhost間通信有り）</vt:lpstr>
      <vt:lpstr>【参考】L3マルチキャスト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2017-02-10T04:13:29Z</dcterms:created>
  <dcterms:modified xsi:type="dcterms:W3CDTF">2017-08-25T01:57:07Z</dcterms:modified>
</cp:coreProperties>
</file>