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5" r:id="rId6"/>
    <p:sldId id="274" r:id="rId7"/>
    <p:sldId id="273" r:id="rId8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0C3"/>
    <a:srgbClr val="DD1C1A"/>
    <a:srgbClr val="F0C808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87" d="100"/>
          <a:sy n="87" d="100"/>
        </p:scale>
        <p:origin x="168" y="90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9F1E-0939-4A49-BF3E-6B26E82DE8A5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04E4-0FA8-4C47-A550-1D6A92350A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C898-A239-494B-AED4-124F47CB6197}" type="datetimeFigureOut">
              <a:rPr kumimoji="1" lang="ja-JP" altLang="en-US" smtClean="0"/>
              <a:t>2017/5/24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37B4-C45A-4E5B-8706-C57D5ABD7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52600" y="3789064"/>
            <a:ext cx="8553400" cy="21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35260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207268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79276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351284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42330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5300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567308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39316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11324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83332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85534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273480" y="4005064"/>
            <a:ext cx="632520" cy="72008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 tIns="0"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600" y="2204928"/>
            <a:ext cx="7920880" cy="576000"/>
          </a:xfrm>
        </p:spPr>
        <p:txBody>
          <a:bodyPr anchor="b" anchorCtr="0"/>
          <a:lstStyle>
            <a:lvl1pPr marL="0" indent="0" algn="l">
              <a:buNone/>
              <a:defRPr sz="24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952305" y="4868863"/>
            <a:ext cx="3601095" cy="108041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aseline="0">
                <a:latin typeface="+mj-lt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6" y="6309320"/>
            <a:ext cx="20889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4608" y="116696"/>
            <a:ext cx="7848872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24608" y="764704"/>
            <a:ext cx="7848872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1352600" y="692696"/>
            <a:ext cx="8558118" cy="36000"/>
            <a:chOff x="2072760" y="692696"/>
            <a:chExt cx="8558118" cy="36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09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52600" y="116696"/>
            <a:ext cx="7920880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600" y="764704"/>
            <a:ext cx="7920880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352600" y="692704"/>
            <a:ext cx="8553400" cy="3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6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365104"/>
            <a:ext cx="8558118" cy="36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608" y="3429000"/>
            <a:ext cx="7848872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08" y="4437072"/>
            <a:ext cx="7848872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9249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437216"/>
            <a:ext cx="8558118" cy="72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2520" y="3429000"/>
            <a:ext cx="7920960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520" y="4509184"/>
            <a:ext cx="7920960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352600" y="4365128"/>
            <a:ext cx="8553400" cy="72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1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52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48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9" name="正方形/長方形 8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520" y="116696"/>
            <a:ext cx="8640000" cy="576000"/>
          </a:xfrm>
          <a:prstGeom prst="rect">
            <a:avLst/>
          </a:prstGeom>
        </p:spPr>
        <p:txBody>
          <a:bodyPr vert="horz" lIns="0" tIns="108000" rIns="0" bIns="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19" y="764727"/>
            <a:ext cx="8640000" cy="5687977"/>
          </a:xfrm>
          <a:prstGeom prst="rect">
            <a:avLst/>
          </a:prstGeom>
        </p:spPr>
        <p:txBody>
          <a:bodyPr vert="horz" lIns="0" tIns="3600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/>
          <p:nvPr userDrawn="1"/>
        </p:nvCxnSpPr>
        <p:spPr>
          <a:xfrm flipV="1">
            <a:off x="-6878" y="692696"/>
            <a:ext cx="9936000" cy="632"/>
          </a:xfrm>
          <a:prstGeom prst="line">
            <a:avLst/>
          </a:prstGeom>
          <a:ln w="19050">
            <a:solidFill>
              <a:srgbClr val="07A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78" r:id="rId3"/>
    <p:sldLayoutId id="2147483675" r:id="rId4"/>
    <p:sldLayoutId id="2147483677" r:id="rId5"/>
    <p:sldLayoutId id="2147483664" r:id="rId6"/>
    <p:sldLayoutId id="2147483666" r:id="rId7"/>
    <p:sldLayoutId id="2147483668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spcAft>
          <a:spcPts val="70"/>
        </a:spcAft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SPP</a:t>
            </a:r>
            <a:r>
              <a:rPr kumimoji="1" lang="ja-JP" altLang="en-US"/>
              <a:t>の既存モデルおよび</a:t>
            </a:r>
            <a:r>
              <a:rPr kumimoji="1" lang="en-US" altLang="ja-JP"/>
              <a:t>VF</a:t>
            </a:r>
            <a:r>
              <a:rPr kumimoji="1" lang="ja-JP" altLang="en-US"/>
              <a:t>機能のモデル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2017/</a:t>
            </a:r>
            <a:r>
              <a:rPr lang="en-US" altLang="ja-JP" dirty="0"/>
              <a:t>5/25</a:t>
            </a:r>
          </a:p>
          <a:p>
            <a:r>
              <a:rPr kumimoji="1" lang="en-US" altLang="ja-JP" dirty="0"/>
              <a:t>NTT-TX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488" y="836712"/>
            <a:ext cx="9361040" cy="5687977"/>
          </a:xfrm>
        </p:spPr>
        <p:txBody>
          <a:bodyPr>
            <a:normAutofit/>
          </a:bodyPr>
          <a:lstStyle/>
          <a:p>
            <a:r>
              <a:rPr kumimoji="1" lang="en-US" alt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DPDK</a:t>
            </a:r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SPP</a:t>
            </a:r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の既存モデルおよび</a:t>
            </a:r>
            <a:r>
              <a:rPr kumimoji="1" lang="en-US" alt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VF</a:t>
            </a:r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機能対応時のモデルについて検討いたしました。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1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</a:t>
            </a:r>
            <a:r>
              <a:rPr kumimoji="1" lang="en-US" altLang="ja-JP"/>
              <a:t>SPP</a:t>
            </a:r>
            <a:r>
              <a:rPr kumimoji="1" lang="ja-JP" altLang="en-US"/>
              <a:t>の処理モデル（</a:t>
            </a:r>
            <a:r>
              <a:rPr kumimoji="1" lang="en-US" altLang="ja-JP"/>
              <a:t>SFC</a:t>
            </a:r>
            <a:r>
              <a:rPr kumimoji="1" lang="ja-JP" altLang="en-US"/>
              <a:t>）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80592" y="1412776"/>
            <a:ext cx="7344816" cy="1934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2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SPP-APL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472" y="1412776"/>
            <a:ext cx="864096" cy="193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IF</a:t>
            </a:r>
          </a:p>
          <a:p>
            <a:pPr algn="ctr"/>
            <a:r>
              <a:rPr lang="en-US" altLang="ja-JP" sz="1200" dirty="0"/>
              <a:t>(NIC)</a:t>
            </a:r>
          </a:p>
          <a:p>
            <a:pPr algn="ctr"/>
            <a:r>
              <a:rPr kumimoji="1" lang="en-US" altLang="ja-JP" sz="1200" dirty="0"/>
              <a:t>(VHOST)</a:t>
            </a:r>
          </a:p>
          <a:p>
            <a:pPr algn="ctr"/>
            <a:r>
              <a:rPr lang="en-US" altLang="ja-JP" sz="1200" dirty="0"/>
              <a:t>(RING)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69424" y="1412776"/>
            <a:ext cx="864096" cy="193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IF</a:t>
            </a:r>
          </a:p>
          <a:p>
            <a:pPr algn="ctr"/>
            <a:r>
              <a:rPr lang="en-US" altLang="ja-JP" sz="1200" dirty="0"/>
              <a:t>(NIC)</a:t>
            </a:r>
          </a:p>
          <a:p>
            <a:pPr algn="ctr"/>
            <a:r>
              <a:rPr kumimoji="1" lang="en-US" altLang="ja-JP" sz="1200" dirty="0"/>
              <a:t>(VHOST)</a:t>
            </a:r>
          </a:p>
          <a:p>
            <a:pPr algn="ctr"/>
            <a:r>
              <a:rPr lang="en-US" altLang="ja-JP" sz="1200" dirty="0"/>
              <a:t>(RING)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84848" y="1916832"/>
            <a:ext cx="1440160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Fwd</a:t>
            </a:r>
            <a:r>
              <a:rPr kumimoji="1" lang="en-US" altLang="ja-JP" dirty="0"/>
              <a:t>(1:1)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cxnSpLocks/>
            <a:endCxn id="8" idx="1"/>
          </p:cNvCxnSpPr>
          <p:nvPr/>
        </p:nvCxnSpPr>
        <p:spPr>
          <a:xfrm>
            <a:off x="1064568" y="2121144"/>
            <a:ext cx="252028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cxnSpLocks/>
            <a:stCxn id="8" idx="3"/>
          </p:cNvCxnSpPr>
          <p:nvPr/>
        </p:nvCxnSpPr>
        <p:spPr>
          <a:xfrm>
            <a:off x="5025008" y="2121144"/>
            <a:ext cx="3744416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13240" y="795195"/>
            <a:ext cx="2016224" cy="5107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図中の薄い灰色のボックスは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コア扱いとする</a:t>
            </a:r>
          </a:p>
        </p:txBody>
      </p:sp>
    </p:spTree>
    <p:extLst>
      <p:ext uri="{BB962C8B-B14F-4D97-AF65-F5344CB8AC3E}">
        <p14:creationId xmlns:p14="http://schemas.microsoft.com/office/powerpoint/2010/main" val="31611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検証サイト向けモデル（</a:t>
            </a:r>
            <a:r>
              <a:rPr lang="en-US" altLang="ja-JP"/>
              <a:t>VF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80592" y="806563"/>
            <a:ext cx="7344816" cy="564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4688" y="1282527"/>
            <a:ext cx="3384376" cy="17679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Classifier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4608" y="9354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SPP-APL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472" y="980728"/>
            <a:ext cx="864096" cy="2952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NIC</a:t>
            </a:r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外部ネットワーク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9424" y="2139729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93160" y="1468874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Fwd</a:t>
            </a:r>
            <a:r>
              <a:rPr kumimoji="1" lang="en-US" altLang="ja-JP" dirty="0"/>
              <a:t>(1:1)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cxnSpLocks/>
            <a:stCxn id="9" idx="3"/>
          </p:cNvCxnSpPr>
          <p:nvPr/>
        </p:nvCxnSpPr>
        <p:spPr>
          <a:xfrm>
            <a:off x="8049344" y="1673186"/>
            <a:ext cx="720080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cxnSpLocks/>
            <a:stCxn id="5" idx="3"/>
            <a:endCxn id="9" idx="1"/>
          </p:cNvCxnSpPr>
          <p:nvPr/>
        </p:nvCxnSpPr>
        <p:spPr>
          <a:xfrm flipV="1">
            <a:off x="5529064" y="1673186"/>
            <a:ext cx="864096" cy="493317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393160" y="2324604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93160" y="3259857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>
            <a:off x="1064568" y="1698312"/>
            <a:ext cx="108012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cxnSpLocks/>
            <a:stCxn id="5" idx="3"/>
            <a:endCxn id="12" idx="1"/>
          </p:cNvCxnSpPr>
          <p:nvPr/>
        </p:nvCxnSpPr>
        <p:spPr>
          <a:xfrm>
            <a:off x="5529064" y="2166503"/>
            <a:ext cx="864096" cy="362413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cxnSpLocks/>
            <a:stCxn id="5" idx="3"/>
            <a:endCxn id="13" idx="1"/>
          </p:cNvCxnSpPr>
          <p:nvPr/>
        </p:nvCxnSpPr>
        <p:spPr>
          <a:xfrm>
            <a:off x="5529064" y="2166503"/>
            <a:ext cx="864096" cy="1297666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  <a:stCxn id="12" idx="3"/>
            <a:endCxn id="8" idx="1"/>
          </p:cNvCxnSpPr>
          <p:nvPr/>
        </p:nvCxnSpPr>
        <p:spPr>
          <a:xfrm flipV="1">
            <a:off x="8049344" y="2528900"/>
            <a:ext cx="720080" cy="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  <a:stCxn id="13" idx="3"/>
            <a:endCxn id="20" idx="1"/>
          </p:cNvCxnSpPr>
          <p:nvPr/>
        </p:nvCxnSpPr>
        <p:spPr>
          <a:xfrm flipV="1">
            <a:off x="8049344" y="3463562"/>
            <a:ext cx="734631" cy="6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769424" y="1282528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83975" y="3074391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49424" y="2204864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trike="sngStrike" dirty="0"/>
              <a:t>Dup</a:t>
            </a:r>
          </a:p>
          <a:p>
            <a:pPr algn="ctr"/>
            <a:r>
              <a:rPr kumimoji="1" lang="en-US" altLang="ja-JP" strike="sngStrike" dirty="0"/>
              <a:t>(1:N)</a:t>
            </a:r>
            <a:endParaRPr kumimoji="1" lang="ja-JP" altLang="en-US" strike="sngStrike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49424" y="1417767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trike="sngStrike" dirty="0"/>
              <a:t>Classifier</a:t>
            </a:r>
          </a:p>
          <a:p>
            <a:pPr algn="ctr"/>
            <a:r>
              <a:rPr kumimoji="1" lang="en-US" altLang="ja-JP" strike="sngStrike" dirty="0"/>
              <a:t>(VLAN</a:t>
            </a:r>
            <a:r>
              <a:rPr kumimoji="1" lang="ja-JP" altLang="en-US" strike="sngStrike" dirty="0"/>
              <a:t>振分</a:t>
            </a:r>
            <a:r>
              <a:rPr kumimoji="1" lang="en-US" altLang="ja-JP" strike="sngStrike" dirty="0"/>
              <a:t>)</a:t>
            </a:r>
            <a:endParaRPr kumimoji="1" lang="ja-JP" altLang="en-US" strike="sngStrike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0712" y="2188816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dirty="0"/>
              <a:t>Classifier</a:t>
            </a:r>
          </a:p>
          <a:p>
            <a:pPr algn="ctr"/>
            <a:r>
              <a:rPr kumimoji="1" lang="en-US" altLang="ja-JP" dirty="0"/>
              <a:t>(</a:t>
            </a:r>
            <a:r>
              <a:rPr lang="en-US" altLang="ja-JP" dirty="0"/>
              <a:t>MAC</a:t>
            </a:r>
            <a:r>
              <a:rPr kumimoji="1" lang="ja-JP" altLang="en-US" dirty="0"/>
              <a:t>振分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3160" y="4149080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Fwd</a:t>
            </a:r>
            <a:r>
              <a:rPr kumimoji="1" lang="en-US" altLang="ja-JP" dirty="0"/>
              <a:t>(1:1)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cxnSpLocks/>
            <a:stCxn id="28" idx="3"/>
          </p:cNvCxnSpPr>
          <p:nvPr/>
        </p:nvCxnSpPr>
        <p:spPr>
          <a:xfrm flipV="1">
            <a:off x="8049344" y="1877497"/>
            <a:ext cx="734631" cy="247589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036676" y="4647265"/>
            <a:ext cx="1440160" cy="715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Merge</a:t>
            </a:r>
          </a:p>
          <a:p>
            <a:pPr algn="ctr"/>
            <a:r>
              <a:rPr kumimoji="1" lang="en-US" altLang="ja-JP" dirty="0"/>
              <a:t>(N:1)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93160" y="5004810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93160" y="5940063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cxnSpLocks/>
            <a:endCxn id="30" idx="1"/>
          </p:cNvCxnSpPr>
          <p:nvPr/>
        </p:nvCxnSpPr>
        <p:spPr>
          <a:xfrm>
            <a:off x="1064568" y="3573016"/>
            <a:ext cx="972108" cy="1431794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cxnSpLocks/>
            <a:stCxn id="31" idx="3"/>
          </p:cNvCxnSpPr>
          <p:nvPr/>
        </p:nvCxnSpPr>
        <p:spPr>
          <a:xfrm flipV="1">
            <a:off x="8049344" y="2733227"/>
            <a:ext cx="734631" cy="247589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  <a:stCxn id="32" idx="3"/>
          </p:cNvCxnSpPr>
          <p:nvPr/>
        </p:nvCxnSpPr>
        <p:spPr>
          <a:xfrm flipV="1">
            <a:off x="8049344" y="3668480"/>
            <a:ext cx="734631" cy="247589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cxnSpLocks/>
            <a:stCxn id="30" idx="3"/>
            <a:endCxn id="28" idx="1"/>
          </p:cNvCxnSpPr>
          <p:nvPr/>
        </p:nvCxnSpPr>
        <p:spPr>
          <a:xfrm flipV="1">
            <a:off x="3476836" y="4353392"/>
            <a:ext cx="2916324" cy="651418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  <a:stCxn id="30" idx="3"/>
            <a:endCxn id="31" idx="1"/>
          </p:cNvCxnSpPr>
          <p:nvPr/>
        </p:nvCxnSpPr>
        <p:spPr>
          <a:xfrm>
            <a:off x="3476836" y="5004810"/>
            <a:ext cx="2916324" cy="204312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  <a:stCxn id="30" idx="3"/>
            <a:endCxn id="32" idx="1"/>
          </p:cNvCxnSpPr>
          <p:nvPr/>
        </p:nvCxnSpPr>
        <p:spPr>
          <a:xfrm>
            <a:off x="3476836" y="5004810"/>
            <a:ext cx="2916324" cy="113956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四角形 44"/>
          <p:cNvSpPr/>
          <p:nvPr/>
        </p:nvSpPr>
        <p:spPr>
          <a:xfrm>
            <a:off x="2486726" y="3168712"/>
            <a:ext cx="1836204" cy="810127"/>
          </a:xfrm>
          <a:prstGeom prst="wedgeRectCallout">
            <a:avLst>
              <a:gd name="adj1" fmla="val -21603"/>
              <a:gd name="adj2" fmla="val -9732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>
                <a:solidFill>
                  <a:schemeClr val="tx1"/>
                </a:solidFill>
              </a:rPr>
              <a:t>宛先</a:t>
            </a:r>
            <a:r>
              <a:rPr kumimoji="1" lang="en-US" altLang="ja-JP" sz="1400">
                <a:solidFill>
                  <a:schemeClr val="tx1"/>
                </a:solidFill>
              </a:rPr>
              <a:t>MAC</a:t>
            </a:r>
            <a:r>
              <a:rPr kumimoji="1" lang="ja-JP" altLang="en-US" sz="1400">
                <a:solidFill>
                  <a:schemeClr val="tx1"/>
                </a:solidFill>
              </a:rPr>
              <a:t>アドレスによる</a:t>
            </a:r>
            <a:r>
              <a:rPr kumimoji="1" lang="en-US" altLang="ja-JP" sz="1400">
                <a:solidFill>
                  <a:schemeClr val="tx1"/>
                </a:solidFill>
              </a:rPr>
              <a:t>VM</a:t>
            </a:r>
            <a:r>
              <a:rPr kumimoji="1" lang="ja-JP" altLang="en-US" sz="1400">
                <a:solidFill>
                  <a:schemeClr val="tx1"/>
                </a:solidFill>
              </a:rPr>
              <a:t>への振り分けを実施</a:t>
            </a:r>
          </a:p>
        </p:txBody>
      </p:sp>
      <p:sp>
        <p:nvSpPr>
          <p:cNvPr id="46" name="吹き出し: 四角形 45"/>
          <p:cNvSpPr/>
          <p:nvPr/>
        </p:nvSpPr>
        <p:spPr>
          <a:xfrm>
            <a:off x="4371482" y="3166307"/>
            <a:ext cx="1836204" cy="810127"/>
          </a:xfrm>
          <a:prstGeom prst="wedgeRectCallout">
            <a:avLst>
              <a:gd name="adj1" fmla="val -21603"/>
              <a:gd name="adj2" fmla="val -9732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>
                <a:solidFill>
                  <a:schemeClr val="tx1"/>
                </a:solidFill>
              </a:rPr>
              <a:t>arp</a:t>
            </a:r>
            <a:r>
              <a:rPr lang="ja-JP" altLang="en-US" sz="1100">
                <a:solidFill>
                  <a:schemeClr val="tx1"/>
                </a:solidFill>
              </a:rPr>
              <a:t>パケットの処理で必要だが、検証サイト向けでは静的に</a:t>
            </a:r>
            <a:r>
              <a:rPr lang="en-US" altLang="ja-JP" sz="1100">
                <a:solidFill>
                  <a:schemeClr val="tx1"/>
                </a:solidFill>
              </a:rPr>
              <a:t>MAC</a:t>
            </a:r>
            <a:r>
              <a:rPr lang="ja-JP" altLang="en-US" sz="1100">
                <a:solidFill>
                  <a:schemeClr val="tx1"/>
                </a:solidFill>
              </a:rPr>
              <a:t>アドレスを設定する方針としたい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7" name="吹き出し: 四角形 46"/>
          <p:cNvSpPr/>
          <p:nvPr/>
        </p:nvSpPr>
        <p:spPr>
          <a:xfrm>
            <a:off x="5235578" y="662185"/>
            <a:ext cx="1836204" cy="810127"/>
          </a:xfrm>
          <a:prstGeom prst="wedgeRectCallout">
            <a:avLst>
              <a:gd name="adj1" fmla="val -62402"/>
              <a:gd name="adj2" fmla="val 4954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>
                <a:solidFill>
                  <a:schemeClr val="tx1"/>
                </a:solidFill>
              </a:rPr>
              <a:t>将来的には必要だが、検証サイト向けでは</a:t>
            </a:r>
            <a:r>
              <a:rPr lang="en-US" altLang="ja-JP" sz="1100">
                <a:solidFill>
                  <a:schemeClr val="tx1"/>
                </a:solidFill>
              </a:rPr>
              <a:t>VLANID</a:t>
            </a:r>
            <a:r>
              <a:rPr lang="ja-JP" altLang="en-US" sz="1100">
                <a:solidFill>
                  <a:schemeClr val="tx1"/>
                </a:solidFill>
              </a:rPr>
              <a:t>による振り分け不要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検証サイト向けモデル（</a:t>
            </a:r>
            <a:r>
              <a:rPr lang="en-US" altLang="ja-JP"/>
              <a:t>VF</a:t>
            </a:r>
            <a:r>
              <a:rPr lang="ja-JP" altLang="en-US"/>
              <a:t>）　</a:t>
            </a:r>
            <a:r>
              <a:rPr lang="ja-JP" altLang="en-US"/>
              <a:t>データモデル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280592" y="806563"/>
            <a:ext cx="7344816" cy="485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36896" y="1282527"/>
            <a:ext cx="3192167" cy="17679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dirty="0"/>
              <a:t>Classifier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24608" y="9354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SPP-APL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0173" y="1223314"/>
            <a:ext cx="864096" cy="26542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NIC</a:t>
            </a:r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外部ネットワーク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69424" y="2650658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93160" y="1468874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Fwd</a:t>
            </a:r>
            <a:r>
              <a:rPr kumimoji="1" lang="en-US" altLang="ja-JP" dirty="0"/>
              <a:t>(1:1)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cxnSpLocks/>
            <a:stCxn id="31" idx="3"/>
          </p:cNvCxnSpPr>
          <p:nvPr/>
        </p:nvCxnSpPr>
        <p:spPr>
          <a:xfrm>
            <a:off x="8049344" y="1673186"/>
            <a:ext cx="720080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944888" y="2204864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trike="sngStrike" dirty="0"/>
              <a:t>Dup</a:t>
            </a:r>
          </a:p>
          <a:p>
            <a:pPr algn="ctr"/>
            <a:r>
              <a:rPr kumimoji="1" lang="en-US" altLang="ja-JP" strike="sngStrike" dirty="0"/>
              <a:t>(1:N)</a:t>
            </a:r>
            <a:endParaRPr kumimoji="1" lang="ja-JP" altLang="en-US" strike="sngStrike" dirty="0"/>
          </a:p>
        </p:txBody>
      </p:sp>
      <p:cxnSp>
        <p:nvCxnSpPr>
          <p:cNvPr id="34" name="直線矢印コネクタ 33"/>
          <p:cNvCxnSpPr>
            <a:cxnSpLocks/>
            <a:stCxn id="26" idx="3"/>
            <a:endCxn id="31" idx="1"/>
          </p:cNvCxnSpPr>
          <p:nvPr/>
        </p:nvCxnSpPr>
        <p:spPr>
          <a:xfrm flipV="1">
            <a:off x="5529063" y="1673186"/>
            <a:ext cx="864097" cy="493317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393160" y="2835533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93160" y="3830490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44888" y="1417767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trike="sngStrike" dirty="0"/>
              <a:t>Classifier</a:t>
            </a:r>
          </a:p>
          <a:p>
            <a:pPr algn="ctr"/>
            <a:r>
              <a:rPr kumimoji="1" lang="en-US" altLang="ja-JP" strike="sngStrike" dirty="0"/>
              <a:t>(VLAN</a:t>
            </a:r>
            <a:r>
              <a:rPr kumimoji="1" lang="ja-JP" altLang="en-US" strike="sngStrike" dirty="0"/>
              <a:t>振分</a:t>
            </a:r>
            <a:r>
              <a:rPr kumimoji="1" lang="en-US" altLang="ja-JP" strike="sngStrike" dirty="0"/>
              <a:t>)</a:t>
            </a:r>
            <a:endParaRPr kumimoji="1" lang="ja-JP" altLang="en-US" strike="sngStrike" dirty="0"/>
          </a:p>
        </p:txBody>
      </p:sp>
      <p:cxnSp>
        <p:nvCxnSpPr>
          <p:cNvPr id="41" name="直線矢印コネクタ 40"/>
          <p:cNvCxnSpPr>
            <a:cxnSpLocks/>
            <a:stCxn id="26" idx="3"/>
            <a:endCxn id="35" idx="1"/>
          </p:cNvCxnSpPr>
          <p:nvPr/>
        </p:nvCxnSpPr>
        <p:spPr>
          <a:xfrm>
            <a:off x="5529063" y="2166503"/>
            <a:ext cx="864097" cy="873342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cxnSpLocks/>
            <a:stCxn id="26" idx="3"/>
            <a:endCxn id="36" idx="1"/>
          </p:cNvCxnSpPr>
          <p:nvPr/>
        </p:nvCxnSpPr>
        <p:spPr>
          <a:xfrm>
            <a:off x="5529063" y="2166503"/>
            <a:ext cx="864097" cy="1868299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  <a:stCxn id="35" idx="3"/>
            <a:endCxn id="30" idx="1"/>
          </p:cNvCxnSpPr>
          <p:nvPr/>
        </p:nvCxnSpPr>
        <p:spPr>
          <a:xfrm flipV="1">
            <a:off x="8049344" y="3039829"/>
            <a:ext cx="720080" cy="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cxnSpLocks/>
            <a:stCxn id="36" idx="3"/>
            <a:endCxn id="47" idx="1"/>
          </p:cNvCxnSpPr>
          <p:nvPr/>
        </p:nvCxnSpPr>
        <p:spPr>
          <a:xfrm flipV="1">
            <a:off x="8049344" y="4034195"/>
            <a:ext cx="734631" cy="6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8769424" y="1282528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783975" y="3645024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1460313" y="3877540"/>
            <a:ext cx="1044415" cy="1677303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2"/>
                </a:solidFill>
              </a:rPr>
              <a:t>mbuf</a:t>
            </a:r>
            <a:endParaRPr kumimoji="1" lang="ja-JP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621291" y="3992627"/>
          <a:ext cx="1395604" cy="144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20">
                  <a:extLst>
                    <a:ext uri="{9D8B030D-6E8A-4147-A177-3AD203B41FA5}">
                      <a16:colId xmlns:a16="http://schemas.microsoft.com/office/drawing/2014/main" val="101159781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28973454"/>
                    </a:ext>
                  </a:extLst>
                </a:gridCol>
              </a:tblGrid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バッファ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96858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0000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パケット</a:t>
                      </a:r>
                      <a:r>
                        <a:rPr kumimoji="1" lang="en-US" altLang="ja-JP" sz="800" dirty="0"/>
                        <a:t>1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474891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0100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パケット</a:t>
                      </a:r>
                      <a:r>
                        <a:rPr kumimoji="1" lang="en-US" altLang="ja-JP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714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0200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パケット</a:t>
                      </a:r>
                      <a:r>
                        <a:rPr kumimoji="1" lang="en-US" altLang="ja-JP" sz="800" dirty="0"/>
                        <a:t>3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25437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0300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パケット</a:t>
                      </a:r>
                      <a:r>
                        <a:rPr kumimoji="1" lang="en-US" altLang="ja-JP" sz="800" dirty="0"/>
                        <a:t>4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52659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0400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(</a:t>
                      </a:r>
                      <a:r>
                        <a:rPr kumimoji="1" lang="ja-JP" altLang="en-US" sz="800" dirty="0"/>
                        <a:t>空</a:t>
                      </a:r>
                      <a:r>
                        <a:rPr kumimoji="1" lang="en-US" altLang="ja-JP" sz="800" dirty="0"/>
                        <a:t>)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921442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…</a:t>
                      </a:r>
                      <a:endParaRPr kumimoji="1" lang="ja-JP" altLang="en-US" sz="8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…</a:t>
                      </a:r>
                      <a:endParaRPr kumimoji="1" lang="ja-JP" altLang="en-US" sz="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90820"/>
                  </a:ext>
                </a:extLst>
              </a:tr>
            </a:tbl>
          </a:graphicData>
        </a:graphic>
      </p:graphicFrame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1392880" y="1916524"/>
          <a:ext cx="63952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20">
                  <a:extLst>
                    <a:ext uri="{9D8B030D-6E8A-4147-A177-3AD203B41FA5}">
                      <a16:colId xmlns:a16="http://schemas.microsoft.com/office/drawing/2014/main" val="1011597810"/>
                    </a:ext>
                  </a:extLst>
                </a:gridCol>
              </a:tblGrid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96858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0000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474891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0100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714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0200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25437"/>
                  </a:ext>
                </a:extLst>
              </a:tr>
              <a:tr h="166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0300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52659"/>
                  </a:ext>
                </a:extLst>
              </a:tr>
            </a:tbl>
          </a:graphicData>
        </a:graphic>
      </p:graphicFrame>
      <p:cxnSp>
        <p:nvCxnSpPr>
          <p:cNvPr id="72" name="直線矢印コネクタ 71"/>
          <p:cNvCxnSpPr>
            <a:cxnSpLocks/>
            <a:stCxn id="29" idx="2"/>
            <a:endCxn id="3" idx="2"/>
          </p:cNvCxnSpPr>
          <p:nvPr/>
        </p:nvCxnSpPr>
        <p:spPr>
          <a:xfrm>
            <a:off x="632221" y="3877540"/>
            <a:ext cx="828092" cy="8386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吹き出し: 角を丸めた四角形 48"/>
          <p:cNvSpPr/>
          <p:nvPr/>
        </p:nvSpPr>
        <p:spPr>
          <a:xfrm>
            <a:off x="920552" y="5685467"/>
            <a:ext cx="3312368" cy="591005"/>
          </a:xfrm>
          <a:prstGeom prst="wedgeRoundRectCallout">
            <a:avLst>
              <a:gd name="adj1" fmla="val -21424"/>
              <a:gd name="adj2" fmla="val -77610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2"/>
                </a:solidFill>
              </a:rPr>
              <a:t>パケットのデータは</a:t>
            </a:r>
            <a:r>
              <a:rPr lang="en-US" altLang="ja-JP" sz="800" dirty="0">
                <a:solidFill>
                  <a:schemeClr val="tx2"/>
                </a:solidFill>
              </a:rPr>
              <a:t>DPDK</a:t>
            </a:r>
            <a:r>
              <a:rPr lang="ja-JP" altLang="en-US" sz="800" dirty="0">
                <a:solidFill>
                  <a:schemeClr val="tx2"/>
                </a:solidFill>
              </a:rPr>
              <a:t>の</a:t>
            </a:r>
            <a:r>
              <a:rPr lang="en-US" altLang="ja-JP" sz="800" dirty="0" err="1">
                <a:solidFill>
                  <a:schemeClr val="tx2"/>
                </a:solidFill>
              </a:rPr>
              <a:t>mbuf</a:t>
            </a:r>
            <a:r>
              <a:rPr lang="ja-JP" altLang="en-US" sz="800" dirty="0">
                <a:solidFill>
                  <a:schemeClr val="tx2"/>
                </a:solidFill>
              </a:rPr>
              <a:t>へ格納される。</a:t>
            </a:r>
            <a:endParaRPr lang="en-US" altLang="ja-JP" sz="800" dirty="0">
              <a:solidFill>
                <a:schemeClr val="tx2"/>
              </a:solidFill>
            </a:endParaRPr>
          </a:p>
          <a:p>
            <a:pPr algn="ctr"/>
            <a:r>
              <a:rPr kumimoji="1" lang="en-US" altLang="ja-JP" sz="800" dirty="0" err="1">
                <a:solidFill>
                  <a:schemeClr val="tx2"/>
                </a:solidFill>
              </a:rPr>
              <a:t>mbuf</a:t>
            </a:r>
            <a:r>
              <a:rPr kumimoji="1" lang="ja-JP" altLang="en-US" sz="800" dirty="0">
                <a:solidFill>
                  <a:schemeClr val="tx2"/>
                </a:solidFill>
              </a:rPr>
              <a:t>は</a:t>
            </a:r>
            <a:r>
              <a:rPr kumimoji="1" lang="en-US" altLang="ja-JP" sz="800" dirty="0">
                <a:solidFill>
                  <a:schemeClr val="tx2"/>
                </a:solidFill>
              </a:rPr>
              <a:t>APL</a:t>
            </a:r>
            <a:r>
              <a:rPr kumimoji="1" lang="ja-JP" altLang="en-US" sz="800" dirty="0">
                <a:solidFill>
                  <a:schemeClr val="tx2"/>
                </a:solidFill>
              </a:rPr>
              <a:t>側で</a:t>
            </a:r>
            <a:r>
              <a:rPr kumimoji="1" lang="en-US" altLang="ja-JP" sz="800" dirty="0">
                <a:solidFill>
                  <a:schemeClr val="tx2"/>
                </a:solidFill>
              </a:rPr>
              <a:t>DPDK</a:t>
            </a:r>
            <a:r>
              <a:rPr kumimoji="1" lang="ja-JP" altLang="en-US" sz="800" dirty="0">
                <a:solidFill>
                  <a:schemeClr val="tx2"/>
                </a:solidFill>
              </a:rPr>
              <a:t>の</a:t>
            </a:r>
            <a:r>
              <a:rPr kumimoji="1" lang="en-US" altLang="ja-JP" sz="800" dirty="0">
                <a:solidFill>
                  <a:schemeClr val="tx2"/>
                </a:solidFill>
              </a:rPr>
              <a:t>API</a:t>
            </a:r>
            <a:r>
              <a:rPr kumimoji="1" lang="ja-JP" altLang="en-US" sz="800" dirty="0">
                <a:solidFill>
                  <a:schemeClr val="tx2"/>
                </a:solidFill>
              </a:rPr>
              <a:t>を使用して作成し、</a:t>
            </a:r>
            <a:endParaRPr kumimoji="1" lang="en-US" altLang="ja-JP" sz="800" dirty="0">
              <a:solidFill>
                <a:schemeClr val="tx2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2"/>
                </a:solidFill>
              </a:rPr>
              <a:t>複数の</a:t>
            </a:r>
            <a:r>
              <a:rPr kumimoji="1" lang="ja-JP" altLang="en-US" sz="800" dirty="0">
                <a:solidFill>
                  <a:schemeClr val="tx2"/>
                </a:solidFill>
              </a:rPr>
              <a:t>プロセスで動作させる場合でも、基本的に共通で使用する。</a:t>
            </a:r>
            <a:endParaRPr kumimoji="1" lang="en-US" altLang="ja-JP" sz="800" dirty="0">
              <a:solidFill>
                <a:schemeClr val="tx2"/>
              </a:solidFill>
            </a:endParaRPr>
          </a:p>
          <a:p>
            <a:pPr algn="ctr"/>
            <a:r>
              <a:rPr lang="en-US" altLang="ja-JP" sz="800" dirty="0">
                <a:solidFill>
                  <a:schemeClr val="tx2"/>
                </a:solidFill>
              </a:rPr>
              <a:t>(</a:t>
            </a:r>
            <a:r>
              <a:rPr lang="en-US" altLang="ja-JP" sz="800" dirty="0" err="1">
                <a:solidFill>
                  <a:schemeClr val="tx2"/>
                </a:solidFill>
              </a:rPr>
              <a:t>mbuf</a:t>
            </a:r>
            <a:r>
              <a:rPr lang="ja-JP" altLang="en-US" sz="800" dirty="0">
                <a:solidFill>
                  <a:schemeClr val="tx2"/>
                </a:solidFill>
              </a:rPr>
              <a:t>の</a:t>
            </a:r>
            <a:r>
              <a:rPr kumimoji="1" lang="ja-JP" altLang="en-US" sz="800" dirty="0">
                <a:solidFill>
                  <a:schemeClr val="tx2"/>
                </a:solidFill>
              </a:rPr>
              <a:t>サイズは</a:t>
            </a:r>
            <a:r>
              <a:rPr kumimoji="1" lang="en-US" altLang="ja-JP" sz="800" dirty="0">
                <a:solidFill>
                  <a:schemeClr val="tx2"/>
                </a:solidFill>
              </a:rPr>
              <a:t>API</a:t>
            </a:r>
            <a:r>
              <a:rPr kumimoji="1" lang="ja-JP" altLang="en-US" sz="800" dirty="0">
                <a:solidFill>
                  <a:schemeClr val="tx2"/>
                </a:solidFill>
              </a:rPr>
              <a:t>のパラメータで指定。</a:t>
            </a:r>
            <a:r>
              <a:rPr kumimoji="1" lang="en-US" altLang="ja-JP" sz="800" dirty="0">
                <a:solidFill>
                  <a:schemeClr val="tx2"/>
                </a:solidFill>
              </a:rPr>
              <a:t>)</a:t>
            </a:r>
            <a:endParaRPr kumimoji="1" lang="ja-JP" altLang="en-US" sz="800" dirty="0">
              <a:solidFill>
                <a:schemeClr val="tx2"/>
              </a:solidFill>
            </a:endParaRPr>
          </a:p>
        </p:txBody>
      </p:sp>
      <p:sp>
        <p:nvSpPr>
          <p:cNvPr id="73" name="吹き出し: 角を丸めた四角形 72"/>
          <p:cNvSpPr/>
          <p:nvPr/>
        </p:nvSpPr>
        <p:spPr>
          <a:xfrm>
            <a:off x="165015" y="3092163"/>
            <a:ext cx="2736304" cy="531512"/>
          </a:xfrm>
          <a:prstGeom prst="wedgeRoundRectCallout">
            <a:avLst>
              <a:gd name="adj1" fmla="val 9480"/>
              <a:gd name="adj2" fmla="val -79132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2"/>
                </a:solidFill>
              </a:rPr>
              <a:t>NIC</a:t>
            </a:r>
            <a:r>
              <a:rPr lang="ja-JP" altLang="en-US" sz="800" dirty="0">
                <a:solidFill>
                  <a:schemeClr val="tx2"/>
                </a:solidFill>
              </a:rPr>
              <a:t>からパケットを受け取るのは、</a:t>
            </a:r>
            <a:endParaRPr lang="en-US" altLang="ja-JP" sz="800" dirty="0">
              <a:solidFill>
                <a:schemeClr val="tx2"/>
              </a:solidFill>
            </a:endParaRPr>
          </a:p>
          <a:p>
            <a:pPr algn="ctr"/>
            <a:r>
              <a:rPr lang="en-US" altLang="ja-JP" sz="800" dirty="0">
                <a:solidFill>
                  <a:schemeClr val="tx2"/>
                </a:solidFill>
              </a:rPr>
              <a:t>APL</a:t>
            </a:r>
            <a:r>
              <a:rPr lang="ja-JP" altLang="en-US" sz="800" dirty="0">
                <a:solidFill>
                  <a:schemeClr val="tx2"/>
                </a:solidFill>
              </a:rPr>
              <a:t>側からループで</a:t>
            </a:r>
            <a:r>
              <a:rPr lang="en-US" altLang="ja-JP" sz="800" dirty="0">
                <a:solidFill>
                  <a:schemeClr val="tx2"/>
                </a:solidFill>
              </a:rPr>
              <a:t>DPDK</a:t>
            </a:r>
            <a:r>
              <a:rPr lang="ja-JP" altLang="en-US" sz="800" dirty="0">
                <a:solidFill>
                  <a:schemeClr val="tx2"/>
                </a:solidFill>
              </a:rPr>
              <a:t>の</a:t>
            </a:r>
            <a:r>
              <a:rPr lang="en-US" altLang="ja-JP" sz="800" dirty="0">
                <a:solidFill>
                  <a:schemeClr val="tx2"/>
                </a:solidFill>
              </a:rPr>
              <a:t>API</a:t>
            </a:r>
            <a:r>
              <a:rPr lang="ja-JP" altLang="en-US" sz="800" dirty="0">
                <a:solidFill>
                  <a:schemeClr val="tx2"/>
                </a:solidFill>
              </a:rPr>
              <a:t>を使用して確認する。</a:t>
            </a:r>
            <a:endParaRPr lang="en-US" altLang="ja-JP" sz="800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2"/>
                </a:solidFill>
              </a:rPr>
              <a:t>パケットがある場合は、ポインタ配列のパラメータに</a:t>
            </a:r>
            <a:r>
              <a:rPr kumimoji="1" lang="en-US" altLang="ja-JP" sz="800" dirty="0" err="1">
                <a:solidFill>
                  <a:schemeClr val="tx2"/>
                </a:solidFill>
              </a:rPr>
              <a:t>mbuf</a:t>
            </a:r>
            <a:r>
              <a:rPr kumimoji="1" lang="ja-JP" altLang="en-US" sz="800" dirty="0">
                <a:solidFill>
                  <a:schemeClr val="tx2"/>
                </a:solidFill>
              </a:rPr>
              <a:t>のアドレスが返却される。</a:t>
            </a:r>
          </a:p>
        </p:txBody>
      </p:sp>
      <p:sp>
        <p:nvSpPr>
          <p:cNvPr id="45" name="吹き出し: 角を丸めた四角形 44"/>
          <p:cNvSpPr/>
          <p:nvPr/>
        </p:nvSpPr>
        <p:spPr>
          <a:xfrm>
            <a:off x="4736976" y="4308199"/>
            <a:ext cx="2880320" cy="566097"/>
          </a:xfrm>
          <a:prstGeom prst="wedgeRoundRectCallout">
            <a:avLst>
              <a:gd name="adj1" fmla="val -19059"/>
              <a:gd name="adj2" fmla="val -83303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2"/>
                </a:solidFill>
              </a:rPr>
              <a:t>Classifier</a:t>
            </a:r>
            <a:r>
              <a:rPr lang="ja-JP" altLang="en-US" sz="800" dirty="0">
                <a:solidFill>
                  <a:schemeClr val="tx2"/>
                </a:solidFill>
              </a:rPr>
              <a:t>で振り分け後は、各</a:t>
            </a:r>
            <a:r>
              <a:rPr lang="en-US" altLang="ja-JP" sz="800" dirty="0" err="1">
                <a:solidFill>
                  <a:schemeClr val="tx2"/>
                </a:solidFill>
              </a:rPr>
              <a:t>Fwd</a:t>
            </a:r>
            <a:r>
              <a:rPr lang="ja-JP" altLang="en-US" sz="800" dirty="0">
                <a:solidFill>
                  <a:schemeClr val="tx2"/>
                </a:solidFill>
              </a:rPr>
              <a:t>宛のパケットアドレスを</a:t>
            </a:r>
            <a:r>
              <a:rPr lang="en-US" altLang="ja-JP" sz="800" dirty="0">
                <a:solidFill>
                  <a:schemeClr val="tx2"/>
                </a:solidFill>
              </a:rPr>
              <a:t>DPDK</a:t>
            </a:r>
            <a:r>
              <a:rPr lang="ja-JP" altLang="en-US" sz="800" dirty="0">
                <a:solidFill>
                  <a:schemeClr val="tx2"/>
                </a:solidFill>
              </a:rPr>
              <a:t>の</a:t>
            </a:r>
            <a:r>
              <a:rPr lang="en-US" altLang="ja-JP" sz="800" dirty="0">
                <a:solidFill>
                  <a:schemeClr val="tx2"/>
                </a:solidFill>
              </a:rPr>
              <a:t>RING</a:t>
            </a:r>
            <a:r>
              <a:rPr lang="ja-JP" altLang="en-US" sz="800" dirty="0">
                <a:solidFill>
                  <a:schemeClr val="tx2"/>
                </a:solidFill>
              </a:rPr>
              <a:t>もしくはメッセージキューを使用して通信を行う。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78" name="フローチャート: 磁気ディスク 77"/>
          <p:cNvSpPr/>
          <p:nvPr/>
        </p:nvSpPr>
        <p:spPr>
          <a:xfrm>
            <a:off x="485121" y="1482614"/>
            <a:ext cx="534367" cy="502222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b="1" dirty="0">
                <a:solidFill>
                  <a:schemeClr val="tx2"/>
                </a:solidFill>
              </a:rPr>
              <a:t>受信</a:t>
            </a:r>
            <a:r>
              <a:rPr kumimoji="1" lang="en-US" altLang="ja-JP" sz="800" b="1" dirty="0">
                <a:solidFill>
                  <a:schemeClr val="tx2"/>
                </a:solidFill>
              </a:rPr>
              <a:t>buff</a:t>
            </a:r>
            <a:endParaRPr kumimoji="1" lang="ja-JP" altLang="en-US" sz="800" b="1" dirty="0">
              <a:solidFill>
                <a:schemeClr val="tx2"/>
              </a:solidFill>
            </a:endParaRPr>
          </a:p>
        </p:txBody>
      </p:sp>
      <p:cxnSp>
        <p:nvCxnSpPr>
          <p:cNvPr id="59" name="コネクタ: 曲線 58"/>
          <p:cNvCxnSpPr>
            <a:cxnSpLocks/>
          </p:cNvCxnSpPr>
          <p:nvPr/>
        </p:nvCxnSpPr>
        <p:spPr>
          <a:xfrm rot="5400000" flipH="1" flipV="1">
            <a:off x="2443903" y="1756320"/>
            <a:ext cx="158101" cy="12700"/>
          </a:xfrm>
          <a:prstGeom prst="curvedConnector4">
            <a:avLst>
              <a:gd name="adj1" fmla="val 143"/>
              <a:gd name="adj2" fmla="val -12791157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432720" y="2209855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dirty="0"/>
              <a:t>Classifier</a:t>
            </a:r>
          </a:p>
          <a:p>
            <a:pPr algn="ctr"/>
            <a:r>
              <a:rPr kumimoji="1" lang="en-US" altLang="ja-JP" dirty="0"/>
              <a:t>(</a:t>
            </a:r>
            <a:r>
              <a:rPr lang="en-US" altLang="ja-JP" dirty="0"/>
              <a:t>MAC</a:t>
            </a:r>
            <a:r>
              <a:rPr kumimoji="1" lang="ja-JP" altLang="en-US" dirty="0"/>
              <a:t>振分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96" name="コネクタ: 曲線 95"/>
          <p:cNvCxnSpPr>
            <a:cxnSpLocks/>
          </p:cNvCxnSpPr>
          <p:nvPr/>
        </p:nvCxnSpPr>
        <p:spPr>
          <a:xfrm rot="2700000" flipH="1" flipV="1">
            <a:off x="3638193" y="2858206"/>
            <a:ext cx="158101" cy="12700"/>
          </a:xfrm>
          <a:prstGeom prst="curvedConnector4">
            <a:avLst>
              <a:gd name="adj1" fmla="val 143"/>
              <a:gd name="adj2" fmla="val -15031386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吹き出し: 角を丸めた四角形 97"/>
          <p:cNvSpPr/>
          <p:nvPr/>
        </p:nvSpPr>
        <p:spPr>
          <a:xfrm>
            <a:off x="3353316" y="3258840"/>
            <a:ext cx="1498038" cy="564722"/>
          </a:xfrm>
          <a:prstGeom prst="wedgeRoundRectCallout">
            <a:avLst>
              <a:gd name="adj1" fmla="val -58103"/>
              <a:gd name="adj2" fmla="val -28841"/>
              <a:gd name="adj3" fmla="val 16667"/>
            </a:avLst>
          </a:prstGeom>
          <a:solidFill>
            <a:schemeClr val="accent6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2"/>
                </a:solidFill>
              </a:rPr>
              <a:t>取得した</a:t>
            </a:r>
            <a:r>
              <a:rPr lang="en-US" altLang="ja-JP" sz="800" dirty="0" err="1">
                <a:solidFill>
                  <a:schemeClr val="tx2"/>
                </a:solidFill>
              </a:rPr>
              <a:t>mbuf</a:t>
            </a:r>
            <a:r>
              <a:rPr lang="ja-JP" altLang="en-US" sz="800" dirty="0">
                <a:solidFill>
                  <a:schemeClr val="tx2"/>
                </a:solidFill>
              </a:rPr>
              <a:t>のアドレスを元にパケットを参照し、</a:t>
            </a:r>
            <a:endParaRPr lang="en-US" altLang="ja-JP" sz="800" dirty="0">
              <a:solidFill>
                <a:schemeClr val="tx2"/>
              </a:solidFill>
            </a:endParaRPr>
          </a:p>
          <a:p>
            <a:pPr algn="ctr"/>
            <a:r>
              <a:rPr lang="en-US" altLang="ja-JP" sz="800" dirty="0">
                <a:solidFill>
                  <a:schemeClr val="tx2"/>
                </a:solidFill>
              </a:rPr>
              <a:t>VLAN</a:t>
            </a:r>
            <a:r>
              <a:rPr lang="ja-JP" altLang="en-US" sz="800" dirty="0">
                <a:solidFill>
                  <a:schemeClr val="tx2"/>
                </a:solidFill>
              </a:rPr>
              <a:t>や</a:t>
            </a:r>
            <a:r>
              <a:rPr lang="en-US" altLang="ja-JP" sz="800" dirty="0">
                <a:solidFill>
                  <a:schemeClr val="tx2"/>
                </a:solidFill>
              </a:rPr>
              <a:t>MAC</a:t>
            </a:r>
            <a:r>
              <a:rPr lang="ja-JP" altLang="en-US" sz="800" dirty="0">
                <a:solidFill>
                  <a:schemeClr val="tx2"/>
                </a:solidFill>
              </a:rPr>
              <a:t>アドレスをチェックする。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101" name="フローチャート: 磁気ディスク 100"/>
          <p:cNvSpPr/>
          <p:nvPr/>
        </p:nvSpPr>
        <p:spPr>
          <a:xfrm>
            <a:off x="5817096" y="1726887"/>
            <a:ext cx="390649" cy="32152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b="1" dirty="0">
                <a:solidFill>
                  <a:schemeClr val="tx2"/>
                </a:solidFill>
              </a:rPr>
              <a:t>QUEUE</a:t>
            </a:r>
            <a:endParaRPr kumimoji="1" lang="ja-JP" altLang="en-US" sz="800" b="1" dirty="0">
              <a:solidFill>
                <a:schemeClr val="tx2"/>
              </a:solidFill>
            </a:endParaRPr>
          </a:p>
        </p:txBody>
      </p:sp>
      <p:sp>
        <p:nvSpPr>
          <p:cNvPr id="102" name="フローチャート: 磁気ディスク 101"/>
          <p:cNvSpPr/>
          <p:nvPr/>
        </p:nvSpPr>
        <p:spPr>
          <a:xfrm>
            <a:off x="5826621" y="2465268"/>
            <a:ext cx="390649" cy="32152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b="1" dirty="0">
                <a:solidFill>
                  <a:schemeClr val="tx2"/>
                </a:solidFill>
              </a:rPr>
              <a:t>QUEUE</a:t>
            </a:r>
            <a:endParaRPr kumimoji="1" lang="ja-JP" altLang="en-US" sz="800" b="1" dirty="0">
              <a:solidFill>
                <a:schemeClr val="tx2"/>
              </a:solidFill>
            </a:endParaRPr>
          </a:p>
        </p:txBody>
      </p:sp>
      <p:sp>
        <p:nvSpPr>
          <p:cNvPr id="103" name="フローチャート: 磁気ディスク 102"/>
          <p:cNvSpPr/>
          <p:nvPr/>
        </p:nvSpPr>
        <p:spPr>
          <a:xfrm>
            <a:off x="5731854" y="2989254"/>
            <a:ext cx="390649" cy="32152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b="1" dirty="0">
                <a:solidFill>
                  <a:schemeClr val="tx2"/>
                </a:solidFill>
              </a:rPr>
              <a:t>QUEUE</a:t>
            </a:r>
            <a:endParaRPr kumimoji="1" lang="ja-JP" altLang="en-US" sz="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7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検証サイト向けモデルー構成例（</a:t>
            </a:r>
            <a:r>
              <a:rPr lang="en-US" altLang="ja-JP"/>
              <a:t>2</a:t>
            </a:r>
            <a:r>
              <a:rPr lang="ja-JP" altLang="en-US"/>
              <a:t>物理</a:t>
            </a:r>
            <a:r>
              <a:rPr lang="en-US" altLang="ja-JP"/>
              <a:t>NIC,2VM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0460" y="816468"/>
            <a:ext cx="1007075" cy="268536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kumimoji="1" lang="en-US" altLang="ja-JP" sz="1200"/>
              <a:t>VM</a:t>
            </a:r>
            <a:endParaRPr kumimoji="1" lang="en-US" altLang="ja-JP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62149" y="2171545"/>
            <a:ext cx="864096" cy="108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kumimoji="1" lang="en-US" altLang="ja-JP" sz="900"/>
              <a:t>vNIC(vhost)</a:t>
            </a:r>
          </a:p>
          <a:p>
            <a:pPr algn="r"/>
            <a:r>
              <a:rPr lang="en-US" altLang="ja-JP" sz="900"/>
              <a:t>PDN</a:t>
            </a:r>
            <a:r>
              <a:rPr lang="ja-JP" altLang="en-US" sz="900"/>
              <a:t>側</a:t>
            </a:r>
            <a:endParaRPr kumimoji="1" lang="en-US" altLang="ja-JP" sz="900" dirty="0"/>
          </a:p>
        </p:txBody>
      </p:sp>
      <p:sp>
        <p:nvSpPr>
          <p:cNvPr id="6" name="正方形/長方形 5"/>
          <p:cNvSpPr/>
          <p:nvPr/>
        </p:nvSpPr>
        <p:spPr>
          <a:xfrm>
            <a:off x="1280592" y="806563"/>
            <a:ext cx="7344816" cy="564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4688" y="1282528"/>
            <a:ext cx="1728192" cy="10814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Classifier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24608" y="9354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SPP-APL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472" y="980728"/>
            <a:ext cx="864096" cy="2592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NIC</a:t>
            </a:r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端末側</a:t>
            </a:r>
            <a:r>
              <a:rPr lang="en-US" altLang="ja-JP" sz="120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17571" y="1196752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Fwd</a:t>
            </a:r>
            <a:r>
              <a:rPr kumimoji="1" lang="en-US" altLang="ja-JP" sz="1200" dirty="0"/>
              <a:t>(1:1)</a:t>
            </a:r>
            <a:endParaRPr kumimoji="1" lang="ja-JP" altLang="en-US" sz="1200" dirty="0"/>
          </a:p>
        </p:txBody>
      </p:sp>
      <p:cxnSp>
        <p:nvCxnSpPr>
          <p:cNvPr id="11" name="直線矢印コネクタ 10"/>
          <p:cNvCxnSpPr>
            <a:cxnSpLocks/>
            <a:stCxn id="7" idx="3"/>
            <a:endCxn id="10" idx="1"/>
          </p:cNvCxnSpPr>
          <p:nvPr/>
        </p:nvCxnSpPr>
        <p:spPr>
          <a:xfrm flipV="1">
            <a:off x="3872880" y="1349986"/>
            <a:ext cx="2544691" cy="473248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409260" y="2330445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Fwd</a:t>
            </a:r>
            <a:r>
              <a:rPr lang="en-US" altLang="ja-JP" sz="1200" dirty="0"/>
              <a:t>(1:1)</a:t>
            </a:r>
            <a:endParaRPr lang="ja-JP" altLang="en-US" sz="1200" dirty="0"/>
          </a:p>
        </p:txBody>
      </p:sp>
      <p:cxnSp>
        <p:nvCxnSpPr>
          <p:cNvPr id="13" name="直線矢印コネクタ 12"/>
          <p:cNvCxnSpPr>
            <a:cxnSpLocks/>
            <a:stCxn id="24" idx="3"/>
          </p:cNvCxnSpPr>
          <p:nvPr/>
        </p:nvCxnSpPr>
        <p:spPr>
          <a:xfrm flipV="1">
            <a:off x="1064568" y="1698312"/>
            <a:ext cx="1080120" cy="248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cxnSpLocks/>
            <a:stCxn id="7" idx="3"/>
            <a:endCxn id="44" idx="1"/>
          </p:cNvCxnSpPr>
          <p:nvPr/>
        </p:nvCxnSpPr>
        <p:spPr>
          <a:xfrm>
            <a:off x="3872880" y="1823234"/>
            <a:ext cx="2544691" cy="2407072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769424" y="1018173"/>
            <a:ext cx="864096" cy="108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kumimoji="1" lang="en-US" altLang="ja-JP" sz="900"/>
              <a:t>vNIC(vhost)</a:t>
            </a:r>
          </a:p>
          <a:p>
            <a:pPr algn="r"/>
            <a:r>
              <a:rPr lang="ja-JP" altLang="en-US" sz="900"/>
              <a:t>端末側</a:t>
            </a:r>
            <a:endParaRPr kumimoji="1" lang="en-US" altLang="ja-JP" sz="9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88704" y="1649575"/>
            <a:ext cx="1440160" cy="5444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Classifier</a:t>
            </a:r>
          </a:p>
          <a:p>
            <a:pPr algn="ctr"/>
            <a:r>
              <a:rPr kumimoji="1" lang="en-US" altLang="ja-JP" sz="1200" dirty="0"/>
              <a:t>(</a:t>
            </a:r>
            <a:r>
              <a:rPr lang="en-US" altLang="ja-JP" sz="1200" dirty="0"/>
              <a:t>MAC</a:t>
            </a:r>
            <a:r>
              <a:rPr kumimoji="1" lang="ja-JP" altLang="en-US" sz="1200" dirty="0"/>
              <a:t>振分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09260" y="2834501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Fwd</a:t>
            </a:r>
            <a:r>
              <a:rPr kumimoji="1" lang="en-US" altLang="ja-JP" sz="1200" dirty="0"/>
              <a:t>(1:1)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8704" y="2492896"/>
            <a:ext cx="1440160" cy="5107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Merge</a:t>
            </a:r>
          </a:p>
          <a:p>
            <a:pPr algn="ctr"/>
            <a:r>
              <a:rPr kumimoji="1" lang="en-US" altLang="ja-JP" sz="1200" dirty="0"/>
              <a:t>(N:1)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92224" y="1754381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Fwd</a:t>
            </a:r>
            <a:r>
              <a:rPr lang="en-US" altLang="ja-JP" sz="1200" dirty="0"/>
              <a:t>(1:1)</a:t>
            </a:r>
            <a:endParaRPr lang="ja-JP" altLang="en-US" sz="1200" dirty="0"/>
          </a:p>
        </p:txBody>
      </p:sp>
      <p:cxnSp>
        <p:nvCxnSpPr>
          <p:cNvPr id="20" name="直線矢印コネクタ 19"/>
          <p:cNvCxnSpPr>
            <a:cxnSpLocks/>
            <a:stCxn id="25" idx="3"/>
            <a:endCxn id="18" idx="1"/>
          </p:cNvCxnSpPr>
          <p:nvPr/>
        </p:nvCxnSpPr>
        <p:spPr>
          <a:xfrm>
            <a:off x="1064568" y="2708936"/>
            <a:ext cx="1224136" cy="39349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  <a:stCxn id="51" idx="3"/>
            <a:endCxn id="17" idx="1"/>
          </p:cNvCxnSpPr>
          <p:nvPr/>
        </p:nvCxnSpPr>
        <p:spPr>
          <a:xfrm flipV="1">
            <a:off x="3728864" y="2987735"/>
            <a:ext cx="2680396" cy="264087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8" idx="3"/>
            <a:endCxn id="19" idx="1"/>
          </p:cNvCxnSpPr>
          <p:nvPr/>
        </p:nvCxnSpPr>
        <p:spPr>
          <a:xfrm flipV="1">
            <a:off x="3728864" y="1907615"/>
            <a:ext cx="2663360" cy="84067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00472" y="3789040"/>
            <a:ext cx="864096" cy="2664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NIC</a:t>
            </a:r>
          </a:p>
          <a:p>
            <a:pPr algn="ctr"/>
            <a:r>
              <a:rPr lang="en-US" altLang="ja-JP" sz="1200"/>
              <a:t>(PDN</a:t>
            </a:r>
            <a:r>
              <a:rPr lang="ja-JP" altLang="en-US" sz="1200"/>
              <a:t>側</a:t>
            </a:r>
            <a:r>
              <a:rPr lang="en-US" altLang="ja-JP" sz="1200"/>
              <a:t>)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776536" y="1556792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76536" y="2564936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76536" y="4437112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76536" y="5445256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769424" y="1196752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769424" y="1700808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769424" y="2348880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769424" y="2852936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768982" y="3735006"/>
            <a:ext cx="1007075" cy="268536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kumimoji="1" lang="en-US" altLang="ja-JP" sz="1200"/>
              <a:t>VM</a:t>
            </a:r>
            <a:endParaRPr kumimoji="1" lang="en-US" altLang="ja-JP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760671" y="5090083"/>
            <a:ext cx="864096" cy="108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kumimoji="1" lang="en-US" altLang="ja-JP" sz="900"/>
              <a:t>vNIC(vhost)</a:t>
            </a:r>
          </a:p>
          <a:p>
            <a:pPr algn="r"/>
            <a:r>
              <a:rPr lang="en-US" altLang="ja-JP" sz="900"/>
              <a:t>PDN</a:t>
            </a:r>
            <a:r>
              <a:rPr lang="ja-JP" altLang="en-US" sz="900"/>
              <a:t>側</a:t>
            </a:r>
            <a:endParaRPr kumimoji="1" lang="en-US" altLang="ja-JP" sz="9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67946" y="3936711"/>
            <a:ext cx="864096" cy="108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kumimoji="1" lang="en-US" altLang="ja-JP" sz="900"/>
              <a:t>vNIC(vhost)</a:t>
            </a:r>
          </a:p>
          <a:p>
            <a:pPr algn="r"/>
            <a:r>
              <a:rPr lang="ja-JP" altLang="en-US" sz="900"/>
              <a:t>端末側</a:t>
            </a:r>
            <a:endParaRPr kumimoji="1" lang="en-US" altLang="ja-JP" sz="900" dirty="0"/>
          </a:p>
        </p:txBody>
      </p:sp>
      <p:sp>
        <p:nvSpPr>
          <p:cNvPr id="35" name="正方形/長方形 34"/>
          <p:cNvSpPr/>
          <p:nvPr/>
        </p:nvSpPr>
        <p:spPr>
          <a:xfrm>
            <a:off x="8767946" y="4115290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767946" y="4619346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767946" y="5267418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TX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767946" y="5771474"/>
            <a:ext cx="288032" cy="288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RX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8" idx="1"/>
            <a:endCxn id="19" idx="3"/>
          </p:cNvCxnSpPr>
          <p:nvPr/>
        </p:nvCxnSpPr>
        <p:spPr>
          <a:xfrm flipH="1">
            <a:off x="8048408" y="1340752"/>
            <a:ext cx="721016" cy="5668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0" idx="1"/>
            <a:endCxn id="17" idx="3"/>
          </p:cNvCxnSpPr>
          <p:nvPr/>
        </p:nvCxnSpPr>
        <p:spPr>
          <a:xfrm flipH="1">
            <a:off x="8065444" y="2492880"/>
            <a:ext cx="703980" cy="4948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0" idx="3"/>
            <a:endCxn id="29" idx="1"/>
          </p:cNvCxnSpPr>
          <p:nvPr/>
        </p:nvCxnSpPr>
        <p:spPr>
          <a:xfrm>
            <a:off x="8073755" y="1349986"/>
            <a:ext cx="695669" cy="4948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2" idx="3"/>
            <a:endCxn id="31" idx="1"/>
          </p:cNvCxnSpPr>
          <p:nvPr/>
        </p:nvCxnSpPr>
        <p:spPr>
          <a:xfrm>
            <a:off x="8065444" y="2483679"/>
            <a:ext cx="703980" cy="5132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144688" y="4162848"/>
            <a:ext cx="1728192" cy="10814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Classifier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17571" y="4077072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Fwd</a:t>
            </a:r>
            <a:r>
              <a:rPr kumimoji="1" lang="en-US" altLang="ja-JP" sz="1200" dirty="0"/>
              <a:t>(1:1)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cxnSpLocks/>
            <a:stCxn id="43" idx="3"/>
            <a:endCxn id="12" idx="1"/>
          </p:cNvCxnSpPr>
          <p:nvPr/>
        </p:nvCxnSpPr>
        <p:spPr>
          <a:xfrm flipV="1">
            <a:off x="3872880" y="2483679"/>
            <a:ext cx="2536380" cy="221987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409260" y="5210765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Fwd</a:t>
            </a:r>
            <a:r>
              <a:rPr lang="en-US" altLang="ja-JP" sz="1200" dirty="0"/>
              <a:t>(1:1)</a:t>
            </a:r>
            <a:endParaRPr lang="ja-JP" altLang="en-US" sz="1200" dirty="0"/>
          </a:p>
        </p:txBody>
      </p:sp>
      <p:cxnSp>
        <p:nvCxnSpPr>
          <p:cNvPr id="47" name="直線矢印コネクタ 46"/>
          <p:cNvCxnSpPr>
            <a:cxnSpLocks/>
          </p:cNvCxnSpPr>
          <p:nvPr/>
        </p:nvCxnSpPr>
        <p:spPr>
          <a:xfrm flipV="1">
            <a:off x="1064568" y="4578632"/>
            <a:ext cx="1080120" cy="248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cxnSpLocks/>
            <a:stCxn id="43" idx="3"/>
            <a:endCxn id="46" idx="1"/>
          </p:cNvCxnSpPr>
          <p:nvPr/>
        </p:nvCxnSpPr>
        <p:spPr>
          <a:xfrm>
            <a:off x="3872880" y="4703554"/>
            <a:ext cx="2536380" cy="66044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288704" y="4529895"/>
            <a:ext cx="1440160" cy="5444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Classifier</a:t>
            </a:r>
          </a:p>
          <a:p>
            <a:pPr algn="ctr"/>
            <a:r>
              <a:rPr kumimoji="1" lang="en-US" altLang="ja-JP" sz="1200" dirty="0"/>
              <a:t>(</a:t>
            </a:r>
            <a:r>
              <a:rPr lang="en-US" altLang="ja-JP" sz="1200" dirty="0"/>
              <a:t>MAC</a:t>
            </a:r>
            <a:r>
              <a:rPr kumimoji="1" lang="ja-JP" altLang="en-US" sz="1200" dirty="0"/>
              <a:t>振分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09260" y="5714821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Fwd</a:t>
            </a:r>
            <a:r>
              <a:rPr kumimoji="1" lang="en-US" altLang="ja-JP" sz="1200" dirty="0"/>
              <a:t>(1:1)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88704" y="5373216"/>
            <a:ext cx="1440160" cy="5107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Merge</a:t>
            </a:r>
          </a:p>
          <a:p>
            <a:pPr algn="ctr"/>
            <a:r>
              <a:rPr kumimoji="1" lang="en-US" altLang="ja-JP" sz="1200" dirty="0"/>
              <a:t>(N:1)</a:t>
            </a:r>
            <a:endParaRPr kumimoji="1" lang="ja-JP" altLang="en-US" sz="12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92224" y="4634701"/>
            <a:ext cx="1656184" cy="3064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Fwd</a:t>
            </a:r>
            <a:r>
              <a:rPr lang="en-US" altLang="ja-JP" sz="1200" dirty="0"/>
              <a:t>(1:1)</a:t>
            </a:r>
            <a:endParaRPr lang="ja-JP" altLang="en-US" sz="1200" dirty="0"/>
          </a:p>
        </p:txBody>
      </p:sp>
      <p:cxnSp>
        <p:nvCxnSpPr>
          <p:cNvPr id="53" name="直線矢印コネクタ 52"/>
          <p:cNvCxnSpPr>
            <a:cxnSpLocks/>
            <a:endCxn id="51" idx="1"/>
          </p:cNvCxnSpPr>
          <p:nvPr/>
        </p:nvCxnSpPr>
        <p:spPr>
          <a:xfrm>
            <a:off x="1064568" y="5589256"/>
            <a:ext cx="1224136" cy="39349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cxnSpLocks/>
            <a:stCxn id="51" idx="3"/>
            <a:endCxn id="50" idx="1"/>
          </p:cNvCxnSpPr>
          <p:nvPr/>
        </p:nvCxnSpPr>
        <p:spPr>
          <a:xfrm>
            <a:off x="3728864" y="5628605"/>
            <a:ext cx="2680396" cy="23945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cxnSpLocks/>
            <a:stCxn id="18" idx="3"/>
            <a:endCxn id="52" idx="1"/>
          </p:cNvCxnSpPr>
          <p:nvPr/>
        </p:nvCxnSpPr>
        <p:spPr>
          <a:xfrm>
            <a:off x="3728864" y="2748285"/>
            <a:ext cx="2663360" cy="203965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2" idx="3"/>
          </p:cNvCxnSpPr>
          <p:nvPr/>
        </p:nvCxnSpPr>
        <p:spPr>
          <a:xfrm flipH="1">
            <a:off x="8048408" y="4221072"/>
            <a:ext cx="721016" cy="5668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endCxn id="50" idx="3"/>
          </p:cNvCxnSpPr>
          <p:nvPr/>
        </p:nvCxnSpPr>
        <p:spPr>
          <a:xfrm flipH="1">
            <a:off x="8065444" y="5373200"/>
            <a:ext cx="703980" cy="4948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4" idx="3"/>
          </p:cNvCxnSpPr>
          <p:nvPr/>
        </p:nvCxnSpPr>
        <p:spPr>
          <a:xfrm>
            <a:off x="8073755" y="4230306"/>
            <a:ext cx="695669" cy="4948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6" idx="3"/>
          </p:cNvCxnSpPr>
          <p:nvPr/>
        </p:nvCxnSpPr>
        <p:spPr>
          <a:xfrm>
            <a:off x="8065444" y="5363999"/>
            <a:ext cx="703980" cy="5132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性能向上モデル案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80592" y="806563"/>
            <a:ext cx="7344816" cy="5718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52800" y="1755320"/>
            <a:ext cx="3024336" cy="19617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dirty="0"/>
              <a:t>Worker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08784" y="1697952"/>
            <a:ext cx="3096344" cy="19617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dirty="0"/>
              <a:t>Worker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36776" y="1647783"/>
            <a:ext cx="3096344" cy="196171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/>
              <a:t>Classifier</a:t>
            </a:r>
            <a:r>
              <a:rPr kumimoji="1" lang="ja-JP" altLang="en-US"/>
              <a:t>　</a:t>
            </a:r>
            <a:r>
              <a:rPr kumimoji="1" lang="en-US" altLang="ja-JP"/>
              <a:t>Worker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24608" y="9354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SPP-APL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472" y="980728"/>
            <a:ext cx="864096" cy="2952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NIC</a:t>
            </a:r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外部ネットワーク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69424" y="2139729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93160" y="1468874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Merge(N:1)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cxnSpLocks/>
            <a:stCxn id="11" idx="3"/>
          </p:cNvCxnSpPr>
          <p:nvPr/>
        </p:nvCxnSpPr>
        <p:spPr>
          <a:xfrm>
            <a:off x="8049344" y="1673186"/>
            <a:ext cx="720080" cy="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52600" y="2099347"/>
            <a:ext cx="1440160" cy="715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Load</a:t>
            </a:r>
            <a:r>
              <a:rPr lang="en-US" altLang="ja-JP" dirty="0"/>
              <a:t> </a:t>
            </a:r>
            <a:r>
              <a:rPr lang="ja-JP" altLang="en-US" dirty="0"/>
              <a:t> </a:t>
            </a:r>
            <a:r>
              <a:rPr lang="en-US" altLang="ja-JP" dirty="0"/>
              <a:t>Balancer</a:t>
            </a:r>
          </a:p>
        </p:txBody>
      </p:sp>
      <p:cxnSp>
        <p:nvCxnSpPr>
          <p:cNvPr id="14" name="直線矢印コネクタ 13"/>
          <p:cNvCxnSpPr>
            <a:cxnSpLocks/>
            <a:stCxn id="7" idx="3"/>
            <a:endCxn id="11" idx="1"/>
          </p:cNvCxnSpPr>
          <p:nvPr/>
        </p:nvCxnSpPr>
        <p:spPr>
          <a:xfrm flipV="1">
            <a:off x="6033120" y="1673186"/>
            <a:ext cx="360040" cy="955453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93160" y="2324604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Merge(N:1)</a:t>
            </a:r>
            <a:endParaRPr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93160" y="3259857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Merge(N:1)</a:t>
            </a:r>
            <a:endParaRPr lang="ja-JP" altLang="en-US" dirty="0"/>
          </a:p>
        </p:txBody>
      </p:sp>
      <p:cxnSp>
        <p:nvCxnSpPr>
          <p:cNvPr id="17" name="直線矢印コネクタ 16"/>
          <p:cNvCxnSpPr>
            <a:cxnSpLocks/>
            <a:stCxn id="9" idx="3"/>
            <a:endCxn id="13" idx="1"/>
          </p:cNvCxnSpPr>
          <p:nvPr/>
        </p:nvCxnSpPr>
        <p:spPr>
          <a:xfrm>
            <a:off x="1064568" y="2456892"/>
            <a:ext cx="288032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  <a:stCxn id="13" idx="3"/>
            <a:endCxn id="7" idx="1"/>
          </p:cNvCxnSpPr>
          <p:nvPr/>
        </p:nvCxnSpPr>
        <p:spPr>
          <a:xfrm>
            <a:off x="2792760" y="2456892"/>
            <a:ext cx="144016" cy="171747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  <a:stCxn id="7" idx="3"/>
            <a:endCxn id="15" idx="1"/>
          </p:cNvCxnSpPr>
          <p:nvPr/>
        </p:nvCxnSpPr>
        <p:spPr>
          <a:xfrm flipV="1">
            <a:off x="6033120" y="2528916"/>
            <a:ext cx="360040" cy="99723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cxnSpLocks/>
            <a:stCxn id="7" idx="3"/>
            <a:endCxn id="16" idx="1"/>
          </p:cNvCxnSpPr>
          <p:nvPr/>
        </p:nvCxnSpPr>
        <p:spPr>
          <a:xfrm>
            <a:off x="6033120" y="2628639"/>
            <a:ext cx="360040" cy="835530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  <a:stCxn id="15" idx="3"/>
            <a:endCxn id="10" idx="1"/>
          </p:cNvCxnSpPr>
          <p:nvPr/>
        </p:nvCxnSpPr>
        <p:spPr>
          <a:xfrm flipV="1">
            <a:off x="8049344" y="2528900"/>
            <a:ext cx="720080" cy="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cxnSpLocks/>
            <a:stCxn id="16" idx="3"/>
            <a:endCxn id="25" idx="1"/>
          </p:cNvCxnSpPr>
          <p:nvPr/>
        </p:nvCxnSpPr>
        <p:spPr>
          <a:xfrm flipV="1">
            <a:off x="8049344" y="3463562"/>
            <a:ext cx="734631" cy="6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769424" y="1282528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83975" y="3074391"/>
            <a:ext cx="864096" cy="778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200" dirty="0"/>
              <a:t>VHOST</a:t>
            </a:r>
          </a:p>
          <a:p>
            <a:pPr algn="ctr"/>
            <a:r>
              <a:rPr lang="en-US" altLang="ja-JP" sz="1200" dirty="0"/>
              <a:t>(VM)</a:t>
            </a:r>
            <a:endParaRPr kumimoji="1" lang="en-US" altLang="ja-JP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20952" y="2780928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Dup</a:t>
            </a:r>
          </a:p>
          <a:p>
            <a:pPr algn="ctr"/>
            <a:r>
              <a:rPr kumimoji="1" lang="en-US" altLang="ja-JP" dirty="0"/>
              <a:t>(1:N)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20952" y="1993831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dirty="0"/>
              <a:t>Classifier</a:t>
            </a:r>
          </a:p>
          <a:p>
            <a:pPr algn="ctr"/>
            <a:r>
              <a:rPr kumimoji="1" lang="en-US" altLang="ja-JP" dirty="0"/>
              <a:t>(VLAN</a:t>
            </a:r>
            <a:r>
              <a:rPr kumimoji="1" lang="ja-JP" altLang="en-US" dirty="0"/>
              <a:t>振分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08784" y="2785919"/>
            <a:ext cx="1440160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dirty="0"/>
              <a:t>Classifier</a:t>
            </a:r>
          </a:p>
          <a:p>
            <a:pPr algn="ctr"/>
            <a:r>
              <a:rPr kumimoji="1" lang="en-US" altLang="ja-JP" dirty="0"/>
              <a:t>(</a:t>
            </a:r>
            <a:r>
              <a:rPr lang="en-US" altLang="ja-JP" dirty="0"/>
              <a:t>MAC</a:t>
            </a:r>
            <a:r>
              <a:rPr kumimoji="1" lang="ja-JP" altLang="en-US" dirty="0"/>
              <a:t>振分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93160" y="4149080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Fwd</a:t>
            </a:r>
            <a:r>
              <a:rPr kumimoji="1" lang="en-US" altLang="ja-JP" dirty="0"/>
              <a:t>(1:1)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cxnSpLocks/>
            <a:stCxn id="31" idx="3"/>
          </p:cNvCxnSpPr>
          <p:nvPr/>
        </p:nvCxnSpPr>
        <p:spPr>
          <a:xfrm flipV="1">
            <a:off x="8049344" y="1877497"/>
            <a:ext cx="734631" cy="247589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036676" y="4647265"/>
            <a:ext cx="1440160" cy="715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Merge</a:t>
            </a:r>
          </a:p>
          <a:p>
            <a:pPr algn="ctr"/>
            <a:r>
              <a:rPr kumimoji="1" lang="en-US" altLang="ja-JP" dirty="0"/>
              <a:t>(N:1)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93160" y="5004810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93160" y="5940063"/>
            <a:ext cx="1656184" cy="4086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Fwd</a:t>
            </a:r>
            <a:r>
              <a:rPr lang="en-US" altLang="ja-JP" dirty="0"/>
              <a:t>(1:1)</a:t>
            </a:r>
            <a:endParaRPr lang="ja-JP" altLang="en-US" dirty="0"/>
          </a:p>
        </p:txBody>
      </p:sp>
      <p:cxnSp>
        <p:nvCxnSpPr>
          <p:cNvPr id="36" name="直線矢印コネクタ 35"/>
          <p:cNvCxnSpPr>
            <a:cxnSpLocks/>
            <a:endCxn id="33" idx="1"/>
          </p:cNvCxnSpPr>
          <p:nvPr/>
        </p:nvCxnSpPr>
        <p:spPr>
          <a:xfrm>
            <a:off x="1064568" y="3573016"/>
            <a:ext cx="972108" cy="1431794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  <a:stCxn id="34" idx="3"/>
          </p:cNvCxnSpPr>
          <p:nvPr/>
        </p:nvCxnSpPr>
        <p:spPr>
          <a:xfrm flipV="1">
            <a:off x="8049344" y="2733227"/>
            <a:ext cx="734631" cy="247589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cxnSpLocks/>
            <a:stCxn id="35" idx="3"/>
          </p:cNvCxnSpPr>
          <p:nvPr/>
        </p:nvCxnSpPr>
        <p:spPr>
          <a:xfrm flipV="1">
            <a:off x="8049344" y="3668480"/>
            <a:ext cx="734631" cy="247589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  <a:stCxn id="33" idx="3"/>
            <a:endCxn id="31" idx="1"/>
          </p:cNvCxnSpPr>
          <p:nvPr/>
        </p:nvCxnSpPr>
        <p:spPr>
          <a:xfrm flipV="1">
            <a:off x="3476836" y="4353392"/>
            <a:ext cx="2916324" cy="651418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  <a:stCxn id="33" idx="3"/>
            <a:endCxn id="34" idx="1"/>
          </p:cNvCxnSpPr>
          <p:nvPr/>
        </p:nvCxnSpPr>
        <p:spPr>
          <a:xfrm>
            <a:off x="3476836" y="5004810"/>
            <a:ext cx="2916324" cy="204312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cxnSpLocks/>
            <a:stCxn id="33" idx="3"/>
            <a:endCxn id="35" idx="1"/>
          </p:cNvCxnSpPr>
          <p:nvPr/>
        </p:nvCxnSpPr>
        <p:spPr>
          <a:xfrm>
            <a:off x="3476836" y="5004810"/>
            <a:ext cx="2916324" cy="1139565"/>
          </a:xfrm>
          <a:prstGeom prst="straightConnector1">
            <a:avLst/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吹き出し: 四角形 42"/>
          <p:cNvSpPr/>
          <p:nvPr/>
        </p:nvSpPr>
        <p:spPr>
          <a:xfrm>
            <a:off x="96174" y="2675012"/>
            <a:ext cx="1832490" cy="1177721"/>
          </a:xfrm>
          <a:prstGeom prst="wedgeRectCallout">
            <a:avLst>
              <a:gd name="adj1" fmla="val 8193"/>
              <a:gd name="adj2" fmla="val -6602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性能向上ポイント①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マルチキューや</a:t>
            </a:r>
            <a:r>
              <a:rPr kumimoji="1" lang="en-US" altLang="ja-JP" sz="1400">
                <a:solidFill>
                  <a:schemeClr val="tx1"/>
                </a:solidFill>
              </a:rPr>
              <a:t>Load Balancer</a:t>
            </a:r>
            <a:r>
              <a:rPr kumimoji="1" lang="ja-JP" altLang="en-US" sz="1400">
                <a:solidFill>
                  <a:schemeClr val="tx1"/>
                </a:solidFill>
              </a:rPr>
              <a:t>によるスループット向上</a:t>
            </a:r>
          </a:p>
        </p:txBody>
      </p:sp>
      <p:sp>
        <p:nvSpPr>
          <p:cNvPr id="45" name="吹き出し: 四角形 44"/>
          <p:cNvSpPr/>
          <p:nvPr/>
        </p:nvSpPr>
        <p:spPr>
          <a:xfrm>
            <a:off x="4520952" y="837656"/>
            <a:ext cx="1836204" cy="810127"/>
          </a:xfrm>
          <a:prstGeom prst="wedgeRectCallout">
            <a:avLst>
              <a:gd name="adj1" fmla="val 26395"/>
              <a:gd name="adj2" fmla="val 6586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性能向上ポイント②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en-US" altLang="ja-JP" sz="1400">
                <a:solidFill>
                  <a:schemeClr val="tx1"/>
                </a:solidFill>
              </a:rPr>
              <a:t>Worker</a:t>
            </a:r>
            <a:r>
              <a:rPr kumimoji="1" lang="ja-JP" altLang="en-US" sz="1400">
                <a:solidFill>
                  <a:schemeClr val="tx1"/>
                </a:solidFill>
              </a:rPr>
              <a:t>モデルによるスループット向上</a:t>
            </a:r>
          </a:p>
        </p:txBody>
      </p:sp>
    </p:spTree>
    <p:extLst>
      <p:ext uri="{BB962C8B-B14F-4D97-AF65-F5344CB8AC3E}">
        <p14:creationId xmlns:p14="http://schemas.microsoft.com/office/powerpoint/2010/main" val="212618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4色1青_2016r3.potx" id="{FD220688-37E0-4CB2-A158-C0CB788AA961}" vid="{D4E3D4E0-88B4-49BB-B291-7387918BF9E1}"/>
    </a:ext>
  </a:extLst>
</a:theme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A4 210 x 297 mm</PresentationFormat>
  <Paragraphs>177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HGP創英角ｺﾞｼｯｸUB</vt:lpstr>
      <vt:lpstr>メイリオ</vt:lpstr>
      <vt:lpstr>Arial</vt:lpstr>
      <vt:lpstr>Office テーマ</vt:lpstr>
      <vt:lpstr>SPPの既存モデルおよびVF機能のモデル</vt:lpstr>
      <vt:lpstr>はじめに</vt:lpstr>
      <vt:lpstr>現SPPの処理モデル（SFC）</vt:lpstr>
      <vt:lpstr>検証サイト向けモデル（VF）</vt:lpstr>
      <vt:lpstr>検証サイト向けモデル（VF）　データモデル</vt:lpstr>
      <vt:lpstr>検証サイト向けモデルー構成例（2物理NIC,2VM）</vt:lpstr>
      <vt:lpstr>性能向上モデル案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2017-05-24T09:07:29Z</dcterms:modified>
</cp:coreProperties>
</file>