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2" r:id="rId1"/>
  </p:sldMasterIdLst>
  <p:notesMasterIdLst>
    <p:notesMasterId r:id="rId12"/>
  </p:notesMasterIdLst>
  <p:handoutMasterIdLst>
    <p:handoutMasterId r:id="rId13"/>
  </p:handoutMasterIdLst>
  <p:sldIdLst>
    <p:sldId id="256" r:id="rId2"/>
    <p:sldId id="275" r:id="rId3"/>
    <p:sldId id="303" r:id="rId4"/>
    <p:sldId id="305" r:id="rId5"/>
    <p:sldId id="304" r:id="rId6"/>
    <p:sldId id="306" r:id="rId7"/>
    <p:sldId id="307" r:id="rId8"/>
    <p:sldId id="309" r:id="rId9"/>
    <p:sldId id="308" r:id="rId10"/>
    <p:sldId id="295" r:id="rId11"/>
  </p:sldIdLst>
  <p:sldSz cx="9906000" cy="6858000" type="A4"/>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808"/>
    <a:srgbClr val="07A0C3"/>
    <a:srgbClr val="DD1C1A"/>
    <a:srgbClr val="C2E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howGuides="1">
      <p:cViewPr varScale="1">
        <p:scale>
          <a:sx n="73" d="100"/>
          <a:sy n="73" d="100"/>
        </p:scale>
        <p:origin x="768" y="66"/>
      </p:cViewPr>
      <p:guideLst>
        <p:guide orient="horz" pos="2160"/>
        <p:guide pos="3120"/>
      </p:guideLst>
    </p:cSldViewPr>
  </p:slideViewPr>
  <p:notesTextViewPr>
    <p:cViewPr>
      <p:scale>
        <a:sx n="3" d="2"/>
        <a:sy n="3" d="2"/>
      </p:scale>
      <p:origin x="0" y="0"/>
    </p:cViewPr>
  </p:notesTextViewPr>
  <p:notesViewPr>
    <p:cSldViewPr showGuides="1">
      <p:cViewPr varScale="1">
        <p:scale>
          <a:sx n="81" d="100"/>
          <a:sy n="81" d="100"/>
        </p:scale>
        <p:origin x="391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4BFA9F1E-0939-4A49-BF3E-6B26E82DE8A5}" type="datetimeFigureOut">
              <a:rPr kumimoji="1" lang="ja-JP" altLang="en-US" smtClean="0"/>
              <a:t>2017/7/27</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A5F504E4-0FA8-4C47-A550-1D6A92350AC5}" type="slidenum">
              <a:rPr kumimoji="1" lang="ja-JP" altLang="en-US" smtClean="0"/>
              <a:t>‹#›</a:t>
            </a:fld>
            <a:endParaRPr kumimoji="1" lang="ja-JP" altLang="en-US"/>
          </a:p>
        </p:txBody>
      </p:sp>
    </p:spTree>
    <p:extLst>
      <p:ext uri="{BB962C8B-B14F-4D97-AF65-F5344CB8AC3E}">
        <p14:creationId xmlns:p14="http://schemas.microsoft.com/office/powerpoint/2010/main" val="2597168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63AC898-A239-494B-AED4-124F47CB6197}" type="datetimeFigureOut">
              <a:rPr kumimoji="1" lang="ja-JP" altLang="en-US" smtClean="0"/>
              <a:t>2017/7/27</a:t>
            </a:fld>
            <a:endParaRPr kumimoji="1" lang="ja-JP" altLang="en-US"/>
          </a:p>
        </p:txBody>
      </p:sp>
      <p:sp>
        <p:nvSpPr>
          <p:cNvPr id="4" name="スライド イメージ プレースホルダー 3"/>
          <p:cNvSpPr>
            <a:spLocks noGrp="1" noRot="1" noChangeAspect="1"/>
          </p:cNvSpPr>
          <p:nvPr>
            <p:ph type="sldImg" idx="2"/>
          </p:nvPr>
        </p:nvSpPr>
        <p:spPr>
          <a:xfrm>
            <a:off x="981075" y="1243013"/>
            <a:ext cx="48450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617537B4-C45A-4E5B-8706-C57D5ABD779D}" type="slidenum">
              <a:rPr kumimoji="1" lang="ja-JP" altLang="en-US" smtClean="0"/>
              <a:t>‹#›</a:t>
            </a:fld>
            <a:endParaRPr kumimoji="1" lang="ja-JP" altLang="en-US"/>
          </a:p>
        </p:txBody>
      </p:sp>
    </p:spTree>
    <p:extLst>
      <p:ext uri="{BB962C8B-B14F-4D97-AF65-F5344CB8AC3E}">
        <p14:creationId xmlns:p14="http://schemas.microsoft.com/office/powerpoint/2010/main" val="20533873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1352600" y="3789064"/>
            <a:ext cx="8553400" cy="21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35260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07268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79276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351284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2330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495300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567308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639316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113240" y="4005072"/>
            <a:ext cx="720000" cy="72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7833320" y="4005072"/>
            <a:ext cx="720000" cy="72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8553400" y="4005072"/>
            <a:ext cx="720000" cy="72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273480" y="4005064"/>
            <a:ext cx="632520" cy="72008"/>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1352600" y="2853040"/>
            <a:ext cx="7920880" cy="936000"/>
          </a:xfrm>
        </p:spPr>
        <p:txBody>
          <a:bodyPr tIns="0" anchor="b" anchorCtr="0">
            <a:normAutofit/>
          </a:bodyPr>
          <a:lstStyle>
            <a:lvl1pPr algn="l">
              <a:defRPr sz="36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352600" y="2204928"/>
            <a:ext cx="7920880" cy="576000"/>
          </a:xfrm>
        </p:spPr>
        <p:txBody>
          <a:bodyPr anchor="b" anchorCtr="0"/>
          <a:lstStyle>
            <a:lvl1pPr marL="0" indent="0" algn="l">
              <a:buNone/>
              <a:defRPr sz="2400" baseline="0">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5" name="テキスト プレースホルダー 4"/>
          <p:cNvSpPr>
            <a:spLocks noGrp="1"/>
          </p:cNvSpPr>
          <p:nvPr>
            <p:ph type="body" sz="quarter" idx="10"/>
          </p:nvPr>
        </p:nvSpPr>
        <p:spPr>
          <a:xfrm>
            <a:off x="4952305" y="4868863"/>
            <a:ext cx="3601095" cy="1080418"/>
          </a:xfrm>
        </p:spPr>
        <p:txBody>
          <a:bodyPr>
            <a:normAutofit/>
          </a:bodyPr>
          <a:lstStyle>
            <a:lvl1pPr marL="0" indent="0" algn="r">
              <a:lnSpc>
                <a:spcPct val="100000"/>
              </a:lnSpc>
              <a:buNone/>
              <a:defRPr sz="1600" baseline="0">
                <a:latin typeface="+mj-lt"/>
                <a:ea typeface="+mj-ea"/>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a:p>
        </p:txBody>
      </p:sp>
      <p:sp>
        <p:nvSpPr>
          <p:cNvPr id="25" name="正方形/長方形 2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pic>
        <p:nvPicPr>
          <p:cNvPr id="26" name="図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746" y="6309320"/>
            <a:ext cx="2088950" cy="540000"/>
          </a:xfrm>
          <a:prstGeom prst="rect">
            <a:avLst/>
          </a:prstGeom>
        </p:spPr>
      </p:pic>
    </p:spTree>
    <p:extLst>
      <p:ext uri="{BB962C8B-B14F-4D97-AF65-F5344CB8AC3E}">
        <p14:creationId xmlns:p14="http://schemas.microsoft.com/office/powerpoint/2010/main" val="269464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もくじ">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4608" y="116696"/>
            <a:ext cx="7848872" cy="576000"/>
          </a:xfrm>
        </p:spPr>
        <p:txBody>
          <a:bodyPr/>
          <a:lstStyle/>
          <a:p>
            <a:r>
              <a:rPr kumimoji="1" lang="ja-JP" altLang="en-US" dirty="0"/>
              <a:t>もくじの見出しを入力</a:t>
            </a:r>
          </a:p>
        </p:txBody>
      </p:sp>
      <p:sp>
        <p:nvSpPr>
          <p:cNvPr id="4" name="正方形/長方形 3"/>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1" hasCustomPrompt="1"/>
          </p:nvPr>
        </p:nvSpPr>
        <p:spPr>
          <a:xfrm>
            <a:off x="1424608" y="764704"/>
            <a:ext cx="7848872"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3" name="グループ化 2"/>
          <p:cNvGrpSpPr/>
          <p:nvPr userDrawn="1"/>
        </p:nvGrpSpPr>
        <p:grpSpPr>
          <a:xfrm>
            <a:off x="1352600" y="692696"/>
            <a:ext cx="8558118" cy="36000"/>
            <a:chOff x="2072760" y="692696"/>
            <a:chExt cx="8558118" cy="36000"/>
          </a:xfrm>
        </p:grpSpPr>
        <p:sp>
          <p:nvSpPr>
            <p:cNvPr id="11" name="正方形/長方形 10"/>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350095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もくじ(白)">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52600" y="116696"/>
            <a:ext cx="7920880" cy="576000"/>
          </a:xfrm>
        </p:spPr>
        <p:txBody>
          <a:bodyPr/>
          <a:lstStyle/>
          <a:p>
            <a:r>
              <a:rPr kumimoji="1" lang="ja-JP" altLang="en-US" dirty="0"/>
              <a:t>もくじの見出しを入力</a:t>
            </a:r>
          </a:p>
        </p:txBody>
      </p:sp>
      <p:sp>
        <p:nvSpPr>
          <p:cNvPr id="12" name="テキスト プレースホルダー 11"/>
          <p:cNvSpPr>
            <a:spLocks noGrp="1"/>
          </p:cNvSpPr>
          <p:nvPr>
            <p:ph type="body" sz="quarter" idx="11" hasCustomPrompt="1"/>
          </p:nvPr>
        </p:nvSpPr>
        <p:spPr>
          <a:xfrm>
            <a:off x="1352600" y="764704"/>
            <a:ext cx="7920880" cy="5688632"/>
          </a:xfrm>
        </p:spPr>
        <p:txBody>
          <a:bodyPr/>
          <a:lstStyle>
            <a:lvl1pPr marL="514350" indent="-514350">
              <a:buFont typeface="+mj-lt"/>
              <a:buAutoNum type="arabicPeriod"/>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kumimoji="1" lang="ja-JP" altLang="en-US" dirty="0"/>
              <a:t>もくじの第</a:t>
            </a:r>
            <a:r>
              <a:rPr kumimoji="1" lang="en-US" altLang="ja-JP" dirty="0"/>
              <a:t>1</a:t>
            </a:r>
            <a:r>
              <a:rPr kumimoji="1" lang="ja-JP" altLang="en-US" dirty="0"/>
              <a:t>レベル</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4" name="正方形/長方形 23"/>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6" name="正方形/長方形 25"/>
          <p:cNvSpPr/>
          <p:nvPr userDrawn="1"/>
        </p:nvSpPr>
        <p:spPr>
          <a:xfrm>
            <a:off x="1352600" y="692704"/>
            <a:ext cx="8553400" cy="36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4864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23" name="グループ化 22"/>
          <p:cNvGrpSpPr/>
          <p:nvPr userDrawn="1"/>
        </p:nvGrpSpPr>
        <p:grpSpPr>
          <a:xfrm>
            <a:off x="1352600" y="4365104"/>
            <a:ext cx="8558118" cy="36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正方形/長方形 6"/>
          <p:cNvSpPr/>
          <p:nvPr userDrawn="1"/>
        </p:nvSpPr>
        <p:spPr>
          <a:xfrm>
            <a:off x="0" y="0"/>
            <a:ext cx="1351976" cy="6858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hasCustomPrompt="1"/>
          </p:nvPr>
        </p:nvSpPr>
        <p:spPr>
          <a:xfrm>
            <a:off x="1424608" y="3429000"/>
            <a:ext cx="7848872"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424608" y="4437072"/>
            <a:ext cx="7848872"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Tree>
    <p:extLst>
      <p:ext uri="{BB962C8B-B14F-4D97-AF65-F5344CB8AC3E}">
        <p14:creationId xmlns:p14="http://schemas.microsoft.com/office/powerpoint/2010/main" val="92497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白)">
    <p:spTree>
      <p:nvGrpSpPr>
        <p:cNvPr id="1" name=""/>
        <p:cNvGrpSpPr/>
        <p:nvPr/>
      </p:nvGrpSpPr>
      <p:grpSpPr>
        <a:xfrm>
          <a:off x="0" y="0"/>
          <a:ext cx="0" cy="0"/>
          <a:chOff x="0" y="0"/>
          <a:chExt cx="0" cy="0"/>
        </a:xfrm>
      </p:grpSpPr>
      <p:grpSp>
        <p:nvGrpSpPr>
          <p:cNvPr id="23" name="グループ化 22"/>
          <p:cNvGrpSpPr/>
          <p:nvPr userDrawn="1"/>
        </p:nvGrpSpPr>
        <p:grpSpPr>
          <a:xfrm>
            <a:off x="1352600" y="4437216"/>
            <a:ext cx="8558118" cy="72000"/>
            <a:chOff x="2072760" y="692696"/>
            <a:chExt cx="8558118" cy="36000"/>
          </a:xfrm>
        </p:grpSpPr>
        <p:sp>
          <p:nvSpPr>
            <p:cNvPr id="24" name="正方形/長方形 23"/>
            <p:cNvSpPr/>
            <p:nvPr userDrawn="1"/>
          </p:nvSpPr>
          <p:spPr>
            <a:xfrm>
              <a:off x="207276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279284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351292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423300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95308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567316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639324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7113320"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833400" y="692696"/>
              <a:ext cx="720000"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8553480" y="692696"/>
              <a:ext cx="720000" cy="36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userDrawn="1"/>
          </p:nvSpPr>
          <p:spPr>
            <a:xfrm>
              <a:off x="9268762" y="692696"/>
              <a:ext cx="720000" cy="36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9993640" y="692696"/>
              <a:ext cx="637238" cy="36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Title 1"/>
          <p:cNvSpPr>
            <a:spLocks noGrp="1"/>
          </p:cNvSpPr>
          <p:nvPr>
            <p:ph type="title" hasCustomPrompt="1"/>
          </p:nvPr>
        </p:nvSpPr>
        <p:spPr>
          <a:xfrm>
            <a:off x="1352520" y="3429000"/>
            <a:ext cx="7920960" cy="936000"/>
          </a:xfrm>
        </p:spPr>
        <p:txBody>
          <a:bodyPr anchor="b"/>
          <a:lstStyle>
            <a:lvl1pPr>
              <a:defRPr sz="4200"/>
            </a:lvl1pPr>
          </a:lstStyle>
          <a:p>
            <a:r>
              <a:rPr lang="ja-JP" altLang="en-US" dirty="0"/>
              <a:t>セクションの見出しを入力</a:t>
            </a:r>
            <a:endParaRPr lang="en-US" dirty="0"/>
          </a:p>
        </p:txBody>
      </p:sp>
      <p:sp>
        <p:nvSpPr>
          <p:cNvPr id="3" name="Text Placeholder 2"/>
          <p:cNvSpPr>
            <a:spLocks noGrp="1"/>
          </p:cNvSpPr>
          <p:nvPr>
            <p:ph type="body" idx="1"/>
          </p:nvPr>
        </p:nvSpPr>
        <p:spPr>
          <a:xfrm>
            <a:off x="1352520" y="4509184"/>
            <a:ext cx="7920960" cy="576000"/>
          </a:xfrm>
        </p:spPr>
        <p:txBody>
          <a:bodyPr anchor="ctr" anchorCtr="0"/>
          <a:lstStyle>
            <a:lvl1pPr marL="0" indent="0">
              <a:buNone/>
              <a:defRPr sz="24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9" name="テキスト ボックス 8"/>
          <p:cNvSpPr txBox="1"/>
          <p:nvPr userDrawn="1"/>
        </p:nvSpPr>
        <p:spPr>
          <a:xfrm>
            <a:off x="8553400" y="6597376"/>
            <a:ext cx="720080"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sp>
        <p:nvSpPr>
          <p:cNvPr id="20" name="正方形/長方形 1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21" name="正方形/長方形 20"/>
          <p:cNvSpPr/>
          <p:nvPr userDrawn="1"/>
        </p:nvSpPr>
        <p:spPr>
          <a:xfrm>
            <a:off x="1352600" y="4365128"/>
            <a:ext cx="8553400" cy="72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917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232051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63252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5025480" y="980728"/>
            <a:ext cx="4248000" cy="547260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319907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Tree>
    <p:extLst>
      <p:ext uri="{BB962C8B-B14F-4D97-AF65-F5344CB8AC3E}">
        <p14:creationId xmlns:p14="http://schemas.microsoft.com/office/powerpoint/2010/main" val="419788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cxnSp>
        <p:nvCxnSpPr>
          <p:cNvPr id="4" name="直線コネクタ 3"/>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正方形/長方形 4"/>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6" name="テキスト ボックス 5"/>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8" name="グループ化 7"/>
          <p:cNvGrpSpPr/>
          <p:nvPr userDrawn="1"/>
        </p:nvGrpSpPr>
        <p:grpSpPr>
          <a:xfrm>
            <a:off x="7976736" y="6525344"/>
            <a:ext cx="576032" cy="332656"/>
            <a:chOff x="7976736" y="6525344"/>
            <a:chExt cx="576032" cy="720000"/>
          </a:xfrm>
        </p:grpSpPr>
        <p:sp>
          <p:nvSpPr>
            <p:cNvPr id="9" name="正方形/長方形 8"/>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3" name="図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5395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2520" y="116696"/>
            <a:ext cx="8640000" cy="576000"/>
          </a:xfrm>
          <a:prstGeom prst="rect">
            <a:avLst/>
          </a:prstGeom>
        </p:spPr>
        <p:txBody>
          <a:bodyPr vert="horz" lIns="0" tIns="108000" rIns="0" bIns="0" rtlCol="0" anchor="ctr">
            <a:no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32519" y="764727"/>
            <a:ext cx="8640000" cy="5687977"/>
          </a:xfrm>
          <a:prstGeom prst="rect">
            <a:avLst/>
          </a:prstGeom>
        </p:spPr>
        <p:txBody>
          <a:bodyPr vert="horz" lIns="0" tIns="36000" rIns="0" bIns="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8" name="直線コネクタ 7"/>
          <p:cNvCxnSpPr/>
          <p:nvPr userDrawn="1"/>
        </p:nvCxnSpPr>
        <p:spPr>
          <a:xfrm>
            <a:off x="0" y="6525344"/>
            <a:ext cx="9906000" cy="0"/>
          </a:xfrm>
          <a:prstGeom prst="line">
            <a:avLst/>
          </a:prstGeom>
          <a:ln w="127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userDrawn="1"/>
        </p:nvSpPr>
        <p:spPr>
          <a:xfrm>
            <a:off x="2145000" y="6624270"/>
            <a:ext cx="5616000" cy="216000"/>
          </a:xfrm>
          <a:prstGeom prst="rect">
            <a:avLst/>
          </a:prstGeom>
        </p:spPr>
        <p:txBody>
          <a:bodyPr wrap="none" lIns="0" tIns="0" rIns="0" bIns="0">
            <a:noAutofit/>
          </a:bodyPr>
          <a:lstStyle/>
          <a:p>
            <a:pPr algn="ctr"/>
            <a:r>
              <a:rPr lang="en-US" altLang="ja-JP" sz="800" dirty="0">
                <a:solidFill>
                  <a:schemeClr val="bg1">
                    <a:lumMod val="50000"/>
                  </a:schemeClr>
                </a:solidFill>
                <a:cs typeface="Arial" pitchFamily="34" charset="0"/>
              </a:rPr>
              <a:t>Copyright© 2017 NTT </a:t>
            </a:r>
            <a:r>
              <a:rPr lang="en-US" altLang="ja-JP" sz="800" dirty="0" err="1">
                <a:solidFill>
                  <a:schemeClr val="bg1">
                    <a:lumMod val="50000"/>
                  </a:schemeClr>
                </a:solidFill>
                <a:cs typeface="Arial" pitchFamily="34" charset="0"/>
              </a:rPr>
              <a:t>TechnoCross</a:t>
            </a:r>
            <a:r>
              <a:rPr lang="en-US" altLang="ja-JP" sz="800" dirty="0">
                <a:solidFill>
                  <a:schemeClr val="bg1">
                    <a:lumMod val="50000"/>
                  </a:schemeClr>
                </a:solidFill>
                <a:cs typeface="Arial" pitchFamily="34" charset="0"/>
              </a:rPr>
              <a:t> Corporation</a:t>
            </a:r>
          </a:p>
        </p:txBody>
      </p:sp>
      <p:sp>
        <p:nvSpPr>
          <p:cNvPr id="4" name="テキスト ボックス 3"/>
          <p:cNvSpPr txBox="1"/>
          <p:nvPr userDrawn="1"/>
        </p:nvSpPr>
        <p:spPr>
          <a:xfrm>
            <a:off x="8552768" y="6597376"/>
            <a:ext cx="720712" cy="216000"/>
          </a:xfrm>
          <a:prstGeom prst="rect">
            <a:avLst/>
          </a:prstGeom>
          <a:noFill/>
        </p:spPr>
        <p:txBody>
          <a:bodyPr wrap="square" lIns="0" tIns="0" rIns="0" bIns="0" rtlCol="0" anchor="ctr" anchorCtr="0">
            <a:noAutofit/>
          </a:bodyPr>
          <a:lstStyle/>
          <a:p>
            <a:pPr algn="r"/>
            <a:fld id="{EECAF037-1DEF-42AB-987C-717AB0F444BC}" type="slidenum">
              <a:rPr kumimoji="1" lang="ja-JP" altLang="en-US" sz="1200" smtClean="0">
                <a:latin typeface="+mn-lt"/>
              </a:rPr>
              <a:pPr algn="r"/>
              <a:t>‹#›</a:t>
            </a:fld>
            <a:endParaRPr kumimoji="1" lang="ja-JP" altLang="en-US" sz="1200" dirty="0">
              <a:latin typeface="+mn-lt"/>
            </a:endParaRPr>
          </a:p>
        </p:txBody>
      </p:sp>
      <p:grpSp>
        <p:nvGrpSpPr>
          <p:cNvPr id="5" name="グループ化 4"/>
          <p:cNvGrpSpPr/>
          <p:nvPr userDrawn="1"/>
        </p:nvGrpSpPr>
        <p:grpSpPr>
          <a:xfrm>
            <a:off x="7976736" y="6525344"/>
            <a:ext cx="576032" cy="332656"/>
            <a:chOff x="7976736" y="6525344"/>
            <a:chExt cx="576032" cy="720000"/>
          </a:xfrm>
        </p:grpSpPr>
        <p:sp>
          <p:nvSpPr>
            <p:cNvPr id="11" name="正方形/長方形 10"/>
            <p:cNvSpPr/>
            <p:nvPr userDrawn="1"/>
          </p:nvSpPr>
          <p:spPr>
            <a:xfrm>
              <a:off x="8120736" y="6525344"/>
              <a:ext cx="144000" cy="720000"/>
            </a:xfrm>
            <a:prstGeom prst="rect">
              <a:avLst/>
            </a:prstGeom>
            <a:solidFill>
              <a:srgbClr val="C2E8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264752" y="6525344"/>
              <a:ext cx="144000" cy="720000"/>
            </a:xfrm>
            <a:prstGeom prst="rect">
              <a:avLst/>
            </a:prstGeom>
            <a:solidFill>
              <a:srgbClr val="F0C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8408768" y="6525344"/>
              <a:ext cx="144000" cy="720000"/>
            </a:xfrm>
            <a:prstGeom prst="rect">
              <a:avLst/>
            </a:prstGeom>
            <a:solidFill>
              <a:srgbClr val="DD1C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976736" y="6525344"/>
              <a:ext cx="144000" cy="720000"/>
            </a:xfrm>
            <a:prstGeom prst="rect">
              <a:avLst/>
            </a:prstGeom>
            <a:solidFill>
              <a:srgbClr val="07A0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p:cNvCxnSpPr/>
          <p:nvPr userDrawn="1"/>
        </p:nvCxnSpPr>
        <p:spPr>
          <a:xfrm flipV="1">
            <a:off x="-6878" y="692696"/>
            <a:ext cx="9936000" cy="632"/>
          </a:xfrm>
          <a:prstGeom prst="line">
            <a:avLst/>
          </a:prstGeom>
          <a:ln w="19050">
            <a:solidFill>
              <a:srgbClr val="07A0C3"/>
            </a:solidFill>
          </a:ln>
        </p:spPr>
        <p:style>
          <a:lnRef idx="1">
            <a:schemeClr val="accent1"/>
          </a:lnRef>
          <a:fillRef idx="0">
            <a:schemeClr val="accent1"/>
          </a:fillRef>
          <a:effectRef idx="0">
            <a:schemeClr val="accent1"/>
          </a:effectRef>
          <a:fontRef idx="minor">
            <a:schemeClr val="tx1"/>
          </a:fontRef>
        </p:style>
      </p:cxnSp>
      <p:pic>
        <p:nvPicPr>
          <p:cNvPr id="15" name="図 1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6545650"/>
            <a:ext cx="1114105" cy="288000"/>
          </a:xfrm>
          <a:prstGeom prst="rect">
            <a:avLst/>
          </a:prstGeom>
        </p:spPr>
      </p:pic>
    </p:spTree>
    <p:extLst>
      <p:ext uri="{BB962C8B-B14F-4D97-AF65-F5344CB8AC3E}">
        <p14:creationId xmlns:p14="http://schemas.microsoft.com/office/powerpoint/2010/main" val="2509155209"/>
      </p:ext>
    </p:extLst>
  </p:cSld>
  <p:clrMap bg1="lt1" tx1="dk1" bg2="lt2" tx2="dk2" accent1="accent1" accent2="accent2" accent3="accent3" accent4="accent4" accent5="accent5" accent6="accent6" hlink="hlink" folHlink="folHlink"/>
  <p:sldLayoutIdLst>
    <p:sldLayoutId id="2147483663" r:id="rId1"/>
    <p:sldLayoutId id="2147483674" r:id="rId2"/>
    <p:sldLayoutId id="2147483678" r:id="rId3"/>
    <p:sldLayoutId id="2147483675" r:id="rId4"/>
    <p:sldLayoutId id="2147483677" r:id="rId5"/>
    <p:sldLayoutId id="2147483664" r:id="rId6"/>
    <p:sldLayoutId id="2147483666" r:id="rId7"/>
    <p:sldLayoutId id="2147483668" r:id="rId8"/>
    <p:sldLayoutId id="2147483676" r:id="rId9"/>
  </p:sldLayoutIdLst>
  <p:hf hdr="0" ftr="0" dt="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ctrTitle"/>
          </p:nvPr>
        </p:nvSpPr>
        <p:spPr>
          <a:xfrm>
            <a:off x="1136576" y="2853040"/>
            <a:ext cx="8769424" cy="936000"/>
          </a:xfrm>
        </p:spPr>
        <p:txBody>
          <a:bodyPr>
            <a:normAutofit fontScale="90000"/>
          </a:bodyPr>
          <a:lstStyle/>
          <a:p>
            <a:r>
              <a:rPr lang="en-US" altLang="ja-JP" dirty="0"/>
              <a:t>SPP</a:t>
            </a:r>
            <a:r>
              <a:rPr lang="ja-JP" altLang="en-US" dirty="0"/>
              <a:t>コンポーネント実装方式の見直しについて</a:t>
            </a:r>
            <a:br>
              <a:rPr lang="en-US" altLang="ja-JP" dirty="0"/>
            </a:br>
            <a:r>
              <a:rPr lang="ja-JP" altLang="en-US" dirty="0"/>
              <a:t>（スレッド・プロセス構成）</a:t>
            </a:r>
            <a:endParaRPr kumimoji="1" lang="ja-JP" altLang="en-US" dirty="0"/>
          </a:p>
        </p:txBody>
      </p:sp>
      <p:sp>
        <p:nvSpPr>
          <p:cNvPr id="9" name="テキスト プレースホルダー 8"/>
          <p:cNvSpPr>
            <a:spLocks noGrp="1"/>
          </p:cNvSpPr>
          <p:nvPr>
            <p:ph type="body" sz="quarter" idx="10"/>
          </p:nvPr>
        </p:nvSpPr>
        <p:spPr/>
        <p:txBody>
          <a:bodyPr/>
          <a:lstStyle/>
          <a:p>
            <a:r>
              <a:rPr kumimoji="1" lang="en-US" altLang="ja-JP" dirty="0"/>
              <a:t>2017/7</a:t>
            </a:r>
            <a:r>
              <a:rPr lang="en-US" altLang="ja-JP" dirty="0"/>
              <a:t>/x</a:t>
            </a:r>
          </a:p>
          <a:p>
            <a:r>
              <a:rPr kumimoji="1" lang="en-US" altLang="ja-JP" dirty="0"/>
              <a:t>NTT-TX</a:t>
            </a:r>
            <a:endParaRPr kumimoji="1" lang="ja-JP" altLang="en-US" dirty="0"/>
          </a:p>
        </p:txBody>
      </p:sp>
    </p:spTree>
    <p:extLst>
      <p:ext uri="{BB962C8B-B14F-4D97-AF65-F5344CB8AC3E}">
        <p14:creationId xmlns:p14="http://schemas.microsoft.com/office/powerpoint/2010/main" val="207207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a:extLst>
              <a:ext uri="{FF2B5EF4-FFF2-40B4-BE49-F238E27FC236}">
                <a16:creationId xmlns:a16="http://schemas.microsoft.com/office/drawing/2014/main" id="{1598BB8A-C1B6-4C43-A634-15550754AA76}"/>
              </a:ext>
            </a:extLst>
          </p:cNvPr>
          <p:cNvSpPr/>
          <p:nvPr/>
        </p:nvSpPr>
        <p:spPr>
          <a:xfrm>
            <a:off x="1796782" y="2622718"/>
            <a:ext cx="6133114" cy="289451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SPP</a:t>
            </a:r>
            <a:r>
              <a:rPr lang="ja-JP" altLang="en-US" sz="1400" dirty="0">
                <a:solidFill>
                  <a:schemeClr val="tx2"/>
                </a:solidFill>
              </a:rPr>
              <a:t>プロセス</a:t>
            </a:r>
          </a:p>
        </p:txBody>
      </p:sp>
      <p:sp>
        <p:nvSpPr>
          <p:cNvPr id="90" name="正方形/長方形 89">
            <a:extLst>
              <a:ext uri="{FF2B5EF4-FFF2-40B4-BE49-F238E27FC236}">
                <a16:creationId xmlns:a16="http://schemas.microsoft.com/office/drawing/2014/main" id="{663853A3-8FDF-4FF7-AD4E-89E88C8A562E}"/>
              </a:ext>
            </a:extLst>
          </p:cNvPr>
          <p:cNvSpPr/>
          <p:nvPr/>
        </p:nvSpPr>
        <p:spPr>
          <a:xfrm>
            <a:off x="8417956" y="2701859"/>
            <a:ext cx="1143556" cy="1303205"/>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VM</a:t>
            </a:r>
            <a:endParaRPr lang="ja-JP" altLang="en-US" sz="1400" dirty="0">
              <a:solidFill>
                <a:schemeClr val="tx2"/>
              </a:solidFill>
            </a:endParaRPr>
          </a:p>
        </p:txBody>
      </p:sp>
      <p:sp>
        <p:nvSpPr>
          <p:cNvPr id="2" name="タイトル 1"/>
          <p:cNvSpPr>
            <a:spLocks noGrp="1"/>
          </p:cNvSpPr>
          <p:nvPr>
            <p:ph type="title"/>
          </p:nvPr>
        </p:nvSpPr>
        <p:spPr/>
        <p:txBody>
          <a:bodyPr wrap="square"/>
          <a:lstStyle/>
          <a:p>
            <a:r>
              <a:rPr lang="en-US" altLang="ja-JP" sz="2400" dirty="0"/>
              <a:t>VF</a:t>
            </a:r>
            <a:r>
              <a:rPr lang="ja-JP" altLang="en-US" sz="2400" dirty="0"/>
              <a:t>構成の場合の例のコア削減（例）</a:t>
            </a:r>
            <a:endParaRPr kumimoji="1" lang="ja-JP" altLang="en-US" sz="2400" dirty="0"/>
          </a:p>
        </p:txBody>
      </p:sp>
      <p:sp>
        <p:nvSpPr>
          <p:cNvPr id="20" name="正方形/長方形 19">
            <a:extLst/>
          </p:cNvPr>
          <p:cNvSpPr/>
          <p:nvPr/>
        </p:nvSpPr>
        <p:spPr>
          <a:xfrm>
            <a:off x="903191" y="5581606"/>
            <a:ext cx="1228887" cy="7742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Primary</a:t>
            </a:r>
          </a:p>
          <a:p>
            <a:pPr algn="ctr"/>
            <a:r>
              <a:rPr kumimoji="1" lang="ja-JP" altLang="en-US" dirty="0"/>
              <a:t>プロセス</a:t>
            </a:r>
            <a:endParaRPr kumimoji="1" lang="en-US" altLang="ja-JP" dirty="0"/>
          </a:p>
        </p:txBody>
      </p:sp>
      <p:sp>
        <p:nvSpPr>
          <p:cNvPr id="27" name="正方形/長方形 26">
            <a:extLst/>
          </p:cNvPr>
          <p:cNvSpPr/>
          <p:nvPr/>
        </p:nvSpPr>
        <p:spPr>
          <a:xfrm>
            <a:off x="2276510" y="5877272"/>
            <a:ext cx="4980745" cy="414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a:t>コマンド</a:t>
            </a:r>
            <a:r>
              <a:rPr kumimoji="1" lang="en-US" altLang="ja-JP" sz="1400" dirty="0"/>
              <a:t>IF</a:t>
            </a:r>
            <a:r>
              <a:rPr lang="ja-JP" altLang="en-US" sz="1400" dirty="0"/>
              <a:t>プロセス（</a:t>
            </a:r>
            <a:r>
              <a:rPr lang="en-US" altLang="ja-JP" sz="1400" dirty="0"/>
              <a:t>spp.py</a:t>
            </a:r>
            <a:r>
              <a:rPr lang="ja-JP" altLang="en-US" sz="1400" dirty="0"/>
              <a:t>や</a:t>
            </a:r>
            <a:r>
              <a:rPr lang="en-US" altLang="ja-JP" sz="1400" dirty="0" err="1"/>
              <a:t>spp</a:t>
            </a:r>
            <a:r>
              <a:rPr lang="en-US" altLang="ja-JP" sz="1400" dirty="0"/>
              <a:t>-agent</a:t>
            </a:r>
            <a:r>
              <a:rPr lang="ja-JP" altLang="en-US" sz="1400" dirty="0"/>
              <a:t>）</a:t>
            </a:r>
            <a:endParaRPr kumimoji="1" lang="ja-JP" altLang="en-US" sz="1400" dirty="0"/>
          </a:p>
        </p:txBody>
      </p:sp>
      <p:cxnSp>
        <p:nvCxnSpPr>
          <p:cNvPr id="30" name="直線コネクタ 29">
            <a:extLst/>
          </p:cNvPr>
          <p:cNvCxnSpPr>
            <a:cxnSpLocks/>
            <a:stCxn id="91" idx="2"/>
            <a:endCxn id="27" idx="0"/>
          </p:cNvCxnSpPr>
          <p:nvPr/>
        </p:nvCxnSpPr>
        <p:spPr>
          <a:xfrm>
            <a:off x="4761543" y="5493973"/>
            <a:ext cx="5340" cy="383299"/>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5871454-01C6-4DAD-A069-04D73B3D1533}"/>
              </a:ext>
            </a:extLst>
          </p:cNvPr>
          <p:cNvSpPr txBox="1"/>
          <p:nvPr/>
        </p:nvSpPr>
        <p:spPr>
          <a:xfrm>
            <a:off x="641091" y="2817785"/>
            <a:ext cx="864096" cy="971255"/>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NIC</a:t>
            </a:r>
          </a:p>
          <a:p>
            <a:pPr algn="ctr"/>
            <a:r>
              <a:rPr lang="en-US" altLang="ja-JP" sz="1200" dirty="0"/>
              <a:t>(</a:t>
            </a:r>
            <a:r>
              <a:rPr lang="ja-JP" altLang="en-US" sz="1200" dirty="0"/>
              <a:t>外部ネットワーク</a:t>
            </a:r>
            <a:r>
              <a:rPr lang="en-US" altLang="ja-JP" sz="1200" dirty="0"/>
              <a:t>)</a:t>
            </a:r>
            <a:endParaRPr kumimoji="1" lang="ja-JP" altLang="en-US" sz="1200" dirty="0"/>
          </a:p>
        </p:txBody>
      </p:sp>
      <p:cxnSp>
        <p:nvCxnSpPr>
          <p:cNvPr id="43" name="直線矢印コネクタ 42">
            <a:extLst>
              <a:ext uri="{FF2B5EF4-FFF2-40B4-BE49-F238E27FC236}">
                <a16:creationId xmlns:a16="http://schemas.microsoft.com/office/drawing/2014/main" id="{6B1F0D6B-E3CE-4AAD-AC68-42EB5170EC0E}"/>
              </a:ext>
            </a:extLst>
          </p:cNvPr>
          <p:cNvCxnSpPr>
            <a:cxnSpLocks/>
            <a:stCxn id="44" idx="3"/>
            <a:endCxn id="50" idx="1"/>
          </p:cNvCxnSpPr>
          <p:nvPr/>
        </p:nvCxnSpPr>
        <p:spPr>
          <a:xfrm flipV="1">
            <a:off x="5603703" y="3148631"/>
            <a:ext cx="2438366" cy="580114"/>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54A78AA-1535-4891-9197-24C71F2BC3AB}"/>
              </a:ext>
            </a:extLst>
          </p:cNvPr>
          <p:cNvSpPr txBox="1"/>
          <p:nvPr/>
        </p:nvSpPr>
        <p:spPr>
          <a:xfrm>
            <a:off x="4163543" y="3524433"/>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Merge</a:t>
            </a:r>
          </a:p>
        </p:txBody>
      </p:sp>
      <p:cxnSp>
        <p:nvCxnSpPr>
          <p:cNvPr id="47" name="直線矢印コネクタ 46">
            <a:extLst>
              <a:ext uri="{FF2B5EF4-FFF2-40B4-BE49-F238E27FC236}">
                <a16:creationId xmlns:a16="http://schemas.microsoft.com/office/drawing/2014/main" id="{87573D73-E986-4C36-B27F-C4B64A76C2CF}"/>
              </a:ext>
            </a:extLst>
          </p:cNvPr>
          <p:cNvCxnSpPr>
            <a:cxnSpLocks/>
            <a:stCxn id="40" idx="3"/>
            <a:endCxn id="44" idx="1"/>
          </p:cNvCxnSpPr>
          <p:nvPr/>
        </p:nvCxnSpPr>
        <p:spPr>
          <a:xfrm>
            <a:off x="1505187" y="3303413"/>
            <a:ext cx="2658356" cy="425332"/>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67FE147-C04C-4C23-956C-58E2B8F19F07}"/>
              </a:ext>
            </a:extLst>
          </p:cNvPr>
          <p:cNvCxnSpPr>
            <a:cxnSpLocks/>
            <a:stCxn id="44" idx="3"/>
            <a:endCxn id="45" idx="1"/>
          </p:cNvCxnSpPr>
          <p:nvPr/>
        </p:nvCxnSpPr>
        <p:spPr>
          <a:xfrm>
            <a:off x="5603703" y="3728745"/>
            <a:ext cx="2438366" cy="826663"/>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7C4DFF4-972E-4552-808C-36DAD8793BAA}"/>
              </a:ext>
            </a:extLst>
          </p:cNvPr>
          <p:cNvSpPr txBox="1"/>
          <p:nvPr/>
        </p:nvSpPr>
        <p:spPr>
          <a:xfrm>
            <a:off x="8042069" y="2969279"/>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sp>
        <p:nvSpPr>
          <p:cNvPr id="31" name="テキスト ボックス 30">
            <a:extLst>
              <a:ext uri="{FF2B5EF4-FFF2-40B4-BE49-F238E27FC236}">
                <a16:creationId xmlns:a16="http://schemas.microsoft.com/office/drawing/2014/main" id="{87533B82-9077-4F88-B0A9-34849D3A22E7}"/>
              </a:ext>
            </a:extLst>
          </p:cNvPr>
          <p:cNvSpPr txBox="1"/>
          <p:nvPr/>
        </p:nvSpPr>
        <p:spPr>
          <a:xfrm>
            <a:off x="4160912" y="2946308"/>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Classifier</a:t>
            </a:r>
            <a:endParaRPr kumimoji="1" lang="en-US" altLang="ja-JP" sz="1000" dirty="0"/>
          </a:p>
        </p:txBody>
      </p:sp>
      <p:cxnSp>
        <p:nvCxnSpPr>
          <p:cNvPr id="59" name="直線矢印コネクタ 58">
            <a:extLst>
              <a:ext uri="{FF2B5EF4-FFF2-40B4-BE49-F238E27FC236}">
                <a16:creationId xmlns:a16="http://schemas.microsoft.com/office/drawing/2014/main" id="{4951C8F3-4E5A-4B5E-AA05-D33B4E91D692}"/>
              </a:ext>
            </a:extLst>
          </p:cNvPr>
          <p:cNvCxnSpPr>
            <a:cxnSpLocks/>
            <a:stCxn id="50" idx="1"/>
            <a:endCxn id="31" idx="3"/>
          </p:cNvCxnSpPr>
          <p:nvPr/>
        </p:nvCxnSpPr>
        <p:spPr>
          <a:xfrm flipH="1">
            <a:off x="5601072" y="3148631"/>
            <a:ext cx="2440997" cy="1989"/>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DC88EEA3-0B24-460D-B5F3-4A0F32A93602}"/>
              </a:ext>
            </a:extLst>
          </p:cNvPr>
          <p:cNvSpPr txBox="1"/>
          <p:nvPr/>
        </p:nvSpPr>
        <p:spPr>
          <a:xfrm>
            <a:off x="8049993" y="3484702"/>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cxnSp>
        <p:nvCxnSpPr>
          <p:cNvPr id="62" name="直線矢印コネクタ 61">
            <a:extLst>
              <a:ext uri="{FF2B5EF4-FFF2-40B4-BE49-F238E27FC236}">
                <a16:creationId xmlns:a16="http://schemas.microsoft.com/office/drawing/2014/main" id="{764E732C-6734-4E17-BC06-FC27E4595A56}"/>
              </a:ext>
            </a:extLst>
          </p:cNvPr>
          <p:cNvCxnSpPr>
            <a:cxnSpLocks/>
            <a:stCxn id="45" idx="1"/>
            <a:endCxn id="31" idx="3"/>
          </p:cNvCxnSpPr>
          <p:nvPr/>
        </p:nvCxnSpPr>
        <p:spPr>
          <a:xfrm flipH="1" flipV="1">
            <a:off x="5601072" y="3150620"/>
            <a:ext cx="2440997" cy="1404788"/>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DBFB3DD-53B6-4A65-8306-F03F472B9D33}"/>
              </a:ext>
            </a:extLst>
          </p:cNvPr>
          <p:cNvCxnSpPr>
            <a:cxnSpLocks/>
            <a:stCxn id="31" idx="1"/>
            <a:endCxn id="40" idx="3"/>
          </p:cNvCxnSpPr>
          <p:nvPr/>
        </p:nvCxnSpPr>
        <p:spPr>
          <a:xfrm flipH="1">
            <a:off x="1505187" y="3150620"/>
            <a:ext cx="2655725" cy="152793"/>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D6EEA7DB-D932-470D-8CDF-2E3B4FA62FF9}"/>
              </a:ext>
            </a:extLst>
          </p:cNvPr>
          <p:cNvSpPr/>
          <p:nvPr/>
        </p:nvSpPr>
        <p:spPr>
          <a:xfrm>
            <a:off x="4301583" y="5199628"/>
            <a:ext cx="919920" cy="294345"/>
          </a:xfrm>
          <a:prstGeom prst="rect">
            <a:avLst/>
          </a:prstGeom>
          <a:gradFill>
            <a:gsLst>
              <a:gs pos="0">
                <a:schemeClr val="accent3">
                  <a:lumMod val="20000"/>
                  <a:lumOff val="80000"/>
                </a:schemeClr>
              </a:gs>
              <a:gs pos="50000">
                <a:schemeClr val="accent3">
                  <a:lumMod val="40000"/>
                  <a:lumOff val="60000"/>
                </a:schemeClr>
              </a:gs>
              <a:gs pos="100000">
                <a:schemeClr val="accent3">
                  <a:lumMod val="60000"/>
                  <a:lumOff val="40000"/>
                </a:schemeClr>
              </a:gs>
            </a:gsLst>
          </a:gradFill>
          <a:ln>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制御機能</a:t>
            </a:r>
          </a:p>
        </p:txBody>
      </p:sp>
      <p:sp>
        <p:nvSpPr>
          <p:cNvPr id="117" name="テキスト ボックス 116">
            <a:extLst>
              <a:ext uri="{FF2B5EF4-FFF2-40B4-BE49-F238E27FC236}">
                <a16:creationId xmlns:a16="http://schemas.microsoft.com/office/drawing/2014/main" id="{35A600EA-58C6-4AED-904F-009916758A36}"/>
              </a:ext>
            </a:extLst>
          </p:cNvPr>
          <p:cNvSpPr txBox="1"/>
          <p:nvPr/>
        </p:nvSpPr>
        <p:spPr>
          <a:xfrm>
            <a:off x="272000" y="766166"/>
            <a:ext cx="9361040" cy="1291973"/>
          </a:xfrm>
          <a:prstGeom prst="rect">
            <a:avLst/>
          </a:prstGeom>
          <a:noFill/>
          <a:ln cap="flat">
            <a:solidFill>
              <a:schemeClr val="tx2"/>
            </a:solidFill>
            <a:round/>
          </a:ln>
        </p:spPr>
        <p:txBody>
          <a:bodyPr wrap="square" rtlCol="0">
            <a:noAutofit/>
          </a:bodyPr>
          <a:lstStyle/>
          <a:p>
            <a:r>
              <a:rPr lang="ja-JP" altLang="en-US" sz="1200" dirty="0"/>
              <a:t>本頁の構成は、設計時にコアの使用数が多いという意見が出た為、コアを最少限にした構成を記載する。</a:t>
            </a:r>
            <a:endParaRPr lang="en-US" altLang="ja-JP" sz="1200" dirty="0"/>
          </a:p>
          <a:p>
            <a:r>
              <a:rPr lang="ja-JP" altLang="en-US" sz="1200" dirty="0"/>
              <a:t>この構成には以下の様な特徴がある。</a:t>
            </a:r>
            <a:endParaRPr lang="en-US" altLang="ja-JP" sz="1200" dirty="0"/>
          </a:p>
          <a:p>
            <a:r>
              <a:rPr lang="ja-JP" altLang="en-US" sz="1200" dirty="0"/>
              <a:t>メリット　：コアの使用数が最少で済む。</a:t>
            </a:r>
            <a:endParaRPr lang="en-US" altLang="ja-JP" sz="1200" dirty="0"/>
          </a:p>
          <a:p>
            <a:r>
              <a:rPr lang="ja-JP" altLang="en-US" sz="1200" dirty="0"/>
              <a:t>デメリット：</a:t>
            </a:r>
            <a:r>
              <a:rPr lang="en-US" altLang="ja-JP" sz="1200" dirty="0"/>
              <a:t>P.4</a:t>
            </a:r>
            <a:r>
              <a:rPr lang="ja-JP" altLang="en-US" sz="1200" dirty="0"/>
              <a:t>の構成と比較して、性能が劣化する。</a:t>
            </a:r>
            <a:endParaRPr lang="en-US" altLang="ja-JP" sz="1200" dirty="0"/>
          </a:p>
          <a:p>
            <a:r>
              <a:rPr lang="ja-JP" altLang="en-US" sz="1200" dirty="0"/>
              <a:t>　　　　　　複数のプロセスで使用した場合、経路の切り替えに制限がある。</a:t>
            </a:r>
            <a:r>
              <a:rPr lang="en-US" altLang="ja-JP" sz="1200" dirty="0"/>
              <a:t>(P.14</a:t>
            </a:r>
            <a:r>
              <a:rPr lang="ja-JP" altLang="en-US" sz="1200" dirty="0"/>
              <a:t>参照</a:t>
            </a:r>
            <a:r>
              <a:rPr lang="en-US" altLang="ja-JP" sz="1200" dirty="0"/>
              <a:t>)</a:t>
            </a:r>
          </a:p>
          <a:p>
            <a:r>
              <a:rPr lang="ja-JP" altLang="en-US" sz="1200" dirty="0"/>
              <a:t>　　　　　　参考①の機能拡張を行う場合にも制限がある。</a:t>
            </a:r>
            <a:r>
              <a:rPr lang="en-US" altLang="ja-JP" sz="1200" dirty="0"/>
              <a:t>(P.15</a:t>
            </a:r>
            <a:r>
              <a:rPr lang="ja-JP" altLang="en-US" sz="1200" dirty="0"/>
              <a:t>参照</a:t>
            </a:r>
            <a:r>
              <a:rPr lang="en-US" altLang="ja-JP" sz="1200" dirty="0"/>
              <a:t>)</a:t>
            </a:r>
          </a:p>
        </p:txBody>
      </p:sp>
      <p:cxnSp>
        <p:nvCxnSpPr>
          <p:cNvPr id="32" name="直線矢印コネクタ 31">
            <a:extLst>
              <a:ext uri="{FF2B5EF4-FFF2-40B4-BE49-F238E27FC236}">
                <a16:creationId xmlns:a16="http://schemas.microsoft.com/office/drawing/2014/main" id="{CC82CA6A-3152-44E6-97AA-CC8944FF5B45}"/>
              </a:ext>
            </a:extLst>
          </p:cNvPr>
          <p:cNvCxnSpPr>
            <a:cxnSpLocks/>
          </p:cNvCxnSpPr>
          <p:nvPr/>
        </p:nvCxnSpPr>
        <p:spPr>
          <a:xfrm flipH="1">
            <a:off x="8257276" y="2352432"/>
            <a:ext cx="607544" cy="1"/>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A9A6018A-3F2C-43BB-A23C-CE10039DF7FC}"/>
              </a:ext>
            </a:extLst>
          </p:cNvPr>
          <p:cNvCxnSpPr>
            <a:cxnSpLocks/>
          </p:cNvCxnSpPr>
          <p:nvPr/>
        </p:nvCxnSpPr>
        <p:spPr>
          <a:xfrm flipH="1">
            <a:off x="7067013" y="2347338"/>
            <a:ext cx="622291" cy="10188"/>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4899BD94-34C5-4A78-A84D-C62E562FC618}"/>
              </a:ext>
            </a:extLst>
          </p:cNvPr>
          <p:cNvSpPr txBox="1"/>
          <p:nvPr/>
        </p:nvSpPr>
        <p:spPr>
          <a:xfrm>
            <a:off x="6177136" y="2214859"/>
            <a:ext cx="913896" cy="275147"/>
          </a:xfrm>
          <a:prstGeom prst="rect">
            <a:avLst/>
          </a:prstGeom>
          <a:noFill/>
        </p:spPr>
        <p:txBody>
          <a:bodyPr wrap="none" rtlCol="0">
            <a:noAutofit/>
          </a:bodyPr>
          <a:lstStyle/>
          <a:p>
            <a:r>
              <a:rPr lang="en-US" altLang="ja-JP" sz="1050" dirty="0"/>
              <a:t>NIC/VHOST</a:t>
            </a:r>
            <a:endParaRPr kumimoji="1" lang="ja-JP" altLang="en-US" sz="1050" dirty="0"/>
          </a:p>
        </p:txBody>
      </p:sp>
      <p:sp>
        <p:nvSpPr>
          <p:cNvPr id="39" name="テキスト ボックス 38">
            <a:extLst>
              <a:ext uri="{FF2B5EF4-FFF2-40B4-BE49-F238E27FC236}">
                <a16:creationId xmlns:a16="http://schemas.microsoft.com/office/drawing/2014/main" id="{E8E17BE3-E0DE-45A1-A918-B6CB91A19D15}"/>
              </a:ext>
            </a:extLst>
          </p:cNvPr>
          <p:cNvSpPr txBox="1"/>
          <p:nvPr/>
        </p:nvSpPr>
        <p:spPr>
          <a:xfrm>
            <a:off x="7761312" y="2214859"/>
            <a:ext cx="493577" cy="275147"/>
          </a:xfrm>
          <a:prstGeom prst="rect">
            <a:avLst/>
          </a:prstGeom>
          <a:noFill/>
        </p:spPr>
        <p:txBody>
          <a:bodyPr wrap="none" rtlCol="0">
            <a:noAutofit/>
          </a:bodyPr>
          <a:lstStyle/>
          <a:p>
            <a:r>
              <a:rPr lang="en-US" altLang="ja-JP" sz="1050" dirty="0"/>
              <a:t>RING</a:t>
            </a:r>
            <a:endParaRPr kumimoji="1" lang="ja-JP" altLang="en-US" sz="1050" dirty="0"/>
          </a:p>
        </p:txBody>
      </p:sp>
      <p:sp>
        <p:nvSpPr>
          <p:cNvPr id="41" name="テキスト ボックス 40">
            <a:extLst>
              <a:ext uri="{FF2B5EF4-FFF2-40B4-BE49-F238E27FC236}">
                <a16:creationId xmlns:a16="http://schemas.microsoft.com/office/drawing/2014/main" id="{2EA4BDCD-5F4E-4298-B1E6-A777614F18B2}"/>
              </a:ext>
            </a:extLst>
          </p:cNvPr>
          <p:cNvSpPr txBox="1"/>
          <p:nvPr/>
        </p:nvSpPr>
        <p:spPr>
          <a:xfrm>
            <a:off x="5008437" y="2211968"/>
            <a:ext cx="1132695" cy="280928"/>
          </a:xfrm>
          <a:prstGeom prst="roundRect">
            <a:avLst/>
          </a:prstGeom>
          <a:solidFill>
            <a:schemeClr val="bg2">
              <a:lumMod val="20000"/>
              <a:lumOff val="80000"/>
            </a:schemeClr>
          </a:solidFill>
          <a:ln>
            <a:solidFill>
              <a:schemeClr val="bg2">
                <a:lumMod val="50000"/>
              </a:schemeClr>
            </a:solidFill>
          </a:ln>
        </p:spPr>
        <p:txBody>
          <a:bodyPr wrap="none" rtlCol="0">
            <a:noAutofit/>
          </a:bodyPr>
          <a:lstStyle/>
          <a:p>
            <a:pPr algn="ctr"/>
            <a:r>
              <a:rPr kumimoji="1" lang="ja-JP" altLang="en-US" sz="1050" dirty="0"/>
              <a:t>コア</a:t>
            </a:r>
            <a:r>
              <a:rPr kumimoji="1" lang="en-US" altLang="ja-JP" sz="1050" dirty="0"/>
              <a:t>(</a:t>
            </a:r>
            <a:r>
              <a:rPr kumimoji="1" lang="ja-JP" altLang="en-US" sz="1050" dirty="0"/>
              <a:t>スレッド</a:t>
            </a:r>
            <a:r>
              <a:rPr kumimoji="1" lang="en-US" altLang="ja-JP" sz="1050" dirty="0"/>
              <a:t>)</a:t>
            </a:r>
            <a:endParaRPr kumimoji="1" lang="ja-JP" altLang="en-US" sz="1050" dirty="0"/>
          </a:p>
        </p:txBody>
      </p:sp>
      <p:sp>
        <p:nvSpPr>
          <p:cNvPr id="46" name="テキスト ボックス 45">
            <a:extLst>
              <a:ext uri="{FF2B5EF4-FFF2-40B4-BE49-F238E27FC236}">
                <a16:creationId xmlns:a16="http://schemas.microsoft.com/office/drawing/2014/main" id="{DE2EF304-3F5F-4B61-86F6-CED2474CB402}"/>
              </a:ext>
            </a:extLst>
          </p:cNvPr>
          <p:cNvSpPr txBox="1"/>
          <p:nvPr/>
        </p:nvSpPr>
        <p:spPr>
          <a:xfrm>
            <a:off x="4436099" y="2214859"/>
            <a:ext cx="554336" cy="275147"/>
          </a:xfrm>
          <a:prstGeom prst="rect">
            <a:avLst/>
          </a:prstGeom>
          <a:noFill/>
        </p:spPr>
        <p:txBody>
          <a:bodyPr wrap="none" rtlCol="0">
            <a:noAutofit/>
          </a:bodyPr>
          <a:lstStyle/>
          <a:p>
            <a:r>
              <a:rPr lang="ja-JP" altLang="en-US" sz="1050" dirty="0"/>
              <a:t>凡例：</a:t>
            </a:r>
            <a:endParaRPr kumimoji="1" lang="ja-JP" altLang="en-US" sz="1050" dirty="0"/>
          </a:p>
        </p:txBody>
      </p:sp>
      <p:sp>
        <p:nvSpPr>
          <p:cNvPr id="33" name="正方形/長方形 32">
            <a:extLst>
              <a:ext uri="{FF2B5EF4-FFF2-40B4-BE49-F238E27FC236}">
                <a16:creationId xmlns:a16="http://schemas.microsoft.com/office/drawing/2014/main" id="{A80D53C6-14E7-428E-BB89-0FA094118840}"/>
              </a:ext>
            </a:extLst>
          </p:cNvPr>
          <p:cNvSpPr/>
          <p:nvPr/>
        </p:nvSpPr>
        <p:spPr>
          <a:xfrm>
            <a:off x="8417956" y="4149080"/>
            <a:ext cx="1143556" cy="1364881"/>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VM</a:t>
            </a:r>
            <a:endParaRPr lang="ja-JP" altLang="en-US" sz="1400" dirty="0">
              <a:solidFill>
                <a:schemeClr val="tx2"/>
              </a:solidFill>
            </a:endParaRPr>
          </a:p>
        </p:txBody>
      </p:sp>
      <p:sp>
        <p:nvSpPr>
          <p:cNvPr id="35" name="テキスト ボックス 34">
            <a:extLst>
              <a:ext uri="{FF2B5EF4-FFF2-40B4-BE49-F238E27FC236}">
                <a16:creationId xmlns:a16="http://schemas.microsoft.com/office/drawing/2014/main" id="{BBD4F156-9A43-4E73-8121-094196B1C71B}"/>
              </a:ext>
            </a:extLst>
          </p:cNvPr>
          <p:cNvSpPr txBox="1"/>
          <p:nvPr/>
        </p:nvSpPr>
        <p:spPr>
          <a:xfrm>
            <a:off x="641091" y="4185937"/>
            <a:ext cx="864096" cy="971255"/>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NIC</a:t>
            </a:r>
          </a:p>
          <a:p>
            <a:pPr algn="ctr"/>
            <a:r>
              <a:rPr lang="en-US" altLang="ja-JP" sz="1200" dirty="0"/>
              <a:t>(</a:t>
            </a:r>
            <a:r>
              <a:rPr lang="ja-JP" altLang="en-US" sz="1200" dirty="0"/>
              <a:t>外部ネットワーク</a:t>
            </a:r>
            <a:r>
              <a:rPr lang="en-US" altLang="ja-JP" sz="1200" dirty="0"/>
              <a:t>)</a:t>
            </a:r>
            <a:endParaRPr kumimoji="1" lang="ja-JP" altLang="en-US" sz="1200" dirty="0"/>
          </a:p>
        </p:txBody>
      </p:sp>
      <p:cxnSp>
        <p:nvCxnSpPr>
          <p:cNvPr id="36" name="直線矢印コネクタ 35">
            <a:extLst>
              <a:ext uri="{FF2B5EF4-FFF2-40B4-BE49-F238E27FC236}">
                <a16:creationId xmlns:a16="http://schemas.microsoft.com/office/drawing/2014/main" id="{AF393F36-9FF0-461C-B75F-573EEECB2F76}"/>
              </a:ext>
            </a:extLst>
          </p:cNvPr>
          <p:cNvCxnSpPr>
            <a:cxnSpLocks/>
            <a:stCxn id="37" idx="3"/>
            <a:endCxn id="60" idx="1"/>
          </p:cNvCxnSpPr>
          <p:nvPr/>
        </p:nvCxnSpPr>
        <p:spPr>
          <a:xfrm flipV="1">
            <a:off x="5601072" y="3664054"/>
            <a:ext cx="2448921" cy="1288827"/>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3C732F1-184A-4098-BE0D-B05B39368DC2}"/>
              </a:ext>
            </a:extLst>
          </p:cNvPr>
          <p:cNvSpPr txBox="1"/>
          <p:nvPr/>
        </p:nvSpPr>
        <p:spPr>
          <a:xfrm>
            <a:off x="4160912" y="4748569"/>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Merge</a:t>
            </a:r>
          </a:p>
        </p:txBody>
      </p:sp>
      <p:cxnSp>
        <p:nvCxnSpPr>
          <p:cNvPr id="38" name="直線矢印コネクタ 37">
            <a:extLst>
              <a:ext uri="{FF2B5EF4-FFF2-40B4-BE49-F238E27FC236}">
                <a16:creationId xmlns:a16="http://schemas.microsoft.com/office/drawing/2014/main" id="{1ACF7629-E058-47F3-A290-05EA0C5090A5}"/>
              </a:ext>
            </a:extLst>
          </p:cNvPr>
          <p:cNvCxnSpPr>
            <a:cxnSpLocks/>
            <a:stCxn id="35" idx="3"/>
            <a:endCxn id="37" idx="1"/>
          </p:cNvCxnSpPr>
          <p:nvPr/>
        </p:nvCxnSpPr>
        <p:spPr>
          <a:xfrm>
            <a:off x="1505187" y="4671565"/>
            <a:ext cx="2655725" cy="281316"/>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D23BD4A1-B054-4FE4-B425-FE947D895544}"/>
              </a:ext>
            </a:extLst>
          </p:cNvPr>
          <p:cNvCxnSpPr>
            <a:cxnSpLocks/>
            <a:stCxn id="37" idx="3"/>
            <a:endCxn id="52" idx="1"/>
          </p:cNvCxnSpPr>
          <p:nvPr/>
        </p:nvCxnSpPr>
        <p:spPr>
          <a:xfrm>
            <a:off x="5601072" y="4952881"/>
            <a:ext cx="2440997" cy="193075"/>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2A5BE06-D537-41BA-8C36-47FAFDD32DE7}"/>
              </a:ext>
            </a:extLst>
          </p:cNvPr>
          <p:cNvSpPr txBox="1"/>
          <p:nvPr/>
        </p:nvSpPr>
        <p:spPr>
          <a:xfrm>
            <a:off x="8042069" y="4376056"/>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sp>
        <p:nvSpPr>
          <p:cNvPr id="49" name="テキスト ボックス 48">
            <a:extLst>
              <a:ext uri="{FF2B5EF4-FFF2-40B4-BE49-F238E27FC236}">
                <a16:creationId xmlns:a16="http://schemas.microsoft.com/office/drawing/2014/main" id="{E974EE23-0633-48C5-BDC1-11E33DA7111C}"/>
              </a:ext>
            </a:extLst>
          </p:cNvPr>
          <p:cNvSpPr txBox="1"/>
          <p:nvPr/>
        </p:nvSpPr>
        <p:spPr>
          <a:xfrm>
            <a:off x="4160912" y="4216465"/>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Classifier</a:t>
            </a:r>
            <a:endParaRPr kumimoji="1" lang="en-US" altLang="ja-JP" sz="1000" dirty="0"/>
          </a:p>
        </p:txBody>
      </p:sp>
      <p:cxnSp>
        <p:nvCxnSpPr>
          <p:cNvPr id="51" name="直線矢印コネクタ 50">
            <a:extLst>
              <a:ext uri="{FF2B5EF4-FFF2-40B4-BE49-F238E27FC236}">
                <a16:creationId xmlns:a16="http://schemas.microsoft.com/office/drawing/2014/main" id="{D6F81A39-3911-4788-81B3-02669520C30F}"/>
              </a:ext>
            </a:extLst>
          </p:cNvPr>
          <p:cNvCxnSpPr>
            <a:cxnSpLocks/>
            <a:stCxn id="60" idx="1"/>
            <a:endCxn id="49" idx="3"/>
          </p:cNvCxnSpPr>
          <p:nvPr/>
        </p:nvCxnSpPr>
        <p:spPr>
          <a:xfrm flipH="1">
            <a:off x="5601072" y="3664054"/>
            <a:ext cx="2448921" cy="756723"/>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DBB136A-BD5F-4199-8EAD-6B827FE00740}"/>
              </a:ext>
            </a:extLst>
          </p:cNvPr>
          <p:cNvSpPr txBox="1"/>
          <p:nvPr/>
        </p:nvSpPr>
        <p:spPr>
          <a:xfrm>
            <a:off x="8042069" y="4966604"/>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cxnSp>
        <p:nvCxnSpPr>
          <p:cNvPr id="53" name="直線矢印コネクタ 52">
            <a:extLst>
              <a:ext uri="{FF2B5EF4-FFF2-40B4-BE49-F238E27FC236}">
                <a16:creationId xmlns:a16="http://schemas.microsoft.com/office/drawing/2014/main" id="{57A3C05D-B0B8-40C3-942D-97556A87D4AA}"/>
              </a:ext>
            </a:extLst>
          </p:cNvPr>
          <p:cNvCxnSpPr>
            <a:cxnSpLocks/>
            <a:stCxn id="52" idx="1"/>
            <a:endCxn id="49" idx="3"/>
          </p:cNvCxnSpPr>
          <p:nvPr/>
        </p:nvCxnSpPr>
        <p:spPr>
          <a:xfrm flipH="1" flipV="1">
            <a:off x="5601072" y="4420777"/>
            <a:ext cx="2440997" cy="725179"/>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6AE44D4C-07FE-4C17-9AFC-D7F612AE33B8}"/>
              </a:ext>
            </a:extLst>
          </p:cNvPr>
          <p:cNvCxnSpPr>
            <a:cxnSpLocks/>
            <a:stCxn id="49" idx="1"/>
            <a:endCxn id="35" idx="3"/>
          </p:cNvCxnSpPr>
          <p:nvPr/>
        </p:nvCxnSpPr>
        <p:spPr>
          <a:xfrm flipH="1">
            <a:off x="1505187" y="4420777"/>
            <a:ext cx="2655725" cy="250788"/>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3" name="吹き出し: 角を丸めた四角形 142">
            <a:extLst>
              <a:ext uri="{FF2B5EF4-FFF2-40B4-BE49-F238E27FC236}">
                <a16:creationId xmlns:a16="http://schemas.microsoft.com/office/drawing/2014/main" id="{2A4A44E8-5577-43E8-8F67-15C993295F0D}"/>
              </a:ext>
            </a:extLst>
          </p:cNvPr>
          <p:cNvSpPr/>
          <p:nvPr/>
        </p:nvSpPr>
        <p:spPr>
          <a:xfrm>
            <a:off x="6177136" y="5509712"/>
            <a:ext cx="3024336" cy="696281"/>
          </a:xfrm>
          <a:prstGeom prst="wedgeRoundRectCallout">
            <a:avLst>
              <a:gd name="adj1" fmla="val -24660"/>
              <a:gd name="adj2" fmla="val -64854"/>
              <a:gd name="adj3" fmla="val 16667"/>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2"/>
                </a:solidFill>
              </a:rPr>
              <a:t>Fwd</a:t>
            </a:r>
            <a:r>
              <a:rPr lang="ja-JP" altLang="en-US" sz="1000" dirty="0">
                <a:solidFill>
                  <a:schemeClr val="tx2"/>
                </a:solidFill>
              </a:rPr>
              <a:t>は性能を求めなければ無くても動作は可能。</a:t>
            </a:r>
            <a:endParaRPr lang="en-US" altLang="ja-JP" sz="1000" dirty="0">
              <a:solidFill>
                <a:schemeClr val="tx2"/>
              </a:solidFill>
            </a:endParaRPr>
          </a:p>
          <a:p>
            <a:pPr algn="ctr"/>
            <a:r>
              <a:rPr kumimoji="1" lang="ja-JP" altLang="en-US" sz="1000" dirty="0">
                <a:solidFill>
                  <a:schemeClr val="tx2"/>
                </a:solidFill>
              </a:rPr>
              <a:t>経路の切り替えは、</a:t>
            </a:r>
            <a:r>
              <a:rPr kumimoji="1" lang="en-US" altLang="ja-JP" sz="1000" dirty="0">
                <a:solidFill>
                  <a:schemeClr val="tx2"/>
                </a:solidFill>
              </a:rPr>
              <a:t>SPP</a:t>
            </a:r>
            <a:r>
              <a:rPr kumimoji="1" lang="ja-JP" altLang="en-US" sz="1000" dirty="0">
                <a:solidFill>
                  <a:schemeClr val="tx2"/>
                </a:solidFill>
              </a:rPr>
              <a:t>コンポーネントか</a:t>
            </a:r>
            <a:r>
              <a:rPr kumimoji="1" lang="en-US" altLang="ja-JP" sz="1000" dirty="0">
                <a:solidFill>
                  <a:schemeClr val="tx2"/>
                </a:solidFill>
              </a:rPr>
              <a:t>VM</a:t>
            </a:r>
            <a:r>
              <a:rPr kumimoji="1" lang="ja-JP" altLang="en-US" sz="1000" dirty="0">
                <a:solidFill>
                  <a:schemeClr val="tx2"/>
                </a:solidFill>
              </a:rPr>
              <a:t>の、</a:t>
            </a:r>
            <a:r>
              <a:rPr kumimoji="1" lang="en-US" altLang="ja-JP" sz="1000" dirty="0">
                <a:solidFill>
                  <a:schemeClr val="tx2"/>
                </a:solidFill>
              </a:rPr>
              <a:t>VHOST</a:t>
            </a:r>
            <a:r>
              <a:rPr lang="ja-JP" altLang="en-US" sz="1000" dirty="0" err="1">
                <a:solidFill>
                  <a:schemeClr val="tx2"/>
                </a:solidFill>
              </a:rPr>
              <a:t>への</a:t>
            </a:r>
            <a:r>
              <a:rPr lang="ja-JP" altLang="en-US" sz="1000" dirty="0">
                <a:solidFill>
                  <a:schemeClr val="tx2"/>
                </a:solidFill>
              </a:rPr>
              <a:t>接続を切り替える事で行う。</a:t>
            </a:r>
            <a:endParaRPr kumimoji="1" lang="ja-JP" altLang="en-US" sz="1000" dirty="0">
              <a:solidFill>
                <a:schemeClr val="tx2"/>
              </a:solidFill>
            </a:endParaRPr>
          </a:p>
        </p:txBody>
      </p:sp>
    </p:spTree>
    <p:extLst>
      <p:ext uri="{BB962C8B-B14F-4D97-AF65-F5344CB8AC3E}">
        <p14:creationId xmlns:p14="http://schemas.microsoft.com/office/powerpoint/2010/main" val="59815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a:t>
            </a:r>
            <a:r>
              <a:rPr lang="ja-JP" altLang="en-US" dirty="0"/>
              <a:t>概要</a:t>
            </a:r>
            <a:endParaRPr kumimoji="1" lang="ja-JP" altLang="en-US" dirty="0"/>
          </a:p>
        </p:txBody>
      </p:sp>
      <p:sp>
        <p:nvSpPr>
          <p:cNvPr id="3" name="コンテンツ プレースホルダー 2"/>
          <p:cNvSpPr>
            <a:spLocks noGrp="1"/>
          </p:cNvSpPr>
          <p:nvPr>
            <p:ph idx="1"/>
          </p:nvPr>
        </p:nvSpPr>
        <p:spPr>
          <a:xfrm>
            <a:off x="272480" y="764727"/>
            <a:ext cx="9289032" cy="5687977"/>
          </a:xfrm>
        </p:spPr>
        <p:txBody>
          <a:bodyPr>
            <a:normAutofit/>
          </a:bodyPr>
          <a:lstStyle/>
          <a:p>
            <a:pPr marL="0" indent="0">
              <a:buNone/>
            </a:pPr>
            <a:r>
              <a:rPr lang="en-US" altLang="ja-JP" sz="2000" dirty="0"/>
              <a:t>Sprint4</a:t>
            </a:r>
            <a:r>
              <a:rPr lang="ja-JP" altLang="en-US" sz="2000" dirty="0" err="1"/>
              <a:t>までに</a:t>
            </a:r>
            <a:r>
              <a:rPr lang="ja-JP" altLang="en-US" sz="2000" dirty="0"/>
              <a:t>実装している</a:t>
            </a:r>
            <a:r>
              <a:rPr lang="en-US" altLang="ja-JP" sz="2000" dirty="0" err="1"/>
              <a:t>spp_vf</a:t>
            </a:r>
            <a:r>
              <a:rPr lang="ja-JP" altLang="en-US" sz="2000" dirty="0"/>
              <a:t>では、３</a:t>
            </a:r>
            <a:r>
              <a:rPr lang="en-US" altLang="ja-JP" sz="2000" dirty="0"/>
              <a:t>VM</a:t>
            </a:r>
            <a:r>
              <a:rPr lang="ja-JP" altLang="en-US" sz="2000" dirty="0"/>
              <a:t>構成で性能は</a:t>
            </a:r>
            <a:r>
              <a:rPr lang="en-US" altLang="ja-JP" sz="2000" dirty="0"/>
              <a:t>10Gbps</a:t>
            </a:r>
            <a:r>
              <a:rPr lang="ja-JP" altLang="en-US" sz="2000" dirty="0"/>
              <a:t>を満足する見込みではあるが、</a:t>
            </a:r>
            <a:endParaRPr lang="en-US" altLang="ja-JP" sz="2000" dirty="0"/>
          </a:p>
          <a:p>
            <a:pPr marL="0" indent="0">
              <a:buNone/>
            </a:pPr>
            <a:r>
              <a:rPr lang="ja-JP" altLang="en-US" sz="2000" dirty="0"/>
              <a:t>・一物理</a:t>
            </a:r>
            <a:r>
              <a:rPr lang="en-US" altLang="ja-JP" sz="2000" dirty="0"/>
              <a:t>NIC</a:t>
            </a:r>
            <a:r>
              <a:rPr lang="ja-JP" altLang="en-US" sz="2000" dirty="0"/>
              <a:t>あたり２コア（</a:t>
            </a:r>
            <a:r>
              <a:rPr lang="en-US" altLang="ja-JP" sz="2000" dirty="0" err="1"/>
              <a:t>Classifire</a:t>
            </a:r>
            <a:r>
              <a:rPr lang="en-US" altLang="ja-JP" sz="2000" dirty="0"/>
              <a:t>/Merge</a:t>
            </a:r>
            <a:r>
              <a:rPr lang="ja-JP" altLang="en-US" sz="2000" dirty="0"/>
              <a:t>）</a:t>
            </a:r>
            <a:endParaRPr lang="en-US" altLang="ja-JP" sz="2000" dirty="0"/>
          </a:p>
          <a:p>
            <a:pPr marL="0" indent="0">
              <a:buNone/>
            </a:pPr>
            <a:r>
              <a:rPr lang="ja-JP" altLang="en-US" sz="2000" dirty="0"/>
              <a:t>・仮想</a:t>
            </a:r>
            <a:r>
              <a:rPr lang="en-US" altLang="ja-JP" sz="2000" dirty="0"/>
              <a:t>NIC</a:t>
            </a:r>
            <a:r>
              <a:rPr lang="ja-JP" altLang="en-US" sz="2000" dirty="0"/>
              <a:t>あたり２コア（</a:t>
            </a:r>
            <a:r>
              <a:rPr lang="en-US" altLang="ja-JP" sz="2000" dirty="0"/>
              <a:t>FW(RX)/FW</a:t>
            </a:r>
            <a:r>
              <a:rPr lang="ja-JP" altLang="en-US" sz="2000" dirty="0"/>
              <a:t>（</a:t>
            </a:r>
            <a:r>
              <a:rPr lang="en-US" altLang="ja-JP" sz="2000" dirty="0"/>
              <a:t>TX</a:t>
            </a:r>
            <a:r>
              <a:rPr lang="ja-JP" altLang="en-US" sz="2000" dirty="0"/>
              <a:t>））</a:t>
            </a:r>
            <a:endParaRPr lang="en-US" altLang="ja-JP" sz="2000" dirty="0"/>
          </a:p>
          <a:p>
            <a:pPr marL="0" indent="0">
              <a:buNone/>
            </a:pPr>
            <a:r>
              <a:rPr lang="ja-JP" altLang="en-US" sz="2000" dirty="0"/>
              <a:t>を必要としており、今後のコア数に増加トレンドよっては運用制約になりえる。</a:t>
            </a:r>
            <a:endParaRPr lang="en-US" altLang="ja-JP" sz="2000" dirty="0"/>
          </a:p>
          <a:p>
            <a:pPr marL="0" indent="0">
              <a:buNone/>
            </a:pPr>
            <a:endParaRPr lang="en-US" altLang="ja-JP" sz="2000" dirty="0"/>
          </a:p>
          <a:p>
            <a:pPr marL="0" indent="0">
              <a:buNone/>
            </a:pPr>
            <a:r>
              <a:rPr lang="ja-JP" altLang="en-US" sz="2000" dirty="0"/>
              <a:t>上記のリソース利用条件を緩和する場合、性能劣化は避けれない見込みであることを前提に、本資料では、どのような</a:t>
            </a:r>
            <a:r>
              <a:rPr lang="en-US" altLang="ja-JP" sz="2000" dirty="0"/>
              <a:t>CPU</a:t>
            </a:r>
            <a:r>
              <a:rPr lang="ja-JP" altLang="en-US" sz="2000" dirty="0"/>
              <a:t>コアリソースの使用パターンに対応できるか整理する。</a:t>
            </a:r>
            <a:endParaRPr lang="en-US" altLang="ja-JP" sz="2000" dirty="0"/>
          </a:p>
        </p:txBody>
      </p:sp>
    </p:spTree>
    <p:extLst>
      <p:ext uri="{BB962C8B-B14F-4D97-AF65-F5344CB8AC3E}">
        <p14:creationId xmlns:p14="http://schemas.microsoft.com/office/powerpoint/2010/main" val="29759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SPP</a:t>
            </a:r>
            <a:r>
              <a:rPr lang="ja-JP" altLang="en-US" dirty="0"/>
              <a:t>コンポーネントの基本モデル（再掲）</a:t>
            </a:r>
            <a:endParaRPr kumimoji="1" lang="ja-JP" altLang="en-US" dirty="0"/>
          </a:p>
        </p:txBody>
      </p:sp>
      <p:sp>
        <p:nvSpPr>
          <p:cNvPr id="4" name="コンテンツ プレースホルダー 2"/>
          <p:cNvSpPr txBox="1">
            <a:spLocks/>
          </p:cNvSpPr>
          <p:nvPr/>
        </p:nvSpPr>
        <p:spPr>
          <a:xfrm>
            <a:off x="632519" y="3968686"/>
            <a:ext cx="8640000" cy="2484018"/>
          </a:xfrm>
          <a:prstGeom prst="rect">
            <a:avLst/>
          </a:prstGeom>
        </p:spPr>
        <p:txBody>
          <a:bodyPr vert="horz" lIns="0" tIns="36000" rIns="0" bIns="0" rtlCol="0">
            <a:normAutofit fontScale="62500" lnSpcReduction="20000"/>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SPP</a:t>
            </a:r>
            <a:r>
              <a:rPr lang="ja-JP" altLang="en-US" dirty="0"/>
              <a:t>コンポーネントは，一つ以上の入力</a:t>
            </a:r>
            <a:r>
              <a:rPr lang="en-US" altLang="ja-JP" dirty="0"/>
              <a:t>IF</a:t>
            </a:r>
            <a:r>
              <a:rPr lang="ja-JP" altLang="en-US" dirty="0"/>
              <a:t>からの入力パケットを，一つ以上の出力</a:t>
            </a:r>
            <a:r>
              <a:rPr lang="en-US" altLang="ja-JP" dirty="0"/>
              <a:t>IF</a:t>
            </a:r>
            <a:r>
              <a:rPr lang="ja-JP" altLang="en-US" dirty="0"/>
              <a:t>へ出力する機能を有する</a:t>
            </a:r>
            <a:endParaRPr lang="en-US" altLang="ja-JP" dirty="0"/>
          </a:p>
          <a:p>
            <a:r>
              <a:rPr lang="ja-JP" altLang="en-US" dirty="0"/>
              <a:t>個々の入力</a:t>
            </a:r>
            <a:r>
              <a:rPr lang="en-US" altLang="ja-JP" dirty="0"/>
              <a:t>IF</a:t>
            </a:r>
            <a:r>
              <a:rPr lang="ja-JP" altLang="en-US" dirty="0"/>
              <a:t>は，物理</a:t>
            </a:r>
            <a:r>
              <a:rPr lang="en-US" altLang="ja-JP" dirty="0" err="1"/>
              <a:t>NIC,vhost,ring</a:t>
            </a:r>
            <a:r>
              <a:rPr lang="ja-JP" altLang="en-US" dirty="0"/>
              <a:t>のいずれか一つの</a:t>
            </a:r>
            <a:r>
              <a:rPr lang="en-US" altLang="ja-JP" dirty="0"/>
              <a:t>Rx</a:t>
            </a:r>
            <a:r>
              <a:rPr lang="ja-JP" altLang="en-US" dirty="0"/>
              <a:t>を指す。</a:t>
            </a:r>
            <a:br>
              <a:rPr lang="en-US" altLang="ja-JP" dirty="0"/>
            </a:br>
            <a:r>
              <a:rPr lang="en-US" altLang="ja-JP" dirty="0"/>
              <a:t>SPP</a:t>
            </a:r>
            <a:r>
              <a:rPr lang="ja-JP" altLang="en-US" dirty="0"/>
              <a:t>コンポーネントに対して，複数種類の入力</a:t>
            </a:r>
            <a:r>
              <a:rPr lang="en-US" altLang="ja-JP" dirty="0"/>
              <a:t>IF</a:t>
            </a:r>
            <a:r>
              <a:rPr lang="ja-JP" altLang="en-US" dirty="0"/>
              <a:t>が混在することを許容する</a:t>
            </a:r>
            <a:endParaRPr lang="en-US" altLang="ja-JP" dirty="0"/>
          </a:p>
          <a:p>
            <a:r>
              <a:rPr lang="ja-JP" altLang="en-US" dirty="0"/>
              <a:t>個々の出力</a:t>
            </a:r>
            <a:r>
              <a:rPr lang="en-US" altLang="ja-JP" dirty="0"/>
              <a:t>IF</a:t>
            </a:r>
            <a:r>
              <a:rPr lang="ja-JP" altLang="en-US" dirty="0"/>
              <a:t>は，物理</a:t>
            </a:r>
            <a:r>
              <a:rPr lang="en-US" altLang="ja-JP" dirty="0" err="1"/>
              <a:t>NIC,vhost,ring</a:t>
            </a:r>
            <a:r>
              <a:rPr lang="ja-JP" altLang="en-US" dirty="0"/>
              <a:t>のいずれか一つの</a:t>
            </a:r>
            <a:r>
              <a:rPr lang="en-US" altLang="ja-JP" dirty="0" err="1"/>
              <a:t>Tx</a:t>
            </a:r>
            <a:r>
              <a:rPr lang="ja-JP" altLang="en-US" dirty="0"/>
              <a:t>を指す。</a:t>
            </a:r>
            <a:br>
              <a:rPr lang="en-US" altLang="ja-JP" dirty="0"/>
            </a:br>
            <a:r>
              <a:rPr lang="en-US" altLang="ja-JP" dirty="0"/>
              <a:t>SPP</a:t>
            </a:r>
            <a:r>
              <a:rPr lang="ja-JP" altLang="en-US" dirty="0"/>
              <a:t>コンポーネントに対して，複数種類の出力</a:t>
            </a:r>
            <a:r>
              <a:rPr lang="en-US" altLang="ja-JP" dirty="0"/>
              <a:t>IF</a:t>
            </a:r>
            <a:r>
              <a:rPr lang="ja-JP" altLang="en-US" dirty="0"/>
              <a:t>が混在することを許容する</a:t>
            </a:r>
          </a:p>
        </p:txBody>
      </p:sp>
      <p:sp>
        <p:nvSpPr>
          <p:cNvPr id="5" name="正方形/長方形 4">
            <a:extLst/>
          </p:cNvPr>
          <p:cNvSpPr/>
          <p:nvPr/>
        </p:nvSpPr>
        <p:spPr>
          <a:xfrm>
            <a:off x="3152800" y="1124744"/>
            <a:ext cx="3273287" cy="24118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000" dirty="0"/>
              <a:t>SPP</a:t>
            </a:r>
          </a:p>
          <a:p>
            <a:pPr algn="ctr"/>
            <a:r>
              <a:rPr lang="ja-JP" altLang="en-US" sz="2000" dirty="0"/>
              <a:t>コンポーネント</a:t>
            </a:r>
            <a:endParaRPr kumimoji="1" lang="ja-JP" altLang="en-US" sz="2000" dirty="0"/>
          </a:p>
        </p:txBody>
      </p:sp>
      <p:sp>
        <p:nvSpPr>
          <p:cNvPr id="6" name="正方形/長方形 5">
            <a:extLst/>
          </p:cNvPr>
          <p:cNvSpPr/>
          <p:nvPr/>
        </p:nvSpPr>
        <p:spPr>
          <a:xfrm>
            <a:off x="1198105" y="1376534"/>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sp>
        <p:nvSpPr>
          <p:cNvPr id="7" name="正方形/長方形 6">
            <a:extLst/>
          </p:cNvPr>
          <p:cNvSpPr/>
          <p:nvPr/>
        </p:nvSpPr>
        <p:spPr>
          <a:xfrm>
            <a:off x="1198105" y="2667585"/>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cxnSp>
        <p:nvCxnSpPr>
          <p:cNvPr id="8" name="直線矢印コネクタ 7">
            <a:extLst/>
          </p:cNvPr>
          <p:cNvCxnSpPr>
            <a:cxnSpLocks/>
            <a:stCxn id="6" idx="3"/>
          </p:cNvCxnSpPr>
          <p:nvPr/>
        </p:nvCxnSpPr>
        <p:spPr>
          <a:xfrm>
            <a:off x="1873966" y="1707839"/>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p:cNvPr>
          <p:cNvCxnSpPr>
            <a:cxnSpLocks/>
            <a:stCxn id="7" idx="3"/>
          </p:cNvCxnSpPr>
          <p:nvPr/>
        </p:nvCxnSpPr>
        <p:spPr>
          <a:xfrm>
            <a:off x="1873966" y="2998890"/>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p:cNvPr>
          <p:cNvSpPr/>
          <p:nvPr/>
        </p:nvSpPr>
        <p:spPr>
          <a:xfrm>
            <a:off x="7765377" y="1376534"/>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sp>
        <p:nvSpPr>
          <p:cNvPr id="11" name="正方形/長方形 10">
            <a:extLst/>
          </p:cNvPr>
          <p:cNvSpPr/>
          <p:nvPr/>
        </p:nvSpPr>
        <p:spPr>
          <a:xfrm>
            <a:off x="7765377" y="2667585"/>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cxnSp>
        <p:nvCxnSpPr>
          <p:cNvPr id="12" name="直線矢印コネクタ 11">
            <a:extLst/>
          </p:cNvPr>
          <p:cNvCxnSpPr>
            <a:cxnSpLocks/>
          </p:cNvCxnSpPr>
          <p:nvPr/>
        </p:nvCxnSpPr>
        <p:spPr>
          <a:xfrm>
            <a:off x="6426087" y="1709454"/>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p:cNvPr>
          <p:cNvCxnSpPr>
            <a:cxnSpLocks/>
          </p:cNvCxnSpPr>
          <p:nvPr/>
        </p:nvCxnSpPr>
        <p:spPr>
          <a:xfrm>
            <a:off x="6426087" y="3000505"/>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8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16496" y="116632"/>
            <a:ext cx="8640000" cy="576000"/>
          </a:xfrm>
          <a:prstGeom prst="rect">
            <a:avLst/>
          </a:prstGeom>
        </p:spPr>
        <p:txBody>
          <a:bodyPr vert="horz" lIns="0" tIns="108000" rIns="0" bIns="0" rtlCol="0" anchor="ctr">
            <a:noAutofit/>
          </a:bodyPr>
          <a:lst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a:lstStyle>
          <a:p>
            <a:r>
              <a:rPr lang="en-US" altLang="ja-JP" dirty="0"/>
              <a:t>SPP</a:t>
            </a:r>
            <a:r>
              <a:rPr lang="ja-JP" altLang="en-US" dirty="0"/>
              <a:t>コンポーネントの種類</a:t>
            </a:r>
            <a:r>
              <a:rPr lang="ja-JP" altLang="en-US" dirty="0"/>
              <a:t>（再掲）</a:t>
            </a:r>
            <a:endParaRPr lang="ja-JP" altLang="en-US" dirty="0"/>
          </a:p>
        </p:txBody>
      </p:sp>
      <p:sp>
        <p:nvSpPr>
          <p:cNvPr id="5" name="コンテンツ プレースホルダー 2"/>
          <p:cNvSpPr txBox="1">
            <a:spLocks/>
          </p:cNvSpPr>
          <p:nvPr/>
        </p:nvSpPr>
        <p:spPr>
          <a:xfrm>
            <a:off x="560512" y="980728"/>
            <a:ext cx="9001000" cy="5687977"/>
          </a:xfrm>
          <a:prstGeom prst="rect">
            <a:avLst/>
          </a:prstGeom>
        </p:spPr>
        <p:txBody>
          <a:bodyPr vert="horz" lIns="0" tIns="36000" rIns="0" bIns="0" rtlCol="0">
            <a:normAutofit fontScale="70000" lnSpcReduction="20000"/>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FWD</a:t>
            </a:r>
            <a:r>
              <a:rPr lang="ja-JP" altLang="en-US" dirty="0"/>
              <a:t>：一つの入力</a:t>
            </a:r>
            <a:r>
              <a:rPr lang="en-US" altLang="ja-JP" dirty="0"/>
              <a:t>IF</a:t>
            </a:r>
            <a:r>
              <a:rPr lang="ja-JP" altLang="en-US" dirty="0"/>
              <a:t>からのパケットを一つの出力</a:t>
            </a:r>
            <a:r>
              <a:rPr lang="en-US" altLang="ja-JP" dirty="0"/>
              <a:t>IF</a:t>
            </a:r>
            <a:r>
              <a:rPr lang="ja-JP" altLang="en-US" dirty="0"/>
              <a:t>に単純転送するコンポーネント</a:t>
            </a:r>
            <a:endParaRPr lang="en-US" altLang="ja-JP" dirty="0"/>
          </a:p>
          <a:p>
            <a:r>
              <a:rPr lang="en-US" altLang="ja-JP" dirty="0"/>
              <a:t>Merge</a:t>
            </a:r>
            <a:r>
              <a:rPr lang="ja-JP" altLang="en-US" dirty="0"/>
              <a:t>：複数の入力</a:t>
            </a:r>
            <a:r>
              <a:rPr lang="en-US" altLang="ja-JP" dirty="0"/>
              <a:t>IF</a:t>
            </a:r>
            <a:r>
              <a:rPr lang="ja-JP" altLang="en-US" dirty="0"/>
              <a:t>からのパケットを一つの出力</a:t>
            </a:r>
            <a:r>
              <a:rPr lang="en-US" altLang="ja-JP" dirty="0"/>
              <a:t>IF</a:t>
            </a:r>
            <a:r>
              <a:rPr lang="ja-JP" altLang="en-US" dirty="0"/>
              <a:t>に単純転送するコンポーネント</a:t>
            </a:r>
            <a:endParaRPr lang="en-US" altLang="ja-JP" dirty="0"/>
          </a:p>
          <a:p>
            <a:r>
              <a:rPr lang="en-US" altLang="ja-JP" dirty="0"/>
              <a:t>Duplicate</a:t>
            </a:r>
            <a:r>
              <a:rPr lang="ja-JP" altLang="en-US" dirty="0"/>
              <a:t>：一つの入力</a:t>
            </a:r>
            <a:r>
              <a:rPr lang="en-US" altLang="ja-JP" dirty="0"/>
              <a:t>IF</a:t>
            </a:r>
            <a:r>
              <a:rPr lang="ja-JP" altLang="en-US" dirty="0"/>
              <a:t>と複数の出力</a:t>
            </a:r>
            <a:r>
              <a:rPr lang="en-US" altLang="ja-JP" dirty="0"/>
              <a:t>IF</a:t>
            </a:r>
            <a:r>
              <a:rPr lang="ja-JP" altLang="en-US" dirty="0"/>
              <a:t>を管理し，一つの入力パケットを全出力</a:t>
            </a:r>
            <a:r>
              <a:rPr lang="en-US" altLang="ja-JP" dirty="0"/>
              <a:t>IF</a:t>
            </a:r>
            <a:r>
              <a:rPr lang="ja-JP" altLang="en-US" dirty="0"/>
              <a:t>に複製して転送するコンポーネント</a:t>
            </a:r>
            <a:endParaRPr lang="en-US" altLang="ja-JP" dirty="0"/>
          </a:p>
          <a:p>
            <a:r>
              <a:rPr lang="en-US" altLang="ja-JP" dirty="0"/>
              <a:t>Modifier</a:t>
            </a:r>
            <a:r>
              <a:rPr lang="ja-JP" altLang="en-US" dirty="0"/>
              <a:t>：一つの入力</a:t>
            </a:r>
            <a:r>
              <a:rPr lang="en-US" altLang="ja-JP" dirty="0"/>
              <a:t>IF</a:t>
            </a:r>
            <a:r>
              <a:rPr lang="ja-JP" altLang="en-US" dirty="0"/>
              <a:t>からのパケットの特定のフィールドをコンフィギュレーションされた条件に応じて変更して一つの出力</a:t>
            </a:r>
            <a:r>
              <a:rPr lang="en-US" altLang="ja-JP" dirty="0"/>
              <a:t>IF</a:t>
            </a:r>
            <a:r>
              <a:rPr lang="ja-JP" altLang="en-US" dirty="0"/>
              <a:t>に転送する．</a:t>
            </a:r>
            <a:endParaRPr lang="en-US" altLang="ja-JP" dirty="0"/>
          </a:p>
          <a:p>
            <a:r>
              <a:rPr lang="en-US" altLang="ja-JP" dirty="0"/>
              <a:t>Classifier</a:t>
            </a:r>
            <a:r>
              <a:rPr lang="ja-JP" altLang="en-US" dirty="0"/>
              <a:t>：一入力</a:t>
            </a:r>
            <a:r>
              <a:rPr lang="en-US" altLang="ja-JP" dirty="0"/>
              <a:t>IF</a:t>
            </a:r>
            <a:r>
              <a:rPr lang="ja-JP" altLang="en-US" dirty="0"/>
              <a:t>と複数の出力</a:t>
            </a:r>
            <a:r>
              <a:rPr lang="en-US" altLang="ja-JP" dirty="0"/>
              <a:t>IF</a:t>
            </a:r>
            <a:r>
              <a:rPr lang="ja-JP" altLang="en-US" dirty="0"/>
              <a:t>を管理する．入力パケットの特定のフィールドの内容に応じて出力</a:t>
            </a:r>
            <a:r>
              <a:rPr lang="en-US" altLang="ja-JP" dirty="0"/>
              <a:t>IF</a:t>
            </a:r>
            <a:r>
              <a:rPr lang="ja-JP" altLang="en-US" dirty="0"/>
              <a:t>を決定して，転送するコンポーネント</a:t>
            </a:r>
            <a:endParaRPr lang="en-US" altLang="ja-JP" dirty="0"/>
          </a:p>
          <a:p>
            <a:r>
              <a:rPr lang="en-US" altLang="ja-JP" dirty="0" err="1"/>
              <a:t>LoadBalancer</a:t>
            </a:r>
            <a:r>
              <a:rPr lang="ja-JP" altLang="en-US" dirty="0"/>
              <a:t>：一入力</a:t>
            </a:r>
            <a:r>
              <a:rPr lang="en-US" altLang="ja-JP" dirty="0"/>
              <a:t>IF</a:t>
            </a:r>
            <a:r>
              <a:rPr lang="ja-JP" altLang="en-US" dirty="0"/>
              <a:t>と複数の出力</a:t>
            </a:r>
            <a:r>
              <a:rPr lang="en-US" altLang="ja-JP" dirty="0"/>
              <a:t>IF</a:t>
            </a:r>
            <a:r>
              <a:rPr lang="ja-JP" altLang="en-US" dirty="0"/>
              <a:t>を管理する．入力パケットの内容とは無関係な条件（ラウンドロビン等）に応じて出力</a:t>
            </a:r>
            <a:r>
              <a:rPr lang="en-US" altLang="ja-JP" dirty="0"/>
              <a:t>IF</a:t>
            </a:r>
            <a:r>
              <a:rPr lang="ja-JP" altLang="en-US" dirty="0"/>
              <a:t>を決定して，転送するコンポーネント</a:t>
            </a:r>
            <a:endParaRPr lang="en-US" altLang="ja-JP" dirty="0"/>
          </a:p>
        </p:txBody>
      </p:sp>
    </p:spTree>
    <p:extLst>
      <p:ext uri="{BB962C8B-B14F-4D97-AF65-F5344CB8AC3E}">
        <p14:creationId xmlns:p14="http://schemas.microsoft.com/office/powerpoint/2010/main" val="63491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検討の方向性</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509577996"/>
              </p:ext>
            </p:extLst>
          </p:nvPr>
        </p:nvGraphicFramePr>
        <p:xfrm>
          <a:off x="105536" y="1905996"/>
          <a:ext cx="9599991" cy="4114800"/>
        </p:xfrm>
        <a:graphic>
          <a:graphicData uri="http://schemas.openxmlformats.org/drawingml/2006/table">
            <a:tbl>
              <a:tblPr firstRow="1" bandRow="1">
                <a:tableStyleId>{5C22544A-7EE6-4342-B048-85BDC9FD1C3A}</a:tableStyleId>
              </a:tblPr>
              <a:tblGrid>
                <a:gridCol w="1371427">
                  <a:extLst>
                    <a:ext uri="{9D8B030D-6E8A-4147-A177-3AD203B41FA5}">
                      <a16:colId xmlns:a16="http://schemas.microsoft.com/office/drawing/2014/main" val="3888137736"/>
                    </a:ext>
                  </a:extLst>
                </a:gridCol>
                <a:gridCol w="1963869">
                  <a:extLst>
                    <a:ext uri="{9D8B030D-6E8A-4147-A177-3AD203B41FA5}">
                      <a16:colId xmlns:a16="http://schemas.microsoft.com/office/drawing/2014/main" val="3815336097"/>
                    </a:ext>
                  </a:extLst>
                </a:gridCol>
                <a:gridCol w="2088232">
                  <a:extLst>
                    <a:ext uri="{9D8B030D-6E8A-4147-A177-3AD203B41FA5}">
                      <a16:colId xmlns:a16="http://schemas.microsoft.com/office/drawing/2014/main" val="2044165184"/>
                    </a:ext>
                  </a:extLst>
                </a:gridCol>
                <a:gridCol w="2298910">
                  <a:extLst>
                    <a:ext uri="{9D8B030D-6E8A-4147-A177-3AD203B41FA5}">
                      <a16:colId xmlns:a16="http://schemas.microsoft.com/office/drawing/2014/main" val="2021811001"/>
                    </a:ext>
                  </a:extLst>
                </a:gridCol>
                <a:gridCol w="982515">
                  <a:extLst>
                    <a:ext uri="{9D8B030D-6E8A-4147-A177-3AD203B41FA5}">
                      <a16:colId xmlns:a16="http://schemas.microsoft.com/office/drawing/2014/main" val="265142323"/>
                    </a:ext>
                  </a:extLst>
                </a:gridCol>
                <a:gridCol w="895038">
                  <a:extLst>
                    <a:ext uri="{9D8B030D-6E8A-4147-A177-3AD203B41FA5}">
                      <a16:colId xmlns:a16="http://schemas.microsoft.com/office/drawing/2014/main" val="2138264762"/>
                    </a:ext>
                  </a:extLst>
                </a:gridCol>
              </a:tblGrid>
              <a:tr h="0">
                <a:tc>
                  <a:txBody>
                    <a:bodyPr/>
                    <a:lstStyle/>
                    <a:p>
                      <a:r>
                        <a:rPr kumimoji="1" lang="ja-JP" altLang="en-US" sz="1600" dirty="0"/>
                        <a:t>モデル</a:t>
                      </a:r>
                    </a:p>
                  </a:txBody>
                  <a:tcPr/>
                </a:tc>
                <a:tc gridSpan="2">
                  <a:txBody>
                    <a:bodyPr/>
                    <a:lstStyle/>
                    <a:p>
                      <a:r>
                        <a:rPr kumimoji="1" lang="ja-JP" altLang="en-US" sz="1600" dirty="0"/>
                        <a:t>方針</a:t>
                      </a:r>
                    </a:p>
                  </a:txBody>
                  <a:tcPr/>
                </a:tc>
                <a:tc hMerge="1">
                  <a:txBody>
                    <a:bodyPr/>
                    <a:lstStyle/>
                    <a:p>
                      <a:endParaRPr kumimoji="1" lang="ja-JP" altLang="en-US" sz="1600" dirty="0"/>
                    </a:p>
                  </a:txBody>
                  <a:tcPr/>
                </a:tc>
                <a:tc>
                  <a:txBody>
                    <a:bodyPr/>
                    <a:lstStyle/>
                    <a:p>
                      <a:r>
                        <a:rPr kumimoji="1" lang="ja-JP" altLang="en-US" sz="1600" dirty="0"/>
                        <a:t>機能追加性</a:t>
                      </a:r>
                    </a:p>
                  </a:txBody>
                  <a:tcPr/>
                </a:tc>
                <a:tc>
                  <a:txBody>
                    <a:bodyPr/>
                    <a:lstStyle/>
                    <a:p>
                      <a:r>
                        <a:rPr kumimoji="1" lang="ja-JP" altLang="en-US" sz="1600" dirty="0"/>
                        <a:t>性能</a:t>
                      </a:r>
                    </a:p>
                  </a:txBody>
                  <a:tcPr/>
                </a:tc>
                <a:tc>
                  <a:txBody>
                    <a:bodyPr/>
                    <a:lstStyle/>
                    <a:p>
                      <a:endParaRPr kumimoji="1" lang="ja-JP" altLang="en-US" sz="1600"/>
                    </a:p>
                  </a:txBody>
                  <a:tcPr/>
                </a:tc>
                <a:extLst>
                  <a:ext uri="{0D108BD9-81ED-4DB2-BD59-A6C34878D82A}">
                    <a16:rowId xmlns:a16="http://schemas.microsoft.com/office/drawing/2014/main" val="2563710652"/>
                  </a:ext>
                </a:extLst>
              </a:tr>
              <a:tr h="370840">
                <a:tc>
                  <a:txBody>
                    <a:bodyPr/>
                    <a:lstStyle/>
                    <a:p>
                      <a:r>
                        <a:rPr kumimoji="1" lang="en-US" altLang="ja-JP" sz="1600" dirty="0"/>
                        <a:t>RTC</a:t>
                      </a:r>
                      <a:endParaRPr kumimoji="1" lang="ja-JP" altLang="en-US" sz="1600" dirty="0"/>
                    </a:p>
                  </a:txBody>
                  <a:tcPr/>
                </a:tc>
                <a:tc gridSpan="2">
                  <a:txBody>
                    <a:bodyPr/>
                    <a:lstStyle/>
                    <a:p>
                      <a:r>
                        <a:rPr kumimoji="1" lang="ja-JP" altLang="en-US" sz="1600" u="sng" dirty="0"/>
                        <a:t>全ての</a:t>
                      </a:r>
                      <a:r>
                        <a:rPr kumimoji="1" lang="en-US" altLang="ja-JP" sz="1600" dirty="0"/>
                        <a:t>SPP</a:t>
                      </a:r>
                      <a:r>
                        <a:rPr kumimoji="1" lang="ja-JP" altLang="en-US" sz="1600" dirty="0"/>
                        <a:t>コンポーネントを一コアに集約する（外部</a:t>
                      </a:r>
                      <a:r>
                        <a:rPr kumimoji="1" lang="en-US" altLang="ja-JP" sz="1600" dirty="0"/>
                        <a:t>IF</a:t>
                      </a:r>
                      <a:r>
                        <a:rPr kumimoji="1" lang="ja-JP" altLang="en-US" sz="1600" dirty="0"/>
                        <a:t>（</a:t>
                      </a:r>
                      <a:r>
                        <a:rPr kumimoji="1" lang="en-US" altLang="ja-JP" sz="1600" dirty="0" err="1"/>
                        <a:t>vhost,ring,pNIC</a:t>
                      </a:r>
                      <a:r>
                        <a:rPr kumimoji="1" lang="ja-JP" altLang="en-US" sz="1600" dirty="0"/>
                        <a:t>）以外は関数コールとする）</a:t>
                      </a:r>
                    </a:p>
                  </a:txBody>
                  <a:tcPr/>
                </a:tc>
                <a:tc hMerge="1">
                  <a:txBody>
                    <a:bodyPr/>
                    <a:lstStyle/>
                    <a:p>
                      <a:endParaRPr kumimoji="1" lang="ja-JP" altLang="en-US" sz="1600" dirty="0"/>
                    </a:p>
                  </a:txBody>
                  <a:tcPr/>
                </a:tc>
                <a:tc>
                  <a:txBody>
                    <a:bodyPr/>
                    <a:lstStyle/>
                    <a:p>
                      <a:r>
                        <a:rPr kumimoji="1" lang="ja-JP" altLang="en-US" sz="1600" dirty="0"/>
                        <a:t>低）</a:t>
                      </a:r>
                      <a:endParaRPr kumimoji="1" lang="en-US" altLang="ja-JP" sz="1600" dirty="0"/>
                    </a:p>
                    <a:p>
                      <a:r>
                        <a:rPr kumimoji="1" lang="ja-JP" altLang="en-US" sz="1600" dirty="0"/>
                        <a:t>機能追加ごとに再コンパイル・検証などが必要</a:t>
                      </a:r>
                    </a:p>
                  </a:txBody>
                  <a:tcPr/>
                </a:tc>
                <a:tc>
                  <a:txBody>
                    <a:bodyPr/>
                    <a:lstStyle/>
                    <a:p>
                      <a:r>
                        <a:rPr kumimoji="1" lang="ja-JP" altLang="en-US" sz="1600" dirty="0"/>
                        <a:t>最低）</a:t>
                      </a:r>
                    </a:p>
                  </a:txBody>
                  <a:tcPr/>
                </a:tc>
                <a:tc>
                  <a:txBody>
                    <a:bodyPr/>
                    <a:lstStyle/>
                    <a:p>
                      <a:r>
                        <a:rPr kumimoji="1" lang="en-US" altLang="ja-JP" sz="1600" dirty="0"/>
                        <a:t>×</a:t>
                      </a:r>
                      <a:r>
                        <a:rPr kumimoji="1" lang="ja-JP" altLang="en-US" sz="1600" dirty="0"/>
                        <a:t>？</a:t>
                      </a:r>
                    </a:p>
                  </a:txBody>
                  <a:tcPr/>
                </a:tc>
                <a:extLst>
                  <a:ext uri="{0D108BD9-81ED-4DB2-BD59-A6C34878D82A}">
                    <a16:rowId xmlns:a16="http://schemas.microsoft.com/office/drawing/2014/main" val="629300571"/>
                  </a:ext>
                </a:extLst>
              </a:tr>
              <a:tr h="522952">
                <a:tc rowSpan="3">
                  <a:txBody>
                    <a:bodyPr/>
                    <a:lstStyle/>
                    <a:p>
                      <a:r>
                        <a:rPr kumimoji="1" lang="en-US" altLang="ja-JP" sz="1600" dirty="0"/>
                        <a:t>Pipe-Line</a:t>
                      </a:r>
                      <a:endParaRPr kumimoji="1" lang="ja-JP" altLang="en-US" sz="1600" dirty="0"/>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u="sng" dirty="0"/>
                        <a:t>一部の</a:t>
                      </a:r>
                      <a:r>
                        <a:rPr kumimoji="1" lang="en-US" altLang="ja-JP" sz="1600" dirty="0"/>
                        <a:t>SPP</a:t>
                      </a:r>
                      <a:r>
                        <a:rPr kumimoji="1" lang="ja-JP" altLang="en-US" sz="1600" dirty="0"/>
                        <a:t>コンポーネントを一コアに集約する</a:t>
                      </a:r>
                    </a:p>
                  </a:txBody>
                  <a:tcPr/>
                </a:tc>
                <a:tc>
                  <a:txBody>
                    <a:bodyPr/>
                    <a:lstStyle/>
                    <a:p>
                      <a:r>
                        <a:rPr kumimoji="1" lang="ja-JP" altLang="en-US" sz="1600" dirty="0"/>
                        <a:t>同種コンポーネントの集約</a:t>
                      </a:r>
                    </a:p>
                  </a:txBody>
                  <a:tcPr/>
                </a:tc>
                <a:tc>
                  <a:txBody>
                    <a:bodyPr/>
                    <a:lstStyle/>
                    <a:p>
                      <a:r>
                        <a:rPr kumimoji="1" lang="ja-JP" altLang="en-US" sz="1600" dirty="0"/>
                        <a:t>現状維持？</a:t>
                      </a:r>
                    </a:p>
                  </a:txBody>
                  <a:tcPr/>
                </a:tc>
                <a:tc>
                  <a:txBody>
                    <a:bodyPr/>
                    <a:lstStyle/>
                    <a:p>
                      <a:r>
                        <a:rPr kumimoji="1" lang="ja-JP" altLang="en-US" sz="1600" dirty="0"/>
                        <a:t>？</a:t>
                      </a:r>
                      <a:endParaRPr kumimoji="1" lang="en-US" altLang="ja-JP" sz="1600" dirty="0"/>
                    </a:p>
                  </a:txBody>
                  <a:tcPr/>
                </a:tc>
                <a:tc>
                  <a:txBody>
                    <a:bodyPr/>
                    <a:lstStyle/>
                    <a:p>
                      <a:r>
                        <a:rPr kumimoji="1" lang="ja-JP" altLang="en-US" sz="1600" dirty="0"/>
                        <a:t>次頁以降</a:t>
                      </a:r>
                    </a:p>
                  </a:txBody>
                  <a:tcPr/>
                </a:tc>
                <a:extLst>
                  <a:ext uri="{0D108BD9-81ED-4DB2-BD59-A6C34878D82A}">
                    <a16:rowId xmlns:a16="http://schemas.microsoft.com/office/drawing/2014/main" val="4147498912"/>
                  </a:ext>
                </a:extLst>
              </a:tr>
              <a:tr h="370840">
                <a:tc vMerge="1">
                  <a:txBody>
                    <a:bodyPr/>
                    <a:lstStyle/>
                    <a:p>
                      <a:endParaRPr kumimoji="1" lang="ja-JP" altLang="en-US" sz="1600" dirty="0"/>
                    </a:p>
                  </a:txBody>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異種コンポーネントの集約</a:t>
                      </a:r>
                    </a:p>
                  </a:txBody>
                  <a:tcPr/>
                </a:tc>
                <a:tc>
                  <a:txBody>
                    <a:bodyPr/>
                    <a:lstStyle/>
                    <a:p>
                      <a:r>
                        <a:rPr kumimoji="1" lang="ja-JP" altLang="en-US" sz="1600" dirty="0"/>
                        <a:t>低）</a:t>
                      </a:r>
                      <a:endParaRPr kumimoji="1" lang="en-US" altLang="ja-JP" sz="1600" dirty="0"/>
                    </a:p>
                    <a:p>
                      <a:r>
                        <a:rPr kumimoji="1" lang="ja-JP" altLang="en-US" sz="1600" dirty="0"/>
                        <a:t>コンポーネントの考え方が崩れ</a:t>
                      </a:r>
                      <a:r>
                        <a:rPr kumimoji="1" lang="en-US" altLang="ja-JP" sz="1600" dirty="0"/>
                        <a:t>3rd-Party</a:t>
                      </a:r>
                      <a:r>
                        <a:rPr kumimoji="1" lang="ja-JP" altLang="en-US" sz="1600" dirty="0"/>
                        <a:t>拡張が見込みにくい</a:t>
                      </a:r>
                    </a:p>
                  </a:txBody>
                  <a:tcPr/>
                </a:tc>
                <a:tc>
                  <a:txBody>
                    <a:bodyPr/>
                    <a:lstStyle/>
                    <a:p>
                      <a:r>
                        <a:rPr kumimoji="1" lang="ja-JP" altLang="en-US" sz="1600" dirty="0"/>
                        <a:t>？</a:t>
                      </a:r>
                    </a:p>
                  </a:txBody>
                  <a:tcPr/>
                </a:tc>
                <a:tc>
                  <a:txBody>
                    <a:bodyPr/>
                    <a:lstStyle/>
                    <a:p>
                      <a:r>
                        <a:rPr kumimoji="1" lang="en-US" altLang="ja-JP" sz="1600" dirty="0"/>
                        <a:t>×</a:t>
                      </a:r>
                      <a:r>
                        <a:rPr kumimoji="1" lang="ja-JP" altLang="en-US" sz="1600" dirty="0"/>
                        <a:t>？</a:t>
                      </a:r>
                    </a:p>
                  </a:txBody>
                  <a:tcPr/>
                </a:tc>
                <a:extLst>
                  <a:ext uri="{0D108BD9-81ED-4DB2-BD59-A6C34878D82A}">
                    <a16:rowId xmlns:a16="http://schemas.microsoft.com/office/drawing/2014/main" val="2853721538"/>
                  </a:ext>
                </a:extLst>
              </a:tr>
              <a:tr h="370840">
                <a:tc vMerge="1">
                  <a:txBody>
                    <a:bodyPr/>
                    <a:lstStyle/>
                    <a:p>
                      <a:endParaRPr kumimoji="1" lang="ja-JP" altLang="en-US" sz="1600" dirty="0"/>
                    </a:p>
                  </a:txBody>
                  <a:tcPr/>
                </a:tc>
                <a:tc>
                  <a:txBody>
                    <a:bodyPr/>
                    <a:lstStyle/>
                    <a:p>
                      <a:r>
                        <a:rPr kumimoji="1" lang="ja-JP" altLang="en-US" sz="1600" dirty="0"/>
                        <a:t>現実装を維持しつつ適用モデル（</a:t>
                      </a:r>
                      <a:r>
                        <a:rPr kumimoji="1" lang="en-US" altLang="ja-JP" sz="1600" dirty="0" err="1"/>
                        <a:t>ex,VF</a:t>
                      </a:r>
                      <a:r>
                        <a:rPr kumimoji="1" lang="ja-JP" altLang="en-US" sz="1600" dirty="0"/>
                        <a:t>等）ごとに最適化</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VF</a:t>
                      </a:r>
                      <a:r>
                        <a:rPr kumimoji="1" lang="ja-JP" altLang="en-US" sz="1600" dirty="0"/>
                        <a:t>構成の場合の例）</a:t>
                      </a:r>
                      <a:r>
                        <a:rPr kumimoji="1" lang="en-US" altLang="ja-JP" sz="1600" dirty="0" err="1"/>
                        <a:t>classifre</a:t>
                      </a:r>
                      <a:r>
                        <a:rPr kumimoji="1" lang="ja-JP" altLang="en-US" sz="1600" dirty="0"/>
                        <a:t>から</a:t>
                      </a:r>
                      <a:r>
                        <a:rPr kumimoji="1" lang="en-US" altLang="ja-JP" sz="1600" dirty="0" err="1"/>
                        <a:t>vhost</a:t>
                      </a:r>
                      <a:r>
                        <a:rPr kumimoji="1" lang="ja-JP" altLang="en-US" sz="1600" dirty="0"/>
                        <a:t>に直接転送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現状維持？</a:t>
                      </a:r>
                    </a:p>
                  </a:txBody>
                  <a:tcPr/>
                </a:tc>
                <a:tc>
                  <a:txBody>
                    <a:bodyPr/>
                    <a:lstStyle/>
                    <a:p>
                      <a:r>
                        <a:rPr kumimoji="1" lang="ja-JP" altLang="en-US" sz="1600" dirty="0"/>
                        <a:t>？</a:t>
                      </a:r>
                    </a:p>
                  </a:txBody>
                  <a:tcPr/>
                </a:tc>
                <a:tc>
                  <a:txBody>
                    <a:bodyPr/>
                    <a:lstStyle/>
                    <a:p>
                      <a:r>
                        <a:rPr kumimoji="1" lang="ja-JP" altLang="en-US" sz="1600" dirty="0"/>
                        <a:t>最終頁に例示</a:t>
                      </a:r>
                    </a:p>
                  </a:txBody>
                  <a:tcPr/>
                </a:tc>
                <a:extLst>
                  <a:ext uri="{0D108BD9-81ED-4DB2-BD59-A6C34878D82A}">
                    <a16:rowId xmlns:a16="http://schemas.microsoft.com/office/drawing/2014/main" val="3642311327"/>
                  </a:ext>
                </a:extLst>
              </a:tr>
            </a:tbl>
          </a:graphicData>
        </a:graphic>
      </p:graphicFrame>
      <p:sp>
        <p:nvSpPr>
          <p:cNvPr id="5" name="コンテンツ プレースホルダー 2"/>
          <p:cNvSpPr txBox="1">
            <a:spLocks/>
          </p:cNvSpPr>
          <p:nvPr/>
        </p:nvSpPr>
        <p:spPr>
          <a:xfrm>
            <a:off x="105536" y="787900"/>
            <a:ext cx="9671520" cy="984916"/>
          </a:xfrm>
          <a:prstGeom prst="rect">
            <a:avLst/>
          </a:prstGeom>
        </p:spPr>
        <p:style>
          <a:lnRef idx="1">
            <a:schemeClr val="accent4"/>
          </a:lnRef>
          <a:fillRef idx="2">
            <a:schemeClr val="accent4"/>
          </a:fillRef>
          <a:effectRef idx="1">
            <a:schemeClr val="accent4"/>
          </a:effectRef>
          <a:fontRef idx="minor">
            <a:schemeClr val="dk1"/>
          </a:fontRef>
        </p:style>
        <p:txBody>
          <a:bodyPr vert="horz" lIns="0" tIns="36000" rIns="0" bIns="0" rtlCol="0">
            <a:noAutofit/>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400" dirty="0"/>
              <a:t>SPP</a:t>
            </a:r>
            <a:r>
              <a:rPr lang="ja-JP" altLang="en-US" sz="1400" dirty="0"/>
              <a:t>コンポーネントは</a:t>
            </a:r>
            <a:r>
              <a:rPr lang="en-US" altLang="ja-JP" sz="1400" dirty="0"/>
              <a:t>DPDK</a:t>
            </a:r>
            <a:r>
              <a:rPr lang="ja-JP" altLang="en-US" sz="1400" dirty="0"/>
              <a:t>アプリケーションの一種類であることから、一コア内で複数スレッドが動作するモデルは除外して考える。</a:t>
            </a:r>
            <a:endParaRPr lang="en-US" altLang="ja-JP" sz="1400" dirty="0"/>
          </a:p>
          <a:p>
            <a:r>
              <a:rPr lang="ja-JP" altLang="en-US" sz="1400" dirty="0"/>
              <a:t>性能が現行より劣ることが想定されるが、どの程度の劣化になるかは要評価</a:t>
            </a:r>
            <a:endParaRPr lang="en-US" altLang="ja-JP" sz="1400" dirty="0"/>
          </a:p>
        </p:txBody>
      </p:sp>
    </p:spTree>
    <p:extLst>
      <p:ext uri="{BB962C8B-B14F-4D97-AF65-F5344CB8AC3E}">
        <p14:creationId xmlns:p14="http://schemas.microsoft.com/office/powerpoint/2010/main" val="10566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同種コンポーネントの集約</a:t>
            </a:r>
            <a:endParaRPr kumimoji="1" lang="ja-JP" altLang="en-US" dirty="0"/>
          </a:p>
        </p:txBody>
      </p:sp>
      <p:grpSp>
        <p:nvGrpSpPr>
          <p:cNvPr id="13" name="グループ化 12"/>
          <p:cNvGrpSpPr/>
          <p:nvPr/>
        </p:nvGrpSpPr>
        <p:grpSpPr>
          <a:xfrm>
            <a:off x="1198105" y="1412776"/>
            <a:ext cx="7243133" cy="1718379"/>
            <a:chOff x="1198105" y="1124744"/>
            <a:chExt cx="7243133" cy="2411894"/>
          </a:xfrm>
        </p:grpSpPr>
        <p:sp>
          <p:nvSpPr>
            <p:cNvPr id="4" name="正方形/長方形 3">
              <a:extLst/>
            </p:cNvPr>
            <p:cNvSpPr/>
            <p:nvPr/>
          </p:nvSpPr>
          <p:spPr>
            <a:xfrm>
              <a:off x="3152800" y="1124744"/>
              <a:ext cx="3273287" cy="24118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000" dirty="0"/>
                <a:t>SPP</a:t>
              </a:r>
            </a:p>
            <a:p>
              <a:pPr algn="ctr"/>
              <a:r>
                <a:rPr lang="ja-JP" altLang="en-US" sz="2000" dirty="0"/>
                <a:t>コンポーネント</a:t>
              </a:r>
              <a:endParaRPr kumimoji="1" lang="ja-JP" altLang="en-US" sz="2000" dirty="0"/>
            </a:p>
          </p:txBody>
        </p:sp>
        <p:sp>
          <p:nvSpPr>
            <p:cNvPr id="5" name="正方形/長方形 4">
              <a:extLst/>
            </p:cNvPr>
            <p:cNvSpPr/>
            <p:nvPr/>
          </p:nvSpPr>
          <p:spPr>
            <a:xfrm>
              <a:off x="1198105" y="1376534"/>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sp>
          <p:nvSpPr>
            <p:cNvPr id="6" name="正方形/長方形 5">
              <a:extLst/>
            </p:cNvPr>
            <p:cNvSpPr/>
            <p:nvPr/>
          </p:nvSpPr>
          <p:spPr>
            <a:xfrm>
              <a:off x="1198105" y="2667585"/>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cxnSp>
          <p:nvCxnSpPr>
            <p:cNvPr id="7" name="直線矢印コネクタ 6">
              <a:extLst/>
            </p:cNvPr>
            <p:cNvCxnSpPr>
              <a:cxnSpLocks/>
              <a:stCxn id="5" idx="3"/>
            </p:cNvCxnSpPr>
            <p:nvPr/>
          </p:nvCxnSpPr>
          <p:spPr>
            <a:xfrm>
              <a:off x="1873966" y="1707839"/>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p:cNvPr>
            <p:cNvCxnSpPr>
              <a:cxnSpLocks/>
              <a:stCxn id="6" idx="3"/>
            </p:cNvCxnSpPr>
            <p:nvPr/>
          </p:nvCxnSpPr>
          <p:spPr>
            <a:xfrm>
              <a:off x="1873966" y="2998890"/>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p:cNvPr>
            <p:cNvSpPr/>
            <p:nvPr/>
          </p:nvSpPr>
          <p:spPr>
            <a:xfrm>
              <a:off x="7765377" y="1376534"/>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sp>
          <p:nvSpPr>
            <p:cNvPr id="10" name="正方形/長方形 9">
              <a:extLst/>
            </p:cNvPr>
            <p:cNvSpPr/>
            <p:nvPr/>
          </p:nvSpPr>
          <p:spPr>
            <a:xfrm>
              <a:off x="7765377" y="2667585"/>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cxnSp>
          <p:nvCxnSpPr>
            <p:cNvPr id="11" name="直線矢印コネクタ 10">
              <a:extLst/>
            </p:cNvPr>
            <p:cNvCxnSpPr>
              <a:cxnSpLocks/>
            </p:cNvCxnSpPr>
            <p:nvPr/>
          </p:nvCxnSpPr>
          <p:spPr>
            <a:xfrm>
              <a:off x="6426087" y="1709454"/>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p:cNvPr>
            <p:cNvCxnSpPr>
              <a:cxnSpLocks/>
            </p:cNvCxnSpPr>
            <p:nvPr/>
          </p:nvCxnSpPr>
          <p:spPr>
            <a:xfrm>
              <a:off x="6426087" y="3000505"/>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p:cNvGrpSpPr/>
          <p:nvPr/>
        </p:nvGrpSpPr>
        <p:grpSpPr>
          <a:xfrm>
            <a:off x="1198105" y="3199549"/>
            <a:ext cx="7243133" cy="1639709"/>
            <a:chOff x="1198105" y="1124744"/>
            <a:chExt cx="7243133" cy="2411894"/>
          </a:xfrm>
        </p:grpSpPr>
        <p:sp>
          <p:nvSpPr>
            <p:cNvPr id="15" name="正方形/長方形 14">
              <a:extLst/>
            </p:cNvPr>
            <p:cNvSpPr/>
            <p:nvPr/>
          </p:nvSpPr>
          <p:spPr>
            <a:xfrm>
              <a:off x="3152800" y="1124744"/>
              <a:ext cx="3273287" cy="24118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2000" dirty="0"/>
                <a:t>SPP</a:t>
              </a:r>
            </a:p>
            <a:p>
              <a:pPr algn="ctr"/>
              <a:r>
                <a:rPr lang="ja-JP" altLang="en-US" sz="2000" dirty="0"/>
                <a:t>コンポーネント</a:t>
              </a:r>
              <a:endParaRPr kumimoji="1" lang="ja-JP" altLang="en-US" sz="2000" dirty="0"/>
            </a:p>
          </p:txBody>
        </p:sp>
        <p:sp>
          <p:nvSpPr>
            <p:cNvPr id="16" name="正方形/長方形 15">
              <a:extLst/>
            </p:cNvPr>
            <p:cNvSpPr/>
            <p:nvPr/>
          </p:nvSpPr>
          <p:spPr>
            <a:xfrm>
              <a:off x="1198105" y="1376534"/>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sp>
          <p:nvSpPr>
            <p:cNvPr id="17" name="正方形/長方形 16">
              <a:extLst/>
            </p:cNvPr>
            <p:cNvSpPr/>
            <p:nvPr/>
          </p:nvSpPr>
          <p:spPr>
            <a:xfrm>
              <a:off x="1198105" y="2667585"/>
              <a:ext cx="675861" cy="66260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a:t>入力</a:t>
              </a:r>
              <a:r>
                <a:rPr kumimoji="1" lang="en-US" altLang="ja-JP" dirty="0"/>
                <a:t>IF</a:t>
              </a:r>
              <a:endParaRPr kumimoji="1" lang="ja-JP" altLang="en-US" dirty="0"/>
            </a:p>
          </p:txBody>
        </p:sp>
        <p:cxnSp>
          <p:nvCxnSpPr>
            <p:cNvPr id="18" name="直線矢印コネクタ 17">
              <a:extLst/>
            </p:cNvPr>
            <p:cNvCxnSpPr>
              <a:cxnSpLocks/>
              <a:stCxn id="16" idx="3"/>
            </p:cNvCxnSpPr>
            <p:nvPr/>
          </p:nvCxnSpPr>
          <p:spPr>
            <a:xfrm>
              <a:off x="1873966" y="1707839"/>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p:cNvPr>
            <p:cNvCxnSpPr>
              <a:cxnSpLocks/>
              <a:stCxn id="17" idx="3"/>
            </p:cNvCxnSpPr>
            <p:nvPr/>
          </p:nvCxnSpPr>
          <p:spPr>
            <a:xfrm>
              <a:off x="1873966" y="2998890"/>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p:cNvPr>
            <p:cNvSpPr/>
            <p:nvPr/>
          </p:nvSpPr>
          <p:spPr>
            <a:xfrm>
              <a:off x="7765377" y="1376534"/>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sp>
          <p:nvSpPr>
            <p:cNvPr id="21" name="正方形/長方形 20">
              <a:extLst/>
            </p:cNvPr>
            <p:cNvSpPr/>
            <p:nvPr/>
          </p:nvSpPr>
          <p:spPr>
            <a:xfrm>
              <a:off x="7765377" y="2667585"/>
              <a:ext cx="675861" cy="66260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出力</a:t>
              </a:r>
              <a:r>
                <a:rPr kumimoji="1" lang="en-US" altLang="ja-JP" dirty="0"/>
                <a:t>IF</a:t>
              </a:r>
              <a:endParaRPr kumimoji="1" lang="ja-JP" altLang="en-US" dirty="0"/>
            </a:p>
          </p:txBody>
        </p:sp>
        <p:cxnSp>
          <p:nvCxnSpPr>
            <p:cNvPr id="22" name="直線矢印コネクタ 21">
              <a:extLst/>
            </p:cNvPr>
            <p:cNvCxnSpPr>
              <a:cxnSpLocks/>
            </p:cNvCxnSpPr>
            <p:nvPr/>
          </p:nvCxnSpPr>
          <p:spPr>
            <a:xfrm>
              <a:off x="6426087" y="1709454"/>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p:cNvPr>
            <p:cNvCxnSpPr>
              <a:cxnSpLocks/>
            </p:cNvCxnSpPr>
            <p:nvPr/>
          </p:nvCxnSpPr>
          <p:spPr>
            <a:xfrm>
              <a:off x="6426087" y="3000505"/>
              <a:ext cx="1278834"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4" name="正方形/長方形 23"/>
          <p:cNvSpPr/>
          <p:nvPr/>
        </p:nvSpPr>
        <p:spPr>
          <a:xfrm>
            <a:off x="2864768" y="980728"/>
            <a:ext cx="3816424" cy="4968552"/>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865054" y="995012"/>
            <a:ext cx="1107996" cy="369332"/>
          </a:xfrm>
          <a:prstGeom prst="rect">
            <a:avLst/>
          </a:prstGeom>
          <a:noFill/>
        </p:spPr>
        <p:txBody>
          <a:bodyPr wrap="none" rtlCol="0">
            <a:spAutoFit/>
          </a:bodyPr>
          <a:lstStyle/>
          <a:p>
            <a:r>
              <a:rPr kumimoji="1" lang="ja-JP" altLang="en-US" dirty="0"/>
              <a:t>スレッド</a:t>
            </a:r>
          </a:p>
        </p:txBody>
      </p:sp>
      <p:sp>
        <p:nvSpPr>
          <p:cNvPr id="26" name="正方形/長方形 25"/>
          <p:cNvSpPr/>
          <p:nvPr/>
        </p:nvSpPr>
        <p:spPr>
          <a:xfrm>
            <a:off x="2863892" y="6093296"/>
            <a:ext cx="3817300" cy="33078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物理コア</a:t>
            </a:r>
          </a:p>
        </p:txBody>
      </p:sp>
      <p:cxnSp>
        <p:nvCxnSpPr>
          <p:cNvPr id="28" name="直線コネクタ 27"/>
          <p:cNvCxnSpPr/>
          <p:nvPr/>
        </p:nvCxnSpPr>
        <p:spPr>
          <a:xfrm>
            <a:off x="4789443" y="5013176"/>
            <a:ext cx="0" cy="576064"/>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9" name="吹き出し: 四角形 28"/>
          <p:cNvSpPr/>
          <p:nvPr/>
        </p:nvSpPr>
        <p:spPr>
          <a:xfrm>
            <a:off x="6412366" y="5126149"/>
            <a:ext cx="2193501" cy="628585"/>
          </a:xfrm>
          <a:prstGeom prst="wedgeRectCallout">
            <a:avLst>
              <a:gd name="adj1" fmla="val -121221"/>
              <a:gd name="adj2" fmla="val -41848"/>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200" dirty="0">
                <a:solidFill>
                  <a:schemeClr val="tx1"/>
                </a:solidFill>
              </a:rPr>
              <a:t>コマント</a:t>
            </a:r>
            <a:r>
              <a:rPr kumimoji="1" lang="en-US" altLang="ja-JP" sz="1200" dirty="0">
                <a:solidFill>
                  <a:schemeClr val="tx1"/>
                </a:solidFill>
              </a:rPr>
              <a:t>or</a:t>
            </a:r>
            <a:r>
              <a:rPr kumimoji="1" lang="ja-JP" altLang="en-US" sz="1200" dirty="0">
                <a:solidFill>
                  <a:schemeClr val="tx1"/>
                </a:solidFill>
              </a:rPr>
              <a:t>コンフィグで１つまたはそれ以上のコンポーネント構成に対応できること</a:t>
            </a:r>
          </a:p>
        </p:txBody>
      </p:sp>
    </p:spTree>
    <p:extLst>
      <p:ext uri="{BB962C8B-B14F-4D97-AF65-F5344CB8AC3E}">
        <p14:creationId xmlns:p14="http://schemas.microsoft.com/office/powerpoint/2010/main" val="33078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実装イメージ</a:t>
            </a:r>
          </a:p>
        </p:txBody>
      </p:sp>
      <p:sp>
        <p:nvSpPr>
          <p:cNvPr id="14" name="正方形/長方形 13"/>
          <p:cNvSpPr/>
          <p:nvPr/>
        </p:nvSpPr>
        <p:spPr>
          <a:xfrm>
            <a:off x="1928664" y="1844824"/>
            <a:ext cx="1440160" cy="79208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928664" y="2636912"/>
            <a:ext cx="1440160" cy="79208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928664" y="4545124"/>
            <a:ext cx="1440160" cy="792088"/>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p:cNvCxnSpPr/>
          <p:nvPr/>
        </p:nvCxnSpPr>
        <p:spPr>
          <a:xfrm>
            <a:off x="2645728" y="3717032"/>
            <a:ext cx="0" cy="576064"/>
          </a:xfrm>
          <a:prstGeom prst="line">
            <a:avLst/>
          </a:prstGeom>
          <a:ln w="158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899969" y="2005680"/>
            <a:ext cx="1518364" cy="523220"/>
          </a:xfrm>
          <a:prstGeom prst="rect">
            <a:avLst/>
          </a:prstGeom>
          <a:noFill/>
        </p:spPr>
        <p:txBody>
          <a:bodyPr wrap="none" rtlCol="0">
            <a:spAutoFit/>
          </a:bodyPr>
          <a:lstStyle/>
          <a:p>
            <a:r>
              <a:rPr kumimoji="1" lang="en-US" altLang="ja-JP" sz="1400" dirty="0"/>
              <a:t>Componet#0</a:t>
            </a:r>
            <a:r>
              <a:rPr kumimoji="1" lang="ja-JP" altLang="en-US" sz="1400" dirty="0"/>
              <a:t>用</a:t>
            </a:r>
            <a:endParaRPr kumimoji="1" lang="en-US" altLang="ja-JP" sz="1400" dirty="0"/>
          </a:p>
          <a:p>
            <a:r>
              <a:rPr lang="en-US" altLang="ja-JP" sz="1400" dirty="0"/>
              <a:t>Config</a:t>
            </a:r>
            <a:r>
              <a:rPr lang="ja-JP" altLang="en-US" sz="1400" dirty="0"/>
              <a:t>データ</a:t>
            </a:r>
            <a:endParaRPr kumimoji="1" lang="ja-JP" altLang="en-US" sz="1400" dirty="0"/>
          </a:p>
        </p:txBody>
      </p:sp>
      <p:sp>
        <p:nvSpPr>
          <p:cNvPr id="19" name="テキスト ボックス 18"/>
          <p:cNvSpPr txBox="1"/>
          <p:nvPr/>
        </p:nvSpPr>
        <p:spPr>
          <a:xfrm>
            <a:off x="1899969" y="2752182"/>
            <a:ext cx="1451038" cy="523220"/>
          </a:xfrm>
          <a:prstGeom prst="rect">
            <a:avLst/>
          </a:prstGeom>
          <a:noFill/>
        </p:spPr>
        <p:txBody>
          <a:bodyPr wrap="none" rtlCol="0">
            <a:spAutoFit/>
          </a:bodyPr>
          <a:lstStyle/>
          <a:p>
            <a:r>
              <a:rPr kumimoji="1" lang="en-US" altLang="ja-JP" sz="1400" dirty="0" err="1"/>
              <a:t>Componet#i</a:t>
            </a:r>
            <a:r>
              <a:rPr kumimoji="1" lang="ja-JP" altLang="en-US" sz="1400" dirty="0"/>
              <a:t>用</a:t>
            </a:r>
            <a:endParaRPr kumimoji="1" lang="en-US" altLang="ja-JP" sz="1400" dirty="0"/>
          </a:p>
          <a:p>
            <a:r>
              <a:rPr lang="en-US" altLang="ja-JP" sz="1400" dirty="0"/>
              <a:t>Config</a:t>
            </a:r>
            <a:r>
              <a:rPr lang="ja-JP" altLang="en-US" sz="1400" dirty="0"/>
              <a:t>データ</a:t>
            </a:r>
            <a:endParaRPr kumimoji="1" lang="ja-JP" altLang="en-US" sz="1400" dirty="0"/>
          </a:p>
        </p:txBody>
      </p:sp>
      <p:sp>
        <p:nvSpPr>
          <p:cNvPr id="20" name="テキスト ボックス 19"/>
          <p:cNvSpPr txBox="1"/>
          <p:nvPr/>
        </p:nvSpPr>
        <p:spPr>
          <a:xfrm>
            <a:off x="1881562" y="4679558"/>
            <a:ext cx="1516762" cy="523220"/>
          </a:xfrm>
          <a:prstGeom prst="rect">
            <a:avLst/>
          </a:prstGeom>
          <a:noFill/>
        </p:spPr>
        <p:txBody>
          <a:bodyPr wrap="none" rtlCol="0">
            <a:spAutoFit/>
          </a:bodyPr>
          <a:lstStyle/>
          <a:p>
            <a:r>
              <a:rPr kumimoji="1" lang="en-US" altLang="ja-JP" sz="1400" dirty="0" err="1"/>
              <a:t>Componet#n</a:t>
            </a:r>
            <a:r>
              <a:rPr kumimoji="1" lang="ja-JP" altLang="en-US" sz="1400" dirty="0"/>
              <a:t>用</a:t>
            </a:r>
            <a:endParaRPr kumimoji="1" lang="en-US" altLang="ja-JP" sz="1400" dirty="0"/>
          </a:p>
          <a:p>
            <a:r>
              <a:rPr lang="en-US" altLang="ja-JP" sz="1400" dirty="0"/>
              <a:t>Config</a:t>
            </a:r>
            <a:r>
              <a:rPr lang="ja-JP" altLang="en-US" sz="1400" dirty="0"/>
              <a:t>データ</a:t>
            </a:r>
            <a:endParaRPr kumimoji="1" lang="ja-JP" altLang="en-US" sz="1400" dirty="0"/>
          </a:p>
        </p:txBody>
      </p:sp>
      <p:sp>
        <p:nvSpPr>
          <p:cNvPr id="21" name="四角形: 角を丸くする 20"/>
          <p:cNvSpPr/>
          <p:nvPr/>
        </p:nvSpPr>
        <p:spPr>
          <a:xfrm>
            <a:off x="4108347" y="2267290"/>
            <a:ext cx="2537691" cy="267387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625951" y="2291631"/>
            <a:ext cx="1210588" cy="338554"/>
          </a:xfrm>
          <a:prstGeom prst="rect">
            <a:avLst/>
          </a:prstGeom>
          <a:noFill/>
        </p:spPr>
        <p:txBody>
          <a:bodyPr wrap="none" rtlCol="0">
            <a:spAutoFit/>
          </a:bodyPr>
          <a:lstStyle/>
          <a:p>
            <a:r>
              <a:rPr kumimoji="1" lang="ja-JP" altLang="en-US" sz="1600" dirty="0"/>
              <a:t>ラップ関数</a:t>
            </a:r>
          </a:p>
        </p:txBody>
      </p:sp>
      <p:sp>
        <p:nvSpPr>
          <p:cNvPr id="23" name="矢印: 右 22"/>
          <p:cNvSpPr/>
          <p:nvPr/>
        </p:nvSpPr>
        <p:spPr>
          <a:xfrm>
            <a:off x="200472" y="2240868"/>
            <a:ext cx="1440160" cy="2735143"/>
          </a:xfrm>
          <a:prstGeom prst="rightArrow">
            <a:avLst>
              <a:gd name="adj1" fmla="val 59552"/>
              <a:gd name="adj2" fmla="val 23072"/>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1400" dirty="0" err="1"/>
              <a:t>Comman</a:t>
            </a:r>
            <a:r>
              <a:rPr kumimoji="1" lang="en-US" altLang="ja-JP" sz="1400" dirty="0"/>
              <a:t>/</a:t>
            </a:r>
          </a:p>
          <a:p>
            <a:r>
              <a:rPr kumimoji="1" lang="en-US" altLang="ja-JP" sz="1400" dirty="0"/>
              <a:t>Config</a:t>
            </a:r>
            <a:r>
              <a:rPr kumimoji="1" lang="ja-JP" altLang="en-US" sz="1400" dirty="0"/>
              <a:t>更新</a:t>
            </a:r>
          </a:p>
        </p:txBody>
      </p:sp>
      <p:sp>
        <p:nvSpPr>
          <p:cNvPr id="24" name="テキスト ボックス 23"/>
          <p:cNvSpPr txBox="1"/>
          <p:nvPr/>
        </p:nvSpPr>
        <p:spPr>
          <a:xfrm>
            <a:off x="4111130" y="3004064"/>
            <a:ext cx="2642070" cy="954107"/>
          </a:xfrm>
          <a:prstGeom prst="rect">
            <a:avLst/>
          </a:prstGeom>
          <a:noFill/>
        </p:spPr>
        <p:txBody>
          <a:bodyPr wrap="none" rtlCol="0">
            <a:spAutoFit/>
          </a:bodyPr>
          <a:lstStyle/>
          <a:p>
            <a:r>
              <a:rPr lang="en-US" altLang="ja-JP" sz="1400" dirty="0"/>
              <a:t>While(~)</a:t>
            </a:r>
          </a:p>
          <a:p>
            <a:r>
              <a:rPr kumimoji="1" lang="en-US" altLang="ja-JP" sz="1400" dirty="0"/>
              <a:t>{</a:t>
            </a:r>
          </a:p>
          <a:p>
            <a:r>
              <a:rPr lang="en-US" altLang="ja-JP" sz="1400" dirty="0"/>
              <a:t>   </a:t>
            </a:r>
            <a:r>
              <a:rPr lang="en-US" altLang="ja-JP" sz="1400" dirty="0" err="1"/>
              <a:t>Comp_hoge</a:t>
            </a:r>
            <a:r>
              <a:rPr lang="en-US" altLang="ja-JP" sz="1400" dirty="0"/>
              <a:t>( *Conf</a:t>
            </a:r>
            <a:r>
              <a:rPr lang="en-US" altLang="ja-JP" sz="1400" dirty="0"/>
              <a:t>i</a:t>
            </a:r>
            <a:r>
              <a:rPr lang="en-US" altLang="ja-JP" sz="1400" dirty="0"/>
              <a:t>g[</a:t>
            </a:r>
            <a:r>
              <a:rPr lang="en-US" altLang="ja-JP" sz="1400" dirty="0" err="1"/>
              <a:t>i</a:t>
            </a:r>
            <a:r>
              <a:rPr lang="en-US" altLang="ja-JP" sz="1400" dirty="0"/>
              <a:t>] );</a:t>
            </a:r>
          </a:p>
          <a:p>
            <a:r>
              <a:rPr lang="en-US" altLang="ja-JP" sz="1400" dirty="0"/>
              <a:t>}</a:t>
            </a:r>
          </a:p>
        </p:txBody>
      </p:sp>
      <p:sp>
        <p:nvSpPr>
          <p:cNvPr id="25" name="四角形: 角を丸くする 24"/>
          <p:cNvSpPr/>
          <p:nvPr/>
        </p:nvSpPr>
        <p:spPr>
          <a:xfrm>
            <a:off x="6853384" y="2271388"/>
            <a:ext cx="2537691" cy="267387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7" name="テキスト ボックス 26"/>
          <p:cNvSpPr txBox="1"/>
          <p:nvPr/>
        </p:nvSpPr>
        <p:spPr>
          <a:xfrm>
            <a:off x="7064864" y="2316621"/>
            <a:ext cx="2207656" cy="584775"/>
          </a:xfrm>
          <a:prstGeom prst="rect">
            <a:avLst/>
          </a:prstGeom>
          <a:noFill/>
        </p:spPr>
        <p:txBody>
          <a:bodyPr wrap="none" rtlCol="0">
            <a:spAutoFit/>
          </a:bodyPr>
          <a:lstStyle/>
          <a:p>
            <a:r>
              <a:rPr kumimoji="1" lang="en-US" altLang="ja-JP" sz="1600" dirty="0" err="1"/>
              <a:t>Componet</a:t>
            </a:r>
            <a:r>
              <a:rPr kumimoji="1" lang="ja-JP" altLang="en-US" sz="1600" dirty="0"/>
              <a:t>本体</a:t>
            </a:r>
            <a:endParaRPr kumimoji="1" lang="en-US" altLang="ja-JP" sz="1600" dirty="0"/>
          </a:p>
          <a:p>
            <a:r>
              <a:rPr lang="ja-JP" altLang="en-US" sz="1600" dirty="0"/>
              <a:t>（</a:t>
            </a:r>
            <a:r>
              <a:rPr lang="en-US" altLang="ja-JP" sz="1600" dirty="0" err="1"/>
              <a:t>Comp_hoge</a:t>
            </a:r>
            <a:r>
              <a:rPr lang="ja-JP" altLang="en-US" sz="1600" dirty="0"/>
              <a:t>（））</a:t>
            </a:r>
            <a:endParaRPr kumimoji="1" lang="ja-JP" altLang="en-US" sz="1600" dirty="0"/>
          </a:p>
        </p:txBody>
      </p:sp>
      <p:sp>
        <p:nvSpPr>
          <p:cNvPr id="29" name="テキスト ボックス 28"/>
          <p:cNvSpPr txBox="1"/>
          <p:nvPr/>
        </p:nvSpPr>
        <p:spPr>
          <a:xfrm>
            <a:off x="2852114" y="2577267"/>
            <a:ext cx="1258358" cy="338554"/>
          </a:xfrm>
          <a:prstGeom prst="rect">
            <a:avLst/>
          </a:prstGeom>
          <a:noFill/>
        </p:spPr>
        <p:txBody>
          <a:bodyPr wrap="none" rtlCol="0">
            <a:spAutoFit/>
          </a:bodyPr>
          <a:lstStyle/>
          <a:p>
            <a:r>
              <a:rPr lang="ja-JP" altLang="en-US" sz="1600" dirty="0"/>
              <a:t>←</a:t>
            </a:r>
            <a:r>
              <a:rPr lang="en-US" altLang="ja-JP" sz="1600" dirty="0"/>
              <a:t>Config[</a:t>
            </a:r>
            <a:r>
              <a:rPr lang="en-US" altLang="ja-JP" sz="1600" dirty="0" err="1"/>
              <a:t>i</a:t>
            </a:r>
            <a:r>
              <a:rPr lang="en-US" altLang="ja-JP" sz="1600" dirty="0"/>
              <a:t>]</a:t>
            </a:r>
            <a:endParaRPr kumimoji="1" lang="ja-JP" altLang="en-US" sz="1600" dirty="0"/>
          </a:p>
        </p:txBody>
      </p:sp>
      <p:sp>
        <p:nvSpPr>
          <p:cNvPr id="30" name="フリーフォーム: 図形 29"/>
          <p:cNvSpPr/>
          <p:nvPr/>
        </p:nvSpPr>
        <p:spPr>
          <a:xfrm>
            <a:off x="1776547" y="1528355"/>
            <a:ext cx="7811589" cy="3513909"/>
          </a:xfrm>
          <a:custGeom>
            <a:avLst/>
            <a:gdLst>
              <a:gd name="connsiteX0" fmla="*/ 0 w 7785463"/>
              <a:gd name="connsiteY0" fmla="*/ 182880 h 3513909"/>
              <a:gd name="connsiteX1" fmla="*/ 0 w 7785463"/>
              <a:gd name="connsiteY1" fmla="*/ 1136469 h 3513909"/>
              <a:gd name="connsiteX2" fmla="*/ 1776549 w 7785463"/>
              <a:gd name="connsiteY2" fmla="*/ 1136469 h 3513909"/>
              <a:gd name="connsiteX3" fmla="*/ 1776549 w 7785463"/>
              <a:gd name="connsiteY3" fmla="*/ 3513909 h 3513909"/>
              <a:gd name="connsiteX4" fmla="*/ 7785463 w 7785463"/>
              <a:gd name="connsiteY4" fmla="*/ 3513909 h 3513909"/>
              <a:gd name="connsiteX5" fmla="*/ 7785463 w 7785463"/>
              <a:gd name="connsiteY5" fmla="*/ 0 h 3513909"/>
              <a:gd name="connsiteX6" fmla="*/ 0 w 7785463"/>
              <a:gd name="connsiteY6" fmla="*/ 0 h 3513909"/>
              <a:gd name="connsiteX0" fmla="*/ 0 w 7811588"/>
              <a:gd name="connsiteY0" fmla="*/ 0 h 3513909"/>
              <a:gd name="connsiteX1" fmla="*/ 26125 w 7811588"/>
              <a:gd name="connsiteY1" fmla="*/ 1136469 h 3513909"/>
              <a:gd name="connsiteX2" fmla="*/ 1802674 w 7811588"/>
              <a:gd name="connsiteY2" fmla="*/ 1136469 h 3513909"/>
              <a:gd name="connsiteX3" fmla="*/ 1802674 w 7811588"/>
              <a:gd name="connsiteY3" fmla="*/ 3513909 h 3513909"/>
              <a:gd name="connsiteX4" fmla="*/ 7811588 w 7811588"/>
              <a:gd name="connsiteY4" fmla="*/ 3513909 h 3513909"/>
              <a:gd name="connsiteX5" fmla="*/ 7811588 w 7811588"/>
              <a:gd name="connsiteY5" fmla="*/ 0 h 3513909"/>
              <a:gd name="connsiteX6" fmla="*/ 26125 w 7811588"/>
              <a:gd name="connsiteY6" fmla="*/ 0 h 3513909"/>
              <a:gd name="connsiteX0" fmla="*/ 0 w 7811588"/>
              <a:gd name="connsiteY0" fmla="*/ 0 h 3513909"/>
              <a:gd name="connsiteX1" fmla="*/ 26125 w 7811588"/>
              <a:gd name="connsiteY1" fmla="*/ 1136469 h 3513909"/>
              <a:gd name="connsiteX2" fmla="*/ 1815737 w 7811588"/>
              <a:gd name="connsiteY2" fmla="*/ 2050869 h 3513909"/>
              <a:gd name="connsiteX3" fmla="*/ 1802674 w 7811588"/>
              <a:gd name="connsiteY3" fmla="*/ 3513909 h 3513909"/>
              <a:gd name="connsiteX4" fmla="*/ 7811588 w 7811588"/>
              <a:gd name="connsiteY4" fmla="*/ 3513909 h 3513909"/>
              <a:gd name="connsiteX5" fmla="*/ 7811588 w 7811588"/>
              <a:gd name="connsiteY5" fmla="*/ 0 h 3513909"/>
              <a:gd name="connsiteX6" fmla="*/ 26125 w 7811588"/>
              <a:gd name="connsiteY6" fmla="*/ 0 h 3513909"/>
              <a:gd name="connsiteX0" fmla="*/ 1 w 7811589"/>
              <a:gd name="connsiteY0" fmla="*/ 0 h 3513909"/>
              <a:gd name="connsiteX1" fmla="*/ 0 w 7811589"/>
              <a:gd name="connsiteY1" fmla="*/ 2050869 h 3513909"/>
              <a:gd name="connsiteX2" fmla="*/ 1815738 w 7811589"/>
              <a:gd name="connsiteY2" fmla="*/ 2050869 h 3513909"/>
              <a:gd name="connsiteX3" fmla="*/ 1802675 w 7811589"/>
              <a:gd name="connsiteY3" fmla="*/ 3513909 h 3513909"/>
              <a:gd name="connsiteX4" fmla="*/ 7811589 w 7811589"/>
              <a:gd name="connsiteY4" fmla="*/ 3513909 h 3513909"/>
              <a:gd name="connsiteX5" fmla="*/ 7811589 w 7811589"/>
              <a:gd name="connsiteY5" fmla="*/ 0 h 3513909"/>
              <a:gd name="connsiteX6" fmla="*/ 26126 w 7811589"/>
              <a:gd name="connsiteY6" fmla="*/ 0 h 3513909"/>
              <a:gd name="connsiteX0" fmla="*/ 1 w 7811589"/>
              <a:gd name="connsiteY0" fmla="*/ 39188 h 3553097"/>
              <a:gd name="connsiteX1" fmla="*/ 0 w 7811589"/>
              <a:gd name="connsiteY1" fmla="*/ 2090057 h 3553097"/>
              <a:gd name="connsiteX2" fmla="*/ 1815738 w 7811589"/>
              <a:gd name="connsiteY2" fmla="*/ 2090057 h 3553097"/>
              <a:gd name="connsiteX3" fmla="*/ 1802675 w 7811589"/>
              <a:gd name="connsiteY3" fmla="*/ 3553097 h 3553097"/>
              <a:gd name="connsiteX4" fmla="*/ 7811589 w 7811589"/>
              <a:gd name="connsiteY4" fmla="*/ 3553097 h 3553097"/>
              <a:gd name="connsiteX5" fmla="*/ 7811589 w 7811589"/>
              <a:gd name="connsiteY5" fmla="*/ 39188 h 3553097"/>
              <a:gd name="connsiteX6" fmla="*/ 1724299 w 7811589"/>
              <a:gd name="connsiteY6" fmla="*/ 0 h 3553097"/>
              <a:gd name="connsiteX7" fmla="*/ 26126 w 7811589"/>
              <a:gd name="connsiteY7" fmla="*/ 39188 h 3553097"/>
              <a:gd name="connsiteX0" fmla="*/ 1 w 7811589"/>
              <a:gd name="connsiteY0" fmla="*/ 13063 h 3526972"/>
              <a:gd name="connsiteX1" fmla="*/ 0 w 7811589"/>
              <a:gd name="connsiteY1" fmla="*/ 2063932 h 3526972"/>
              <a:gd name="connsiteX2" fmla="*/ 1815738 w 7811589"/>
              <a:gd name="connsiteY2" fmla="*/ 2063932 h 3526972"/>
              <a:gd name="connsiteX3" fmla="*/ 1802675 w 7811589"/>
              <a:gd name="connsiteY3" fmla="*/ 3526972 h 3526972"/>
              <a:gd name="connsiteX4" fmla="*/ 7811589 w 7811589"/>
              <a:gd name="connsiteY4" fmla="*/ 3526972 h 3526972"/>
              <a:gd name="connsiteX5" fmla="*/ 7811589 w 7811589"/>
              <a:gd name="connsiteY5" fmla="*/ 13063 h 3526972"/>
              <a:gd name="connsiteX6" fmla="*/ 1711236 w 7811589"/>
              <a:gd name="connsiteY6" fmla="*/ 0 h 3526972"/>
              <a:gd name="connsiteX7" fmla="*/ 26126 w 7811589"/>
              <a:gd name="connsiteY7" fmla="*/ 13063 h 3526972"/>
              <a:gd name="connsiteX0" fmla="*/ 1 w 7811589"/>
              <a:gd name="connsiteY0" fmla="*/ 0 h 3513909"/>
              <a:gd name="connsiteX1" fmla="*/ 0 w 7811589"/>
              <a:gd name="connsiteY1" fmla="*/ 2050869 h 3513909"/>
              <a:gd name="connsiteX2" fmla="*/ 1815738 w 7811589"/>
              <a:gd name="connsiteY2" fmla="*/ 2050869 h 3513909"/>
              <a:gd name="connsiteX3" fmla="*/ 1802675 w 7811589"/>
              <a:gd name="connsiteY3" fmla="*/ 3513909 h 3513909"/>
              <a:gd name="connsiteX4" fmla="*/ 7811589 w 7811589"/>
              <a:gd name="connsiteY4" fmla="*/ 3513909 h 3513909"/>
              <a:gd name="connsiteX5" fmla="*/ 7811589 w 7811589"/>
              <a:gd name="connsiteY5" fmla="*/ 0 h 3513909"/>
              <a:gd name="connsiteX6" fmla="*/ 1789613 w 7811589"/>
              <a:gd name="connsiteY6" fmla="*/ 0 h 3513909"/>
              <a:gd name="connsiteX7" fmla="*/ 26126 w 7811589"/>
              <a:gd name="connsiteY7" fmla="*/ 0 h 3513909"/>
              <a:gd name="connsiteX0" fmla="*/ 1 w 7811589"/>
              <a:gd name="connsiteY0" fmla="*/ 0 h 3513909"/>
              <a:gd name="connsiteX1" fmla="*/ 0 w 7811589"/>
              <a:gd name="connsiteY1" fmla="*/ 2050869 h 3513909"/>
              <a:gd name="connsiteX2" fmla="*/ 1815738 w 7811589"/>
              <a:gd name="connsiteY2" fmla="*/ 2050869 h 3513909"/>
              <a:gd name="connsiteX3" fmla="*/ 1802675 w 7811589"/>
              <a:gd name="connsiteY3" fmla="*/ 3513909 h 3513909"/>
              <a:gd name="connsiteX4" fmla="*/ 7811589 w 7811589"/>
              <a:gd name="connsiteY4" fmla="*/ 3513909 h 3513909"/>
              <a:gd name="connsiteX5" fmla="*/ 7811589 w 7811589"/>
              <a:gd name="connsiteY5" fmla="*/ 0 h 3513909"/>
              <a:gd name="connsiteX6" fmla="*/ 1789613 w 7811589"/>
              <a:gd name="connsiteY6" fmla="*/ 0 h 3513909"/>
              <a:gd name="connsiteX7" fmla="*/ 1789612 w 7811589"/>
              <a:gd name="connsiteY7" fmla="*/ 1097280 h 3513909"/>
              <a:gd name="connsiteX0" fmla="*/ 1 w 7811589"/>
              <a:gd name="connsiteY0" fmla="*/ 1097280 h 3513909"/>
              <a:gd name="connsiteX1" fmla="*/ 0 w 7811589"/>
              <a:gd name="connsiteY1" fmla="*/ 2050869 h 3513909"/>
              <a:gd name="connsiteX2" fmla="*/ 1815738 w 7811589"/>
              <a:gd name="connsiteY2" fmla="*/ 2050869 h 3513909"/>
              <a:gd name="connsiteX3" fmla="*/ 1802675 w 7811589"/>
              <a:gd name="connsiteY3" fmla="*/ 3513909 h 3513909"/>
              <a:gd name="connsiteX4" fmla="*/ 7811589 w 7811589"/>
              <a:gd name="connsiteY4" fmla="*/ 3513909 h 3513909"/>
              <a:gd name="connsiteX5" fmla="*/ 7811589 w 7811589"/>
              <a:gd name="connsiteY5" fmla="*/ 0 h 3513909"/>
              <a:gd name="connsiteX6" fmla="*/ 1789613 w 7811589"/>
              <a:gd name="connsiteY6" fmla="*/ 0 h 3513909"/>
              <a:gd name="connsiteX7" fmla="*/ 1789612 w 7811589"/>
              <a:gd name="connsiteY7" fmla="*/ 1097280 h 351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1589" h="3513909">
                <a:moveTo>
                  <a:pt x="1" y="1097280"/>
                </a:moveTo>
                <a:cubicBezTo>
                  <a:pt x="1" y="1780903"/>
                  <a:pt x="0" y="1367246"/>
                  <a:pt x="0" y="2050869"/>
                </a:cubicBezTo>
                <a:lnTo>
                  <a:pt x="1815738" y="2050869"/>
                </a:lnTo>
                <a:lnTo>
                  <a:pt x="1802675" y="3513909"/>
                </a:lnTo>
                <a:lnTo>
                  <a:pt x="7811589" y="3513909"/>
                </a:lnTo>
                <a:lnTo>
                  <a:pt x="7811589" y="0"/>
                </a:lnTo>
                <a:lnTo>
                  <a:pt x="1789613" y="0"/>
                </a:lnTo>
                <a:cubicBezTo>
                  <a:pt x="1789613" y="365760"/>
                  <a:pt x="1789612" y="731520"/>
                  <a:pt x="1789612" y="1097280"/>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7625393" y="1548948"/>
            <a:ext cx="1729961" cy="369332"/>
          </a:xfrm>
          <a:prstGeom prst="rect">
            <a:avLst/>
          </a:prstGeom>
          <a:noFill/>
        </p:spPr>
        <p:txBody>
          <a:bodyPr wrap="none" rtlCol="0">
            <a:spAutoFit/>
          </a:bodyPr>
          <a:lstStyle/>
          <a:p>
            <a:r>
              <a:rPr kumimoji="1" lang="en-US" altLang="ja-JP" dirty="0" err="1"/>
              <a:t>Component#i</a:t>
            </a:r>
            <a:endParaRPr kumimoji="1" lang="ja-JP" altLang="en-US" dirty="0"/>
          </a:p>
        </p:txBody>
      </p:sp>
      <p:cxnSp>
        <p:nvCxnSpPr>
          <p:cNvPr id="33" name="直線コネクタ 32"/>
          <p:cNvCxnSpPr>
            <a:stCxn id="30" idx="0"/>
          </p:cNvCxnSpPr>
          <p:nvPr/>
        </p:nvCxnSpPr>
        <p:spPr>
          <a:xfrm>
            <a:off x="1776548" y="2625635"/>
            <a:ext cx="1808300" cy="112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93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p:cNvPr>
          <p:cNvSpPr/>
          <p:nvPr/>
        </p:nvSpPr>
        <p:spPr>
          <a:xfrm>
            <a:off x="1803361" y="4317685"/>
            <a:ext cx="2520280" cy="130952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SPP</a:t>
            </a:r>
            <a:r>
              <a:rPr lang="ja-JP" altLang="en-US" sz="1400" dirty="0">
                <a:solidFill>
                  <a:schemeClr val="tx2"/>
                </a:solidFill>
              </a:rPr>
              <a:t>プロセス</a:t>
            </a:r>
          </a:p>
        </p:txBody>
      </p:sp>
      <p:sp>
        <p:nvSpPr>
          <p:cNvPr id="63" name="正方形/長方形 62">
            <a:extLst>
              <a:ext uri="{FF2B5EF4-FFF2-40B4-BE49-F238E27FC236}">
                <a16:creationId xmlns:a16="http://schemas.microsoft.com/office/drawing/2014/main" id="{242C1628-4A27-443D-A822-31CFBF74B921}"/>
              </a:ext>
            </a:extLst>
          </p:cNvPr>
          <p:cNvSpPr/>
          <p:nvPr/>
        </p:nvSpPr>
        <p:spPr>
          <a:xfrm>
            <a:off x="8129373" y="4359710"/>
            <a:ext cx="1143556" cy="1085514"/>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VM</a:t>
            </a:r>
            <a:endParaRPr lang="ja-JP" altLang="en-US" sz="1400" dirty="0">
              <a:solidFill>
                <a:schemeClr val="tx2"/>
              </a:solidFill>
            </a:endParaRPr>
          </a:p>
        </p:txBody>
      </p:sp>
      <p:sp>
        <p:nvSpPr>
          <p:cNvPr id="71" name="正方形/長方形 70">
            <a:extLst>
              <a:ext uri="{FF2B5EF4-FFF2-40B4-BE49-F238E27FC236}">
                <a16:creationId xmlns:a16="http://schemas.microsoft.com/office/drawing/2014/main" id="{383172B9-6369-4E01-B2CE-3BE6E6900FF9}"/>
              </a:ext>
            </a:extLst>
          </p:cNvPr>
          <p:cNvSpPr/>
          <p:nvPr/>
        </p:nvSpPr>
        <p:spPr>
          <a:xfrm>
            <a:off x="4745547" y="4358849"/>
            <a:ext cx="2880320" cy="1302399"/>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SPP</a:t>
            </a:r>
            <a:r>
              <a:rPr lang="ja-JP" altLang="en-US" sz="1400" dirty="0">
                <a:solidFill>
                  <a:schemeClr val="tx2"/>
                </a:solidFill>
              </a:rPr>
              <a:t>プロセス</a:t>
            </a:r>
          </a:p>
        </p:txBody>
      </p:sp>
      <p:sp>
        <p:nvSpPr>
          <p:cNvPr id="90" name="正方形/長方形 89">
            <a:extLst>
              <a:ext uri="{FF2B5EF4-FFF2-40B4-BE49-F238E27FC236}">
                <a16:creationId xmlns:a16="http://schemas.microsoft.com/office/drawing/2014/main" id="{663853A3-8FDF-4FF7-AD4E-89E88C8A562E}"/>
              </a:ext>
            </a:extLst>
          </p:cNvPr>
          <p:cNvSpPr/>
          <p:nvPr/>
        </p:nvSpPr>
        <p:spPr>
          <a:xfrm>
            <a:off x="8129924" y="2924944"/>
            <a:ext cx="1143556" cy="1085514"/>
          </a:xfrm>
          <a:prstGeom prst="rect">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VM</a:t>
            </a:r>
            <a:endParaRPr lang="ja-JP" altLang="en-US" sz="1400" dirty="0">
              <a:solidFill>
                <a:schemeClr val="tx2"/>
              </a:solidFill>
            </a:endParaRPr>
          </a:p>
        </p:txBody>
      </p:sp>
      <p:sp>
        <p:nvSpPr>
          <p:cNvPr id="69" name="正方形/長方形 68">
            <a:extLst>
              <a:ext uri="{FF2B5EF4-FFF2-40B4-BE49-F238E27FC236}">
                <a16:creationId xmlns:a16="http://schemas.microsoft.com/office/drawing/2014/main" id="{05A66B5F-A932-4965-81EC-E82886D24650}"/>
              </a:ext>
            </a:extLst>
          </p:cNvPr>
          <p:cNvSpPr/>
          <p:nvPr/>
        </p:nvSpPr>
        <p:spPr>
          <a:xfrm>
            <a:off x="4745548" y="2911566"/>
            <a:ext cx="2880320" cy="130952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SPP</a:t>
            </a:r>
            <a:r>
              <a:rPr lang="ja-JP" altLang="en-US" sz="1400" dirty="0">
                <a:solidFill>
                  <a:schemeClr val="tx2"/>
                </a:solidFill>
              </a:rPr>
              <a:t>プロセス</a:t>
            </a:r>
          </a:p>
        </p:txBody>
      </p:sp>
      <p:sp>
        <p:nvSpPr>
          <p:cNvPr id="2" name="タイトル 1"/>
          <p:cNvSpPr>
            <a:spLocks noGrp="1"/>
          </p:cNvSpPr>
          <p:nvPr>
            <p:ph type="title"/>
          </p:nvPr>
        </p:nvSpPr>
        <p:spPr/>
        <p:txBody>
          <a:bodyPr/>
          <a:lstStyle/>
          <a:p>
            <a:r>
              <a:rPr lang="ja-JP" altLang="en-US" sz="2000" dirty="0"/>
              <a:t>複数プロセスでの構成</a:t>
            </a:r>
            <a:r>
              <a:rPr lang="en-US" altLang="ja-JP" sz="2000" dirty="0"/>
              <a:t>(1</a:t>
            </a:r>
            <a:r>
              <a:rPr lang="ja-JP" altLang="en-US" sz="2000" dirty="0"/>
              <a:t>プロセス＝</a:t>
            </a:r>
            <a:r>
              <a:rPr lang="en-US" altLang="ja-JP" sz="2000" dirty="0"/>
              <a:t>1SPP</a:t>
            </a:r>
            <a:r>
              <a:rPr lang="ja-JP" altLang="en-US" sz="2000" dirty="0"/>
              <a:t>コンポーネント種類</a:t>
            </a:r>
            <a:r>
              <a:rPr lang="ja-JP" altLang="en-US" sz="2000" baseline="30000" dirty="0"/>
              <a:t>*</a:t>
            </a:r>
            <a:r>
              <a:rPr lang="en-US" altLang="ja-JP" sz="2000" dirty="0"/>
              <a:t>)</a:t>
            </a:r>
            <a:endParaRPr kumimoji="1" lang="ja-JP" altLang="en-US" sz="2000" dirty="0"/>
          </a:p>
        </p:txBody>
      </p:sp>
      <p:sp>
        <p:nvSpPr>
          <p:cNvPr id="20" name="正方形/長方形 19">
            <a:extLst/>
          </p:cNvPr>
          <p:cNvSpPr/>
          <p:nvPr/>
        </p:nvSpPr>
        <p:spPr>
          <a:xfrm>
            <a:off x="344488" y="5491420"/>
            <a:ext cx="1228887" cy="7742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Primary</a:t>
            </a:r>
          </a:p>
          <a:p>
            <a:pPr algn="ctr"/>
            <a:r>
              <a:rPr kumimoji="1" lang="ja-JP" altLang="en-US" dirty="0"/>
              <a:t>プロセス</a:t>
            </a:r>
            <a:endParaRPr kumimoji="1" lang="en-US" altLang="ja-JP" dirty="0"/>
          </a:p>
        </p:txBody>
      </p:sp>
      <p:sp>
        <p:nvSpPr>
          <p:cNvPr id="27" name="正方形/長方形 26">
            <a:extLst/>
          </p:cNvPr>
          <p:cNvSpPr/>
          <p:nvPr/>
        </p:nvSpPr>
        <p:spPr>
          <a:xfrm>
            <a:off x="2276510" y="5877272"/>
            <a:ext cx="4980745" cy="414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ja-JP" altLang="en-US" sz="1400" dirty="0"/>
              <a:t>コマンド</a:t>
            </a:r>
            <a:r>
              <a:rPr lang="en-US" altLang="ja-JP" sz="1400" dirty="0"/>
              <a:t>IF</a:t>
            </a:r>
            <a:r>
              <a:rPr lang="ja-JP" altLang="en-US" sz="1400" dirty="0"/>
              <a:t>プロセス（</a:t>
            </a:r>
            <a:r>
              <a:rPr lang="en-US" altLang="ja-JP" sz="1400" dirty="0"/>
              <a:t>spp.py</a:t>
            </a:r>
            <a:r>
              <a:rPr lang="ja-JP" altLang="en-US" sz="1400" dirty="0"/>
              <a:t>や</a:t>
            </a:r>
            <a:r>
              <a:rPr lang="en-US" altLang="ja-JP" sz="1400" dirty="0" err="1"/>
              <a:t>spp</a:t>
            </a:r>
            <a:r>
              <a:rPr lang="en-US" altLang="ja-JP" sz="1400" dirty="0"/>
              <a:t>-agent</a:t>
            </a:r>
            <a:r>
              <a:rPr lang="ja-JP" altLang="en-US" sz="1400" dirty="0"/>
              <a:t>）</a:t>
            </a:r>
          </a:p>
        </p:txBody>
      </p:sp>
      <p:cxnSp>
        <p:nvCxnSpPr>
          <p:cNvPr id="30" name="直線コネクタ 29">
            <a:extLst/>
          </p:cNvPr>
          <p:cNvCxnSpPr>
            <a:cxnSpLocks/>
            <a:stCxn id="37" idx="2"/>
            <a:endCxn id="27" idx="0"/>
          </p:cNvCxnSpPr>
          <p:nvPr/>
        </p:nvCxnSpPr>
        <p:spPr>
          <a:xfrm flipH="1">
            <a:off x="4766883" y="5647856"/>
            <a:ext cx="2390336" cy="229416"/>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BDCE3362-08ED-4B19-93AD-A3D18A90D1D5}"/>
              </a:ext>
            </a:extLst>
          </p:cNvPr>
          <p:cNvSpPr/>
          <p:nvPr/>
        </p:nvSpPr>
        <p:spPr>
          <a:xfrm>
            <a:off x="1793219" y="2911566"/>
            <a:ext cx="2520280" cy="1309521"/>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altLang="ja-JP" sz="1400" dirty="0">
                <a:solidFill>
                  <a:schemeClr val="tx2"/>
                </a:solidFill>
              </a:rPr>
              <a:t>SPP</a:t>
            </a:r>
            <a:r>
              <a:rPr lang="ja-JP" altLang="en-US" sz="1400" dirty="0">
                <a:solidFill>
                  <a:schemeClr val="tx2"/>
                </a:solidFill>
              </a:rPr>
              <a:t>プロセス</a:t>
            </a:r>
          </a:p>
        </p:txBody>
      </p:sp>
      <p:sp>
        <p:nvSpPr>
          <p:cNvPr id="40" name="テキスト ボックス 39">
            <a:extLst>
              <a:ext uri="{FF2B5EF4-FFF2-40B4-BE49-F238E27FC236}">
                <a16:creationId xmlns:a16="http://schemas.microsoft.com/office/drawing/2014/main" id="{25871454-01C6-4DAD-A069-04D73B3D1533}"/>
              </a:ext>
            </a:extLst>
          </p:cNvPr>
          <p:cNvSpPr txBox="1"/>
          <p:nvPr/>
        </p:nvSpPr>
        <p:spPr>
          <a:xfrm>
            <a:off x="641091" y="4095440"/>
            <a:ext cx="864096" cy="1339451"/>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NIC</a:t>
            </a:r>
          </a:p>
          <a:p>
            <a:pPr algn="ctr"/>
            <a:r>
              <a:rPr lang="en-US" altLang="ja-JP" sz="1200" dirty="0"/>
              <a:t>(</a:t>
            </a:r>
            <a:r>
              <a:rPr lang="ja-JP" altLang="en-US" sz="1200" dirty="0"/>
              <a:t>外部ネットワーク</a:t>
            </a:r>
            <a:r>
              <a:rPr lang="en-US" altLang="ja-JP" sz="1200" dirty="0"/>
              <a:t>)</a:t>
            </a:r>
            <a:endParaRPr kumimoji="1" lang="ja-JP" altLang="en-US" sz="1200" dirty="0"/>
          </a:p>
        </p:txBody>
      </p:sp>
      <p:sp>
        <p:nvSpPr>
          <p:cNvPr id="42" name="テキスト ボックス 41">
            <a:extLst>
              <a:ext uri="{FF2B5EF4-FFF2-40B4-BE49-F238E27FC236}">
                <a16:creationId xmlns:a16="http://schemas.microsoft.com/office/drawing/2014/main" id="{2645F82D-5C41-4AE8-8AFD-381D89A038C3}"/>
              </a:ext>
            </a:extLst>
          </p:cNvPr>
          <p:cNvSpPr txBox="1"/>
          <p:nvPr/>
        </p:nvSpPr>
        <p:spPr>
          <a:xfrm>
            <a:off x="4953480" y="3668449"/>
            <a:ext cx="1656184"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err="1"/>
              <a:t>Fwd</a:t>
            </a:r>
            <a:endParaRPr kumimoji="1" lang="ja-JP" altLang="en-US" dirty="0"/>
          </a:p>
        </p:txBody>
      </p:sp>
      <p:cxnSp>
        <p:nvCxnSpPr>
          <p:cNvPr id="43" name="直線矢印コネクタ 42">
            <a:extLst>
              <a:ext uri="{FF2B5EF4-FFF2-40B4-BE49-F238E27FC236}">
                <a16:creationId xmlns:a16="http://schemas.microsoft.com/office/drawing/2014/main" id="{6B1F0D6B-E3CE-4AAD-AC68-42EB5170EC0E}"/>
              </a:ext>
            </a:extLst>
          </p:cNvPr>
          <p:cNvCxnSpPr>
            <a:cxnSpLocks/>
            <a:stCxn id="42" idx="3"/>
            <a:endCxn id="50" idx="1"/>
          </p:cNvCxnSpPr>
          <p:nvPr/>
        </p:nvCxnSpPr>
        <p:spPr>
          <a:xfrm flipV="1">
            <a:off x="6609664" y="3482967"/>
            <a:ext cx="1144373" cy="389794"/>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54A78AA-1535-4891-9197-24C71F2BC3AB}"/>
              </a:ext>
            </a:extLst>
          </p:cNvPr>
          <p:cNvSpPr txBox="1"/>
          <p:nvPr/>
        </p:nvSpPr>
        <p:spPr>
          <a:xfrm>
            <a:off x="2362195" y="4586729"/>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Merge</a:t>
            </a:r>
          </a:p>
        </p:txBody>
      </p:sp>
      <p:sp>
        <p:nvSpPr>
          <p:cNvPr id="45" name="テキスト ボックス 44">
            <a:extLst>
              <a:ext uri="{FF2B5EF4-FFF2-40B4-BE49-F238E27FC236}">
                <a16:creationId xmlns:a16="http://schemas.microsoft.com/office/drawing/2014/main" id="{4E0B9392-1624-44F5-A6B1-0F7954A8E1F0}"/>
              </a:ext>
            </a:extLst>
          </p:cNvPr>
          <p:cNvSpPr txBox="1"/>
          <p:nvPr/>
        </p:nvSpPr>
        <p:spPr>
          <a:xfrm>
            <a:off x="4953000" y="5180617"/>
            <a:ext cx="1656184"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lang="en-US" altLang="ja-JP" dirty="0" err="1"/>
              <a:t>Fwd</a:t>
            </a:r>
            <a:endParaRPr lang="ja-JP" altLang="en-US" dirty="0"/>
          </a:p>
        </p:txBody>
      </p:sp>
      <p:cxnSp>
        <p:nvCxnSpPr>
          <p:cNvPr id="47" name="直線矢印コネクタ 46">
            <a:extLst>
              <a:ext uri="{FF2B5EF4-FFF2-40B4-BE49-F238E27FC236}">
                <a16:creationId xmlns:a16="http://schemas.microsoft.com/office/drawing/2014/main" id="{87573D73-E986-4C36-B27F-C4B64A76C2CF}"/>
              </a:ext>
            </a:extLst>
          </p:cNvPr>
          <p:cNvCxnSpPr>
            <a:cxnSpLocks/>
            <a:stCxn id="40" idx="3"/>
            <a:endCxn id="44" idx="1"/>
          </p:cNvCxnSpPr>
          <p:nvPr/>
        </p:nvCxnSpPr>
        <p:spPr>
          <a:xfrm>
            <a:off x="1505187" y="4765166"/>
            <a:ext cx="857008" cy="25875"/>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67FE147-C04C-4C23-956C-58E2B8F19F07}"/>
              </a:ext>
            </a:extLst>
          </p:cNvPr>
          <p:cNvCxnSpPr>
            <a:cxnSpLocks/>
            <a:stCxn id="45" idx="3"/>
            <a:endCxn id="60" idx="1"/>
          </p:cNvCxnSpPr>
          <p:nvPr/>
        </p:nvCxnSpPr>
        <p:spPr>
          <a:xfrm flipV="1">
            <a:off x="6609184" y="4972447"/>
            <a:ext cx="1144853" cy="412482"/>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7C4DFF4-972E-4552-808C-36DAD8793BAA}"/>
              </a:ext>
            </a:extLst>
          </p:cNvPr>
          <p:cNvSpPr txBox="1"/>
          <p:nvPr/>
        </p:nvSpPr>
        <p:spPr>
          <a:xfrm>
            <a:off x="7754037" y="3303615"/>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cxnSp>
        <p:nvCxnSpPr>
          <p:cNvPr id="52" name="直線矢印コネクタ 51">
            <a:extLst>
              <a:ext uri="{FF2B5EF4-FFF2-40B4-BE49-F238E27FC236}">
                <a16:creationId xmlns:a16="http://schemas.microsoft.com/office/drawing/2014/main" id="{92F9A073-E95D-415B-8444-4767A8B2C948}"/>
              </a:ext>
            </a:extLst>
          </p:cNvPr>
          <p:cNvCxnSpPr>
            <a:cxnSpLocks/>
            <a:stCxn id="44" idx="3"/>
            <a:endCxn id="42" idx="1"/>
          </p:cNvCxnSpPr>
          <p:nvPr/>
        </p:nvCxnSpPr>
        <p:spPr>
          <a:xfrm flipV="1">
            <a:off x="3802355" y="3872761"/>
            <a:ext cx="1151125" cy="918280"/>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2A96C8AC-700D-47B0-A198-C750FC08EA09}"/>
              </a:ext>
            </a:extLst>
          </p:cNvPr>
          <p:cNvCxnSpPr>
            <a:cxnSpLocks/>
            <a:stCxn id="44" idx="3"/>
            <a:endCxn id="45" idx="1"/>
          </p:cNvCxnSpPr>
          <p:nvPr/>
        </p:nvCxnSpPr>
        <p:spPr>
          <a:xfrm>
            <a:off x="3802355" y="4791041"/>
            <a:ext cx="1150645" cy="593888"/>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7533B82-9077-4F88-B0A9-34849D3A22E7}"/>
              </a:ext>
            </a:extLst>
          </p:cNvPr>
          <p:cNvSpPr txBox="1"/>
          <p:nvPr/>
        </p:nvSpPr>
        <p:spPr>
          <a:xfrm>
            <a:off x="2341203" y="3140968"/>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Classifier</a:t>
            </a:r>
          </a:p>
        </p:txBody>
      </p:sp>
      <p:sp>
        <p:nvSpPr>
          <p:cNvPr id="55" name="テキスト ボックス 54">
            <a:extLst>
              <a:ext uri="{FF2B5EF4-FFF2-40B4-BE49-F238E27FC236}">
                <a16:creationId xmlns:a16="http://schemas.microsoft.com/office/drawing/2014/main" id="{4D3D9C80-DCBE-4AE3-93F8-D01B882D9158}"/>
              </a:ext>
            </a:extLst>
          </p:cNvPr>
          <p:cNvSpPr txBox="1"/>
          <p:nvPr/>
        </p:nvSpPr>
        <p:spPr>
          <a:xfrm>
            <a:off x="4953480" y="3211356"/>
            <a:ext cx="1656184"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err="1"/>
              <a:t>Fwd</a:t>
            </a:r>
            <a:endParaRPr kumimoji="1" lang="ja-JP" altLang="en-US" dirty="0"/>
          </a:p>
        </p:txBody>
      </p:sp>
      <p:sp>
        <p:nvSpPr>
          <p:cNvPr id="56" name="テキスト ボックス 55">
            <a:extLst>
              <a:ext uri="{FF2B5EF4-FFF2-40B4-BE49-F238E27FC236}">
                <a16:creationId xmlns:a16="http://schemas.microsoft.com/office/drawing/2014/main" id="{9EF6CC4D-2496-4FF6-9995-2C6A9CFEF4C0}"/>
              </a:ext>
            </a:extLst>
          </p:cNvPr>
          <p:cNvSpPr txBox="1"/>
          <p:nvPr/>
        </p:nvSpPr>
        <p:spPr>
          <a:xfrm>
            <a:off x="4953000" y="4727218"/>
            <a:ext cx="1656184"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lang="en-US" altLang="ja-JP" dirty="0" err="1"/>
              <a:t>Fwd</a:t>
            </a:r>
            <a:endParaRPr lang="ja-JP" altLang="en-US" dirty="0"/>
          </a:p>
        </p:txBody>
      </p:sp>
      <p:cxnSp>
        <p:nvCxnSpPr>
          <p:cNvPr id="59" name="直線矢印コネクタ 58">
            <a:extLst>
              <a:ext uri="{FF2B5EF4-FFF2-40B4-BE49-F238E27FC236}">
                <a16:creationId xmlns:a16="http://schemas.microsoft.com/office/drawing/2014/main" id="{4951C8F3-4E5A-4B5E-AA05-D33B4E91D692}"/>
              </a:ext>
            </a:extLst>
          </p:cNvPr>
          <p:cNvCxnSpPr>
            <a:cxnSpLocks/>
            <a:stCxn id="50" idx="1"/>
            <a:endCxn id="55" idx="3"/>
          </p:cNvCxnSpPr>
          <p:nvPr/>
        </p:nvCxnSpPr>
        <p:spPr>
          <a:xfrm flipH="1" flipV="1">
            <a:off x="6609664" y="3415668"/>
            <a:ext cx="1144373" cy="67299"/>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DC88EEA3-0B24-460D-B5F3-4A0F32A93602}"/>
              </a:ext>
            </a:extLst>
          </p:cNvPr>
          <p:cNvSpPr txBox="1"/>
          <p:nvPr/>
        </p:nvSpPr>
        <p:spPr>
          <a:xfrm>
            <a:off x="7754037" y="4793095"/>
            <a:ext cx="735926" cy="358703"/>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VHOST</a:t>
            </a:r>
          </a:p>
        </p:txBody>
      </p:sp>
      <p:cxnSp>
        <p:nvCxnSpPr>
          <p:cNvPr id="62" name="直線矢印コネクタ 61">
            <a:extLst>
              <a:ext uri="{FF2B5EF4-FFF2-40B4-BE49-F238E27FC236}">
                <a16:creationId xmlns:a16="http://schemas.microsoft.com/office/drawing/2014/main" id="{764E732C-6734-4E17-BC06-FC27E4595A56}"/>
              </a:ext>
            </a:extLst>
          </p:cNvPr>
          <p:cNvCxnSpPr>
            <a:cxnSpLocks/>
            <a:stCxn id="60" idx="1"/>
            <a:endCxn id="56" idx="3"/>
          </p:cNvCxnSpPr>
          <p:nvPr/>
        </p:nvCxnSpPr>
        <p:spPr>
          <a:xfrm flipH="1" flipV="1">
            <a:off x="6609184" y="4931530"/>
            <a:ext cx="1144853" cy="40917"/>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F1961EBE-2C3C-4A5D-8A87-A38472EC46D9}"/>
              </a:ext>
            </a:extLst>
          </p:cNvPr>
          <p:cNvCxnSpPr>
            <a:cxnSpLocks/>
            <a:stCxn id="56" idx="1"/>
            <a:endCxn id="31" idx="3"/>
          </p:cNvCxnSpPr>
          <p:nvPr/>
        </p:nvCxnSpPr>
        <p:spPr>
          <a:xfrm flipH="1" flipV="1">
            <a:off x="3781363" y="3345280"/>
            <a:ext cx="1171637" cy="1586250"/>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46B89F69-4D2E-4599-8ADD-9967A45E1228}"/>
              </a:ext>
            </a:extLst>
          </p:cNvPr>
          <p:cNvCxnSpPr>
            <a:cxnSpLocks/>
            <a:stCxn id="55" idx="1"/>
            <a:endCxn id="31" idx="3"/>
          </p:cNvCxnSpPr>
          <p:nvPr/>
        </p:nvCxnSpPr>
        <p:spPr>
          <a:xfrm flipH="1" flipV="1">
            <a:off x="3781363" y="3345280"/>
            <a:ext cx="1172117" cy="70388"/>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7DBFB3DD-53B6-4A65-8306-F03F472B9D33}"/>
              </a:ext>
            </a:extLst>
          </p:cNvPr>
          <p:cNvCxnSpPr>
            <a:cxnSpLocks/>
            <a:stCxn id="79" idx="1"/>
            <a:endCxn id="40" idx="3"/>
          </p:cNvCxnSpPr>
          <p:nvPr/>
        </p:nvCxnSpPr>
        <p:spPr>
          <a:xfrm flipH="1">
            <a:off x="1505187" y="3783641"/>
            <a:ext cx="822180" cy="981525"/>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55865C68-10FE-423E-A310-E4C0E3875236}"/>
              </a:ext>
            </a:extLst>
          </p:cNvPr>
          <p:cNvCxnSpPr>
            <a:cxnSpLocks/>
            <a:stCxn id="36" idx="2"/>
            <a:endCxn id="27" idx="0"/>
          </p:cNvCxnSpPr>
          <p:nvPr/>
        </p:nvCxnSpPr>
        <p:spPr>
          <a:xfrm flipH="1">
            <a:off x="4766883" y="4208760"/>
            <a:ext cx="2390336" cy="1668512"/>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C2E542E-7E15-4C81-B7AF-62F013255971}"/>
              </a:ext>
            </a:extLst>
          </p:cNvPr>
          <p:cNvSpPr/>
          <p:nvPr/>
        </p:nvSpPr>
        <p:spPr>
          <a:xfrm>
            <a:off x="3374864" y="5322746"/>
            <a:ext cx="919920" cy="294345"/>
          </a:xfrm>
          <a:prstGeom prst="rect">
            <a:avLst/>
          </a:prstGeom>
          <a:gradFill>
            <a:gsLst>
              <a:gs pos="0">
                <a:schemeClr val="accent3">
                  <a:lumMod val="20000"/>
                  <a:lumOff val="80000"/>
                </a:schemeClr>
              </a:gs>
              <a:gs pos="50000">
                <a:schemeClr val="accent3">
                  <a:lumMod val="40000"/>
                  <a:lumOff val="60000"/>
                </a:schemeClr>
              </a:gs>
              <a:gs pos="100000">
                <a:schemeClr val="accent3">
                  <a:lumMod val="60000"/>
                  <a:lumOff val="40000"/>
                </a:schemeClr>
              </a:gs>
            </a:gsLst>
          </a:gradFill>
          <a:ln>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制御機能</a:t>
            </a:r>
          </a:p>
        </p:txBody>
      </p:sp>
      <p:sp>
        <p:nvSpPr>
          <p:cNvPr id="36" name="正方形/長方形 35">
            <a:extLst>
              <a:ext uri="{FF2B5EF4-FFF2-40B4-BE49-F238E27FC236}">
                <a16:creationId xmlns:a16="http://schemas.microsoft.com/office/drawing/2014/main" id="{BC89669E-97E9-4430-8113-D01F945683AA}"/>
              </a:ext>
            </a:extLst>
          </p:cNvPr>
          <p:cNvSpPr/>
          <p:nvPr/>
        </p:nvSpPr>
        <p:spPr>
          <a:xfrm>
            <a:off x="6697259" y="3914415"/>
            <a:ext cx="919920" cy="294345"/>
          </a:xfrm>
          <a:prstGeom prst="rect">
            <a:avLst/>
          </a:prstGeom>
          <a:gradFill>
            <a:gsLst>
              <a:gs pos="0">
                <a:schemeClr val="accent3">
                  <a:lumMod val="20000"/>
                  <a:lumOff val="80000"/>
                </a:schemeClr>
              </a:gs>
              <a:gs pos="50000">
                <a:schemeClr val="accent3">
                  <a:lumMod val="40000"/>
                  <a:lumOff val="60000"/>
                </a:schemeClr>
              </a:gs>
              <a:gs pos="100000">
                <a:schemeClr val="accent3">
                  <a:lumMod val="60000"/>
                  <a:lumOff val="40000"/>
                </a:schemeClr>
              </a:gs>
            </a:gsLst>
          </a:gradFill>
          <a:ln>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制御機能</a:t>
            </a:r>
          </a:p>
        </p:txBody>
      </p:sp>
      <p:sp>
        <p:nvSpPr>
          <p:cNvPr id="37" name="正方形/長方形 36">
            <a:extLst>
              <a:ext uri="{FF2B5EF4-FFF2-40B4-BE49-F238E27FC236}">
                <a16:creationId xmlns:a16="http://schemas.microsoft.com/office/drawing/2014/main" id="{D9EF7743-2BD2-4F5D-9791-E71E14BE67F0}"/>
              </a:ext>
            </a:extLst>
          </p:cNvPr>
          <p:cNvSpPr/>
          <p:nvPr/>
        </p:nvSpPr>
        <p:spPr>
          <a:xfrm>
            <a:off x="6697259" y="5353511"/>
            <a:ext cx="919920" cy="294345"/>
          </a:xfrm>
          <a:prstGeom prst="rect">
            <a:avLst/>
          </a:prstGeom>
          <a:gradFill>
            <a:gsLst>
              <a:gs pos="0">
                <a:schemeClr val="accent3">
                  <a:lumMod val="20000"/>
                  <a:lumOff val="80000"/>
                </a:schemeClr>
              </a:gs>
              <a:gs pos="50000">
                <a:schemeClr val="accent3">
                  <a:lumMod val="40000"/>
                  <a:lumOff val="60000"/>
                </a:schemeClr>
              </a:gs>
              <a:gs pos="100000">
                <a:schemeClr val="accent3">
                  <a:lumMod val="60000"/>
                  <a:lumOff val="40000"/>
                </a:schemeClr>
              </a:gs>
            </a:gsLst>
          </a:gradFill>
          <a:ln>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制御機能</a:t>
            </a:r>
          </a:p>
        </p:txBody>
      </p:sp>
      <p:cxnSp>
        <p:nvCxnSpPr>
          <p:cNvPr id="39" name="直線矢印コネクタ 38">
            <a:extLst>
              <a:ext uri="{FF2B5EF4-FFF2-40B4-BE49-F238E27FC236}">
                <a16:creationId xmlns:a16="http://schemas.microsoft.com/office/drawing/2014/main" id="{7C518F69-BCE8-4232-98A0-B02E0DD9BB10}"/>
              </a:ext>
            </a:extLst>
          </p:cNvPr>
          <p:cNvCxnSpPr>
            <a:cxnSpLocks/>
          </p:cNvCxnSpPr>
          <p:nvPr/>
        </p:nvCxnSpPr>
        <p:spPr>
          <a:xfrm flipH="1">
            <a:off x="8737944" y="2568456"/>
            <a:ext cx="607544" cy="1"/>
          </a:xfrm>
          <a:prstGeom prst="straightConnector1">
            <a:avLst/>
          </a:prstGeom>
          <a:ln w="12700">
            <a:solidFill>
              <a:schemeClr val="tx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E349521C-4C31-4D63-9631-158A28185CD9}"/>
              </a:ext>
            </a:extLst>
          </p:cNvPr>
          <p:cNvCxnSpPr>
            <a:cxnSpLocks/>
          </p:cNvCxnSpPr>
          <p:nvPr/>
        </p:nvCxnSpPr>
        <p:spPr>
          <a:xfrm flipH="1">
            <a:off x="7547681" y="2563362"/>
            <a:ext cx="622291" cy="10188"/>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D1DE61D-ED4D-4A53-A0E9-4626F9F7FC65}"/>
              </a:ext>
            </a:extLst>
          </p:cNvPr>
          <p:cNvSpPr txBox="1"/>
          <p:nvPr/>
        </p:nvSpPr>
        <p:spPr>
          <a:xfrm>
            <a:off x="6657804" y="2430883"/>
            <a:ext cx="913896" cy="275147"/>
          </a:xfrm>
          <a:prstGeom prst="rect">
            <a:avLst/>
          </a:prstGeom>
          <a:noFill/>
        </p:spPr>
        <p:txBody>
          <a:bodyPr wrap="none" rtlCol="0">
            <a:noAutofit/>
          </a:bodyPr>
          <a:lstStyle/>
          <a:p>
            <a:r>
              <a:rPr lang="en-US" altLang="ja-JP" sz="1050" dirty="0"/>
              <a:t>NIC/VHOST</a:t>
            </a:r>
            <a:endParaRPr kumimoji="1" lang="ja-JP" altLang="en-US" sz="1050" dirty="0"/>
          </a:p>
        </p:txBody>
      </p:sp>
      <p:sp>
        <p:nvSpPr>
          <p:cNvPr id="57" name="テキスト ボックス 56">
            <a:extLst>
              <a:ext uri="{FF2B5EF4-FFF2-40B4-BE49-F238E27FC236}">
                <a16:creationId xmlns:a16="http://schemas.microsoft.com/office/drawing/2014/main" id="{5F381073-19E5-4E4B-935D-EFF90FBDA944}"/>
              </a:ext>
            </a:extLst>
          </p:cNvPr>
          <p:cNvSpPr txBox="1"/>
          <p:nvPr/>
        </p:nvSpPr>
        <p:spPr>
          <a:xfrm>
            <a:off x="8241980" y="2430883"/>
            <a:ext cx="493577" cy="275147"/>
          </a:xfrm>
          <a:prstGeom prst="rect">
            <a:avLst/>
          </a:prstGeom>
          <a:noFill/>
        </p:spPr>
        <p:txBody>
          <a:bodyPr wrap="none" rtlCol="0">
            <a:noAutofit/>
          </a:bodyPr>
          <a:lstStyle/>
          <a:p>
            <a:r>
              <a:rPr lang="en-US" altLang="ja-JP" sz="1050" dirty="0"/>
              <a:t>RING</a:t>
            </a:r>
            <a:endParaRPr kumimoji="1" lang="ja-JP" altLang="en-US" sz="1050" dirty="0"/>
          </a:p>
        </p:txBody>
      </p:sp>
      <p:sp>
        <p:nvSpPr>
          <p:cNvPr id="58" name="テキスト ボックス 57">
            <a:extLst>
              <a:ext uri="{FF2B5EF4-FFF2-40B4-BE49-F238E27FC236}">
                <a16:creationId xmlns:a16="http://schemas.microsoft.com/office/drawing/2014/main" id="{56093459-9A20-41AA-971F-DD2D84B70682}"/>
              </a:ext>
            </a:extLst>
          </p:cNvPr>
          <p:cNvSpPr txBox="1"/>
          <p:nvPr/>
        </p:nvSpPr>
        <p:spPr>
          <a:xfrm>
            <a:off x="6715745" y="2075085"/>
            <a:ext cx="1132695" cy="280928"/>
          </a:xfrm>
          <a:prstGeom prst="roundRect">
            <a:avLst/>
          </a:prstGeom>
          <a:solidFill>
            <a:schemeClr val="bg2">
              <a:lumMod val="20000"/>
              <a:lumOff val="80000"/>
            </a:schemeClr>
          </a:solidFill>
          <a:ln>
            <a:solidFill>
              <a:schemeClr val="bg2">
                <a:lumMod val="50000"/>
              </a:schemeClr>
            </a:solidFill>
          </a:ln>
        </p:spPr>
        <p:txBody>
          <a:bodyPr wrap="none" rtlCol="0">
            <a:noAutofit/>
          </a:bodyPr>
          <a:lstStyle/>
          <a:p>
            <a:pPr algn="ctr"/>
            <a:r>
              <a:rPr kumimoji="1" lang="en-US" altLang="ja-JP" sz="1050" dirty="0"/>
              <a:t>Component</a:t>
            </a:r>
            <a:endParaRPr kumimoji="1" lang="ja-JP" altLang="en-US" sz="1050" dirty="0"/>
          </a:p>
        </p:txBody>
      </p:sp>
      <p:sp>
        <p:nvSpPr>
          <p:cNvPr id="61" name="テキスト ボックス 60">
            <a:extLst>
              <a:ext uri="{FF2B5EF4-FFF2-40B4-BE49-F238E27FC236}">
                <a16:creationId xmlns:a16="http://schemas.microsoft.com/office/drawing/2014/main" id="{F851653C-4F89-4204-B594-B36E1B9506AD}"/>
              </a:ext>
            </a:extLst>
          </p:cNvPr>
          <p:cNvSpPr txBox="1"/>
          <p:nvPr/>
        </p:nvSpPr>
        <p:spPr>
          <a:xfrm>
            <a:off x="6099822" y="2077787"/>
            <a:ext cx="554336" cy="275147"/>
          </a:xfrm>
          <a:prstGeom prst="rect">
            <a:avLst/>
          </a:prstGeom>
          <a:noFill/>
        </p:spPr>
        <p:txBody>
          <a:bodyPr wrap="none" rtlCol="0">
            <a:noAutofit/>
          </a:bodyPr>
          <a:lstStyle/>
          <a:p>
            <a:r>
              <a:rPr lang="ja-JP" altLang="en-US" sz="1050" dirty="0"/>
              <a:t>凡例：</a:t>
            </a:r>
            <a:endParaRPr kumimoji="1" lang="ja-JP" altLang="en-US" sz="1050" dirty="0"/>
          </a:p>
        </p:txBody>
      </p:sp>
      <p:sp>
        <p:nvSpPr>
          <p:cNvPr id="65" name="正方形/長方形 64">
            <a:extLst/>
          </p:cNvPr>
          <p:cNvSpPr/>
          <p:nvPr/>
        </p:nvSpPr>
        <p:spPr>
          <a:xfrm>
            <a:off x="3397409" y="3920166"/>
            <a:ext cx="919920" cy="294345"/>
          </a:xfrm>
          <a:prstGeom prst="rect">
            <a:avLst/>
          </a:prstGeom>
          <a:gradFill>
            <a:gsLst>
              <a:gs pos="0">
                <a:schemeClr val="accent3">
                  <a:lumMod val="20000"/>
                  <a:lumOff val="80000"/>
                </a:schemeClr>
              </a:gs>
              <a:gs pos="50000">
                <a:schemeClr val="accent3">
                  <a:lumMod val="40000"/>
                  <a:lumOff val="60000"/>
                </a:schemeClr>
              </a:gs>
              <a:gs pos="100000">
                <a:schemeClr val="accent3">
                  <a:lumMod val="60000"/>
                  <a:lumOff val="40000"/>
                </a:schemeClr>
              </a:gs>
            </a:gsLst>
          </a:gradFill>
          <a:ln>
            <a:solidFill>
              <a:schemeClr val="accent3"/>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制御機能</a:t>
            </a:r>
          </a:p>
        </p:txBody>
      </p:sp>
      <p:cxnSp>
        <p:nvCxnSpPr>
          <p:cNvPr id="98" name="直線コネクタ 97">
            <a:extLst>
              <a:ext uri="{FF2B5EF4-FFF2-40B4-BE49-F238E27FC236}">
                <a16:creationId xmlns:a16="http://schemas.microsoft.com/office/drawing/2014/main" id="{677A3DA0-0E19-43CE-9B5C-DD8FAD5624A7}"/>
              </a:ext>
            </a:extLst>
          </p:cNvPr>
          <p:cNvCxnSpPr>
            <a:cxnSpLocks/>
            <a:stCxn id="35" idx="2"/>
            <a:endCxn id="27" idx="0"/>
          </p:cNvCxnSpPr>
          <p:nvPr/>
        </p:nvCxnSpPr>
        <p:spPr>
          <a:xfrm>
            <a:off x="3834824" y="5617091"/>
            <a:ext cx="932059" cy="260181"/>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p:cNvPr>
          <p:cNvCxnSpPr>
            <a:cxnSpLocks/>
            <a:stCxn id="65" idx="2"/>
            <a:endCxn id="27" idx="0"/>
          </p:cNvCxnSpPr>
          <p:nvPr/>
        </p:nvCxnSpPr>
        <p:spPr>
          <a:xfrm>
            <a:off x="3857369" y="4214511"/>
            <a:ext cx="909514" cy="1662761"/>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吹き出し: 角を丸めた四角形 66">
            <a:extLst/>
          </p:cNvPr>
          <p:cNvSpPr/>
          <p:nvPr/>
        </p:nvSpPr>
        <p:spPr>
          <a:xfrm>
            <a:off x="1555075" y="1916832"/>
            <a:ext cx="3019584" cy="796867"/>
          </a:xfrm>
          <a:prstGeom prst="wedgeRoundRectCallout">
            <a:avLst>
              <a:gd name="adj1" fmla="val 58061"/>
              <a:gd name="adj2" fmla="val 118630"/>
              <a:gd name="adj3" fmla="val 16667"/>
            </a:avLst>
          </a:prstGeom>
          <a:solidFill>
            <a:schemeClr val="accent2">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100" dirty="0">
                <a:solidFill>
                  <a:schemeClr val="tx2"/>
                </a:solidFill>
              </a:rPr>
              <a:t>現状：「</a:t>
            </a:r>
            <a:r>
              <a:rPr kumimoji="1" lang="en-US" altLang="ja-JP" sz="1100" dirty="0">
                <a:solidFill>
                  <a:schemeClr val="tx2"/>
                </a:solidFill>
              </a:rPr>
              <a:t>Component=</a:t>
            </a:r>
            <a:r>
              <a:rPr kumimoji="1" lang="ja-JP" altLang="en-US" sz="1100" dirty="0">
                <a:solidFill>
                  <a:schemeClr val="tx2"/>
                </a:solidFill>
              </a:rPr>
              <a:t>スレッド</a:t>
            </a:r>
            <a:r>
              <a:rPr kumimoji="1" lang="en-US" altLang="ja-JP" sz="1100" dirty="0">
                <a:solidFill>
                  <a:schemeClr val="tx2"/>
                </a:solidFill>
              </a:rPr>
              <a:t>=</a:t>
            </a:r>
            <a:r>
              <a:rPr kumimoji="1" lang="ja-JP" altLang="en-US" sz="1100" dirty="0">
                <a:solidFill>
                  <a:schemeClr val="tx2"/>
                </a:solidFill>
              </a:rPr>
              <a:t>コア」</a:t>
            </a:r>
            <a:endParaRPr kumimoji="1" lang="en-US" altLang="ja-JP" sz="1100" dirty="0">
              <a:solidFill>
                <a:schemeClr val="tx2"/>
              </a:solidFill>
            </a:endParaRPr>
          </a:p>
          <a:p>
            <a:r>
              <a:rPr lang="ja-JP" altLang="en-US" sz="1100" dirty="0">
                <a:solidFill>
                  <a:schemeClr val="tx2"/>
                </a:solidFill>
              </a:rPr>
              <a:t>前頁の実装後「</a:t>
            </a:r>
            <a:r>
              <a:rPr lang="en-US" altLang="ja-JP" sz="1100" dirty="0">
                <a:solidFill>
                  <a:schemeClr val="tx2"/>
                </a:solidFill>
              </a:rPr>
              <a:t>Component×</a:t>
            </a:r>
            <a:r>
              <a:rPr lang="ja-JP" altLang="en-US" sz="1100" dirty="0">
                <a:solidFill>
                  <a:schemeClr val="tx2"/>
                </a:solidFill>
              </a:rPr>
              <a:t>ｎ</a:t>
            </a:r>
            <a:r>
              <a:rPr lang="en-US" altLang="ja-JP" sz="1100" dirty="0">
                <a:solidFill>
                  <a:schemeClr val="tx2"/>
                </a:solidFill>
              </a:rPr>
              <a:t>=</a:t>
            </a:r>
            <a:r>
              <a:rPr lang="ja-JP" altLang="en-US" sz="1100" dirty="0">
                <a:solidFill>
                  <a:schemeClr val="tx2"/>
                </a:solidFill>
              </a:rPr>
              <a:t>スレッド</a:t>
            </a:r>
            <a:r>
              <a:rPr lang="en-US" altLang="ja-JP" sz="1100" dirty="0">
                <a:solidFill>
                  <a:schemeClr val="tx2"/>
                </a:solidFill>
              </a:rPr>
              <a:t>=</a:t>
            </a:r>
            <a:r>
              <a:rPr lang="ja-JP" altLang="en-US" sz="1100" dirty="0">
                <a:solidFill>
                  <a:schemeClr val="tx2"/>
                </a:solidFill>
              </a:rPr>
              <a:t>コア」（ｎはコマント</a:t>
            </a:r>
            <a:r>
              <a:rPr lang="en-US" altLang="ja-JP" sz="1100" dirty="0">
                <a:solidFill>
                  <a:schemeClr val="tx2"/>
                </a:solidFill>
              </a:rPr>
              <a:t>/Config</a:t>
            </a:r>
            <a:r>
              <a:rPr lang="ja-JP" altLang="en-US" sz="1100" dirty="0">
                <a:solidFill>
                  <a:schemeClr val="tx2"/>
                </a:solidFill>
              </a:rPr>
              <a:t>依存）</a:t>
            </a:r>
            <a:endParaRPr kumimoji="1" lang="ja-JP" altLang="en-US" sz="1100" dirty="0">
              <a:solidFill>
                <a:schemeClr val="tx2"/>
              </a:solidFill>
            </a:endParaRPr>
          </a:p>
        </p:txBody>
      </p:sp>
      <p:sp>
        <p:nvSpPr>
          <p:cNvPr id="68" name="テキスト ボックス 67">
            <a:extLst/>
          </p:cNvPr>
          <p:cNvSpPr txBox="1"/>
          <p:nvPr/>
        </p:nvSpPr>
        <p:spPr>
          <a:xfrm>
            <a:off x="637261" y="2563361"/>
            <a:ext cx="864096" cy="1339451"/>
          </a:xfrm>
          <a:prstGeom prst="rect">
            <a:avLst/>
          </a:prstGeom>
          <a:solidFill>
            <a:schemeClr val="accent4">
              <a:lumMod val="20000"/>
              <a:lumOff val="80000"/>
            </a:schemeClr>
          </a:solidFill>
          <a:ln>
            <a:solidFill>
              <a:schemeClr val="accent4">
                <a:lumMod val="50000"/>
              </a:schemeClr>
            </a:solidFill>
          </a:ln>
        </p:spPr>
        <p:txBody>
          <a:bodyPr wrap="square" rtlCol="0" anchor="ctr" anchorCtr="0">
            <a:noAutofit/>
          </a:bodyPr>
          <a:lstStyle/>
          <a:p>
            <a:pPr algn="ctr"/>
            <a:r>
              <a:rPr kumimoji="1" lang="en-US" altLang="ja-JP" sz="1200" dirty="0"/>
              <a:t>NIC</a:t>
            </a:r>
          </a:p>
          <a:p>
            <a:pPr algn="ctr"/>
            <a:r>
              <a:rPr lang="en-US" altLang="ja-JP" sz="1200" dirty="0"/>
              <a:t>(</a:t>
            </a:r>
            <a:r>
              <a:rPr lang="ja-JP" altLang="en-US" sz="1200" dirty="0"/>
              <a:t>外部ネットワーク</a:t>
            </a:r>
            <a:r>
              <a:rPr lang="en-US" altLang="ja-JP" sz="1200" dirty="0"/>
              <a:t>)</a:t>
            </a:r>
            <a:endParaRPr kumimoji="1" lang="ja-JP" altLang="en-US" sz="1200" dirty="0"/>
          </a:p>
        </p:txBody>
      </p:sp>
      <p:sp>
        <p:nvSpPr>
          <p:cNvPr id="74" name="正方形/長方形 73"/>
          <p:cNvSpPr/>
          <p:nvPr/>
        </p:nvSpPr>
        <p:spPr>
          <a:xfrm>
            <a:off x="4846644" y="3140968"/>
            <a:ext cx="1834547" cy="1023016"/>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コンテンツ プレースホルダー 2"/>
          <p:cNvSpPr txBox="1">
            <a:spLocks/>
          </p:cNvSpPr>
          <p:nvPr/>
        </p:nvSpPr>
        <p:spPr>
          <a:xfrm>
            <a:off x="105536" y="787900"/>
            <a:ext cx="9671520" cy="984916"/>
          </a:xfrm>
          <a:prstGeom prst="rect">
            <a:avLst/>
          </a:prstGeom>
        </p:spPr>
        <p:style>
          <a:lnRef idx="1">
            <a:schemeClr val="accent4"/>
          </a:lnRef>
          <a:fillRef idx="2">
            <a:schemeClr val="accent4"/>
          </a:fillRef>
          <a:effectRef idx="1">
            <a:schemeClr val="accent4"/>
          </a:effectRef>
          <a:fontRef idx="minor">
            <a:schemeClr val="dk1"/>
          </a:fontRef>
        </p:style>
        <p:txBody>
          <a:bodyPr vert="horz" lIns="0" tIns="36000" rIns="0" bIns="0" rtlCol="0">
            <a:noAutofit/>
          </a:bodyPr>
          <a:lstStyle>
            <a:lvl1pPr marL="228600" indent="-228600" algn="just" defTabSz="914400" rtl="0" eaLnBrk="1" latinLnBrk="0" hangingPunct="1">
              <a:lnSpc>
                <a:spcPct val="120000"/>
              </a:lnSpc>
              <a:spcBef>
                <a:spcPts val="1000"/>
              </a:spcBef>
              <a:spcAft>
                <a:spcPts val="70"/>
              </a:spcAft>
              <a:buFont typeface="Arial" panose="020B0604020202020204" pitchFamily="34" charset="0"/>
              <a:buChar char="•"/>
              <a:defRPr kumimoji="1" sz="2800" kern="1200" baseline="0">
                <a:solidFill>
                  <a:schemeClr val="tx1"/>
                </a:solidFill>
                <a:latin typeface="+mn-lt"/>
                <a:ea typeface="+mn-ea"/>
                <a:cs typeface="メイリオ" panose="020B0604030504040204" pitchFamily="50" charset="-128"/>
              </a:defRPr>
            </a:lvl1pPr>
            <a:lvl2pPr marL="685800" indent="-228600" algn="just" defTabSz="914400" rtl="0" eaLnBrk="1" latinLnBrk="0" hangingPunct="1">
              <a:lnSpc>
                <a:spcPct val="120000"/>
              </a:lnSpc>
              <a:spcBef>
                <a:spcPts val="500"/>
              </a:spcBef>
              <a:spcAft>
                <a:spcPts val="70"/>
              </a:spcAft>
              <a:buFont typeface="Arial" panose="020B0604020202020204" pitchFamily="34" charset="0"/>
              <a:buChar char="•"/>
              <a:defRPr kumimoji="1" sz="2400" kern="1200" baseline="0">
                <a:solidFill>
                  <a:schemeClr val="tx1"/>
                </a:solidFill>
                <a:latin typeface="+mn-lt"/>
                <a:ea typeface="+mn-ea"/>
                <a:cs typeface="メイリオ" panose="020B0604030504040204" pitchFamily="50" charset="-128"/>
              </a:defRPr>
            </a:lvl2pPr>
            <a:lvl3pPr marL="1143000" indent="-228600" algn="just" defTabSz="914400" rtl="0" eaLnBrk="1" latinLnBrk="0" hangingPunct="1">
              <a:lnSpc>
                <a:spcPct val="120000"/>
              </a:lnSpc>
              <a:spcBef>
                <a:spcPts val="500"/>
              </a:spcBef>
              <a:spcAft>
                <a:spcPts val="70"/>
              </a:spcAft>
              <a:buFont typeface="Arial" panose="020B0604020202020204" pitchFamily="34" charset="0"/>
              <a:buChar char="•"/>
              <a:defRPr kumimoji="1" sz="2000" kern="1200" baseline="0">
                <a:solidFill>
                  <a:schemeClr val="tx1"/>
                </a:solidFill>
                <a:latin typeface="+mn-lt"/>
                <a:ea typeface="+mn-ea"/>
                <a:cs typeface="メイリオ" panose="020B0604030504040204" pitchFamily="50" charset="-128"/>
              </a:defRPr>
            </a:lvl3pPr>
            <a:lvl4pPr marL="16002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4pPr>
            <a:lvl5pPr marL="2057400" indent="-228600" algn="just" defTabSz="914400" rtl="0" eaLnBrk="1" latinLnBrk="0" hangingPunct="1">
              <a:lnSpc>
                <a:spcPct val="120000"/>
              </a:lnSpc>
              <a:spcBef>
                <a:spcPts val="500"/>
              </a:spcBef>
              <a:spcAft>
                <a:spcPts val="70"/>
              </a:spcAft>
              <a:buFont typeface="Arial" panose="020B0604020202020204" pitchFamily="34" charset="0"/>
              <a:buChar char="•"/>
              <a:defRPr kumimoji="1" sz="1800" kern="1200" baseline="0">
                <a:solidFill>
                  <a:schemeClr val="tx1"/>
                </a:solidFill>
                <a:latin typeface="+mn-lt"/>
                <a:ea typeface="+mn-ea"/>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a:t>前頁までの議論とは直接関係がないが、プロセス構成については、</a:t>
            </a:r>
            <a:r>
              <a:rPr lang="en-US" altLang="ja-JP" sz="1400" dirty="0"/>
              <a:t>DPDK</a:t>
            </a:r>
            <a:r>
              <a:rPr lang="ja-JP" altLang="en-US" sz="1400" dirty="0"/>
              <a:t>アプリケーションとしては機能の入れ替え単位であるという観点が軸になるため、下記のコンポーネント種別ごとに１プロセスとする方向性を検討することとしたい。</a:t>
            </a:r>
            <a:endParaRPr lang="en-US" altLang="ja-JP" sz="1400" dirty="0"/>
          </a:p>
        </p:txBody>
      </p:sp>
      <p:cxnSp>
        <p:nvCxnSpPr>
          <p:cNvPr id="77" name="直線矢印コネクタ 76">
            <a:extLst/>
          </p:cNvPr>
          <p:cNvCxnSpPr>
            <a:cxnSpLocks/>
            <a:stCxn id="31" idx="1"/>
            <a:endCxn id="68" idx="3"/>
          </p:cNvCxnSpPr>
          <p:nvPr/>
        </p:nvCxnSpPr>
        <p:spPr>
          <a:xfrm flipH="1" flipV="1">
            <a:off x="1501357" y="3233087"/>
            <a:ext cx="839846" cy="112193"/>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p:cNvPr>
          <p:cNvCxnSpPr>
            <a:cxnSpLocks/>
            <a:stCxn id="68" idx="3"/>
            <a:endCxn id="81" idx="1"/>
          </p:cNvCxnSpPr>
          <p:nvPr/>
        </p:nvCxnSpPr>
        <p:spPr>
          <a:xfrm>
            <a:off x="1501357" y="3233087"/>
            <a:ext cx="867926" cy="2012331"/>
          </a:xfrm>
          <a:prstGeom prst="straightConnector1">
            <a:avLst/>
          </a:prstGeom>
          <a:ln w="12700">
            <a:solidFill>
              <a:schemeClr val="tx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9" name="テキスト ボックス 78">
            <a:extLst/>
          </p:cNvPr>
          <p:cNvSpPr txBox="1"/>
          <p:nvPr/>
        </p:nvSpPr>
        <p:spPr>
          <a:xfrm>
            <a:off x="2327367" y="3579329"/>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Classifier</a:t>
            </a:r>
          </a:p>
        </p:txBody>
      </p:sp>
      <p:sp>
        <p:nvSpPr>
          <p:cNvPr id="81" name="テキスト ボックス 80">
            <a:extLst/>
          </p:cNvPr>
          <p:cNvSpPr txBox="1"/>
          <p:nvPr/>
        </p:nvSpPr>
        <p:spPr>
          <a:xfrm>
            <a:off x="2369283" y="5041106"/>
            <a:ext cx="1440160" cy="408623"/>
          </a:xfrm>
          <a:prstGeom prst="roundRect">
            <a:avLst/>
          </a:prstGeom>
          <a:solidFill>
            <a:schemeClr val="bg2">
              <a:lumMod val="20000"/>
              <a:lumOff val="80000"/>
            </a:schemeClr>
          </a:solidFill>
          <a:ln>
            <a:solidFill>
              <a:schemeClr val="bg2">
                <a:lumMod val="50000"/>
              </a:schemeClr>
            </a:solidFill>
          </a:ln>
        </p:spPr>
        <p:txBody>
          <a:bodyPr wrap="square" rtlCol="0">
            <a:spAutoFit/>
          </a:bodyPr>
          <a:lstStyle/>
          <a:p>
            <a:pPr algn="ctr"/>
            <a:r>
              <a:rPr kumimoji="1" lang="en-US" altLang="ja-JP" dirty="0"/>
              <a:t>Merge</a:t>
            </a:r>
          </a:p>
        </p:txBody>
      </p:sp>
      <p:sp>
        <p:nvSpPr>
          <p:cNvPr id="82" name="正方形/長方形 81"/>
          <p:cNvSpPr/>
          <p:nvPr/>
        </p:nvSpPr>
        <p:spPr>
          <a:xfrm>
            <a:off x="2165001" y="3098326"/>
            <a:ext cx="1834547" cy="1023016"/>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2161174" y="4529598"/>
            <a:ext cx="1834547" cy="1023016"/>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p:cNvSpPr/>
          <p:nvPr/>
        </p:nvSpPr>
        <p:spPr>
          <a:xfrm>
            <a:off x="4884432" y="4616292"/>
            <a:ext cx="1834547" cy="1023016"/>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p:cNvSpPr/>
          <p:nvPr/>
        </p:nvSpPr>
        <p:spPr>
          <a:xfrm>
            <a:off x="8162332" y="2099493"/>
            <a:ext cx="1122394" cy="215772"/>
          </a:xfrm>
          <a:prstGeom prst="rect">
            <a:avLst/>
          </a:prstGeom>
          <a:noFill/>
          <a:ln w="349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スレッド</a:t>
            </a:r>
          </a:p>
        </p:txBody>
      </p:sp>
    </p:spTree>
    <p:extLst>
      <p:ext uri="{BB962C8B-B14F-4D97-AF65-F5344CB8AC3E}">
        <p14:creationId xmlns:p14="http://schemas.microsoft.com/office/powerpoint/2010/main" val="1236178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今後の進め方</a:t>
            </a:r>
          </a:p>
        </p:txBody>
      </p:sp>
      <p:sp>
        <p:nvSpPr>
          <p:cNvPr id="3" name="コンテンツ プレースホルダー 2"/>
          <p:cNvSpPr>
            <a:spLocks noGrp="1"/>
          </p:cNvSpPr>
          <p:nvPr>
            <p:ph idx="1"/>
          </p:nvPr>
        </p:nvSpPr>
        <p:spPr>
          <a:xfrm>
            <a:off x="308004" y="715211"/>
            <a:ext cx="9289032" cy="5687977"/>
          </a:xfrm>
        </p:spPr>
        <p:txBody>
          <a:bodyPr/>
          <a:lstStyle/>
          <a:p>
            <a:pPr algn="l"/>
            <a:r>
              <a:rPr kumimoji="1" lang="ja-JP" altLang="en-US" dirty="0"/>
              <a:t>以下を考慮して今後の進め方を整理する</a:t>
            </a:r>
            <a:r>
              <a:rPr lang="ja-JP" altLang="en-US" dirty="0"/>
              <a:t>必要がある</a:t>
            </a:r>
            <a:endParaRPr kumimoji="1" lang="en-US" altLang="ja-JP" dirty="0"/>
          </a:p>
          <a:p>
            <a:pPr lvl="1"/>
            <a:r>
              <a:rPr kumimoji="1" lang="en-US" altLang="ja-JP" dirty="0"/>
              <a:t>Component</a:t>
            </a:r>
            <a:r>
              <a:rPr kumimoji="1" lang="ja-JP" altLang="en-US" dirty="0"/>
              <a:t>側の実装へのインパクト</a:t>
            </a:r>
            <a:endParaRPr kumimoji="1" lang="en-US" altLang="ja-JP" dirty="0"/>
          </a:p>
          <a:p>
            <a:pPr lvl="1"/>
            <a:r>
              <a:rPr kumimoji="1" lang="en-US" altLang="ja-JP" dirty="0"/>
              <a:t>OpenStack</a:t>
            </a:r>
            <a:r>
              <a:rPr kumimoji="1" lang="ja-JP" altLang="en-US" dirty="0"/>
              <a:t>との</a:t>
            </a:r>
            <a:r>
              <a:rPr kumimoji="1" lang="en-US" altLang="ja-JP" dirty="0"/>
              <a:t>IF</a:t>
            </a:r>
            <a:r>
              <a:rPr kumimoji="1" lang="ja-JP" altLang="en-US" dirty="0"/>
              <a:t>条件にもインパクト（</a:t>
            </a:r>
            <a:r>
              <a:rPr kumimoji="1" lang="en-US" altLang="ja-JP" dirty="0"/>
              <a:t>id</a:t>
            </a:r>
            <a:r>
              <a:rPr kumimoji="1" lang="ja-JP" altLang="en-US" dirty="0"/>
              <a:t>の扱いなど）</a:t>
            </a:r>
            <a:endParaRPr kumimoji="1" lang="en-US" altLang="ja-JP" dirty="0"/>
          </a:p>
          <a:p>
            <a:pPr lvl="1"/>
            <a:r>
              <a:rPr lang="ja-JP" altLang="en-US" dirty="0"/>
              <a:t>性能劣化度合いの評価と実施判断</a:t>
            </a:r>
            <a:endParaRPr lang="en-US" altLang="ja-JP" dirty="0"/>
          </a:p>
          <a:p>
            <a:r>
              <a:rPr kumimoji="1" lang="ja-JP" altLang="en-US" dirty="0"/>
              <a:t>（当面は</a:t>
            </a:r>
            <a:r>
              <a:rPr kumimoji="1" lang="en-US" altLang="ja-JP" dirty="0"/>
              <a:t>OpenStack</a:t>
            </a:r>
            <a:r>
              <a:rPr kumimoji="1" lang="ja-JP" altLang="en-US" dirty="0"/>
              <a:t>対応のコマンド実装が優先度高い？）</a:t>
            </a:r>
            <a:endParaRPr kumimoji="1" lang="en-US" altLang="ja-JP" dirty="0"/>
          </a:p>
          <a:p>
            <a:r>
              <a:rPr kumimoji="1" lang="ja-JP" altLang="en-US" dirty="0"/>
              <a:t>前頁の「コンポーネント種類」は、例えば</a:t>
            </a:r>
            <a:r>
              <a:rPr lang="en-US" altLang="ja-JP" dirty="0"/>
              <a:t>VLAN</a:t>
            </a:r>
            <a:r>
              <a:rPr lang="ja-JP" altLang="en-US" dirty="0"/>
              <a:t>キーでの振り分け（</a:t>
            </a:r>
            <a:r>
              <a:rPr lang="en-US" altLang="ja-JP" dirty="0"/>
              <a:t>Classifier</a:t>
            </a:r>
            <a:r>
              <a:rPr lang="ja-JP" altLang="en-US" dirty="0"/>
              <a:t>）と</a:t>
            </a:r>
            <a:r>
              <a:rPr lang="en-US" altLang="ja-JP" dirty="0"/>
              <a:t>MAC</a:t>
            </a:r>
            <a:r>
              <a:rPr lang="ja-JP" altLang="en-US" dirty="0"/>
              <a:t>キーでの振り分け（</a:t>
            </a:r>
            <a:r>
              <a:rPr lang="en-US" altLang="ja-JP" dirty="0"/>
              <a:t>Classifier</a:t>
            </a:r>
            <a:r>
              <a:rPr lang="ja-JP" altLang="en-US" dirty="0"/>
              <a:t>）は別種類と想定している。</a:t>
            </a:r>
            <a:endParaRPr kumimoji="1" lang="ja-JP" altLang="en-US" dirty="0"/>
          </a:p>
        </p:txBody>
      </p:sp>
    </p:spTree>
    <p:extLst>
      <p:ext uri="{BB962C8B-B14F-4D97-AF65-F5344CB8AC3E}">
        <p14:creationId xmlns:p14="http://schemas.microsoft.com/office/powerpoint/2010/main" val="414898534"/>
      </p:ext>
    </p:extLst>
  </p:cSld>
  <p:clrMapOvr>
    <a:masterClrMapping/>
  </p:clrMapOvr>
</p:sld>
</file>

<file path=ppt/theme/theme1.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a:solidFill>
            <a:schemeClr val="accent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4色1青_2016r3.potx" id="{FD220688-37E0-4CB2-A158-C0CB788AA961}" vid="{D4E3D4E0-88B4-49BB-B291-7387918BF9E1}"/>
    </a:ext>
  </a:extLst>
</a:theme>
</file>

<file path=ppt/theme/theme2.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社員証配色">
      <a:dk1>
        <a:srgbClr val="4F4A46"/>
      </a:dk1>
      <a:lt1>
        <a:srgbClr val="FFFFFF"/>
      </a:lt1>
      <a:dk2>
        <a:srgbClr val="000000"/>
      </a:dk2>
      <a:lt2>
        <a:srgbClr val="B0B5B9"/>
      </a:lt2>
      <a:accent1>
        <a:srgbClr val="07A0C3"/>
      </a:accent1>
      <a:accent2>
        <a:srgbClr val="DD1C1A"/>
      </a:accent2>
      <a:accent3>
        <a:srgbClr val="F0C808"/>
      </a:accent3>
      <a:accent4>
        <a:srgbClr val="C2E812"/>
      </a:accent4>
      <a:accent5>
        <a:srgbClr val="C3F2FD"/>
      </a:accent5>
      <a:accent6>
        <a:srgbClr val="F9CBCB"/>
      </a:accent6>
      <a:hlink>
        <a:srgbClr val="0000FF"/>
      </a:hlink>
      <a:folHlink>
        <a:srgbClr val="800080"/>
      </a:folHlink>
    </a:clrScheme>
    <a:fontScheme name="メイリオ+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1025</Words>
  <Application>Microsoft Office PowerPoint</Application>
  <PresentationFormat>A4 210 x 297 mm</PresentationFormat>
  <Paragraphs>165</Paragraphs>
  <Slides>10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10</vt:i4>
      </vt:variant>
    </vt:vector>
  </HeadingPairs>
  <TitlesOfParts>
    <vt:vector size="13" baseType="lpstr">
      <vt:lpstr>メイリオ</vt:lpstr>
      <vt:lpstr>Arial</vt:lpstr>
      <vt:lpstr>Office テーマ</vt:lpstr>
      <vt:lpstr>SPPコンポーネント実装方式の見直しについて （スレッド・プロセス構成）</vt:lpstr>
      <vt:lpstr>1.概要</vt:lpstr>
      <vt:lpstr>SPPコンポーネントの基本モデル（再掲）</vt:lpstr>
      <vt:lpstr>PowerPoint プレゼンテーション</vt:lpstr>
      <vt:lpstr>検討の方向性</vt:lpstr>
      <vt:lpstr>同種コンポーネントの集約</vt:lpstr>
      <vt:lpstr>実装イメージ</vt:lpstr>
      <vt:lpstr>複数プロセスでの構成(1プロセス＝1SPPコンポーネント種類*)</vt:lpstr>
      <vt:lpstr>今後の進め方</vt:lpstr>
      <vt:lpstr>VF構成の場合の例のコア削減（例）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2017-02-10T04:13:29Z</dcterms:created>
  <dcterms:modified xsi:type="dcterms:W3CDTF">2017-07-27T06:05:38Z</dcterms:modified>
</cp:coreProperties>
</file>