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2" r:id="rId1"/>
  </p:sldMasterIdLst>
  <p:notesMasterIdLst>
    <p:notesMasterId r:id="rId10"/>
  </p:notesMasterIdLst>
  <p:handoutMasterIdLst>
    <p:handoutMasterId r:id="rId11"/>
  </p:handoutMasterIdLst>
  <p:sldIdLst>
    <p:sldId id="256" r:id="rId2"/>
    <p:sldId id="290" r:id="rId3"/>
    <p:sldId id="296" r:id="rId4"/>
    <p:sldId id="298" r:id="rId5"/>
    <p:sldId id="292" r:id="rId6"/>
    <p:sldId id="293" r:id="rId7"/>
    <p:sldId id="295" r:id="rId8"/>
    <p:sldId id="294" r:id="rId9"/>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808"/>
    <a:srgbClr val="07A0C3"/>
    <a:srgbClr val="DD1C1A"/>
    <a:srgbClr val="C2E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howGuides="1">
      <p:cViewPr varScale="1">
        <p:scale>
          <a:sx n="73" d="100"/>
          <a:sy n="73" d="100"/>
        </p:scale>
        <p:origin x="768" y="54"/>
      </p:cViewPr>
      <p:guideLst>
        <p:guide orient="horz" pos="2160"/>
        <p:guide pos="3120"/>
      </p:guideLst>
    </p:cSldViewPr>
  </p:slideViewPr>
  <p:notesTextViewPr>
    <p:cViewPr>
      <p:scale>
        <a:sx n="3" d="2"/>
        <a:sy n="3" d="2"/>
      </p:scale>
      <p:origin x="0" y="0"/>
    </p:cViewPr>
  </p:notesTextViewPr>
  <p:notesViewPr>
    <p:cSldViewPr showGuides="1">
      <p:cViewPr varScale="1">
        <p:scale>
          <a:sx n="81" d="100"/>
          <a:sy n="81" d="100"/>
        </p:scale>
        <p:origin x="391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4BFA9F1E-0939-4A49-BF3E-6B26E82DE8A5}" type="datetimeFigureOut">
              <a:rPr kumimoji="1" lang="ja-JP" altLang="en-US" smtClean="0"/>
              <a:t>2017/8/25</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A5F504E4-0FA8-4C47-A550-1D6A92350AC5}" type="slidenum">
              <a:rPr kumimoji="1" lang="ja-JP" altLang="en-US" smtClean="0"/>
              <a:t>‹#›</a:t>
            </a:fld>
            <a:endParaRPr kumimoji="1" lang="ja-JP" altLang="en-US"/>
          </a:p>
        </p:txBody>
      </p:sp>
    </p:spTree>
    <p:extLst>
      <p:ext uri="{BB962C8B-B14F-4D97-AF65-F5344CB8AC3E}">
        <p14:creationId xmlns:p14="http://schemas.microsoft.com/office/powerpoint/2010/main" val="2597168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163AC898-A239-494B-AED4-124F47CB6197}" type="datetimeFigureOut">
              <a:rPr kumimoji="1" lang="ja-JP" altLang="en-US" smtClean="0"/>
              <a:t>2017/8/25</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617537B4-C45A-4E5B-8706-C57D5ABD779D}" type="slidenum">
              <a:rPr kumimoji="1" lang="ja-JP" altLang="en-US" smtClean="0"/>
              <a:t>‹#›</a:t>
            </a:fld>
            <a:endParaRPr kumimoji="1" lang="ja-JP" altLang="en-US"/>
          </a:p>
        </p:txBody>
      </p:sp>
    </p:spTree>
    <p:extLst>
      <p:ext uri="{BB962C8B-B14F-4D97-AF65-F5344CB8AC3E}">
        <p14:creationId xmlns:p14="http://schemas.microsoft.com/office/powerpoint/2010/main" val="20533873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1352600" y="3789064"/>
            <a:ext cx="8553400" cy="216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35260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207268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792760" y="4005072"/>
            <a:ext cx="720000" cy="72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351284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423300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4953000" y="4005072"/>
            <a:ext cx="720000" cy="72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567308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639316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113240" y="4005072"/>
            <a:ext cx="720000" cy="72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83332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userDrawn="1"/>
        </p:nvSpPr>
        <p:spPr>
          <a:xfrm>
            <a:off x="855340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9273480" y="4005064"/>
            <a:ext cx="632520" cy="72008"/>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1352600" y="2853040"/>
            <a:ext cx="7920880" cy="936000"/>
          </a:xfrm>
        </p:spPr>
        <p:txBody>
          <a:bodyPr tIns="0" anchor="b" anchorCtr="0">
            <a:normAutofit/>
          </a:bodyPr>
          <a:lstStyle>
            <a:lvl1pPr algn="l">
              <a:defRPr sz="36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352600" y="2204928"/>
            <a:ext cx="7920880" cy="576000"/>
          </a:xfrm>
        </p:spPr>
        <p:txBody>
          <a:bodyPr anchor="b" anchorCtr="0"/>
          <a:lstStyle>
            <a:lvl1pPr marL="0" indent="0" algn="l">
              <a:buNone/>
              <a:defRPr sz="2400" baseline="0">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テキスト プレースホルダー 4"/>
          <p:cNvSpPr>
            <a:spLocks noGrp="1"/>
          </p:cNvSpPr>
          <p:nvPr>
            <p:ph type="body" sz="quarter" idx="10"/>
          </p:nvPr>
        </p:nvSpPr>
        <p:spPr>
          <a:xfrm>
            <a:off x="4952305" y="4868863"/>
            <a:ext cx="3601095" cy="1080418"/>
          </a:xfrm>
        </p:spPr>
        <p:txBody>
          <a:bodyPr>
            <a:normAutofit/>
          </a:bodyPr>
          <a:lstStyle>
            <a:lvl1pPr marL="0" indent="0" algn="r">
              <a:lnSpc>
                <a:spcPct val="100000"/>
              </a:lnSpc>
              <a:buNone/>
              <a:defRPr sz="1600" baseline="0">
                <a:latin typeface="+mj-lt"/>
                <a:ea typeface="+mj-ea"/>
              </a:defRPr>
            </a:lvl1pPr>
            <a:lvl2pPr marL="457200" indent="0">
              <a:buNone/>
              <a:defRPr/>
            </a:lvl2pPr>
            <a:lvl3pPr marL="914400" indent="0">
              <a:buNone/>
              <a:defRPr/>
            </a:lvl3pPr>
            <a:lvl4pPr marL="1371600" indent="0">
              <a:buNone/>
              <a:defRPr/>
            </a:lvl4pPr>
            <a:lvl5pPr marL="1828800" indent="0">
              <a:buNone/>
              <a:defRPr/>
            </a:lvl5pPr>
          </a:lstStyle>
          <a:p>
            <a:pPr lvl="0"/>
            <a:endParaRPr kumimoji="1" lang="ja-JP" altLang="en-US" dirty="0"/>
          </a:p>
        </p:txBody>
      </p:sp>
      <p:sp>
        <p:nvSpPr>
          <p:cNvPr id="25" name="正方形/長方形 24"/>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pic>
        <p:nvPicPr>
          <p:cNvPr id="26" name="図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746" y="6309320"/>
            <a:ext cx="2088950" cy="540000"/>
          </a:xfrm>
          <a:prstGeom prst="rect">
            <a:avLst/>
          </a:prstGeom>
        </p:spPr>
      </p:pic>
    </p:spTree>
    <p:extLst>
      <p:ext uri="{BB962C8B-B14F-4D97-AF65-F5344CB8AC3E}">
        <p14:creationId xmlns:p14="http://schemas.microsoft.com/office/powerpoint/2010/main" val="269464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もくじ">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4608" y="116696"/>
            <a:ext cx="7848872" cy="576000"/>
          </a:xfrm>
        </p:spPr>
        <p:txBody>
          <a:bodyPr/>
          <a:lstStyle/>
          <a:p>
            <a:r>
              <a:rPr kumimoji="1" lang="ja-JP" altLang="en-US" dirty="0"/>
              <a:t>もくじの見出しを入力</a:t>
            </a:r>
          </a:p>
        </p:txBody>
      </p:sp>
      <p:sp>
        <p:nvSpPr>
          <p:cNvPr id="4" name="正方形/長方形 3"/>
          <p:cNvSpPr/>
          <p:nvPr userDrawn="1"/>
        </p:nvSpPr>
        <p:spPr>
          <a:xfrm>
            <a:off x="0" y="0"/>
            <a:ext cx="1351976" cy="6858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1" hasCustomPrompt="1"/>
          </p:nvPr>
        </p:nvSpPr>
        <p:spPr>
          <a:xfrm>
            <a:off x="1424608" y="764704"/>
            <a:ext cx="7848872" cy="5688632"/>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kumimoji="1" lang="ja-JP" altLang="en-US" dirty="0"/>
              <a:t>もくじの第</a:t>
            </a:r>
            <a:r>
              <a:rPr kumimoji="1" lang="en-US" altLang="ja-JP" dirty="0"/>
              <a:t>1</a:t>
            </a:r>
            <a:r>
              <a:rPr kumimoji="1" lang="ja-JP" altLang="en-US" dirty="0"/>
              <a:t>レベル</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grpSp>
        <p:nvGrpSpPr>
          <p:cNvPr id="3" name="グループ化 2"/>
          <p:cNvGrpSpPr/>
          <p:nvPr userDrawn="1"/>
        </p:nvGrpSpPr>
        <p:grpSpPr>
          <a:xfrm>
            <a:off x="1352600" y="692696"/>
            <a:ext cx="8558118" cy="36000"/>
            <a:chOff x="2072760" y="692696"/>
            <a:chExt cx="8558118" cy="36000"/>
          </a:xfrm>
        </p:grpSpPr>
        <p:sp>
          <p:nvSpPr>
            <p:cNvPr id="11" name="正方形/長方形 10"/>
            <p:cNvSpPr/>
            <p:nvPr userDrawn="1"/>
          </p:nvSpPr>
          <p:spPr>
            <a:xfrm>
              <a:off x="207276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279284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351292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23300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495308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567316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639324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11332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83340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855348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userDrawn="1"/>
          </p:nvSpPr>
          <p:spPr>
            <a:xfrm>
              <a:off x="9268762"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9993640" y="692696"/>
              <a:ext cx="637238"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Tree>
    <p:extLst>
      <p:ext uri="{BB962C8B-B14F-4D97-AF65-F5344CB8AC3E}">
        <p14:creationId xmlns:p14="http://schemas.microsoft.com/office/powerpoint/2010/main" val="350095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もくじ(白)">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52600" y="116696"/>
            <a:ext cx="7920880" cy="576000"/>
          </a:xfrm>
        </p:spPr>
        <p:txBody>
          <a:bodyPr/>
          <a:lstStyle/>
          <a:p>
            <a:r>
              <a:rPr kumimoji="1" lang="ja-JP" altLang="en-US" dirty="0"/>
              <a:t>もくじの見出しを入力</a:t>
            </a:r>
          </a:p>
        </p:txBody>
      </p:sp>
      <p:sp>
        <p:nvSpPr>
          <p:cNvPr id="12" name="テキスト プレースホルダー 11"/>
          <p:cNvSpPr>
            <a:spLocks noGrp="1"/>
          </p:cNvSpPr>
          <p:nvPr>
            <p:ph type="body" sz="quarter" idx="11" hasCustomPrompt="1"/>
          </p:nvPr>
        </p:nvSpPr>
        <p:spPr>
          <a:xfrm>
            <a:off x="1352600" y="764704"/>
            <a:ext cx="7920880" cy="5688632"/>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kumimoji="1" lang="ja-JP" altLang="en-US" dirty="0"/>
              <a:t>もくじの第</a:t>
            </a:r>
            <a:r>
              <a:rPr kumimoji="1" lang="en-US" altLang="ja-JP" dirty="0"/>
              <a:t>1</a:t>
            </a:r>
            <a:r>
              <a:rPr kumimoji="1" lang="ja-JP" altLang="en-US" dirty="0"/>
              <a:t>レベル</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sp>
        <p:nvSpPr>
          <p:cNvPr id="24" name="正方形/長方形 23"/>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26" name="正方形/長方形 25"/>
          <p:cNvSpPr/>
          <p:nvPr userDrawn="1"/>
        </p:nvSpPr>
        <p:spPr>
          <a:xfrm>
            <a:off x="1352600" y="692704"/>
            <a:ext cx="8553400" cy="36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4864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23" name="グループ化 22"/>
          <p:cNvGrpSpPr/>
          <p:nvPr userDrawn="1"/>
        </p:nvGrpSpPr>
        <p:grpSpPr>
          <a:xfrm>
            <a:off x="1352600" y="4365104"/>
            <a:ext cx="8558118" cy="36000"/>
            <a:chOff x="2072760" y="692696"/>
            <a:chExt cx="8558118" cy="36000"/>
          </a:xfrm>
        </p:grpSpPr>
        <p:sp>
          <p:nvSpPr>
            <p:cNvPr id="24" name="正方形/長方形 23"/>
            <p:cNvSpPr/>
            <p:nvPr userDrawn="1"/>
          </p:nvSpPr>
          <p:spPr>
            <a:xfrm>
              <a:off x="207276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279284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351292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423300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95308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567316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639324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711332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83340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55348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268762"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9993640" y="692696"/>
              <a:ext cx="637238"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userDrawn="1"/>
        </p:nvSpPr>
        <p:spPr>
          <a:xfrm>
            <a:off x="0" y="0"/>
            <a:ext cx="1351976" cy="6858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hasCustomPrompt="1"/>
          </p:nvPr>
        </p:nvSpPr>
        <p:spPr>
          <a:xfrm>
            <a:off x="1424608" y="3429000"/>
            <a:ext cx="7848872" cy="936000"/>
          </a:xfrm>
        </p:spPr>
        <p:txBody>
          <a:bodyPr anchor="b"/>
          <a:lstStyle>
            <a:lvl1pPr>
              <a:defRPr sz="4200"/>
            </a:lvl1pPr>
          </a:lstStyle>
          <a:p>
            <a:r>
              <a:rPr lang="ja-JP" altLang="en-US" dirty="0"/>
              <a:t>セクションの見出しを入力</a:t>
            </a:r>
            <a:endParaRPr lang="en-US" dirty="0"/>
          </a:p>
        </p:txBody>
      </p:sp>
      <p:sp>
        <p:nvSpPr>
          <p:cNvPr id="3" name="Text Placeholder 2"/>
          <p:cNvSpPr>
            <a:spLocks noGrp="1"/>
          </p:cNvSpPr>
          <p:nvPr>
            <p:ph type="body" idx="1"/>
          </p:nvPr>
        </p:nvSpPr>
        <p:spPr>
          <a:xfrm>
            <a:off x="1424608" y="4437072"/>
            <a:ext cx="7848872" cy="576000"/>
          </a:xfrm>
        </p:spPr>
        <p:txBody>
          <a:bodyPr anchor="ctr" anchorCtr="0"/>
          <a:lstStyle>
            <a:lvl1pPr marL="0" indent="0">
              <a:buNone/>
              <a:defRPr sz="24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sp>
        <p:nvSpPr>
          <p:cNvPr id="20" name="正方形/長方形 19"/>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Tree>
    <p:extLst>
      <p:ext uri="{BB962C8B-B14F-4D97-AF65-F5344CB8AC3E}">
        <p14:creationId xmlns:p14="http://schemas.microsoft.com/office/powerpoint/2010/main" val="92497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白)">
    <p:spTree>
      <p:nvGrpSpPr>
        <p:cNvPr id="1" name=""/>
        <p:cNvGrpSpPr/>
        <p:nvPr/>
      </p:nvGrpSpPr>
      <p:grpSpPr>
        <a:xfrm>
          <a:off x="0" y="0"/>
          <a:ext cx="0" cy="0"/>
          <a:chOff x="0" y="0"/>
          <a:chExt cx="0" cy="0"/>
        </a:xfrm>
      </p:grpSpPr>
      <p:grpSp>
        <p:nvGrpSpPr>
          <p:cNvPr id="23" name="グループ化 22"/>
          <p:cNvGrpSpPr/>
          <p:nvPr userDrawn="1"/>
        </p:nvGrpSpPr>
        <p:grpSpPr>
          <a:xfrm>
            <a:off x="1352600" y="4437216"/>
            <a:ext cx="8558118" cy="72000"/>
            <a:chOff x="2072760" y="692696"/>
            <a:chExt cx="8558118" cy="36000"/>
          </a:xfrm>
        </p:grpSpPr>
        <p:sp>
          <p:nvSpPr>
            <p:cNvPr id="24" name="正方形/長方形 23"/>
            <p:cNvSpPr/>
            <p:nvPr userDrawn="1"/>
          </p:nvSpPr>
          <p:spPr>
            <a:xfrm>
              <a:off x="207276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279284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351292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423300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95308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567316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639324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711332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83340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55348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268762"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9993640" y="692696"/>
              <a:ext cx="637238"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title" hasCustomPrompt="1"/>
          </p:nvPr>
        </p:nvSpPr>
        <p:spPr>
          <a:xfrm>
            <a:off x="1352520" y="3429000"/>
            <a:ext cx="7920960" cy="936000"/>
          </a:xfrm>
        </p:spPr>
        <p:txBody>
          <a:bodyPr anchor="b"/>
          <a:lstStyle>
            <a:lvl1pPr>
              <a:defRPr sz="4200"/>
            </a:lvl1pPr>
          </a:lstStyle>
          <a:p>
            <a:r>
              <a:rPr lang="ja-JP" altLang="en-US" dirty="0"/>
              <a:t>セクションの見出しを入力</a:t>
            </a:r>
            <a:endParaRPr lang="en-US" dirty="0"/>
          </a:p>
        </p:txBody>
      </p:sp>
      <p:sp>
        <p:nvSpPr>
          <p:cNvPr id="3" name="Text Placeholder 2"/>
          <p:cNvSpPr>
            <a:spLocks noGrp="1"/>
          </p:cNvSpPr>
          <p:nvPr>
            <p:ph type="body" idx="1"/>
          </p:nvPr>
        </p:nvSpPr>
        <p:spPr>
          <a:xfrm>
            <a:off x="1352520" y="4509184"/>
            <a:ext cx="7920960" cy="576000"/>
          </a:xfrm>
        </p:spPr>
        <p:txBody>
          <a:bodyPr anchor="ctr" anchorCtr="0"/>
          <a:lstStyle>
            <a:lvl1pPr marL="0" indent="0">
              <a:buNone/>
              <a:defRPr sz="24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sp>
        <p:nvSpPr>
          <p:cNvPr id="20" name="正方形/長方形 19"/>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21" name="正方形/長方形 20"/>
          <p:cNvSpPr/>
          <p:nvPr userDrawn="1"/>
        </p:nvSpPr>
        <p:spPr>
          <a:xfrm>
            <a:off x="1352600" y="4365128"/>
            <a:ext cx="8553400" cy="72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917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232051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632520" y="980728"/>
            <a:ext cx="4248000" cy="547260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5025480" y="980728"/>
            <a:ext cx="4248000" cy="547260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319907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419788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cxnSp>
        <p:nvCxnSpPr>
          <p:cNvPr id="4" name="直線コネクタ 3"/>
          <p:cNvCxnSpPr/>
          <p:nvPr userDrawn="1"/>
        </p:nvCxnSpPr>
        <p:spPr>
          <a:xfrm>
            <a:off x="0" y="6525344"/>
            <a:ext cx="9906000" cy="0"/>
          </a:xfrm>
          <a:prstGeom prst="line">
            <a:avLst/>
          </a:prstGeom>
          <a:ln w="127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6" name="テキスト ボックス 5"/>
          <p:cNvSpPr txBox="1"/>
          <p:nvPr userDrawn="1"/>
        </p:nvSpPr>
        <p:spPr>
          <a:xfrm>
            <a:off x="8552768" y="6597376"/>
            <a:ext cx="720712"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grpSp>
        <p:nvGrpSpPr>
          <p:cNvPr id="8" name="グループ化 7"/>
          <p:cNvGrpSpPr/>
          <p:nvPr userDrawn="1"/>
        </p:nvGrpSpPr>
        <p:grpSpPr>
          <a:xfrm>
            <a:off x="7976736" y="6525344"/>
            <a:ext cx="576032" cy="332656"/>
            <a:chOff x="7976736" y="6525344"/>
            <a:chExt cx="576032" cy="720000"/>
          </a:xfrm>
        </p:grpSpPr>
        <p:sp>
          <p:nvSpPr>
            <p:cNvPr id="9" name="正方形/長方形 8"/>
            <p:cNvSpPr/>
            <p:nvPr userDrawn="1"/>
          </p:nvSpPr>
          <p:spPr>
            <a:xfrm>
              <a:off x="8120736" y="6525344"/>
              <a:ext cx="144000" cy="720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264752" y="6525344"/>
              <a:ext cx="144000" cy="720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408768" y="6525344"/>
              <a:ext cx="144000" cy="720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7976736" y="6525344"/>
              <a:ext cx="144000" cy="720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45650"/>
            <a:ext cx="1114105" cy="288000"/>
          </a:xfrm>
          <a:prstGeom prst="rect">
            <a:avLst/>
          </a:prstGeom>
        </p:spPr>
      </p:pic>
    </p:spTree>
    <p:extLst>
      <p:ext uri="{BB962C8B-B14F-4D97-AF65-F5344CB8AC3E}">
        <p14:creationId xmlns:p14="http://schemas.microsoft.com/office/powerpoint/2010/main" val="5395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2480" y="116696"/>
            <a:ext cx="9000040" cy="576000"/>
          </a:xfrm>
          <a:prstGeom prst="rect">
            <a:avLst/>
          </a:prstGeom>
        </p:spPr>
        <p:txBody>
          <a:bodyPr vert="horz" lIns="0" tIns="108000" rIns="0" bIns="0" rtlCol="0" anchor="ctr">
            <a:no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72480" y="764727"/>
            <a:ext cx="9360078" cy="5687977"/>
          </a:xfrm>
          <a:prstGeom prst="rect">
            <a:avLst/>
          </a:prstGeom>
        </p:spPr>
        <p:txBody>
          <a:bodyPr vert="horz" lIns="0" tIns="36000" rIns="0" bIns="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8" name="直線コネクタ 7"/>
          <p:cNvCxnSpPr/>
          <p:nvPr userDrawn="1"/>
        </p:nvCxnSpPr>
        <p:spPr>
          <a:xfrm>
            <a:off x="0" y="6525344"/>
            <a:ext cx="9906000" cy="0"/>
          </a:xfrm>
          <a:prstGeom prst="line">
            <a:avLst/>
          </a:prstGeom>
          <a:ln w="127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4" name="テキスト ボックス 3"/>
          <p:cNvSpPr txBox="1"/>
          <p:nvPr userDrawn="1"/>
        </p:nvSpPr>
        <p:spPr>
          <a:xfrm>
            <a:off x="8552768" y="6597376"/>
            <a:ext cx="720712"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grpSp>
        <p:nvGrpSpPr>
          <p:cNvPr id="5" name="グループ化 4"/>
          <p:cNvGrpSpPr/>
          <p:nvPr userDrawn="1"/>
        </p:nvGrpSpPr>
        <p:grpSpPr>
          <a:xfrm>
            <a:off x="7976736" y="6525344"/>
            <a:ext cx="576032" cy="332656"/>
            <a:chOff x="7976736" y="6525344"/>
            <a:chExt cx="576032" cy="720000"/>
          </a:xfrm>
        </p:grpSpPr>
        <p:sp>
          <p:nvSpPr>
            <p:cNvPr id="11" name="正方形/長方形 10"/>
            <p:cNvSpPr/>
            <p:nvPr userDrawn="1"/>
          </p:nvSpPr>
          <p:spPr>
            <a:xfrm>
              <a:off x="8120736" y="6525344"/>
              <a:ext cx="144000" cy="720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264752" y="6525344"/>
              <a:ext cx="144000" cy="720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8408768" y="6525344"/>
              <a:ext cx="144000" cy="720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976736" y="6525344"/>
              <a:ext cx="144000" cy="720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p:cNvCxnSpPr/>
          <p:nvPr userDrawn="1"/>
        </p:nvCxnSpPr>
        <p:spPr>
          <a:xfrm flipV="1">
            <a:off x="-6878" y="692696"/>
            <a:ext cx="9936000" cy="632"/>
          </a:xfrm>
          <a:prstGeom prst="line">
            <a:avLst/>
          </a:prstGeom>
          <a:ln w="19050">
            <a:solidFill>
              <a:srgbClr val="07A0C3"/>
            </a:solidFill>
          </a:ln>
        </p:spPr>
        <p:style>
          <a:lnRef idx="1">
            <a:schemeClr val="accent1"/>
          </a:lnRef>
          <a:fillRef idx="0">
            <a:schemeClr val="accent1"/>
          </a:fillRef>
          <a:effectRef idx="0">
            <a:schemeClr val="accent1"/>
          </a:effectRef>
          <a:fontRef idx="minor">
            <a:schemeClr val="tx1"/>
          </a:fontRef>
        </p:style>
      </p:cxnSp>
      <p:pic>
        <p:nvPicPr>
          <p:cNvPr id="15" name="図 1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6545650"/>
            <a:ext cx="1114105" cy="288000"/>
          </a:xfrm>
          <a:prstGeom prst="rect">
            <a:avLst/>
          </a:prstGeom>
        </p:spPr>
      </p:pic>
    </p:spTree>
    <p:extLst>
      <p:ext uri="{BB962C8B-B14F-4D97-AF65-F5344CB8AC3E}">
        <p14:creationId xmlns:p14="http://schemas.microsoft.com/office/powerpoint/2010/main" val="2509155209"/>
      </p:ext>
    </p:extLst>
  </p:cSld>
  <p:clrMap bg1="lt1" tx1="dk1" bg2="lt2" tx2="dk2" accent1="accent1" accent2="accent2" accent3="accent3" accent4="accent4" accent5="accent5" accent6="accent6" hlink="hlink" folHlink="folHlink"/>
  <p:sldLayoutIdLst>
    <p:sldLayoutId id="2147483663" r:id="rId1"/>
    <p:sldLayoutId id="2147483674" r:id="rId2"/>
    <p:sldLayoutId id="2147483678" r:id="rId3"/>
    <p:sldLayoutId id="2147483675" r:id="rId4"/>
    <p:sldLayoutId id="2147483677" r:id="rId5"/>
    <p:sldLayoutId id="2147483664" r:id="rId6"/>
    <p:sldLayoutId id="2147483666" r:id="rId7"/>
    <p:sldLayoutId id="2147483668" r:id="rId8"/>
    <p:sldLayoutId id="2147483676" r:id="rId9"/>
  </p:sldLayoutIdLst>
  <p:hf hdr="0" ftr="0" dt="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spcAft>
          <a:spcPts val="70"/>
        </a:spcAft>
        <a:buFont typeface="Arial" panose="020B0604020202020204" pitchFamily="34" charset="0"/>
        <a:buChar char="•"/>
        <a:defRPr kumimoji="1" sz="2800" kern="1200" baseline="0">
          <a:solidFill>
            <a:schemeClr val="tx1"/>
          </a:solidFill>
          <a:latin typeface="+mn-lt"/>
          <a:ea typeface="+mn-ea"/>
          <a:cs typeface="メイリオ" panose="020B0604030504040204" pitchFamily="50" charset="-128"/>
        </a:defRPr>
      </a:lvl1pPr>
      <a:lvl2pPr marL="685800" indent="-228600" algn="l" defTabSz="914400" rtl="0" eaLnBrk="1" latinLnBrk="0" hangingPunct="1">
        <a:lnSpc>
          <a:spcPct val="120000"/>
        </a:lnSpc>
        <a:spcBef>
          <a:spcPts val="500"/>
        </a:spcBef>
        <a:spcAft>
          <a:spcPts val="70"/>
        </a:spcAft>
        <a:buFont typeface="Arial" panose="020B0604020202020204" pitchFamily="34" charset="0"/>
        <a:buChar char="•"/>
        <a:defRPr kumimoji="1" sz="2400" kern="1200" baseline="0">
          <a:solidFill>
            <a:schemeClr val="tx1"/>
          </a:solidFill>
          <a:latin typeface="+mn-lt"/>
          <a:ea typeface="+mn-ea"/>
          <a:cs typeface="メイリオ" panose="020B0604030504040204" pitchFamily="50" charset="-128"/>
        </a:defRPr>
      </a:lvl2pPr>
      <a:lvl3pPr marL="1143000" indent="-228600" algn="l" defTabSz="914400" rtl="0" eaLnBrk="1" latinLnBrk="0" hangingPunct="1">
        <a:lnSpc>
          <a:spcPct val="120000"/>
        </a:lnSpc>
        <a:spcBef>
          <a:spcPts val="500"/>
        </a:spcBef>
        <a:spcAft>
          <a:spcPts val="70"/>
        </a:spcAft>
        <a:buFont typeface="Arial" panose="020B0604020202020204" pitchFamily="34" charset="0"/>
        <a:buChar char="•"/>
        <a:defRPr kumimoji="1" sz="2000" kern="1200" baseline="0">
          <a:solidFill>
            <a:schemeClr val="tx1"/>
          </a:solidFill>
          <a:latin typeface="+mn-lt"/>
          <a:ea typeface="+mn-ea"/>
          <a:cs typeface="メイリオ" panose="020B0604030504040204" pitchFamily="50" charset="-128"/>
        </a:defRPr>
      </a:lvl3pPr>
      <a:lvl4pPr marL="1600200" indent="-228600" algn="l"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4pPr>
      <a:lvl5pPr marL="2057400" indent="-228600" algn="l"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704528" y="2853040"/>
            <a:ext cx="9201472" cy="936000"/>
          </a:xfrm>
        </p:spPr>
        <p:txBody>
          <a:bodyPr>
            <a:normAutofit/>
          </a:bodyPr>
          <a:lstStyle/>
          <a:p>
            <a:r>
              <a:rPr lang="ja-JP" altLang="en-US" dirty="0"/>
              <a:t>パケットカウンタ提案資料</a:t>
            </a:r>
            <a:endParaRPr kumimoji="1" lang="ja-JP" altLang="en-US" dirty="0"/>
          </a:p>
        </p:txBody>
      </p:sp>
      <p:sp>
        <p:nvSpPr>
          <p:cNvPr id="9" name="テキスト プレースホルダー 8"/>
          <p:cNvSpPr>
            <a:spLocks noGrp="1"/>
          </p:cNvSpPr>
          <p:nvPr>
            <p:ph type="body" sz="quarter" idx="10"/>
          </p:nvPr>
        </p:nvSpPr>
        <p:spPr/>
        <p:txBody>
          <a:bodyPr/>
          <a:lstStyle/>
          <a:p>
            <a:r>
              <a:rPr kumimoji="1" lang="en-US" altLang="ja-JP" dirty="0"/>
              <a:t>2017/08/25</a:t>
            </a:r>
            <a:endParaRPr lang="en-US" altLang="ja-JP" dirty="0"/>
          </a:p>
          <a:p>
            <a:r>
              <a:rPr kumimoji="1" lang="en-US" altLang="ja-JP" dirty="0"/>
              <a:t>NTT-TX</a:t>
            </a:r>
            <a:endParaRPr kumimoji="1" lang="ja-JP" altLang="en-US" dirty="0"/>
          </a:p>
        </p:txBody>
      </p:sp>
    </p:spTree>
    <p:extLst>
      <p:ext uri="{BB962C8B-B14F-4D97-AF65-F5344CB8AC3E}">
        <p14:creationId xmlns:p14="http://schemas.microsoft.com/office/powerpoint/2010/main" val="207207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概要</a:t>
            </a:r>
            <a:endParaRPr kumimoji="1" lang="ja-JP" altLang="en-US" dirty="0"/>
          </a:p>
        </p:txBody>
      </p:sp>
      <p:sp>
        <p:nvSpPr>
          <p:cNvPr id="5" name="コンテンツ プレースホルダー 4"/>
          <p:cNvSpPr>
            <a:spLocks noGrp="1"/>
          </p:cNvSpPr>
          <p:nvPr>
            <p:ph idx="1"/>
          </p:nvPr>
        </p:nvSpPr>
        <p:spPr/>
        <p:txBody>
          <a:bodyPr>
            <a:normAutofit fontScale="85000" lnSpcReduction="20000"/>
          </a:bodyPr>
          <a:lstStyle/>
          <a:p>
            <a:pPr marL="0" indent="0">
              <a:buNone/>
            </a:pPr>
            <a:r>
              <a:rPr lang="ja-JP" altLang="en-US" dirty="0"/>
              <a:t>本資料で提案するパケットカウンタ機能の目的は、現状の</a:t>
            </a:r>
            <a:r>
              <a:rPr lang="en-US" altLang="ja-JP" dirty="0"/>
              <a:t>SPP</a:t>
            </a:r>
            <a:r>
              <a:rPr lang="ja-JP" altLang="en-US" dirty="0"/>
              <a:t>では、パケットの流れ等が確認出来ない為、問題発生の際などに、パケットが転送されている事の確認や、パケットロスの発生区間を特定する為に、各コンポーネントで転送や破棄を行ったパケット数を確認可能とする事が目的となる。</a:t>
            </a:r>
            <a:endParaRPr kumimoji="1" lang="en-US" altLang="ja-JP" dirty="0"/>
          </a:p>
          <a:p>
            <a:pPr marL="0" indent="0">
              <a:buNone/>
            </a:pPr>
            <a:r>
              <a:rPr lang="ja-JP" altLang="en-US" dirty="0"/>
              <a:t>なお、情報を頂いていた</a:t>
            </a:r>
            <a:r>
              <a:rPr lang="en-US" altLang="ja-JP" dirty="0"/>
              <a:t>DPDK</a:t>
            </a:r>
            <a:r>
              <a:rPr lang="ja-JP" altLang="en-US" dirty="0"/>
              <a:t>の統計情報の機能については、</a:t>
            </a:r>
            <a:r>
              <a:rPr kumimoji="1" lang="ja-JP" altLang="en-US" dirty="0"/>
              <a:t>調査した結果は、本資料内の最後に参考として記載しています。この調査結果を踏まえ、</a:t>
            </a:r>
            <a:endParaRPr kumimoji="1" lang="en-US" altLang="ja-JP" dirty="0"/>
          </a:p>
          <a:p>
            <a:pPr marL="0" indent="0">
              <a:buNone/>
            </a:pPr>
            <a:r>
              <a:rPr lang="ja-JP" altLang="en-US" dirty="0"/>
              <a:t>ーカウント機能：</a:t>
            </a:r>
            <a:r>
              <a:rPr lang="en-US" altLang="ja-JP" dirty="0"/>
              <a:t>NIC/RING/</a:t>
            </a:r>
            <a:r>
              <a:rPr lang="en-US" altLang="ja-JP" dirty="0" err="1"/>
              <a:t>Vhost</a:t>
            </a:r>
            <a:r>
              <a:rPr lang="ja-JP" altLang="en-US" dirty="0"/>
              <a:t>共通に利用可能なパケット数情報については</a:t>
            </a:r>
            <a:r>
              <a:rPr lang="en-US" altLang="ja-JP" dirty="0" err="1"/>
              <a:t>rte_eth_stats_get</a:t>
            </a:r>
            <a:r>
              <a:rPr lang="en-US" altLang="ja-JP" dirty="0"/>
              <a:t>()</a:t>
            </a:r>
            <a:r>
              <a:rPr lang="ja-JP" altLang="en-US" dirty="0"/>
              <a:t>を利用、その他</a:t>
            </a:r>
            <a:r>
              <a:rPr lang="en-US" altLang="ja-JP" dirty="0"/>
              <a:t>SPP</a:t>
            </a:r>
            <a:r>
              <a:rPr lang="ja-JP" altLang="en-US" dirty="0"/>
              <a:t>コンポーネントに固有のカウントは各コンポーネントで独自にカウント。</a:t>
            </a:r>
            <a:endParaRPr lang="en-US" altLang="ja-JP" dirty="0"/>
          </a:p>
          <a:p>
            <a:pPr marL="0" indent="0">
              <a:buNone/>
            </a:pPr>
            <a:r>
              <a:rPr lang="ja-JP" altLang="en-US" dirty="0" err="1"/>
              <a:t>ー</a:t>
            </a:r>
            <a:r>
              <a:rPr lang="ja-JP" altLang="en-US" dirty="0"/>
              <a:t>出力機能：各コンポーネントからコントローラ（</a:t>
            </a:r>
            <a:r>
              <a:rPr lang="en-US" altLang="ja-JP" dirty="0"/>
              <a:t>spp.py</a:t>
            </a:r>
            <a:r>
              <a:rPr lang="ja-JP" altLang="en-US" dirty="0"/>
              <a:t>相当）に出力。</a:t>
            </a:r>
            <a:endParaRPr lang="en-US" altLang="ja-JP" dirty="0"/>
          </a:p>
          <a:p>
            <a:pPr marL="0" indent="0">
              <a:buNone/>
            </a:pPr>
            <a:endParaRPr kumimoji="1" lang="ja-JP" altLang="en-US" dirty="0"/>
          </a:p>
        </p:txBody>
      </p:sp>
    </p:spTree>
    <p:extLst>
      <p:ext uri="{BB962C8B-B14F-4D97-AF65-F5344CB8AC3E}">
        <p14:creationId xmlns:p14="http://schemas.microsoft.com/office/powerpoint/2010/main" val="408152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パケットカウンタで収集する情報</a:t>
            </a:r>
            <a:endParaRPr kumimoji="1" lang="ja-JP" altLang="en-US" dirty="0"/>
          </a:p>
        </p:txBody>
      </p:sp>
      <p:sp>
        <p:nvSpPr>
          <p:cNvPr id="5" name="コンテンツ プレースホルダー 4"/>
          <p:cNvSpPr>
            <a:spLocks noGrp="1"/>
          </p:cNvSpPr>
          <p:nvPr>
            <p:ph idx="1"/>
          </p:nvPr>
        </p:nvSpPr>
        <p:spPr/>
        <p:txBody>
          <a:bodyPr>
            <a:normAutofit fontScale="77500" lnSpcReduction="20000"/>
          </a:bodyPr>
          <a:lstStyle/>
          <a:p>
            <a:pPr marL="0" indent="0">
              <a:buNone/>
            </a:pPr>
            <a:r>
              <a:rPr lang="ja-JP" altLang="en-US" dirty="0"/>
              <a:t>パケットカウンタを実装する上で、収集する情報についてまとめる。</a:t>
            </a:r>
            <a:endParaRPr lang="en-US" altLang="ja-JP" dirty="0"/>
          </a:p>
          <a:p>
            <a:pPr marL="0" indent="0">
              <a:buNone/>
            </a:pPr>
            <a:r>
              <a:rPr lang="ja-JP" altLang="en-US" dirty="0"/>
              <a:t>下記</a:t>
            </a:r>
            <a:r>
              <a:rPr lang="en-US" altLang="ja-JP" dirty="0"/>
              <a:t>4</a:t>
            </a:r>
            <a:r>
              <a:rPr lang="ja-JP" altLang="en-US" dirty="0"/>
              <a:t>項目を各</a:t>
            </a:r>
            <a:r>
              <a:rPr lang="en-US" altLang="ja-JP" dirty="0"/>
              <a:t>SPP</a:t>
            </a:r>
            <a:r>
              <a:rPr lang="ja-JP" altLang="en-US" dirty="0"/>
              <a:t>プロセス毎に収集する。</a:t>
            </a:r>
            <a:endParaRPr lang="en-US" altLang="ja-JP" dirty="0"/>
          </a:p>
          <a:p>
            <a:pPr marL="0" indent="0">
              <a:buNone/>
            </a:pPr>
            <a:r>
              <a:rPr lang="ja-JP" altLang="en-US" dirty="0"/>
              <a:t>転送したパケットのバイト数合計は、パケット単位での処理が必要となり、性能が落ちる可能性が高い為、収集を行わない予定。</a:t>
            </a:r>
            <a:endParaRPr lang="en-US" altLang="ja-JP" dirty="0"/>
          </a:p>
          <a:p>
            <a:pPr marL="0" indent="0">
              <a:buNone/>
            </a:pPr>
            <a:endParaRPr lang="en-US" altLang="ja-JP" dirty="0"/>
          </a:p>
          <a:p>
            <a:pPr marL="0" indent="0">
              <a:buNone/>
            </a:pPr>
            <a:r>
              <a:rPr kumimoji="1" lang="ja-JP" altLang="en-US" dirty="0"/>
              <a:t>■収集データ</a:t>
            </a:r>
            <a:endParaRPr kumimoji="1" lang="en-US" altLang="ja-JP" dirty="0"/>
          </a:p>
          <a:p>
            <a:pPr marL="0" indent="0">
              <a:buNone/>
            </a:pPr>
            <a:r>
              <a:rPr lang="ja-JP" altLang="en-US" dirty="0"/>
              <a:t>①</a:t>
            </a:r>
            <a:r>
              <a:rPr kumimoji="1" lang="ja-JP" altLang="en-US" dirty="0"/>
              <a:t>ポートから受信したパケット数（</a:t>
            </a:r>
            <a:r>
              <a:rPr lang="en-US" altLang="ja-JP" dirty="0" err="1"/>
              <a:t>rte_eth_stats_get</a:t>
            </a:r>
            <a:r>
              <a:rPr lang="en-US" altLang="ja-JP" dirty="0"/>
              <a:t>()</a:t>
            </a:r>
            <a:r>
              <a:rPr lang="ja-JP" altLang="en-US" dirty="0"/>
              <a:t>を利用）</a:t>
            </a:r>
            <a:endParaRPr kumimoji="1" lang="en-US" altLang="ja-JP" dirty="0"/>
          </a:p>
          <a:p>
            <a:pPr marL="0" indent="0">
              <a:buNone/>
            </a:pPr>
            <a:r>
              <a:rPr lang="ja-JP" altLang="en-US" dirty="0"/>
              <a:t>②ポートへ送信したパケット数（</a:t>
            </a:r>
            <a:r>
              <a:rPr lang="en-US" altLang="ja-JP" dirty="0" err="1"/>
              <a:t>rte_eth_stats_get</a:t>
            </a:r>
            <a:r>
              <a:rPr lang="en-US" altLang="ja-JP" dirty="0"/>
              <a:t>()</a:t>
            </a:r>
            <a:r>
              <a:rPr lang="ja-JP" altLang="en-US" dirty="0"/>
              <a:t>または</a:t>
            </a:r>
            <a:r>
              <a:rPr lang="en-US" altLang="ja-JP" dirty="0"/>
              <a:t>SPP</a:t>
            </a:r>
            <a:r>
              <a:rPr lang="ja-JP" altLang="en-US" dirty="0"/>
              <a:t>処理）</a:t>
            </a:r>
            <a:endParaRPr lang="en-US" altLang="ja-JP" dirty="0"/>
          </a:p>
          <a:p>
            <a:pPr marL="0" indent="0">
              <a:buNone/>
            </a:pPr>
            <a:r>
              <a:rPr kumimoji="1" lang="ja-JP" altLang="en-US" dirty="0"/>
              <a:t>③ポートへ送信時、キュー溢れにより破棄したパケット数（</a:t>
            </a:r>
            <a:r>
              <a:rPr kumimoji="1" lang="en-US" altLang="ja-JP" dirty="0"/>
              <a:t>SPP</a:t>
            </a:r>
            <a:r>
              <a:rPr lang="ja-JP" altLang="en-US" dirty="0"/>
              <a:t>処理）</a:t>
            </a:r>
            <a:endParaRPr kumimoji="1" lang="en-US" altLang="ja-JP" dirty="0"/>
          </a:p>
          <a:p>
            <a:pPr marL="0" indent="0">
              <a:buNone/>
            </a:pPr>
            <a:r>
              <a:rPr lang="ja-JP" altLang="en-US" dirty="0"/>
              <a:t>④以降、各</a:t>
            </a:r>
            <a:r>
              <a:rPr lang="en-US" altLang="ja-JP" dirty="0"/>
              <a:t>SPP</a:t>
            </a:r>
            <a:r>
              <a:rPr lang="ja-JP" altLang="en-US" dirty="0"/>
              <a:t>コンポーネント特有の収集項目（</a:t>
            </a:r>
            <a:r>
              <a:rPr lang="en-US" altLang="ja-JP" dirty="0"/>
              <a:t>SPP</a:t>
            </a:r>
            <a:r>
              <a:rPr lang="ja-JP" altLang="en-US" dirty="0"/>
              <a:t>処理）</a:t>
            </a:r>
            <a:endParaRPr lang="en-US" altLang="ja-JP" dirty="0"/>
          </a:p>
          <a:p>
            <a:pPr marL="0" indent="0">
              <a:buNone/>
            </a:pPr>
            <a:r>
              <a:rPr lang="en-US" altLang="ja-JP" dirty="0"/>
              <a:t>※</a:t>
            </a:r>
            <a:r>
              <a:rPr lang="ja-JP" altLang="en-US" dirty="0"/>
              <a:t>現在④以降に追加予定のデータは、</a:t>
            </a:r>
            <a:r>
              <a:rPr lang="en-US" altLang="ja-JP" dirty="0"/>
              <a:t>Classifier(MAC</a:t>
            </a:r>
            <a:r>
              <a:rPr lang="ja-JP" altLang="en-US" dirty="0"/>
              <a:t>アドレス振り分け</a:t>
            </a:r>
            <a:r>
              <a:rPr lang="en-US" altLang="ja-JP" dirty="0"/>
              <a:t>)</a:t>
            </a:r>
            <a:r>
              <a:rPr lang="ja-JP" altLang="en-US" dirty="0"/>
              <a:t>で、</a:t>
            </a:r>
            <a:endParaRPr lang="en-US" altLang="ja-JP" dirty="0"/>
          </a:p>
          <a:p>
            <a:pPr marL="0" indent="0">
              <a:buNone/>
            </a:pPr>
            <a:r>
              <a:rPr lang="ja-JP" altLang="en-US" dirty="0"/>
              <a:t>　不明な</a:t>
            </a:r>
            <a:r>
              <a:rPr lang="en-US" altLang="ja-JP" dirty="0"/>
              <a:t>MAC</a:t>
            </a:r>
            <a:r>
              <a:rPr lang="ja-JP" altLang="en-US" dirty="0"/>
              <a:t>アドレス宛のパケットを破棄した数を収集する予定。</a:t>
            </a:r>
            <a:endParaRPr kumimoji="1" lang="en-US" altLang="ja-JP" dirty="0"/>
          </a:p>
        </p:txBody>
      </p:sp>
    </p:spTree>
    <p:extLst>
      <p:ext uri="{BB962C8B-B14F-4D97-AF65-F5344CB8AC3E}">
        <p14:creationId xmlns:p14="http://schemas.microsoft.com/office/powerpoint/2010/main" val="216250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パケットカウンタの出力方法</a:t>
            </a:r>
            <a:endParaRPr kumimoji="1" lang="ja-JP" altLang="en-US" dirty="0"/>
          </a:p>
        </p:txBody>
      </p:sp>
      <p:sp>
        <p:nvSpPr>
          <p:cNvPr id="5" name="コンテンツ プレースホルダー 4"/>
          <p:cNvSpPr>
            <a:spLocks noGrp="1"/>
          </p:cNvSpPr>
          <p:nvPr>
            <p:ph idx="1"/>
          </p:nvPr>
        </p:nvSpPr>
        <p:spPr/>
        <p:txBody>
          <a:bodyPr>
            <a:normAutofit/>
          </a:bodyPr>
          <a:lstStyle/>
          <a:p>
            <a:pPr marL="0" indent="0">
              <a:buNone/>
            </a:pPr>
            <a:r>
              <a:rPr lang="ja-JP" altLang="en-US" dirty="0"/>
              <a:t>収集したパケットカウンタを出力する方法は、 </a:t>
            </a:r>
            <a:endParaRPr lang="en-US" altLang="ja-JP" dirty="0"/>
          </a:p>
          <a:p>
            <a:pPr marL="0" indent="0">
              <a:buNone/>
            </a:pPr>
            <a:r>
              <a:rPr lang="en-US" altLang="ja-JP" dirty="0"/>
              <a:t>#480_</a:t>
            </a:r>
            <a:r>
              <a:rPr lang="ja-JP" altLang="en-US" dirty="0"/>
              <a:t>パケットカウンタ提案資料</a:t>
            </a:r>
            <a:r>
              <a:rPr lang="en-US" altLang="ja-JP" dirty="0"/>
              <a:t>_</a:t>
            </a:r>
            <a:r>
              <a:rPr lang="ja-JP" altLang="en-US" dirty="0"/>
              <a:t>別紙</a:t>
            </a:r>
            <a:r>
              <a:rPr lang="en-US" altLang="ja-JP" dirty="0"/>
              <a:t>1</a:t>
            </a:r>
            <a:r>
              <a:rPr lang="ja-JP" altLang="en-US" dirty="0"/>
              <a:t>出力方法案</a:t>
            </a:r>
            <a:r>
              <a:rPr lang="en-US" altLang="ja-JP" dirty="0"/>
              <a:t>.</a:t>
            </a:r>
            <a:r>
              <a:rPr lang="en-US" altLang="ja-JP" dirty="0" err="1"/>
              <a:t>xlsx</a:t>
            </a:r>
            <a:r>
              <a:rPr lang="ja-JP" altLang="en-US" dirty="0"/>
              <a:t>に記載している</a:t>
            </a:r>
            <a:r>
              <a:rPr lang="en-US" altLang="ja-JP" dirty="0"/>
              <a:t>6</a:t>
            </a:r>
            <a:r>
              <a:rPr lang="ja-JP" altLang="en-US" dirty="0"/>
              <a:t>案の内、使用者が簡単に使用できるのではないかという意見が開発内で多かった為、案①で行いたいと考えている。</a:t>
            </a:r>
          </a:p>
        </p:txBody>
      </p:sp>
    </p:spTree>
    <p:extLst>
      <p:ext uri="{BB962C8B-B14F-4D97-AF65-F5344CB8AC3E}">
        <p14:creationId xmlns:p14="http://schemas.microsoft.com/office/powerpoint/2010/main" val="35712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a:t>
            </a:r>
            <a:r>
              <a:rPr kumimoji="1" lang="ja-JP" altLang="en-US" dirty="0"/>
              <a:t>参考</a:t>
            </a:r>
            <a:r>
              <a:rPr kumimoji="1" lang="en-US" altLang="ja-JP" dirty="0"/>
              <a:t>】DPDK</a:t>
            </a:r>
            <a:r>
              <a:rPr kumimoji="1" lang="ja-JP" altLang="en-US" dirty="0"/>
              <a:t>の統計情報機能の調査について</a:t>
            </a:r>
          </a:p>
        </p:txBody>
      </p:sp>
      <p:sp>
        <p:nvSpPr>
          <p:cNvPr id="7" name="コンテンツ プレースホルダー 6">
            <a:extLst>
              <a:ext uri="{FF2B5EF4-FFF2-40B4-BE49-F238E27FC236}">
                <a16:creationId xmlns:a16="http://schemas.microsoft.com/office/drawing/2014/main" id="{B8B612DE-2257-4679-990E-8DECB7580A80}"/>
              </a:ext>
            </a:extLst>
          </p:cNvPr>
          <p:cNvSpPr>
            <a:spLocks noGrp="1"/>
          </p:cNvSpPr>
          <p:nvPr>
            <p:ph idx="1"/>
          </p:nvPr>
        </p:nvSpPr>
        <p:spPr/>
        <p:txBody>
          <a:bodyPr>
            <a:normAutofit/>
          </a:bodyPr>
          <a:lstStyle/>
          <a:p>
            <a:pPr marL="0" indent="0">
              <a:spcBef>
                <a:spcPts val="600"/>
              </a:spcBef>
              <a:buNone/>
            </a:pPr>
            <a:r>
              <a:rPr lang="en-US" altLang="ja-JP" sz="1800" dirty="0"/>
              <a:t>DPDK</a:t>
            </a:r>
            <a:r>
              <a:rPr lang="ja-JP" altLang="en-US" sz="1800" dirty="0"/>
              <a:t>でポート毎に統計情報を収集する機能</a:t>
            </a:r>
            <a:r>
              <a:rPr lang="en-US" altLang="ja-JP" sz="1800" dirty="0"/>
              <a:t>(</a:t>
            </a:r>
            <a:r>
              <a:rPr lang="en-US" altLang="ja-JP" sz="1800" dirty="0" err="1"/>
              <a:t>rte_eth_stats_get</a:t>
            </a:r>
            <a:r>
              <a:rPr lang="en-US" altLang="ja-JP" sz="1800" dirty="0"/>
              <a:t>())</a:t>
            </a:r>
            <a:r>
              <a:rPr lang="ja-JP" altLang="en-US" sz="1800" dirty="0"/>
              <a:t>があるとの事で、</a:t>
            </a:r>
            <a:endParaRPr lang="en-US" altLang="ja-JP" sz="1800" dirty="0"/>
          </a:p>
          <a:p>
            <a:pPr marL="0" indent="0">
              <a:spcBef>
                <a:spcPts val="600"/>
              </a:spcBef>
              <a:buNone/>
            </a:pPr>
            <a:r>
              <a:rPr lang="ja-JP" altLang="en-US" sz="1800" dirty="0"/>
              <a:t>その機能が使用可能かについての調査を実施した。</a:t>
            </a:r>
          </a:p>
          <a:p>
            <a:pPr marL="0" indent="0">
              <a:spcBef>
                <a:spcPts val="600"/>
              </a:spcBef>
              <a:buNone/>
            </a:pPr>
            <a:r>
              <a:rPr lang="ja-JP" altLang="en-US" sz="1800" dirty="0"/>
              <a:t>調査内容は、収集される情報、参照時の制限や</a:t>
            </a:r>
            <a:r>
              <a:rPr lang="en-US" altLang="ja-JP" sz="1800" dirty="0"/>
              <a:t>IF</a:t>
            </a:r>
            <a:r>
              <a:rPr lang="ja-JP" altLang="en-US" sz="1800" dirty="0"/>
              <a:t>毎の差分などで、</a:t>
            </a:r>
          </a:p>
          <a:p>
            <a:pPr marL="0" indent="0">
              <a:spcBef>
                <a:spcPts val="600"/>
              </a:spcBef>
              <a:buNone/>
            </a:pPr>
            <a:r>
              <a:rPr lang="ja-JP" altLang="en-US" sz="1800" dirty="0"/>
              <a:t>次のタスクの方針検討で使用可否を判断可能とする事を目的としている。</a:t>
            </a:r>
            <a:endParaRPr lang="en-US" altLang="ja-JP" sz="1800" dirty="0"/>
          </a:p>
          <a:p>
            <a:pPr marL="0" indent="0">
              <a:spcBef>
                <a:spcPts val="600"/>
              </a:spcBef>
              <a:buNone/>
            </a:pPr>
            <a:endParaRPr lang="en-US" altLang="ja-JP" sz="1800" dirty="0"/>
          </a:p>
          <a:p>
            <a:pPr marL="0" indent="0">
              <a:spcBef>
                <a:spcPts val="600"/>
              </a:spcBef>
              <a:buNone/>
            </a:pPr>
            <a:r>
              <a:rPr lang="ja-JP" altLang="en-US" sz="1800" dirty="0"/>
              <a:t>確認した結果としては、パケット数</a:t>
            </a:r>
            <a:r>
              <a:rPr lang="en-US" altLang="ja-JP" sz="1800" dirty="0"/>
              <a:t>(</a:t>
            </a:r>
            <a:r>
              <a:rPr lang="en-US" altLang="ja-JP" sz="1800" dirty="0" err="1"/>
              <a:t>ipackets</a:t>
            </a:r>
            <a:r>
              <a:rPr lang="en-US" altLang="ja-JP" sz="1800" dirty="0"/>
              <a:t>/</a:t>
            </a:r>
            <a:r>
              <a:rPr lang="en-US" altLang="ja-JP" sz="1800" dirty="0" err="1"/>
              <a:t>opackets</a:t>
            </a:r>
            <a:r>
              <a:rPr lang="en-US" altLang="ja-JP" sz="1800" dirty="0"/>
              <a:t>)</a:t>
            </a:r>
            <a:r>
              <a:rPr lang="ja-JP" altLang="en-US" sz="1800" dirty="0"/>
              <a:t>は</a:t>
            </a:r>
            <a:r>
              <a:rPr lang="en-US" altLang="ja-JP" sz="1800" dirty="0"/>
              <a:t>IF</a:t>
            </a:r>
            <a:r>
              <a:rPr lang="ja-JP" altLang="en-US" sz="1800" dirty="0"/>
              <a:t>種別</a:t>
            </a:r>
            <a:r>
              <a:rPr lang="en-US" altLang="ja-JP" sz="1800" dirty="0"/>
              <a:t>(NIC/VHOST/RING)</a:t>
            </a:r>
            <a:r>
              <a:rPr lang="ja-JP" altLang="en-US" sz="1800" dirty="0"/>
              <a:t>によらず、必ず収集されたが、バイト数は</a:t>
            </a:r>
            <a:r>
              <a:rPr lang="en-US" altLang="ja-JP" sz="1800" dirty="0"/>
              <a:t>RING</a:t>
            </a:r>
            <a:r>
              <a:rPr lang="ja-JP" altLang="en-US" sz="1800" dirty="0"/>
              <a:t>と一部の</a:t>
            </a:r>
            <a:r>
              <a:rPr lang="en-US" altLang="ja-JP" sz="1800" dirty="0"/>
              <a:t>NIC</a:t>
            </a:r>
            <a:r>
              <a:rPr lang="ja-JP" altLang="en-US" sz="1800" dirty="0"/>
              <a:t>で収集されなかった。</a:t>
            </a:r>
            <a:endParaRPr lang="en-US" altLang="ja-JP" sz="1800" dirty="0"/>
          </a:p>
          <a:p>
            <a:pPr marL="0" indent="0">
              <a:spcBef>
                <a:spcPts val="600"/>
              </a:spcBef>
              <a:buNone/>
            </a:pPr>
            <a:r>
              <a:rPr lang="ja-JP" altLang="en-US" sz="1800" dirty="0"/>
              <a:t>また、カウンタ値を参照可能なのは</a:t>
            </a:r>
            <a:r>
              <a:rPr lang="en-US" altLang="ja-JP" sz="1800" dirty="0"/>
              <a:t>NIC</a:t>
            </a:r>
            <a:r>
              <a:rPr lang="ja-JP" altLang="en-US" sz="1800" dirty="0"/>
              <a:t>以外はパケット転送を行ったプロセスのみの為、合計値などを表示したい場合は、共有メモリなどで複数のプロセスの情報を共有できる様にする必要がある。</a:t>
            </a:r>
            <a:endParaRPr lang="en-US" altLang="ja-JP" sz="1800" dirty="0"/>
          </a:p>
          <a:p>
            <a:pPr marL="0" indent="0">
              <a:spcBef>
                <a:spcPts val="600"/>
              </a:spcBef>
              <a:buNone/>
            </a:pPr>
            <a:endParaRPr lang="en-US" altLang="ja-JP" sz="1800" dirty="0"/>
          </a:p>
          <a:p>
            <a:pPr marL="0" indent="0">
              <a:spcBef>
                <a:spcPts val="600"/>
              </a:spcBef>
              <a:buNone/>
            </a:pPr>
            <a:r>
              <a:rPr lang="ja-JP" altLang="en-US" sz="1800" dirty="0"/>
              <a:t>次頁以降に調査した結果の詳細について記載する。</a:t>
            </a:r>
          </a:p>
        </p:txBody>
      </p:sp>
    </p:spTree>
    <p:extLst>
      <p:ext uri="{BB962C8B-B14F-4D97-AF65-F5344CB8AC3E}">
        <p14:creationId xmlns:p14="http://schemas.microsoft.com/office/powerpoint/2010/main" val="262052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a:t>
            </a:r>
            <a:r>
              <a:rPr lang="ja-JP" altLang="en-US" dirty="0"/>
              <a:t>参考</a:t>
            </a:r>
            <a:r>
              <a:rPr lang="en-US" altLang="ja-JP" dirty="0"/>
              <a:t>】 DPDK</a:t>
            </a:r>
            <a:r>
              <a:rPr kumimoji="1" lang="ja-JP" altLang="en-US" dirty="0"/>
              <a:t>の統計情報機能の調査結果</a:t>
            </a:r>
            <a:r>
              <a:rPr lang="en-US" altLang="ja-JP" dirty="0"/>
              <a:t>(1/3)</a:t>
            </a:r>
            <a:endParaRPr kumimoji="1" lang="ja-JP" altLang="en-US" dirty="0"/>
          </a:p>
        </p:txBody>
      </p:sp>
      <p:sp>
        <p:nvSpPr>
          <p:cNvPr id="7" name="コンテンツ プレースホルダー 6">
            <a:extLst>
              <a:ext uri="{FF2B5EF4-FFF2-40B4-BE49-F238E27FC236}">
                <a16:creationId xmlns:a16="http://schemas.microsoft.com/office/drawing/2014/main" id="{B8B612DE-2257-4679-990E-8DECB7580A80}"/>
              </a:ext>
            </a:extLst>
          </p:cNvPr>
          <p:cNvSpPr>
            <a:spLocks noGrp="1"/>
          </p:cNvSpPr>
          <p:nvPr>
            <p:ph idx="1"/>
          </p:nvPr>
        </p:nvSpPr>
        <p:spPr/>
        <p:txBody>
          <a:bodyPr>
            <a:normAutofit fontScale="32500" lnSpcReduction="20000"/>
          </a:bodyPr>
          <a:lstStyle/>
          <a:p>
            <a:pPr marL="0" indent="0">
              <a:spcBef>
                <a:spcPts val="600"/>
              </a:spcBef>
              <a:buNone/>
            </a:pPr>
            <a:r>
              <a:rPr lang="en-US" altLang="ja-JP" dirty="0"/>
              <a:t>DPDK</a:t>
            </a:r>
            <a:r>
              <a:rPr lang="ja-JP" altLang="en-US" dirty="0"/>
              <a:t>の</a:t>
            </a:r>
            <a:r>
              <a:rPr lang="en-US" altLang="ja-JP" dirty="0" err="1"/>
              <a:t>rte_eth_stats_get</a:t>
            </a:r>
            <a:r>
              <a:rPr lang="en-US" altLang="ja-JP" dirty="0"/>
              <a:t>()</a:t>
            </a:r>
            <a:r>
              <a:rPr lang="ja-JP" altLang="en-US" dirty="0"/>
              <a:t>からは、以下の構造体で収集された情報が返却される。</a:t>
            </a:r>
          </a:p>
          <a:p>
            <a:pPr marL="0" indent="0">
              <a:spcBef>
                <a:spcPts val="600"/>
              </a:spcBef>
              <a:buNone/>
            </a:pPr>
            <a:r>
              <a:rPr lang="ja-JP" altLang="en-US" dirty="0"/>
              <a:t>ファイル：</a:t>
            </a:r>
            <a:r>
              <a:rPr lang="en-US" altLang="ja-JP" dirty="0"/>
              <a:t>dpdk-17.05/lib/</a:t>
            </a:r>
            <a:r>
              <a:rPr lang="en-US" altLang="ja-JP" dirty="0" err="1"/>
              <a:t>librte_ether</a:t>
            </a:r>
            <a:r>
              <a:rPr lang="en-US" altLang="ja-JP" dirty="0"/>
              <a:t>/</a:t>
            </a:r>
            <a:r>
              <a:rPr lang="en-US" altLang="ja-JP" dirty="0" err="1"/>
              <a:t>rte_ethdev.h</a:t>
            </a:r>
            <a:r>
              <a:rPr lang="ja-JP" altLang="en-US" dirty="0"/>
              <a:t>：</a:t>
            </a:r>
            <a:r>
              <a:rPr lang="en-US" altLang="ja-JP" dirty="0"/>
              <a:t>197</a:t>
            </a:r>
            <a:r>
              <a:rPr lang="ja-JP" altLang="en-US" dirty="0"/>
              <a:t>行目</a:t>
            </a:r>
          </a:p>
          <a:p>
            <a:pPr marL="0" indent="0">
              <a:spcBef>
                <a:spcPts val="600"/>
              </a:spcBef>
              <a:buNone/>
            </a:pPr>
            <a:r>
              <a:rPr lang="en-US" altLang="ja-JP" dirty="0"/>
              <a:t>struct </a:t>
            </a:r>
            <a:r>
              <a:rPr lang="en-US" altLang="ja-JP" dirty="0" err="1"/>
              <a:t>rte_eth_stats</a:t>
            </a:r>
            <a:r>
              <a:rPr lang="en-US" altLang="ja-JP" dirty="0"/>
              <a:t> {</a:t>
            </a:r>
          </a:p>
          <a:p>
            <a:pPr marL="0" indent="0">
              <a:spcBef>
                <a:spcPts val="600"/>
              </a:spcBef>
              <a:buNone/>
            </a:pPr>
            <a:r>
              <a:rPr lang="en-US" altLang="ja-JP" dirty="0"/>
              <a:t>        uint64_t </a:t>
            </a:r>
            <a:r>
              <a:rPr lang="en-US" altLang="ja-JP" dirty="0" err="1"/>
              <a:t>ipackets</a:t>
            </a:r>
            <a:r>
              <a:rPr lang="en-US" altLang="ja-JP" dirty="0"/>
              <a:t>;  /**&lt; Total number of successfully received packets. */</a:t>
            </a:r>
          </a:p>
          <a:p>
            <a:pPr marL="0" indent="0">
              <a:spcBef>
                <a:spcPts val="600"/>
              </a:spcBef>
              <a:buNone/>
            </a:pPr>
            <a:r>
              <a:rPr lang="en-US" altLang="ja-JP" dirty="0"/>
              <a:t>        uint64_t </a:t>
            </a:r>
            <a:r>
              <a:rPr lang="en-US" altLang="ja-JP" dirty="0" err="1"/>
              <a:t>opackets</a:t>
            </a:r>
            <a:r>
              <a:rPr lang="en-US" altLang="ja-JP" dirty="0"/>
              <a:t>;  /**&lt; Total number of successfully transmitted packets.*/</a:t>
            </a:r>
          </a:p>
          <a:p>
            <a:pPr marL="0" indent="0">
              <a:spcBef>
                <a:spcPts val="600"/>
              </a:spcBef>
              <a:buNone/>
            </a:pPr>
            <a:r>
              <a:rPr lang="en-US" altLang="ja-JP" dirty="0"/>
              <a:t>        uint64_t </a:t>
            </a:r>
            <a:r>
              <a:rPr lang="en-US" altLang="ja-JP" dirty="0" err="1"/>
              <a:t>ibytes</a:t>
            </a:r>
            <a:r>
              <a:rPr lang="en-US" altLang="ja-JP" dirty="0"/>
              <a:t>;    /**&lt; Total number of successfully received bytes. */</a:t>
            </a:r>
          </a:p>
          <a:p>
            <a:pPr marL="0" indent="0">
              <a:spcBef>
                <a:spcPts val="600"/>
              </a:spcBef>
              <a:buNone/>
            </a:pPr>
            <a:r>
              <a:rPr lang="en-US" altLang="ja-JP" dirty="0"/>
              <a:t>        uint64_t </a:t>
            </a:r>
            <a:r>
              <a:rPr lang="en-US" altLang="ja-JP" dirty="0" err="1"/>
              <a:t>obytes</a:t>
            </a:r>
            <a:r>
              <a:rPr lang="en-US" altLang="ja-JP" dirty="0"/>
              <a:t>;    /**&lt; Total number of successfully transmitted bytes. */</a:t>
            </a:r>
          </a:p>
          <a:p>
            <a:pPr marL="0" indent="0">
              <a:spcBef>
                <a:spcPts val="600"/>
              </a:spcBef>
              <a:buNone/>
            </a:pPr>
            <a:r>
              <a:rPr lang="en-US" altLang="ja-JP" dirty="0"/>
              <a:t>        uint64_t </a:t>
            </a:r>
            <a:r>
              <a:rPr lang="en-US" altLang="ja-JP" dirty="0" err="1"/>
              <a:t>imissed</a:t>
            </a:r>
            <a:r>
              <a:rPr lang="en-US" altLang="ja-JP" dirty="0"/>
              <a:t>;</a:t>
            </a:r>
          </a:p>
          <a:p>
            <a:pPr marL="0" indent="0">
              <a:spcBef>
                <a:spcPts val="600"/>
              </a:spcBef>
              <a:buNone/>
            </a:pPr>
            <a:r>
              <a:rPr lang="en-US" altLang="ja-JP" dirty="0"/>
              <a:t>        /**&lt; Total of RX packets dropped by the HW,</a:t>
            </a:r>
          </a:p>
          <a:p>
            <a:pPr marL="0" indent="0">
              <a:spcBef>
                <a:spcPts val="600"/>
              </a:spcBef>
              <a:buNone/>
            </a:pPr>
            <a:r>
              <a:rPr lang="en-US" altLang="ja-JP" dirty="0"/>
              <a:t>         * because there are no available buffer (i.e. RX queues are full).</a:t>
            </a:r>
          </a:p>
          <a:p>
            <a:pPr marL="0" indent="0">
              <a:spcBef>
                <a:spcPts val="600"/>
              </a:spcBef>
              <a:buNone/>
            </a:pPr>
            <a:r>
              <a:rPr lang="en-US" altLang="ja-JP" dirty="0"/>
              <a:t>         */</a:t>
            </a:r>
          </a:p>
          <a:p>
            <a:pPr marL="0" indent="0">
              <a:spcBef>
                <a:spcPts val="600"/>
              </a:spcBef>
              <a:buNone/>
            </a:pPr>
            <a:r>
              <a:rPr lang="en-US" altLang="ja-JP" dirty="0"/>
              <a:t>        uint64_t </a:t>
            </a:r>
            <a:r>
              <a:rPr lang="en-US" altLang="ja-JP" dirty="0" err="1"/>
              <a:t>ierrors</a:t>
            </a:r>
            <a:r>
              <a:rPr lang="en-US" altLang="ja-JP" dirty="0"/>
              <a:t>;   /**&lt; Total number of erroneous received packets. */</a:t>
            </a:r>
          </a:p>
          <a:p>
            <a:pPr marL="0" indent="0">
              <a:spcBef>
                <a:spcPts val="600"/>
              </a:spcBef>
              <a:buNone/>
            </a:pPr>
            <a:r>
              <a:rPr lang="en-US" altLang="ja-JP" dirty="0"/>
              <a:t>        uint64_t </a:t>
            </a:r>
            <a:r>
              <a:rPr lang="en-US" altLang="ja-JP" dirty="0" err="1"/>
              <a:t>oerrors</a:t>
            </a:r>
            <a:r>
              <a:rPr lang="en-US" altLang="ja-JP" dirty="0"/>
              <a:t>;   /**&lt; Total number of failed transmitted packets. */</a:t>
            </a:r>
          </a:p>
          <a:p>
            <a:pPr marL="0" indent="0">
              <a:spcBef>
                <a:spcPts val="600"/>
              </a:spcBef>
              <a:buNone/>
            </a:pPr>
            <a:r>
              <a:rPr lang="en-US" altLang="ja-JP" dirty="0"/>
              <a:t>        uint64_t </a:t>
            </a:r>
            <a:r>
              <a:rPr lang="en-US" altLang="ja-JP" dirty="0" err="1"/>
              <a:t>rx_nombuf</a:t>
            </a:r>
            <a:r>
              <a:rPr lang="en-US" altLang="ja-JP" dirty="0"/>
              <a:t>; /**&lt; Total number of RX </a:t>
            </a:r>
            <a:r>
              <a:rPr lang="en-US" altLang="ja-JP" dirty="0" err="1"/>
              <a:t>mbuf</a:t>
            </a:r>
            <a:r>
              <a:rPr lang="en-US" altLang="ja-JP" dirty="0"/>
              <a:t> allocation failures. */</a:t>
            </a:r>
          </a:p>
          <a:p>
            <a:pPr marL="0" indent="0">
              <a:spcBef>
                <a:spcPts val="600"/>
              </a:spcBef>
              <a:buNone/>
            </a:pPr>
            <a:r>
              <a:rPr lang="en-US" altLang="ja-JP" dirty="0"/>
              <a:t>        uint64_t </a:t>
            </a:r>
            <a:r>
              <a:rPr lang="en-US" altLang="ja-JP" dirty="0" err="1"/>
              <a:t>q_ipackets</a:t>
            </a:r>
            <a:r>
              <a:rPr lang="en-US" altLang="ja-JP" dirty="0"/>
              <a:t>[RTE_ETHDEV_QUEUE_STAT_CNTRS];</a:t>
            </a:r>
          </a:p>
          <a:p>
            <a:pPr marL="0" indent="0">
              <a:spcBef>
                <a:spcPts val="600"/>
              </a:spcBef>
              <a:buNone/>
            </a:pPr>
            <a:r>
              <a:rPr lang="en-US" altLang="ja-JP" dirty="0"/>
              <a:t>        /**&lt; Total number of queue RX packets. */</a:t>
            </a:r>
          </a:p>
          <a:p>
            <a:pPr marL="0" indent="0">
              <a:spcBef>
                <a:spcPts val="600"/>
              </a:spcBef>
              <a:buNone/>
            </a:pPr>
            <a:r>
              <a:rPr lang="en-US" altLang="ja-JP" dirty="0"/>
              <a:t>        uint64_t </a:t>
            </a:r>
            <a:r>
              <a:rPr lang="en-US" altLang="ja-JP" dirty="0" err="1"/>
              <a:t>q_opackets</a:t>
            </a:r>
            <a:r>
              <a:rPr lang="en-US" altLang="ja-JP" dirty="0"/>
              <a:t>[RTE_ETHDEV_QUEUE_STAT_CNTRS];</a:t>
            </a:r>
          </a:p>
          <a:p>
            <a:pPr marL="0" indent="0">
              <a:spcBef>
                <a:spcPts val="600"/>
              </a:spcBef>
              <a:buNone/>
            </a:pPr>
            <a:r>
              <a:rPr lang="en-US" altLang="ja-JP" dirty="0"/>
              <a:t>        /**&lt; Total number of queue TX packets. */</a:t>
            </a:r>
          </a:p>
          <a:p>
            <a:pPr marL="0" indent="0">
              <a:spcBef>
                <a:spcPts val="600"/>
              </a:spcBef>
              <a:buNone/>
            </a:pPr>
            <a:r>
              <a:rPr lang="en-US" altLang="ja-JP" dirty="0"/>
              <a:t>        uint64_t </a:t>
            </a:r>
            <a:r>
              <a:rPr lang="en-US" altLang="ja-JP" dirty="0" err="1"/>
              <a:t>q_ibytes</a:t>
            </a:r>
            <a:r>
              <a:rPr lang="en-US" altLang="ja-JP" dirty="0"/>
              <a:t>[RTE_ETHDEV_QUEUE_STAT_CNTRS];</a:t>
            </a:r>
          </a:p>
          <a:p>
            <a:pPr marL="0" indent="0">
              <a:spcBef>
                <a:spcPts val="600"/>
              </a:spcBef>
              <a:buNone/>
            </a:pPr>
            <a:r>
              <a:rPr lang="en-US" altLang="ja-JP" dirty="0"/>
              <a:t>        /**&lt; Total number of successfully received queue bytes. */</a:t>
            </a:r>
          </a:p>
          <a:p>
            <a:pPr marL="0" indent="0">
              <a:spcBef>
                <a:spcPts val="600"/>
              </a:spcBef>
              <a:buNone/>
            </a:pPr>
            <a:r>
              <a:rPr lang="en-US" altLang="ja-JP" dirty="0"/>
              <a:t>        uint64_t </a:t>
            </a:r>
            <a:r>
              <a:rPr lang="en-US" altLang="ja-JP" dirty="0" err="1"/>
              <a:t>q_obytes</a:t>
            </a:r>
            <a:r>
              <a:rPr lang="en-US" altLang="ja-JP" dirty="0"/>
              <a:t>[RTE_ETHDEV_QUEUE_STAT_CNTRS];</a:t>
            </a:r>
          </a:p>
          <a:p>
            <a:pPr marL="0" indent="0">
              <a:spcBef>
                <a:spcPts val="600"/>
              </a:spcBef>
              <a:buNone/>
            </a:pPr>
            <a:r>
              <a:rPr lang="en-US" altLang="ja-JP" dirty="0"/>
              <a:t>        /**&lt; Total number of successfully transmitted queue bytes. */</a:t>
            </a:r>
          </a:p>
          <a:p>
            <a:pPr marL="0" indent="0">
              <a:spcBef>
                <a:spcPts val="600"/>
              </a:spcBef>
              <a:buNone/>
            </a:pPr>
            <a:r>
              <a:rPr lang="en-US" altLang="ja-JP" dirty="0"/>
              <a:t>        uint64_t </a:t>
            </a:r>
            <a:r>
              <a:rPr lang="en-US" altLang="ja-JP" dirty="0" err="1"/>
              <a:t>q_errors</a:t>
            </a:r>
            <a:r>
              <a:rPr lang="en-US" altLang="ja-JP" dirty="0"/>
              <a:t>[RTE_ETHDEV_QUEUE_STAT_CNTRS];</a:t>
            </a:r>
          </a:p>
          <a:p>
            <a:pPr marL="0" indent="0">
              <a:spcBef>
                <a:spcPts val="600"/>
              </a:spcBef>
              <a:buNone/>
            </a:pPr>
            <a:r>
              <a:rPr lang="en-US" altLang="ja-JP" dirty="0"/>
              <a:t>        /**&lt; Total number of queue packets received that are dropped. */</a:t>
            </a:r>
          </a:p>
          <a:p>
            <a:pPr marL="0" indent="0">
              <a:spcBef>
                <a:spcPts val="600"/>
              </a:spcBef>
              <a:buNone/>
            </a:pPr>
            <a:r>
              <a:rPr lang="en-US" altLang="ja-JP" dirty="0"/>
              <a:t>};</a:t>
            </a:r>
            <a:endParaRPr lang="ja-JP" altLang="en-US" dirty="0"/>
          </a:p>
        </p:txBody>
      </p:sp>
    </p:spTree>
    <p:extLst>
      <p:ext uri="{BB962C8B-B14F-4D97-AF65-F5344CB8AC3E}">
        <p14:creationId xmlns:p14="http://schemas.microsoft.com/office/powerpoint/2010/main" val="329072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a:t>
            </a:r>
            <a:r>
              <a:rPr lang="ja-JP" altLang="en-US" dirty="0"/>
              <a:t>参考</a:t>
            </a:r>
            <a:r>
              <a:rPr lang="en-US" altLang="ja-JP" dirty="0"/>
              <a:t>】 DPDK</a:t>
            </a:r>
            <a:r>
              <a:rPr kumimoji="1" lang="ja-JP" altLang="en-US" dirty="0"/>
              <a:t>の統計情報機能の調査結果</a:t>
            </a:r>
            <a:r>
              <a:rPr lang="en-US" altLang="ja-JP" dirty="0"/>
              <a:t>(2/3)</a:t>
            </a:r>
            <a:endParaRPr kumimoji="1" lang="ja-JP" altLang="en-US" dirty="0"/>
          </a:p>
        </p:txBody>
      </p:sp>
      <p:sp>
        <p:nvSpPr>
          <p:cNvPr id="7" name="コンテンツ プレースホルダー 6">
            <a:extLst>
              <a:ext uri="{FF2B5EF4-FFF2-40B4-BE49-F238E27FC236}">
                <a16:creationId xmlns:a16="http://schemas.microsoft.com/office/drawing/2014/main" id="{B8B612DE-2257-4679-990E-8DECB7580A80}"/>
              </a:ext>
            </a:extLst>
          </p:cNvPr>
          <p:cNvSpPr>
            <a:spLocks noGrp="1"/>
          </p:cNvSpPr>
          <p:nvPr>
            <p:ph idx="1"/>
          </p:nvPr>
        </p:nvSpPr>
        <p:spPr/>
        <p:txBody>
          <a:bodyPr>
            <a:normAutofit/>
          </a:bodyPr>
          <a:lstStyle/>
          <a:p>
            <a:pPr marL="0" indent="0">
              <a:spcBef>
                <a:spcPts val="600"/>
              </a:spcBef>
              <a:buNone/>
            </a:pPr>
            <a:r>
              <a:rPr lang="ja-JP" altLang="en-US" sz="2000" dirty="0"/>
              <a:t>前頁の構造体の内、</a:t>
            </a:r>
            <a:r>
              <a:rPr lang="en-US" altLang="ja-JP" sz="2000" dirty="0"/>
              <a:t>”q_”</a:t>
            </a:r>
            <a:r>
              <a:rPr lang="ja-JP" altLang="en-US" sz="2000" dirty="0"/>
              <a:t>から始まる名称のメンバはマルチキュー用な為、今回調査対象外としている。</a:t>
            </a:r>
            <a:endParaRPr lang="en-US" altLang="ja-JP" sz="2000" dirty="0"/>
          </a:p>
          <a:p>
            <a:pPr marL="0" indent="0">
              <a:spcBef>
                <a:spcPts val="600"/>
              </a:spcBef>
              <a:buNone/>
            </a:pPr>
            <a:r>
              <a:rPr lang="ja-JP" altLang="en-US" sz="2000" dirty="0"/>
              <a:t>残りのメンバの内、バイト数</a:t>
            </a:r>
            <a:r>
              <a:rPr lang="en-US" altLang="ja-JP" sz="2000" dirty="0"/>
              <a:t>(</a:t>
            </a:r>
            <a:r>
              <a:rPr lang="en-US" altLang="ja-JP" sz="2000" dirty="0" err="1"/>
              <a:t>ibytes</a:t>
            </a:r>
            <a:r>
              <a:rPr lang="ja-JP" altLang="en-US" sz="2000" dirty="0"/>
              <a:t>／</a:t>
            </a:r>
            <a:r>
              <a:rPr lang="en-US" altLang="ja-JP" sz="2000" dirty="0" err="1"/>
              <a:t>obytes</a:t>
            </a:r>
            <a:r>
              <a:rPr lang="en-US" altLang="ja-JP" sz="2000" dirty="0"/>
              <a:t>)</a:t>
            </a:r>
            <a:r>
              <a:rPr lang="ja-JP" altLang="en-US" sz="2000" dirty="0"/>
              <a:t>のメンバは</a:t>
            </a:r>
            <a:r>
              <a:rPr lang="en-US" altLang="ja-JP" sz="2000" dirty="0"/>
              <a:t>RING</a:t>
            </a:r>
            <a:r>
              <a:rPr lang="ja-JP" altLang="en-US" sz="2000" dirty="0"/>
              <a:t>ではカウントされなかったという情報を頂いたので、各</a:t>
            </a:r>
            <a:r>
              <a:rPr lang="en-US" altLang="ja-JP" sz="2000" dirty="0"/>
              <a:t>IF</a:t>
            </a:r>
            <a:r>
              <a:rPr lang="ja-JP" altLang="en-US" sz="2000" dirty="0"/>
              <a:t>毎に収集される情報の差分と、</a:t>
            </a:r>
            <a:endParaRPr lang="en-US" altLang="ja-JP" sz="2000" dirty="0"/>
          </a:p>
          <a:p>
            <a:pPr marL="0" indent="0">
              <a:spcBef>
                <a:spcPts val="600"/>
              </a:spcBef>
              <a:buNone/>
            </a:pPr>
            <a:r>
              <a:rPr lang="en-US" altLang="ja-JP" sz="2000" dirty="0"/>
              <a:t>SPP</a:t>
            </a:r>
            <a:r>
              <a:rPr lang="ja-JP" altLang="en-US" sz="2000" dirty="0"/>
              <a:t>は複数のプロセスで動作する為、カウンタ値が各プロセスからどの様に見えるか調査した。</a:t>
            </a:r>
          </a:p>
        </p:txBody>
      </p:sp>
    </p:spTree>
    <p:extLst>
      <p:ext uri="{BB962C8B-B14F-4D97-AF65-F5344CB8AC3E}">
        <p14:creationId xmlns:p14="http://schemas.microsoft.com/office/powerpoint/2010/main" val="198611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a:t>
            </a:r>
            <a:r>
              <a:rPr lang="ja-JP" altLang="en-US" dirty="0"/>
              <a:t>参考</a:t>
            </a:r>
            <a:r>
              <a:rPr lang="en-US" altLang="ja-JP" dirty="0"/>
              <a:t>】 DPDK</a:t>
            </a:r>
            <a:r>
              <a:rPr kumimoji="1" lang="ja-JP" altLang="en-US" dirty="0"/>
              <a:t>の統計情報機能の調査結果</a:t>
            </a:r>
            <a:r>
              <a:rPr kumimoji="1" lang="en-US" altLang="ja-JP" dirty="0"/>
              <a:t>(3/3)</a:t>
            </a:r>
            <a:endParaRPr kumimoji="1" lang="ja-JP" altLang="en-US" dirty="0"/>
          </a:p>
        </p:txBody>
      </p:sp>
      <p:sp>
        <p:nvSpPr>
          <p:cNvPr id="7" name="コンテンツ プレースホルダー 6">
            <a:extLst>
              <a:ext uri="{FF2B5EF4-FFF2-40B4-BE49-F238E27FC236}">
                <a16:creationId xmlns:a16="http://schemas.microsoft.com/office/drawing/2014/main" id="{B8B612DE-2257-4679-990E-8DECB7580A80}"/>
              </a:ext>
            </a:extLst>
          </p:cNvPr>
          <p:cNvSpPr>
            <a:spLocks noGrp="1"/>
          </p:cNvSpPr>
          <p:nvPr>
            <p:ph idx="1"/>
          </p:nvPr>
        </p:nvSpPr>
        <p:spPr/>
        <p:txBody>
          <a:bodyPr>
            <a:normAutofit fontScale="47500" lnSpcReduction="20000"/>
          </a:bodyPr>
          <a:lstStyle/>
          <a:p>
            <a:pPr marL="0" indent="0">
              <a:spcBef>
                <a:spcPts val="600"/>
              </a:spcBef>
              <a:buNone/>
            </a:pPr>
            <a:r>
              <a:rPr lang="ja-JP" altLang="en-US" dirty="0"/>
              <a:t>・</a:t>
            </a:r>
            <a:r>
              <a:rPr lang="en-US" altLang="ja-JP" dirty="0"/>
              <a:t>IF</a:t>
            </a:r>
            <a:r>
              <a:rPr lang="ja-JP" altLang="en-US" dirty="0"/>
              <a:t>毎に収集される情報の差分</a:t>
            </a:r>
          </a:p>
          <a:p>
            <a:pPr marL="0" indent="0">
              <a:spcBef>
                <a:spcPts val="600"/>
              </a:spcBef>
              <a:buNone/>
            </a:pPr>
            <a:r>
              <a:rPr lang="ja-JP" altLang="en-US" dirty="0"/>
              <a:t>　基本的にパケット数はどの</a:t>
            </a:r>
            <a:r>
              <a:rPr lang="en-US" altLang="ja-JP" dirty="0"/>
              <a:t>IF</a:t>
            </a:r>
            <a:r>
              <a:rPr lang="ja-JP" altLang="en-US" dirty="0"/>
              <a:t>でも収集される事が確認できた。バイト数については</a:t>
            </a:r>
            <a:r>
              <a:rPr lang="en-US" altLang="ja-JP" dirty="0"/>
              <a:t>RING</a:t>
            </a:r>
            <a:r>
              <a:rPr lang="ja-JP" altLang="en-US" dirty="0"/>
              <a:t>と一部の</a:t>
            </a:r>
            <a:r>
              <a:rPr lang="en-US" altLang="ja-JP" dirty="0"/>
              <a:t>NIC</a:t>
            </a:r>
            <a:r>
              <a:rPr lang="ja-JP" altLang="en-US" dirty="0"/>
              <a:t>が収集できなかった。</a:t>
            </a:r>
            <a:endParaRPr lang="en-US" altLang="ja-JP" dirty="0"/>
          </a:p>
          <a:p>
            <a:pPr marL="0" indent="0">
              <a:spcBef>
                <a:spcPts val="600"/>
              </a:spcBef>
              <a:buNone/>
            </a:pPr>
            <a:r>
              <a:rPr lang="ja-JP" altLang="en-US" dirty="0"/>
              <a:t>　</a:t>
            </a:r>
            <a:r>
              <a:rPr lang="en-US" altLang="ja-JP" dirty="0"/>
              <a:t>NIC</a:t>
            </a:r>
            <a:r>
              <a:rPr lang="ja-JP" altLang="en-US" dirty="0"/>
              <a:t>　：</a:t>
            </a:r>
            <a:r>
              <a:rPr lang="en-US" altLang="ja-JP" dirty="0"/>
              <a:t>DPDK</a:t>
            </a:r>
            <a:r>
              <a:rPr lang="ja-JP" altLang="en-US" dirty="0"/>
              <a:t>が対応しているドライバであれば、パケット数・バイト数が収集可能。</a:t>
            </a:r>
          </a:p>
          <a:p>
            <a:pPr marL="0" indent="0">
              <a:spcBef>
                <a:spcPts val="600"/>
              </a:spcBef>
              <a:buNone/>
            </a:pPr>
            <a:r>
              <a:rPr lang="ja-JP" altLang="en-US" dirty="0"/>
              <a:t>　　　　　</a:t>
            </a:r>
            <a:r>
              <a:rPr lang="en-US" altLang="ja-JP" dirty="0"/>
              <a:t>※VM</a:t>
            </a:r>
            <a:r>
              <a:rPr lang="ja-JP" altLang="en-US" dirty="0"/>
              <a:t>上で仮想</a:t>
            </a:r>
            <a:r>
              <a:rPr lang="en-US" altLang="ja-JP" dirty="0"/>
              <a:t>NIC</a:t>
            </a:r>
            <a:r>
              <a:rPr lang="ja-JP" altLang="en-US" dirty="0"/>
              <a:t>を</a:t>
            </a:r>
            <a:r>
              <a:rPr lang="en-US" altLang="ja-JP" dirty="0"/>
              <a:t>e1000</a:t>
            </a:r>
            <a:r>
              <a:rPr lang="ja-JP" altLang="en-US" dirty="0"/>
              <a:t>とした場合、バイト数が収集できない。</a:t>
            </a:r>
          </a:p>
          <a:p>
            <a:pPr marL="0" indent="0">
              <a:spcBef>
                <a:spcPts val="600"/>
              </a:spcBef>
              <a:buNone/>
            </a:pPr>
            <a:r>
              <a:rPr lang="ja-JP" altLang="en-US" dirty="0"/>
              <a:t>　</a:t>
            </a:r>
            <a:r>
              <a:rPr lang="en-US" altLang="ja-JP" dirty="0"/>
              <a:t>VHOST</a:t>
            </a:r>
            <a:r>
              <a:rPr lang="ja-JP" altLang="en-US" dirty="0"/>
              <a:t>：パケット数・バイト数が収集可能。</a:t>
            </a:r>
          </a:p>
          <a:p>
            <a:pPr marL="0" indent="0">
              <a:spcBef>
                <a:spcPts val="600"/>
              </a:spcBef>
              <a:buNone/>
            </a:pPr>
            <a:r>
              <a:rPr lang="ja-JP" altLang="en-US" dirty="0"/>
              <a:t>　　　　　</a:t>
            </a:r>
            <a:r>
              <a:rPr lang="en-US" altLang="ja-JP" dirty="0"/>
              <a:t>※VHOST</a:t>
            </a:r>
            <a:r>
              <a:rPr lang="ja-JP" altLang="en-US" dirty="0"/>
              <a:t>で用意した場合、ホスト側からでもゲスト</a:t>
            </a:r>
            <a:r>
              <a:rPr lang="en-US" altLang="ja-JP" dirty="0"/>
              <a:t>VM</a:t>
            </a:r>
            <a:r>
              <a:rPr lang="ja-JP" altLang="en-US" dirty="0"/>
              <a:t>上の仮想</a:t>
            </a:r>
            <a:r>
              <a:rPr lang="en-US" altLang="ja-JP" dirty="0"/>
              <a:t>NIC</a:t>
            </a:r>
            <a:r>
              <a:rPr lang="ja-JP" altLang="en-US" dirty="0"/>
              <a:t>側からでも、</a:t>
            </a:r>
            <a:endParaRPr lang="en-US" altLang="ja-JP" dirty="0"/>
          </a:p>
          <a:p>
            <a:pPr marL="0" indent="0">
              <a:spcBef>
                <a:spcPts val="600"/>
              </a:spcBef>
              <a:buNone/>
            </a:pPr>
            <a:r>
              <a:rPr lang="ja-JP" altLang="en-US" dirty="0"/>
              <a:t>　　　　　　バイト数は収集可能である事を確認済み。</a:t>
            </a:r>
          </a:p>
          <a:p>
            <a:pPr marL="0" indent="0">
              <a:spcBef>
                <a:spcPts val="600"/>
              </a:spcBef>
              <a:buNone/>
            </a:pPr>
            <a:r>
              <a:rPr lang="ja-JP" altLang="en-US" dirty="0"/>
              <a:t>　</a:t>
            </a:r>
            <a:r>
              <a:rPr lang="en-US" altLang="ja-JP" dirty="0"/>
              <a:t>RING</a:t>
            </a:r>
            <a:r>
              <a:rPr lang="ja-JP" altLang="en-US" dirty="0"/>
              <a:t>　：パケット数のみ収集可能。</a:t>
            </a:r>
          </a:p>
          <a:p>
            <a:pPr marL="0" indent="0">
              <a:spcBef>
                <a:spcPts val="600"/>
              </a:spcBef>
              <a:buNone/>
            </a:pPr>
            <a:endParaRPr lang="ja-JP" altLang="en-US" dirty="0"/>
          </a:p>
          <a:p>
            <a:pPr marL="0" indent="0">
              <a:spcBef>
                <a:spcPts val="600"/>
              </a:spcBef>
              <a:buNone/>
            </a:pPr>
            <a:r>
              <a:rPr lang="ja-JP" altLang="en-US" dirty="0"/>
              <a:t>・カウンタ値を参照可能なプロセス</a:t>
            </a:r>
          </a:p>
          <a:p>
            <a:pPr marL="0" indent="0">
              <a:spcBef>
                <a:spcPts val="600"/>
              </a:spcBef>
              <a:buNone/>
            </a:pPr>
            <a:r>
              <a:rPr lang="ja-JP" altLang="en-US" dirty="0"/>
              <a:t>　</a:t>
            </a:r>
            <a:r>
              <a:rPr lang="en-US" altLang="ja-JP" dirty="0"/>
              <a:t>NIC</a:t>
            </a:r>
            <a:r>
              <a:rPr lang="ja-JP" altLang="en-US" dirty="0"/>
              <a:t>以外のカウンタ値はパケット転送を行ったプロセスのみで参照可能な事が確認できている。</a:t>
            </a:r>
          </a:p>
          <a:p>
            <a:pPr marL="0" indent="0">
              <a:spcBef>
                <a:spcPts val="600"/>
              </a:spcBef>
              <a:buNone/>
            </a:pPr>
            <a:r>
              <a:rPr lang="ja-JP" altLang="en-US" dirty="0"/>
              <a:t>　</a:t>
            </a:r>
            <a:r>
              <a:rPr lang="en-US" altLang="ja-JP" dirty="0"/>
              <a:t>NIC</a:t>
            </a:r>
            <a:r>
              <a:rPr lang="ja-JP" altLang="en-US" dirty="0"/>
              <a:t>　：同じ</a:t>
            </a:r>
            <a:r>
              <a:rPr lang="en-US" altLang="ja-JP" dirty="0"/>
              <a:t>OS</a:t>
            </a:r>
            <a:r>
              <a:rPr lang="ja-JP" altLang="en-US" dirty="0"/>
              <a:t>上のどのプロセスからでも参照可能。</a:t>
            </a:r>
          </a:p>
          <a:p>
            <a:pPr marL="0" indent="0">
              <a:spcBef>
                <a:spcPts val="600"/>
              </a:spcBef>
              <a:buNone/>
            </a:pPr>
            <a:r>
              <a:rPr lang="ja-JP" altLang="en-US" dirty="0"/>
              <a:t>　　　　　</a:t>
            </a:r>
            <a:r>
              <a:rPr lang="en-US" altLang="ja-JP" dirty="0"/>
              <a:t>※</a:t>
            </a:r>
            <a:r>
              <a:rPr lang="ja-JP" altLang="en-US" dirty="0"/>
              <a:t>ホスト上だとどのプロセスから参照しても同じ値が見える。</a:t>
            </a:r>
          </a:p>
          <a:p>
            <a:pPr marL="0" indent="0">
              <a:spcBef>
                <a:spcPts val="600"/>
              </a:spcBef>
              <a:buNone/>
            </a:pPr>
            <a:r>
              <a:rPr lang="ja-JP" altLang="en-US" dirty="0"/>
              <a:t>　　　　　</a:t>
            </a:r>
            <a:r>
              <a:rPr lang="en-US" altLang="ja-JP" dirty="0"/>
              <a:t>※</a:t>
            </a:r>
            <a:r>
              <a:rPr lang="ja-JP" altLang="en-US" dirty="0"/>
              <a:t>同じ</a:t>
            </a:r>
            <a:r>
              <a:rPr lang="en-US" altLang="ja-JP" dirty="0"/>
              <a:t>OS</a:t>
            </a:r>
            <a:r>
              <a:rPr lang="ja-JP" altLang="en-US" dirty="0"/>
              <a:t>上と記載したのは、ホスト側とゲスト側は別扱いの為。</a:t>
            </a:r>
          </a:p>
          <a:p>
            <a:pPr marL="0" indent="0">
              <a:spcBef>
                <a:spcPts val="600"/>
              </a:spcBef>
              <a:buNone/>
            </a:pPr>
            <a:r>
              <a:rPr lang="ja-JP" altLang="en-US" dirty="0"/>
              <a:t>　</a:t>
            </a:r>
            <a:r>
              <a:rPr lang="en-US" altLang="ja-JP" dirty="0"/>
              <a:t>VHOST</a:t>
            </a:r>
            <a:r>
              <a:rPr lang="ja-JP" altLang="en-US" dirty="0"/>
              <a:t>：</a:t>
            </a:r>
            <a:r>
              <a:rPr lang="en-US" altLang="ja-JP" dirty="0"/>
              <a:t>add</a:t>
            </a:r>
            <a:r>
              <a:rPr lang="ja-JP" altLang="en-US" dirty="0"/>
              <a:t>コマンドを投入したプロセスのみ参照可能。</a:t>
            </a:r>
          </a:p>
          <a:p>
            <a:pPr marL="0" indent="0">
              <a:spcBef>
                <a:spcPts val="600"/>
              </a:spcBef>
              <a:buNone/>
            </a:pPr>
            <a:r>
              <a:rPr lang="ja-JP" altLang="en-US" dirty="0"/>
              <a:t>　　　　　</a:t>
            </a:r>
            <a:r>
              <a:rPr lang="en-US" altLang="ja-JP" dirty="0"/>
              <a:t>※VHOST1</a:t>
            </a:r>
            <a:r>
              <a:rPr lang="ja-JP" altLang="en-US" dirty="0" err="1"/>
              <a:t>つに</a:t>
            </a:r>
            <a:r>
              <a:rPr lang="ja-JP" altLang="en-US" dirty="0"/>
              <a:t>つき参照可能なプロセスは</a:t>
            </a:r>
            <a:r>
              <a:rPr lang="en-US" altLang="ja-JP" dirty="0"/>
              <a:t>1</a:t>
            </a:r>
            <a:r>
              <a:rPr lang="ja-JP" altLang="en-US" dirty="0"/>
              <a:t>つとなる。</a:t>
            </a:r>
          </a:p>
          <a:p>
            <a:pPr marL="0" indent="0">
              <a:spcBef>
                <a:spcPts val="600"/>
              </a:spcBef>
              <a:buNone/>
            </a:pPr>
            <a:r>
              <a:rPr lang="ja-JP" altLang="en-US" dirty="0"/>
              <a:t>　</a:t>
            </a:r>
            <a:r>
              <a:rPr lang="en-US" altLang="ja-JP" dirty="0"/>
              <a:t>RING</a:t>
            </a:r>
            <a:r>
              <a:rPr lang="ja-JP" altLang="en-US" dirty="0"/>
              <a:t>　：転送したパケット分のカウンタ値のみ参照可能。</a:t>
            </a:r>
          </a:p>
          <a:p>
            <a:pPr marL="0" indent="0">
              <a:spcBef>
                <a:spcPts val="600"/>
              </a:spcBef>
              <a:buNone/>
            </a:pPr>
            <a:r>
              <a:rPr lang="ja-JP" altLang="en-US" dirty="0"/>
              <a:t>　　　　　</a:t>
            </a:r>
            <a:r>
              <a:rPr lang="en-US" altLang="ja-JP" dirty="0"/>
              <a:t>※Classifier</a:t>
            </a:r>
            <a:r>
              <a:rPr lang="ja-JP" altLang="en-US" dirty="0"/>
              <a:t>と</a:t>
            </a:r>
            <a:r>
              <a:rPr lang="en-US" altLang="ja-JP" dirty="0"/>
              <a:t>Forward</a:t>
            </a:r>
            <a:r>
              <a:rPr lang="ja-JP" altLang="en-US" dirty="0"/>
              <a:t>間の</a:t>
            </a:r>
            <a:r>
              <a:rPr lang="en-US" altLang="ja-JP" dirty="0"/>
              <a:t>RING</a:t>
            </a:r>
            <a:r>
              <a:rPr lang="ja-JP" altLang="en-US" dirty="0"/>
              <a:t>の場合、</a:t>
            </a:r>
            <a:r>
              <a:rPr lang="en-US" altLang="ja-JP" dirty="0"/>
              <a:t>Classifier</a:t>
            </a:r>
            <a:r>
              <a:rPr lang="ja-JP" altLang="en-US" dirty="0"/>
              <a:t>では</a:t>
            </a:r>
            <a:r>
              <a:rPr lang="en-US" altLang="ja-JP" dirty="0" err="1"/>
              <a:t>ipackets</a:t>
            </a:r>
            <a:r>
              <a:rPr lang="ja-JP" altLang="en-US" dirty="0"/>
              <a:t>のみ参照可能で、</a:t>
            </a:r>
            <a:endParaRPr lang="en-US" altLang="ja-JP" dirty="0"/>
          </a:p>
          <a:p>
            <a:pPr marL="0" indent="0">
              <a:spcBef>
                <a:spcPts val="600"/>
              </a:spcBef>
              <a:buNone/>
            </a:pPr>
            <a:r>
              <a:rPr lang="ja-JP" altLang="en-US" dirty="0"/>
              <a:t>　　　　　　</a:t>
            </a:r>
            <a:r>
              <a:rPr lang="en-US" altLang="ja-JP" dirty="0"/>
              <a:t>Forward</a:t>
            </a:r>
            <a:r>
              <a:rPr lang="ja-JP" altLang="en-US" dirty="0"/>
              <a:t>では</a:t>
            </a:r>
            <a:r>
              <a:rPr lang="en-US" altLang="ja-JP" dirty="0" err="1"/>
              <a:t>opackets</a:t>
            </a:r>
            <a:r>
              <a:rPr lang="ja-JP" altLang="en-US" dirty="0"/>
              <a:t>のみ参照可能となる。</a:t>
            </a:r>
          </a:p>
          <a:p>
            <a:pPr marL="0" indent="0">
              <a:spcBef>
                <a:spcPts val="600"/>
              </a:spcBef>
              <a:buNone/>
            </a:pPr>
            <a:endParaRPr lang="ja-JP" altLang="en-US" dirty="0"/>
          </a:p>
        </p:txBody>
      </p:sp>
    </p:spTree>
    <p:extLst>
      <p:ext uri="{BB962C8B-B14F-4D97-AF65-F5344CB8AC3E}">
        <p14:creationId xmlns:p14="http://schemas.microsoft.com/office/powerpoint/2010/main" val="1331958806"/>
      </p:ext>
    </p:extLst>
  </p:cSld>
  <p:clrMapOvr>
    <a:masterClrMapping/>
  </p:clrMapOvr>
</p:sld>
</file>

<file path=ppt/theme/theme1.xml><?xml version="1.0" encoding="utf-8"?>
<a:theme xmlns:a="http://schemas.openxmlformats.org/drawingml/2006/main" name="Office テーマ">
  <a:themeElements>
    <a:clrScheme name="社員証配色">
      <a:dk1>
        <a:srgbClr val="4F4A46"/>
      </a:dk1>
      <a:lt1>
        <a:srgbClr val="FFFFFF"/>
      </a:lt1>
      <a:dk2>
        <a:srgbClr val="000000"/>
      </a:dk2>
      <a:lt2>
        <a:srgbClr val="B0B5B9"/>
      </a:lt2>
      <a:accent1>
        <a:srgbClr val="07A0C3"/>
      </a:accent1>
      <a:accent2>
        <a:srgbClr val="DD1C1A"/>
      </a:accent2>
      <a:accent3>
        <a:srgbClr val="F0C808"/>
      </a:accent3>
      <a:accent4>
        <a:srgbClr val="C2E812"/>
      </a:accent4>
      <a:accent5>
        <a:srgbClr val="C3F2FD"/>
      </a:accent5>
      <a:accent6>
        <a:srgbClr val="F9CBCB"/>
      </a:accent6>
      <a:hlink>
        <a:srgbClr val="0000FF"/>
      </a:hlink>
      <a:folHlink>
        <a:srgbClr val="800080"/>
      </a:folHlink>
    </a:clrScheme>
    <a:fontScheme name="メイリオ+メイリオ">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a:solidFill>
            <a:schemeClr val="accent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4色1青_2016r3.potx" id="{FD220688-37E0-4CB2-A158-C0CB788AA961}" vid="{D4E3D4E0-88B4-49BB-B291-7387918BF9E1}"/>
    </a:ext>
  </a:extLst>
</a:theme>
</file>

<file path=ppt/theme/theme2.xml><?xml version="1.0" encoding="utf-8"?>
<a:theme xmlns:a="http://schemas.openxmlformats.org/drawingml/2006/main" name="Office テーマ">
  <a:themeElements>
    <a:clrScheme name="社員証配色">
      <a:dk1>
        <a:srgbClr val="4F4A46"/>
      </a:dk1>
      <a:lt1>
        <a:srgbClr val="FFFFFF"/>
      </a:lt1>
      <a:dk2>
        <a:srgbClr val="000000"/>
      </a:dk2>
      <a:lt2>
        <a:srgbClr val="B0B5B9"/>
      </a:lt2>
      <a:accent1>
        <a:srgbClr val="07A0C3"/>
      </a:accent1>
      <a:accent2>
        <a:srgbClr val="DD1C1A"/>
      </a:accent2>
      <a:accent3>
        <a:srgbClr val="F0C808"/>
      </a:accent3>
      <a:accent4>
        <a:srgbClr val="C2E812"/>
      </a:accent4>
      <a:accent5>
        <a:srgbClr val="C3F2FD"/>
      </a:accent5>
      <a:accent6>
        <a:srgbClr val="F9CBCB"/>
      </a:accent6>
      <a:hlink>
        <a:srgbClr val="0000FF"/>
      </a:hlink>
      <a:folHlink>
        <a:srgbClr val="800080"/>
      </a:folHlink>
    </a:clrScheme>
    <a:fontScheme name="メイリオ+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社員証配色">
      <a:dk1>
        <a:srgbClr val="4F4A46"/>
      </a:dk1>
      <a:lt1>
        <a:srgbClr val="FFFFFF"/>
      </a:lt1>
      <a:dk2>
        <a:srgbClr val="000000"/>
      </a:dk2>
      <a:lt2>
        <a:srgbClr val="B0B5B9"/>
      </a:lt2>
      <a:accent1>
        <a:srgbClr val="07A0C3"/>
      </a:accent1>
      <a:accent2>
        <a:srgbClr val="DD1C1A"/>
      </a:accent2>
      <a:accent3>
        <a:srgbClr val="F0C808"/>
      </a:accent3>
      <a:accent4>
        <a:srgbClr val="C2E812"/>
      </a:accent4>
      <a:accent5>
        <a:srgbClr val="C3F2FD"/>
      </a:accent5>
      <a:accent6>
        <a:srgbClr val="F9CBCB"/>
      </a:accent6>
      <a:hlink>
        <a:srgbClr val="0000FF"/>
      </a:hlink>
      <a:folHlink>
        <a:srgbClr val="800080"/>
      </a:folHlink>
    </a:clrScheme>
    <a:fontScheme name="メイリオ+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1060</Words>
  <Application>Microsoft Office PowerPoint</Application>
  <PresentationFormat>A4 210 x 297 mm</PresentationFormat>
  <Paragraphs>83</Paragraphs>
  <Slides>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メイリオ</vt:lpstr>
      <vt:lpstr>Arial</vt:lpstr>
      <vt:lpstr>Office テーマ</vt:lpstr>
      <vt:lpstr>パケットカウンタ提案資料</vt:lpstr>
      <vt:lpstr>概要</vt:lpstr>
      <vt:lpstr>パケットカウンタで収集する情報</vt:lpstr>
      <vt:lpstr>パケットカウンタの出力方法</vt:lpstr>
      <vt:lpstr>【参考】DPDKの統計情報機能の調査について</vt:lpstr>
      <vt:lpstr>【参考】 DPDKの統計情報機能の調査結果(1/3)</vt:lpstr>
      <vt:lpstr>【参考】 DPDKの統計情報機能の調査結果(2/3)</vt:lpstr>
      <vt:lpstr>【参考】 DPDKの統計情報機能の調査結果(3/3)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2017-02-10T04:13:29Z</dcterms:created>
  <dcterms:modified xsi:type="dcterms:W3CDTF">2017-08-25T02:26:32Z</dcterms:modified>
</cp:coreProperties>
</file>