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56" r:id="rId2"/>
    <p:sldId id="275" r:id="rId3"/>
    <p:sldId id="278" r:id="rId4"/>
    <p:sldId id="276" r:id="rId5"/>
    <p:sldId id="277" r:id="rId6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3" d="100"/>
          <a:sy n="73" d="100"/>
        </p:scale>
        <p:origin x="312" y="5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9F1E-0939-4A49-BF3E-6B26E82DE8A5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04E4-0FA8-4C47-A550-1D6A92350A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6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AC898-A239-494B-AED4-124F47CB6197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37B4-C45A-4E5B-8706-C57D5ABD7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352600" y="3789064"/>
            <a:ext cx="8553400" cy="21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35260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207268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79276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351284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42330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5300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567308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639316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11324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83332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85534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273480" y="4005064"/>
            <a:ext cx="632520" cy="72008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00" y="2853040"/>
            <a:ext cx="7920880" cy="936000"/>
          </a:xfrm>
        </p:spPr>
        <p:txBody>
          <a:bodyPr tIns="0"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600" y="2204928"/>
            <a:ext cx="7920880" cy="576000"/>
          </a:xfrm>
        </p:spPr>
        <p:txBody>
          <a:bodyPr anchor="b" anchorCtr="0"/>
          <a:lstStyle>
            <a:lvl1pPr marL="0" indent="0" algn="l">
              <a:buNone/>
              <a:defRPr sz="24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4952305" y="4868863"/>
            <a:ext cx="3601095" cy="108041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aseline="0">
                <a:latin typeface="+mj-lt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6" y="6309320"/>
            <a:ext cx="20889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4608" y="116696"/>
            <a:ext cx="7848872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24608" y="764704"/>
            <a:ext cx="7848872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3" name="グループ化 2"/>
          <p:cNvGrpSpPr/>
          <p:nvPr userDrawn="1"/>
        </p:nvGrpSpPr>
        <p:grpSpPr>
          <a:xfrm>
            <a:off x="1352600" y="692696"/>
            <a:ext cx="8558118" cy="36000"/>
            <a:chOff x="2072760" y="692696"/>
            <a:chExt cx="8558118" cy="36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350095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52600" y="116696"/>
            <a:ext cx="7920880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600" y="764704"/>
            <a:ext cx="7920880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352600" y="692704"/>
            <a:ext cx="8553400" cy="3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6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365104"/>
            <a:ext cx="8558118" cy="36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608" y="3429000"/>
            <a:ext cx="7848872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08" y="4437072"/>
            <a:ext cx="7848872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9249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437216"/>
            <a:ext cx="8558118" cy="72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2520" y="3429000"/>
            <a:ext cx="7920960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520" y="4509184"/>
            <a:ext cx="7920960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352600" y="4365128"/>
            <a:ext cx="8553400" cy="72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1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52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48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9" name="正方形/長方形 8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520" y="116696"/>
            <a:ext cx="8640000" cy="576000"/>
          </a:xfrm>
          <a:prstGeom prst="rect">
            <a:avLst/>
          </a:prstGeom>
        </p:spPr>
        <p:txBody>
          <a:bodyPr vert="horz" lIns="0" tIns="108000" rIns="0" bIns="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19" y="764727"/>
            <a:ext cx="8640000" cy="5687977"/>
          </a:xfrm>
          <a:prstGeom prst="rect">
            <a:avLst/>
          </a:prstGeom>
        </p:spPr>
        <p:txBody>
          <a:bodyPr vert="horz" lIns="0" tIns="3600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/>
          <p:cNvCxnSpPr/>
          <p:nvPr userDrawn="1"/>
        </p:nvCxnSpPr>
        <p:spPr>
          <a:xfrm flipV="1">
            <a:off x="-6878" y="692696"/>
            <a:ext cx="9936000" cy="632"/>
          </a:xfrm>
          <a:prstGeom prst="line">
            <a:avLst/>
          </a:prstGeom>
          <a:ln w="19050">
            <a:solidFill>
              <a:srgbClr val="07A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78" r:id="rId3"/>
    <p:sldLayoutId id="2147483675" r:id="rId4"/>
    <p:sldLayoutId id="2147483677" r:id="rId5"/>
    <p:sldLayoutId id="2147483664" r:id="rId6"/>
    <p:sldLayoutId id="2147483666" r:id="rId7"/>
    <p:sldLayoutId id="2147483668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spcAft>
          <a:spcPts val="70"/>
        </a:spcAft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704528" y="2853040"/>
            <a:ext cx="9201472" cy="936000"/>
          </a:xfrm>
        </p:spPr>
        <p:txBody>
          <a:bodyPr>
            <a:normAutofit fontScale="90000"/>
          </a:bodyPr>
          <a:lstStyle/>
          <a:p>
            <a:r>
              <a:rPr lang="en-US" altLang="ja-JP" dirty="0" err="1"/>
              <a:t>spp_vf</a:t>
            </a:r>
            <a:r>
              <a:rPr lang="ja-JP" altLang="en-US" dirty="0"/>
              <a:t>のコマンド機能の実装と拡張方針について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2017/8/7</a:t>
            </a:r>
            <a:endParaRPr lang="en-US" altLang="ja-JP" dirty="0"/>
          </a:p>
          <a:p>
            <a:r>
              <a:rPr kumimoji="1" lang="en-US" altLang="ja-JP" dirty="0"/>
              <a:t>NTT-TX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Spp_vf</a:t>
            </a:r>
            <a:r>
              <a:rPr lang="ja-JP" altLang="en-US" dirty="0"/>
              <a:t>実装（中）の概要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88504" y="1196752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44488" y="1052736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Spp_vf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791581" y="1052736"/>
            <a:ext cx="1512168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err="1">
                <a:solidFill>
                  <a:schemeClr val="tx1"/>
                </a:solidFill>
              </a:rPr>
              <a:t>Spp</a:t>
            </a:r>
            <a:r>
              <a:rPr kumimoji="1" lang="en-US" altLang="ja-JP" sz="1600" dirty="0">
                <a:solidFill>
                  <a:schemeClr val="tx1"/>
                </a:solidFill>
              </a:rPr>
              <a:t>-agent</a:t>
            </a:r>
            <a:r>
              <a:rPr kumimoji="1" lang="ja-JP" altLang="en-US" sz="16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792760" y="1123446"/>
            <a:ext cx="1728192" cy="20895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36776" y="1232662"/>
            <a:ext cx="1490464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コマンド受付部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36776" y="2348015"/>
            <a:ext cx="1490464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制御機能部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38513" y="1735324"/>
            <a:ext cx="1490464" cy="6841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制御機能部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24038" y="1853530"/>
            <a:ext cx="1490464" cy="6841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コンポーネント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76438" y="2005930"/>
            <a:ext cx="1490464" cy="6841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コンポーネント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8337376" y="30810"/>
            <a:ext cx="1360048" cy="21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スレッド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337376" y="303575"/>
            <a:ext cx="1360048" cy="23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プロセス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8337376" y="618498"/>
            <a:ext cx="1360048" cy="2174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機能ブロック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438092" y="1278586"/>
            <a:ext cx="3364341" cy="179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95078" y="1019542"/>
            <a:ext cx="1398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TCP</a:t>
            </a:r>
            <a:r>
              <a:rPr kumimoji="1" lang="ja-JP" altLang="en-US" sz="1200" dirty="0"/>
              <a:t>コネクション</a:t>
            </a:r>
          </a:p>
        </p:txBody>
      </p:sp>
      <p:sp>
        <p:nvSpPr>
          <p:cNvPr id="22" name="矢印: 左右 21"/>
          <p:cNvSpPr/>
          <p:nvPr/>
        </p:nvSpPr>
        <p:spPr>
          <a:xfrm>
            <a:off x="4425550" y="1555585"/>
            <a:ext cx="3353489" cy="278783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書類 20"/>
          <p:cNvSpPr/>
          <p:nvPr/>
        </p:nvSpPr>
        <p:spPr>
          <a:xfrm>
            <a:off x="5591067" y="1416597"/>
            <a:ext cx="914400" cy="612648"/>
          </a:xfrm>
          <a:prstGeom prst="flowChartDocumen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Json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8" idx="2"/>
            <a:endCxn id="9" idx="0"/>
          </p:cNvCxnSpPr>
          <p:nvPr/>
        </p:nvCxnSpPr>
        <p:spPr>
          <a:xfrm>
            <a:off x="3682008" y="1916832"/>
            <a:ext cx="0" cy="431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625263" y="202408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関数コール</a:t>
            </a:r>
          </a:p>
        </p:txBody>
      </p:sp>
      <p:cxnSp>
        <p:nvCxnSpPr>
          <p:cNvPr id="26" name="直線矢印コネクタ 25"/>
          <p:cNvCxnSpPr>
            <a:endCxn id="9" idx="1"/>
          </p:cNvCxnSpPr>
          <p:nvPr/>
        </p:nvCxnSpPr>
        <p:spPr>
          <a:xfrm>
            <a:off x="2432720" y="2005930"/>
            <a:ext cx="504056" cy="68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9" idx="1"/>
          </p:cNvCxnSpPr>
          <p:nvPr/>
        </p:nvCxnSpPr>
        <p:spPr>
          <a:xfrm>
            <a:off x="2359117" y="2348015"/>
            <a:ext cx="577659" cy="342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38513" y="3678316"/>
            <a:ext cx="9022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○</a:t>
            </a:r>
            <a:r>
              <a:rPr kumimoji="1" lang="en-US" altLang="ja-JP" dirty="0" err="1"/>
              <a:t>spp_vf</a:t>
            </a:r>
            <a:r>
              <a:rPr kumimoji="1" lang="ja-JP" altLang="en-US" dirty="0"/>
              <a:t>プロセス内コマンド受付部から</a:t>
            </a:r>
            <a:r>
              <a:rPr kumimoji="1" lang="en-US" altLang="ja-JP" dirty="0"/>
              <a:t>TCP</a:t>
            </a:r>
            <a:r>
              <a:rPr kumimoji="1" lang="ja-JP" altLang="en-US" dirty="0"/>
              <a:t>コネクションを設定し、当該コネクションから</a:t>
            </a:r>
            <a:r>
              <a:rPr kumimoji="1" lang="en-US" altLang="ja-JP" dirty="0" err="1"/>
              <a:t>Json</a:t>
            </a:r>
            <a:r>
              <a:rPr kumimoji="1" lang="ja-JP" altLang="en-US" dirty="0"/>
              <a:t>形式電文を受信する</a:t>
            </a:r>
            <a:endParaRPr kumimoji="1" lang="en-US" altLang="ja-JP" dirty="0"/>
          </a:p>
          <a:p>
            <a:r>
              <a:rPr kumimoji="1" lang="ja-JP" altLang="en-US" dirty="0"/>
              <a:t>○コマンド受付部は</a:t>
            </a:r>
            <a:r>
              <a:rPr kumimoji="1" lang="en-US" altLang="ja-JP" dirty="0" err="1"/>
              <a:t>Json</a:t>
            </a:r>
            <a:r>
              <a:rPr kumimoji="1" lang="ja-JP" altLang="en-US" dirty="0"/>
              <a:t>形式電文をパースし、構造体*形式で制御機能部に引き継ぐ。</a:t>
            </a:r>
            <a:endParaRPr kumimoji="1" lang="en-US" altLang="ja-JP" dirty="0"/>
          </a:p>
          <a:p>
            <a:r>
              <a:rPr lang="ja-JP" altLang="en-US" dirty="0"/>
              <a:t>○制御機能部は、“</a:t>
            </a:r>
            <a:r>
              <a:rPr lang="en-US" altLang="ja-JP" dirty="0"/>
              <a:t>flush</a:t>
            </a:r>
            <a:r>
              <a:rPr lang="ja-JP" altLang="en-US" dirty="0"/>
              <a:t>”以外の構造体データをプール、“</a:t>
            </a:r>
            <a:r>
              <a:rPr lang="en-US" altLang="ja-JP" dirty="0"/>
              <a:t>flush”</a:t>
            </a:r>
            <a:r>
              <a:rPr lang="ja-JP" altLang="en-US" dirty="0"/>
              <a:t>時には各コンポーネントの特定の関数を呼び出す。</a:t>
            </a:r>
            <a:endParaRPr lang="en-US" altLang="ja-JP" dirty="0"/>
          </a:p>
          <a:p>
            <a:r>
              <a:rPr kumimoji="1" lang="ja-JP" altLang="en-US" dirty="0"/>
              <a:t>○上記で起動されたコンポーネント内関数で、コンポーネント内部のデータデータテーブル（</a:t>
            </a:r>
            <a:r>
              <a:rPr kumimoji="1" lang="en-US" altLang="ja-JP" dirty="0" err="1"/>
              <a:t>ex,Classifire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Hash</a:t>
            </a:r>
            <a:r>
              <a:rPr kumimoji="1" lang="ja-JP" altLang="en-US" dirty="0"/>
              <a:t>テーブル）を更新する。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*</a:t>
            </a:r>
            <a:r>
              <a:rPr kumimoji="1" lang="en-US" altLang="ja-JP" dirty="0"/>
              <a:t>)</a:t>
            </a:r>
            <a:r>
              <a:rPr kumimoji="1" lang="ja-JP" altLang="en-US" dirty="0"/>
              <a:t>現状のコンポーネント（</a:t>
            </a:r>
            <a:r>
              <a:rPr kumimoji="1" lang="en-US" altLang="ja-JP" dirty="0"/>
              <a:t>Classifier/Merge/FWD</a:t>
            </a:r>
            <a:r>
              <a:rPr kumimoji="1" lang="ja-JP" altLang="en-US" dirty="0"/>
              <a:t>）用のデータを</a:t>
            </a:r>
            <a:r>
              <a:rPr kumimoji="1" lang="en-US" altLang="ja-JP" dirty="0"/>
              <a:t>OR</a:t>
            </a:r>
            <a:r>
              <a:rPr kumimoji="1" lang="ja-JP" altLang="en-US" dirty="0"/>
              <a:t>で保持</a:t>
            </a:r>
          </a:p>
        </p:txBody>
      </p:sp>
    </p:spTree>
    <p:extLst>
      <p:ext uri="{BB962C8B-B14F-4D97-AF65-F5344CB8AC3E}">
        <p14:creationId xmlns:p14="http://schemas.microsoft.com/office/powerpoint/2010/main" val="2975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spp</a:t>
            </a:r>
            <a:r>
              <a:rPr lang="en-US" altLang="ja-JP" dirty="0" err="1"/>
              <a:t>_nfv</a:t>
            </a:r>
            <a:r>
              <a:rPr lang="ja-JP" altLang="en-US" dirty="0"/>
              <a:t>の実装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88504" y="1196752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44488" y="1052736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Spp_nfv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791581" y="1052736"/>
            <a:ext cx="1512168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Spp.py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078" y="1019542"/>
            <a:ext cx="1398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TCP</a:t>
            </a:r>
            <a:r>
              <a:rPr kumimoji="1" lang="ja-JP" altLang="en-US" sz="1200" dirty="0"/>
              <a:t>コネクション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8504" y="4091696"/>
            <a:ext cx="902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○</a:t>
            </a:r>
            <a:r>
              <a:rPr kumimoji="1" lang="en-US" altLang="ja-JP" dirty="0" err="1"/>
              <a:t>do_connection</a:t>
            </a:r>
            <a:r>
              <a:rPr lang="en-US" altLang="ja-JP" dirty="0"/>
              <a:t>()</a:t>
            </a:r>
            <a:r>
              <a:rPr lang="ja-JP" altLang="en-US" dirty="0"/>
              <a:t>内で、</a:t>
            </a:r>
            <a:r>
              <a:rPr lang="en-US" altLang="ja-JP" dirty="0"/>
              <a:t>TCP</a:t>
            </a:r>
            <a:r>
              <a:rPr lang="ja-JP" altLang="en-US" dirty="0"/>
              <a:t>コネクションを設定</a:t>
            </a:r>
            <a:endParaRPr kumimoji="1" lang="en-US" altLang="ja-JP" dirty="0"/>
          </a:p>
          <a:p>
            <a:r>
              <a:rPr kumimoji="1" lang="ja-JP" altLang="en-US" dirty="0"/>
              <a:t>○</a:t>
            </a:r>
            <a:r>
              <a:rPr kumimoji="1" lang="en-US" altLang="ja-JP" dirty="0" err="1"/>
              <a:t>do_receive</a:t>
            </a:r>
            <a:r>
              <a:rPr kumimoji="1" lang="en-US" altLang="ja-JP" dirty="0"/>
              <a:t>()</a:t>
            </a:r>
            <a:r>
              <a:rPr kumimoji="1" lang="ja-JP" altLang="en-US" dirty="0"/>
              <a:t>内でソケットから文字列を読み出し。</a:t>
            </a:r>
            <a:endParaRPr kumimoji="1" lang="en-US" altLang="ja-JP" dirty="0"/>
          </a:p>
          <a:p>
            <a:r>
              <a:rPr lang="ja-JP" altLang="en-US" dirty="0"/>
              <a:t>○</a:t>
            </a:r>
            <a:r>
              <a:rPr lang="en-US" altLang="ja-JP" dirty="0" err="1"/>
              <a:t>parse_command</a:t>
            </a:r>
            <a:r>
              <a:rPr lang="en-US" altLang="ja-JP" dirty="0"/>
              <a:t>()</a:t>
            </a:r>
            <a:r>
              <a:rPr lang="ja-JP" altLang="en-US" dirty="0"/>
              <a:t>内で、コマンド文字列に対応した処理を実行。（認識できない文字列は無視・いわゆるバリデーションはなし）</a:t>
            </a:r>
            <a:endParaRPr lang="en-US" altLang="ja-JP" dirty="0"/>
          </a:p>
          <a:p>
            <a:r>
              <a:rPr kumimoji="1" lang="ja-JP" altLang="en-US" dirty="0"/>
              <a:t>○</a:t>
            </a:r>
            <a:r>
              <a:rPr kumimoji="1" lang="en-US" altLang="ja-JP" dirty="0" err="1"/>
              <a:t>do_send</a:t>
            </a:r>
            <a:r>
              <a:rPr kumimoji="1" lang="en-US" altLang="ja-JP" dirty="0"/>
              <a:t>()</a:t>
            </a:r>
            <a:r>
              <a:rPr lang="ja-JP" altLang="en-US" dirty="0"/>
              <a:t>内で、レスポンスを返送。</a:t>
            </a:r>
            <a:endParaRPr kumimoji="1" lang="ja-JP" alt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376" y="263172"/>
            <a:ext cx="1360048" cy="23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プロセス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8337376" y="544145"/>
            <a:ext cx="1360048" cy="2174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関数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59239" y="1900686"/>
            <a:ext cx="1490464" cy="6841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転送スレッド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337376" y="30810"/>
            <a:ext cx="1360048" cy="21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スレッド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792760" y="1123446"/>
            <a:ext cx="1728192" cy="20895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819479" y="1296541"/>
            <a:ext cx="1634480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do_connection</a:t>
            </a:r>
            <a:r>
              <a:rPr kumimoji="0" lang="en-US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(</a:t>
            </a: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)</a:t>
            </a:r>
            <a:r>
              <a:rPr kumimoji="0" lang="ja-JP" altLang="ja-JP" sz="800" dirty="0">
                <a:solidFill>
                  <a:schemeClr val="tx1"/>
                </a:solidFill>
              </a:rPr>
              <a:t> </a:t>
            </a:r>
            <a:endParaRPr kumimoji="0" lang="ja-JP" altLang="ja-JP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19479" y="2411894"/>
            <a:ext cx="1634480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do_receive()</a:t>
            </a:r>
            <a:endParaRPr kumimoji="0" lang="en-US" altLang="ja-JP" sz="1400" dirty="0">
              <a:solidFill>
                <a:srgbClr val="000000"/>
              </a:solidFill>
              <a:latin typeface="Arial Unicode MS" panose="020B060402020202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parse_command()</a:t>
            </a:r>
            <a:endParaRPr kumimoji="0" lang="en-US" altLang="ja-JP" sz="1400" dirty="0">
              <a:solidFill>
                <a:srgbClr val="000000"/>
              </a:solidFill>
              <a:latin typeface="Arial Unicode MS" panose="020B060402020202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do_send()</a:t>
            </a:r>
            <a:endParaRPr kumimoji="0" lang="ja-JP" altLang="ja-JP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438092" y="1278586"/>
            <a:ext cx="3364341" cy="179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4425550" y="2620848"/>
            <a:ext cx="3353489" cy="278783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書類 15"/>
          <p:cNvSpPr/>
          <p:nvPr/>
        </p:nvSpPr>
        <p:spPr>
          <a:xfrm>
            <a:off x="5591067" y="2481860"/>
            <a:ext cx="914400" cy="612648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95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spp.py</a:t>
            </a:r>
            <a:r>
              <a:rPr lang="ja-JP" altLang="en-US" dirty="0"/>
              <a:t>との接続対応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145883" y="908720"/>
            <a:ext cx="1512168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Spp.py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7998" y="4005064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3982" y="3861048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Spp_nfv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52254" y="4040974"/>
            <a:ext cx="1634480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do_connection</a:t>
            </a:r>
            <a:r>
              <a:rPr kumimoji="0" lang="en-US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(</a:t>
            </a: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)</a:t>
            </a:r>
            <a:r>
              <a:rPr kumimoji="0" lang="ja-JP" altLang="ja-JP" sz="800" dirty="0">
                <a:solidFill>
                  <a:schemeClr val="tx1"/>
                </a:solidFill>
              </a:rPr>
              <a:t> </a:t>
            </a:r>
            <a:endParaRPr kumimoji="0" lang="ja-JP" altLang="ja-JP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52254" y="5156327"/>
            <a:ext cx="1634480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do_receive()</a:t>
            </a:r>
            <a:endParaRPr kumimoji="0" lang="en-US" altLang="ja-JP" sz="1400" dirty="0">
              <a:solidFill>
                <a:srgbClr val="000000"/>
              </a:solidFill>
              <a:latin typeface="Arial Unicode MS" panose="020B060402020202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parse_command()</a:t>
            </a:r>
            <a:endParaRPr kumimoji="0" lang="en-US" altLang="ja-JP" sz="1400" dirty="0">
              <a:solidFill>
                <a:srgbClr val="000000"/>
              </a:solidFill>
              <a:latin typeface="Arial Unicode MS" panose="020B060402020202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>
                <a:solidFill>
                  <a:srgbClr val="000000"/>
                </a:solidFill>
                <a:latin typeface="Arial Unicode MS" panose="020B0604020202020204" pitchFamily="50" charset="-128"/>
              </a:rPr>
              <a:t>do_send()</a:t>
            </a:r>
            <a:endParaRPr kumimoji="0" lang="ja-JP" altLang="ja-JP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4211216" y="4085707"/>
            <a:ext cx="3890035" cy="207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470596" y="3827854"/>
            <a:ext cx="1398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TCP</a:t>
            </a:r>
            <a:r>
              <a:rPr kumimoji="1" lang="ja-JP" altLang="en-US" sz="1200" dirty="0"/>
              <a:t>コネクション</a:t>
            </a:r>
          </a:p>
        </p:txBody>
      </p:sp>
      <p:sp>
        <p:nvSpPr>
          <p:cNvPr id="11" name="矢印: 左右 10"/>
          <p:cNvSpPr/>
          <p:nvPr/>
        </p:nvSpPr>
        <p:spPr>
          <a:xfrm>
            <a:off x="4501068" y="5429160"/>
            <a:ext cx="3600183" cy="278783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書類 11"/>
          <p:cNvSpPr/>
          <p:nvPr/>
        </p:nvSpPr>
        <p:spPr>
          <a:xfrm>
            <a:off x="5666585" y="5290172"/>
            <a:ext cx="914400" cy="612648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72480" y="1196752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28464" y="1052736"/>
            <a:ext cx="424847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Spp_vf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576736" y="1123446"/>
            <a:ext cx="1728192" cy="20895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20752" y="1232662"/>
            <a:ext cx="1490464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コマンド受付部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720752" y="2348015"/>
            <a:ext cx="1490464" cy="6841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制御機能部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322489" y="1735324"/>
            <a:ext cx="1490464" cy="6841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制御機能部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08014" y="1853530"/>
            <a:ext cx="1490464" cy="6841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コンポーネント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60414" y="2005930"/>
            <a:ext cx="1490464" cy="6841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コンポーネント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238593" y="1286492"/>
            <a:ext cx="2082558" cy="111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06731" y="993217"/>
            <a:ext cx="1398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TCP</a:t>
            </a:r>
            <a:r>
              <a:rPr kumimoji="1" lang="ja-JP" altLang="en-US" sz="1200" dirty="0"/>
              <a:t>コネクション</a:t>
            </a:r>
          </a:p>
        </p:txBody>
      </p:sp>
      <p:sp>
        <p:nvSpPr>
          <p:cNvPr id="23" name="矢印: 左右 22"/>
          <p:cNvSpPr/>
          <p:nvPr/>
        </p:nvSpPr>
        <p:spPr>
          <a:xfrm>
            <a:off x="4425551" y="1555585"/>
            <a:ext cx="1895602" cy="278783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6" idx="2"/>
            <a:endCxn id="17" idx="0"/>
          </p:cNvCxnSpPr>
          <p:nvPr/>
        </p:nvCxnSpPr>
        <p:spPr>
          <a:xfrm>
            <a:off x="3465984" y="1916832"/>
            <a:ext cx="0" cy="431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409239" y="202408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関数コール</a:t>
            </a:r>
          </a:p>
        </p:txBody>
      </p:sp>
      <p:cxnSp>
        <p:nvCxnSpPr>
          <p:cNvPr id="27" name="直線矢印コネクタ 26"/>
          <p:cNvCxnSpPr>
            <a:endCxn id="17" idx="1"/>
          </p:cNvCxnSpPr>
          <p:nvPr/>
        </p:nvCxnSpPr>
        <p:spPr>
          <a:xfrm>
            <a:off x="2216696" y="2005930"/>
            <a:ext cx="504056" cy="68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7" idx="1"/>
          </p:cNvCxnSpPr>
          <p:nvPr/>
        </p:nvCxnSpPr>
        <p:spPr>
          <a:xfrm>
            <a:off x="2143093" y="2348015"/>
            <a:ext cx="577659" cy="342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301052" y="1016083"/>
            <a:ext cx="884196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Proxy(</a:t>
            </a:r>
            <a:r>
              <a:rPr kumimoji="1" lang="ja-JP" altLang="en-US" dirty="0">
                <a:solidFill>
                  <a:schemeClr val="tx1"/>
                </a:solidFill>
              </a:rPr>
              <a:t>仮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229880" y="1286492"/>
            <a:ext cx="91600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4931296" y="1436595"/>
            <a:ext cx="914400" cy="612648"/>
          </a:xfrm>
          <a:prstGeom prst="flowChartDocumen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Json</a:t>
            </a:r>
            <a:endParaRPr kumimoji="1" lang="ja-JP" altLang="en-US" dirty="0"/>
          </a:p>
        </p:txBody>
      </p:sp>
      <p:sp>
        <p:nvSpPr>
          <p:cNvPr id="38" name="矢印: 左右 37"/>
          <p:cNvSpPr/>
          <p:nvPr/>
        </p:nvSpPr>
        <p:spPr>
          <a:xfrm>
            <a:off x="6825208" y="2005930"/>
            <a:ext cx="1715914" cy="278783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書類 38"/>
          <p:cNvSpPr/>
          <p:nvPr/>
        </p:nvSpPr>
        <p:spPr>
          <a:xfrm>
            <a:off x="7313724" y="1906409"/>
            <a:ext cx="738882" cy="612648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68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472" y="764727"/>
            <a:ext cx="9361039" cy="5687977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Spp.py</a:t>
            </a:r>
            <a:r>
              <a:rPr lang="ja-JP" altLang="en-US" dirty="0"/>
              <a:t>は</a:t>
            </a:r>
            <a:r>
              <a:rPr lang="en-US" altLang="ja-JP" dirty="0" err="1"/>
              <a:t>spp_nfv</a:t>
            </a:r>
            <a:r>
              <a:rPr lang="ja-JP" altLang="en-US" dirty="0"/>
              <a:t>に特化したコマンドバリデーションを行っており拡張性がそもそもない／修正は避けられない。</a:t>
            </a:r>
            <a:endParaRPr lang="en-US" altLang="ja-JP" dirty="0"/>
          </a:p>
          <a:p>
            <a:pPr lvl="1"/>
            <a:r>
              <a:rPr lang="ja-JP" altLang="en-US" dirty="0"/>
              <a:t>修正案１：中途半端なバリデーションは行わないように修正／（マルチコネクション対応版“</a:t>
            </a:r>
            <a:r>
              <a:rPr lang="en-US" altLang="ja-JP" dirty="0" err="1"/>
              <a:t>nc</a:t>
            </a:r>
            <a:r>
              <a:rPr lang="ja-JP" altLang="en-US" dirty="0"/>
              <a:t>” ？）</a:t>
            </a:r>
            <a:endParaRPr lang="en-US" altLang="ja-JP" dirty="0"/>
          </a:p>
          <a:p>
            <a:pPr lvl="1"/>
            <a:r>
              <a:rPr lang="ja-JP" altLang="en-US" dirty="0"/>
              <a:t>修正案２：</a:t>
            </a:r>
            <a:r>
              <a:rPr lang="en-US" altLang="ja-JP" dirty="0"/>
              <a:t>Proxy(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r>
              <a:rPr lang="ja-JP" altLang="en-US" dirty="0"/>
              <a:t>相当の機能を</a:t>
            </a:r>
            <a:r>
              <a:rPr lang="en-US" altLang="ja-JP" dirty="0"/>
              <a:t>spp.py</a:t>
            </a:r>
            <a:r>
              <a:rPr lang="ja-JP" altLang="en-US" dirty="0"/>
              <a:t>に実装し、バリデーション機能はコンポーネント側に任せる。</a:t>
            </a:r>
            <a:endParaRPr lang="en-US" altLang="ja-JP" dirty="0"/>
          </a:p>
          <a:p>
            <a:r>
              <a:rPr lang="en-US" altLang="ja-JP" dirty="0"/>
              <a:t>Proxy(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r>
              <a:rPr lang="ja-JP" altLang="en-US" dirty="0"/>
              <a:t>の変換処理は、テータ（</a:t>
            </a:r>
            <a:r>
              <a:rPr lang="en-US" altLang="ja-JP" dirty="0"/>
              <a:t>Text/</a:t>
            </a:r>
            <a:r>
              <a:rPr lang="en-US" altLang="ja-JP" dirty="0" err="1"/>
              <a:t>Json</a:t>
            </a:r>
            <a:r>
              <a:rPr lang="ja-JP" altLang="en-US" dirty="0"/>
              <a:t>変換テーブル）とロジックを分離して、ある程度の機能追加性を担保できる可能性あり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で作るならもっと賢くできる？</a:t>
            </a:r>
            <a:endParaRPr lang="en-US" altLang="ja-JP" dirty="0"/>
          </a:p>
          <a:p>
            <a:pPr lvl="1"/>
            <a:r>
              <a:rPr lang="ja-JP" altLang="en-US" dirty="0"/>
              <a:t>現状の</a:t>
            </a:r>
            <a:r>
              <a:rPr lang="en-US" altLang="ja-JP" dirty="0"/>
              <a:t>Text-&gt;Text</a:t>
            </a:r>
            <a:r>
              <a:rPr lang="ja-JP" altLang="en-US" dirty="0"/>
              <a:t>（</a:t>
            </a:r>
            <a:r>
              <a:rPr lang="en-US" altLang="ja-JP" dirty="0" err="1"/>
              <a:t>spp_nfv</a:t>
            </a:r>
            <a:r>
              <a:rPr lang="ja-JP" altLang="en-US" dirty="0"/>
              <a:t>向け）、</a:t>
            </a:r>
            <a:r>
              <a:rPr lang="en-US" altLang="ja-JP" dirty="0"/>
              <a:t>Text-&gt;</a:t>
            </a:r>
            <a:r>
              <a:rPr lang="en-US" altLang="ja-JP" dirty="0" err="1"/>
              <a:t>Json</a:t>
            </a:r>
            <a:r>
              <a:rPr lang="ja-JP" altLang="en-US" dirty="0"/>
              <a:t>（</a:t>
            </a:r>
            <a:r>
              <a:rPr lang="en-US" altLang="ja-JP" dirty="0" err="1"/>
              <a:t>spp_vf</a:t>
            </a:r>
            <a:r>
              <a:rPr lang="ja-JP" altLang="en-US" dirty="0"/>
              <a:t>）もテーブル構成で対応可能？（修正案２の場合）</a:t>
            </a:r>
            <a:endParaRPr lang="en-US" altLang="ja-JP" dirty="0"/>
          </a:p>
          <a:p>
            <a:r>
              <a:rPr lang="ja-JP" altLang="en-US" dirty="0"/>
              <a:t>各コンポーネントのコマンド仕様条件（</a:t>
            </a:r>
            <a:r>
              <a:rPr lang="en-US" altLang="ja-JP" dirty="0"/>
              <a:t>Text/</a:t>
            </a:r>
            <a:r>
              <a:rPr lang="en-US" altLang="ja-JP" dirty="0" err="1"/>
              <a:t>Json</a:t>
            </a:r>
            <a:r>
              <a:rPr lang="ja-JP" altLang="en-US" dirty="0"/>
              <a:t>変換テーブル）の変更を</a:t>
            </a:r>
            <a:r>
              <a:rPr lang="en-US" altLang="ja-JP" dirty="0"/>
              <a:t>Proxy(</a:t>
            </a:r>
            <a:r>
              <a:rPr lang="ja-JP" altLang="en-US" dirty="0"/>
              <a:t>仮）間と“動的に”行うことは可能？（コネクション設定時にネゴシエーション？） </a:t>
            </a:r>
            <a:endParaRPr lang="en-US" altLang="ja-JP" dirty="0"/>
          </a:p>
          <a:p>
            <a:pPr lvl="1"/>
            <a:r>
              <a:rPr lang="ja-JP" altLang="en-US" dirty="0"/>
              <a:t>ここまで凝っても、ネゴシエーションシーケンスの仕様を一旦決めると、その範囲内での拡張性になる。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02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4色1青_2016r3.potx" id="{FD220688-37E0-4CB2-A158-C0CB788AA961}" vid="{D4E3D4E0-88B4-49BB-B291-7387918BF9E1}"/>
    </a:ext>
  </a:extLst>
</a:theme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A4 210 x 297 mm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 Unicode MS</vt:lpstr>
      <vt:lpstr>メイリオ</vt:lpstr>
      <vt:lpstr>Arial</vt:lpstr>
      <vt:lpstr>Office テーマ</vt:lpstr>
      <vt:lpstr>spp_vfのコマンド機能の実装と拡張方針について</vt:lpstr>
      <vt:lpstr>Spp_vf実装（中）の概要</vt:lpstr>
      <vt:lpstr>spp_nfvの実装</vt:lpstr>
      <vt:lpstr>spp.pyとの接続対応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2017-08-07T00:09:47Z</dcterms:modified>
</cp:coreProperties>
</file>